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3.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autoCompressPictures="0">
  <p:sldMasterIdLst>
    <p:sldMasterId id="2147483648" r:id="rId4"/>
    <p:sldMasterId id="2147483660" r:id="rId5"/>
  </p:sldMasterIdLst>
  <p:notesMasterIdLst>
    <p:notesMasterId r:id="rId9"/>
  </p:notesMasterIdLst>
  <p:sldIdLst>
    <p:sldId id="258" r:id="rId6"/>
    <p:sldId id="327" r:id="rId7"/>
    <p:sldId id="322" r:id="rId8"/>
  </p:sldIdLst>
  <p:sldSz cx="12192000" cy="6858000"/>
  <p:notesSz cx="6858000" cy="9144000"/>
  <p:embeddedFontLst>
    <p:embeddedFont>
      <p:font typeface="SB Sans Display Light" panose="020B0303040504020204" pitchFamily="34" charset="0"/>
      <p:regular r:id="rId10"/>
    </p:embeddedFont>
    <p:embeddedFont>
      <p:font typeface="SB Sans Display Semibold" panose="020B0703040504020204" pitchFamily="34"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SB Sans Display" panose="020B0503040504020204" pitchFamily="34" charset="0"/>
      <p:regular r:id="rId19"/>
      <p:bold r:id="rId20"/>
      <p:italic r:id="rId21"/>
      <p:boldItalic r:id="rId22"/>
    </p:embeddedFont>
  </p:embeddedFontLst>
  <p:custDataLst>
    <p:tags r:id="rId2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4" orient="horz" pos="572" userDrawn="1">
          <p15:clr>
            <a:srgbClr val="A4A3A4"/>
          </p15:clr>
        </p15:guide>
        <p15:guide id="6" pos="538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Кузякина Юлия Евгеньевна" initials="КЮЕ" lastIdx="12" clrIdx="0">
    <p:extLst>
      <p:ext uri="{19B8F6BF-5375-455C-9EA6-DF929625EA0E}">
        <p15:presenceInfo xmlns:p15="http://schemas.microsoft.com/office/powerpoint/2012/main" userId="Кузякина Юлия Евгеньевна" providerId="None"/>
      </p:ext>
    </p:extLst>
  </p:cmAuthor>
  <p:cmAuthor id="2" name="Барейша Елена Михайловна" initials="БЕМ" lastIdx="12" clrIdx="1">
    <p:extLst>
      <p:ext uri="{19B8F6BF-5375-455C-9EA6-DF929625EA0E}">
        <p15:presenceInfo xmlns:p15="http://schemas.microsoft.com/office/powerpoint/2012/main" userId="Барейша Елена Михайловна" providerId="None"/>
      </p:ext>
    </p:extLst>
  </p:cmAuthor>
  <p:cmAuthor id="3" name="Филатова Алена Васильевна" initials="ФАВ" lastIdx="13" clrIdx="2">
    <p:extLst>
      <p:ext uri="{19B8F6BF-5375-455C-9EA6-DF929625EA0E}">
        <p15:presenceInfo xmlns:p15="http://schemas.microsoft.com/office/powerpoint/2012/main" userId="Филатова Алена Васильевна"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6C"/>
    <a:srgbClr val="3EA1A0"/>
    <a:srgbClr val="333F48"/>
    <a:srgbClr val="005777"/>
    <a:srgbClr val="70A1B3"/>
    <a:srgbClr val="FFFFFF"/>
    <a:srgbClr val="FBFBFB"/>
    <a:srgbClr val="FAFAFA"/>
    <a:srgbClr val="03B177"/>
    <a:srgbClr val="B1B5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6" autoAdjust="0"/>
    <p:restoredTop sz="95441" autoAdjust="0"/>
  </p:normalViewPr>
  <p:slideViewPr>
    <p:cSldViewPr snapToGrid="0" showGuides="1">
      <p:cViewPr varScale="1">
        <p:scale>
          <a:sx n="115" d="100"/>
          <a:sy n="115" d="100"/>
        </p:scale>
        <p:origin x="312" y="108"/>
      </p:cViewPr>
      <p:guideLst>
        <p:guide orient="horz" pos="2137"/>
        <p:guide orient="horz" pos="572"/>
        <p:guide pos="53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12.fntdata"/><Relationship Id="rId7"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2.fntdata"/><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font" Target="fonts/font6.fntdata"/><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embeddings/oleObject8.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008243302204735E-3"/>
          <c:y val="1.4239872360837144E-2"/>
          <c:w val="0.9407242839073432"/>
          <c:h val="0.97380951679709093"/>
        </c:manualLayout>
      </c:layout>
      <c:lineChart>
        <c:grouping val="standard"/>
        <c:varyColors val="0"/>
        <c:ser>
          <c:idx val="0"/>
          <c:order val="0"/>
          <c:tx>
            <c:strRef>
              <c:f>'RC (5)'!$B$1</c:f>
              <c:strCache>
                <c:ptCount val="1"/>
                <c:pt idx="0">
                  <c:v>USDRUB</c:v>
                </c:pt>
              </c:strCache>
            </c:strRef>
          </c:tx>
          <c:spPr>
            <a:ln w="16510" cap="rnd">
              <a:solidFill>
                <a:srgbClr val="65C4C3">
                  <a:lumMod val="75000"/>
                </a:srgbClr>
              </a:solidFill>
              <a:round/>
            </a:ln>
            <a:effectLst/>
          </c:spPr>
          <c:marker>
            <c:symbol val="none"/>
          </c:marker>
          <c:cat>
            <c:numRef>
              <c:f>'RC (5)'!$A$2:$A$353</c:f>
              <c:numCache>
                <c:formatCode>m/d/yyyy</c:formatCode>
                <c:ptCount val="352"/>
                <c:pt idx="0">
                  <c:v>43831</c:v>
                </c:pt>
                <c:pt idx="1">
                  <c:v>43840</c:v>
                </c:pt>
                <c:pt idx="2">
                  <c:v>43841</c:v>
                </c:pt>
                <c:pt idx="3">
                  <c:v>43844</c:v>
                </c:pt>
                <c:pt idx="4">
                  <c:v>43845</c:v>
                </c:pt>
                <c:pt idx="5">
                  <c:v>43846</c:v>
                </c:pt>
                <c:pt idx="6">
                  <c:v>43847</c:v>
                </c:pt>
                <c:pt idx="7">
                  <c:v>43848</c:v>
                </c:pt>
                <c:pt idx="8">
                  <c:v>43851</c:v>
                </c:pt>
                <c:pt idx="9">
                  <c:v>43852</c:v>
                </c:pt>
                <c:pt idx="10">
                  <c:v>43853</c:v>
                </c:pt>
                <c:pt idx="11">
                  <c:v>43854</c:v>
                </c:pt>
                <c:pt idx="12">
                  <c:v>43855</c:v>
                </c:pt>
                <c:pt idx="13">
                  <c:v>43858</c:v>
                </c:pt>
                <c:pt idx="14">
                  <c:v>43859</c:v>
                </c:pt>
                <c:pt idx="15">
                  <c:v>43860</c:v>
                </c:pt>
                <c:pt idx="16">
                  <c:v>43861</c:v>
                </c:pt>
                <c:pt idx="17">
                  <c:v>43862</c:v>
                </c:pt>
                <c:pt idx="18">
                  <c:v>43865</c:v>
                </c:pt>
                <c:pt idx="19">
                  <c:v>43866</c:v>
                </c:pt>
                <c:pt idx="20">
                  <c:v>43867</c:v>
                </c:pt>
                <c:pt idx="21">
                  <c:v>43868</c:v>
                </c:pt>
                <c:pt idx="22">
                  <c:v>43869</c:v>
                </c:pt>
                <c:pt idx="23">
                  <c:v>43872</c:v>
                </c:pt>
                <c:pt idx="24">
                  <c:v>43873</c:v>
                </c:pt>
                <c:pt idx="25">
                  <c:v>43874</c:v>
                </c:pt>
                <c:pt idx="26">
                  <c:v>43875</c:v>
                </c:pt>
                <c:pt idx="27">
                  <c:v>43876</c:v>
                </c:pt>
                <c:pt idx="28">
                  <c:v>43879</c:v>
                </c:pt>
                <c:pt idx="29">
                  <c:v>43880</c:v>
                </c:pt>
                <c:pt idx="30">
                  <c:v>43881</c:v>
                </c:pt>
                <c:pt idx="31">
                  <c:v>43882</c:v>
                </c:pt>
                <c:pt idx="32">
                  <c:v>43883</c:v>
                </c:pt>
                <c:pt idx="33">
                  <c:v>43887</c:v>
                </c:pt>
                <c:pt idx="34">
                  <c:v>43888</c:v>
                </c:pt>
                <c:pt idx="35">
                  <c:v>43889</c:v>
                </c:pt>
                <c:pt idx="36">
                  <c:v>43890</c:v>
                </c:pt>
                <c:pt idx="37">
                  <c:v>43893</c:v>
                </c:pt>
                <c:pt idx="38">
                  <c:v>43894</c:v>
                </c:pt>
                <c:pt idx="39">
                  <c:v>43895</c:v>
                </c:pt>
                <c:pt idx="40">
                  <c:v>43896</c:v>
                </c:pt>
                <c:pt idx="41">
                  <c:v>43897</c:v>
                </c:pt>
                <c:pt idx="42">
                  <c:v>43901</c:v>
                </c:pt>
                <c:pt idx="43">
                  <c:v>43902</c:v>
                </c:pt>
                <c:pt idx="44">
                  <c:v>43903</c:v>
                </c:pt>
                <c:pt idx="45">
                  <c:v>43904</c:v>
                </c:pt>
                <c:pt idx="46">
                  <c:v>43907</c:v>
                </c:pt>
                <c:pt idx="47">
                  <c:v>43908</c:v>
                </c:pt>
                <c:pt idx="48">
                  <c:v>43909</c:v>
                </c:pt>
                <c:pt idx="49">
                  <c:v>43910</c:v>
                </c:pt>
                <c:pt idx="50">
                  <c:v>43911</c:v>
                </c:pt>
                <c:pt idx="51">
                  <c:v>43914</c:v>
                </c:pt>
                <c:pt idx="52">
                  <c:v>43915</c:v>
                </c:pt>
                <c:pt idx="53">
                  <c:v>43916</c:v>
                </c:pt>
                <c:pt idx="54">
                  <c:v>43917</c:v>
                </c:pt>
                <c:pt idx="55">
                  <c:v>43918</c:v>
                </c:pt>
                <c:pt idx="56">
                  <c:v>43928</c:v>
                </c:pt>
                <c:pt idx="57">
                  <c:v>43929</c:v>
                </c:pt>
                <c:pt idx="58">
                  <c:v>43930</c:v>
                </c:pt>
                <c:pt idx="59">
                  <c:v>43931</c:v>
                </c:pt>
                <c:pt idx="60">
                  <c:v>43932</c:v>
                </c:pt>
                <c:pt idx="61">
                  <c:v>43935</c:v>
                </c:pt>
                <c:pt idx="62">
                  <c:v>43936</c:v>
                </c:pt>
                <c:pt idx="63">
                  <c:v>43937</c:v>
                </c:pt>
                <c:pt idx="64">
                  <c:v>43938</c:v>
                </c:pt>
                <c:pt idx="65">
                  <c:v>43939</c:v>
                </c:pt>
                <c:pt idx="66">
                  <c:v>43942</c:v>
                </c:pt>
                <c:pt idx="67">
                  <c:v>43943</c:v>
                </c:pt>
                <c:pt idx="68">
                  <c:v>43944</c:v>
                </c:pt>
                <c:pt idx="69">
                  <c:v>43945</c:v>
                </c:pt>
                <c:pt idx="70">
                  <c:v>43946</c:v>
                </c:pt>
                <c:pt idx="71">
                  <c:v>43949</c:v>
                </c:pt>
                <c:pt idx="72">
                  <c:v>43950</c:v>
                </c:pt>
                <c:pt idx="73">
                  <c:v>43951</c:v>
                </c:pt>
                <c:pt idx="74">
                  <c:v>43952</c:v>
                </c:pt>
                <c:pt idx="75">
                  <c:v>43958</c:v>
                </c:pt>
                <c:pt idx="76">
                  <c:v>43959</c:v>
                </c:pt>
                <c:pt idx="77">
                  <c:v>43960</c:v>
                </c:pt>
                <c:pt idx="78">
                  <c:v>43964</c:v>
                </c:pt>
                <c:pt idx="79">
                  <c:v>43965</c:v>
                </c:pt>
                <c:pt idx="80">
                  <c:v>43966</c:v>
                </c:pt>
                <c:pt idx="81">
                  <c:v>43967</c:v>
                </c:pt>
                <c:pt idx="82">
                  <c:v>43970</c:v>
                </c:pt>
                <c:pt idx="83">
                  <c:v>43971</c:v>
                </c:pt>
                <c:pt idx="84">
                  <c:v>43972</c:v>
                </c:pt>
                <c:pt idx="85">
                  <c:v>43973</c:v>
                </c:pt>
                <c:pt idx="86">
                  <c:v>43974</c:v>
                </c:pt>
                <c:pt idx="87">
                  <c:v>43977</c:v>
                </c:pt>
                <c:pt idx="88">
                  <c:v>43978</c:v>
                </c:pt>
                <c:pt idx="89">
                  <c:v>43979</c:v>
                </c:pt>
                <c:pt idx="90">
                  <c:v>43980</c:v>
                </c:pt>
                <c:pt idx="91">
                  <c:v>43981</c:v>
                </c:pt>
                <c:pt idx="92">
                  <c:v>43984</c:v>
                </c:pt>
                <c:pt idx="93">
                  <c:v>43985</c:v>
                </c:pt>
                <c:pt idx="94">
                  <c:v>43986</c:v>
                </c:pt>
                <c:pt idx="95">
                  <c:v>43987</c:v>
                </c:pt>
                <c:pt idx="96">
                  <c:v>43988</c:v>
                </c:pt>
                <c:pt idx="97">
                  <c:v>43991</c:v>
                </c:pt>
                <c:pt idx="98">
                  <c:v>43992</c:v>
                </c:pt>
                <c:pt idx="99">
                  <c:v>43993</c:v>
                </c:pt>
                <c:pt idx="100">
                  <c:v>43994</c:v>
                </c:pt>
                <c:pt idx="101">
                  <c:v>43998</c:v>
                </c:pt>
                <c:pt idx="102">
                  <c:v>43999</c:v>
                </c:pt>
                <c:pt idx="103">
                  <c:v>44000</c:v>
                </c:pt>
                <c:pt idx="104">
                  <c:v>44001</c:v>
                </c:pt>
                <c:pt idx="105">
                  <c:v>44002</c:v>
                </c:pt>
                <c:pt idx="106">
                  <c:v>44005</c:v>
                </c:pt>
                <c:pt idx="107">
                  <c:v>44006</c:v>
                </c:pt>
                <c:pt idx="108">
                  <c:v>44007</c:v>
                </c:pt>
                <c:pt idx="109">
                  <c:v>44008</c:v>
                </c:pt>
                <c:pt idx="110">
                  <c:v>44009</c:v>
                </c:pt>
                <c:pt idx="111">
                  <c:v>44012</c:v>
                </c:pt>
                <c:pt idx="112">
                  <c:v>44013</c:v>
                </c:pt>
                <c:pt idx="113">
                  <c:v>44014</c:v>
                </c:pt>
                <c:pt idx="114">
                  <c:v>44015</c:v>
                </c:pt>
                <c:pt idx="115">
                  <c:v>44016</c:v>
                </c:pt>
                <c:pt idx="116">
                  <c:v>44019</c:v>
                </c:pt>
                <c:pt idx="117">
                  <c:v>44020</c:v>
                </c:pt>
                <c:pt idx="118">
                  <c:v>44021</c:v>
                </c:pt>
                <c:pt idx="119">
                  <c:v>44022</c:v>
                </c:pt>
                <c:pt idx="120">
                  <c:v>44023</c:v>
                </c:pt>
                <c:pt idx="121">
                  <c:v>44026</c:v>
                </c:pt>
                <c:pt idx="122">
                  <c:v>44027</c:v>
                </c:pt>
                <c:pt idx="123">
                  <c:v>44028</c:v>
                </c:pt>
                <c:pt idx="124">
                  <c:v>44029</c:v>
                </c:pt>
                <c:pt idx="125">
                  <c:v>44030</c:v>
                </c:pt>
                <c:pt idx="126">
                  <c:v>44033</c:v>
                </c:pt>
                <c:pt idx="127">
                  <c:v>44034</c:v>
                </c:pt>
                <c:pt idx="128">
                  <c:v>44035</c:v>
                </c:pt>
                <c:pt idx="129">
                  <c:v>44036</c:v>
                </c:pt>
                <c:pt idx="130">
                  <c:v>44037</c:v>
                </c:pt>
                <c:pt idx="131">
                  <c:v>44040</c:v>
                </c:pt>
                <c:pt idx="132">
                  <c:v>44041</c:v>
                </c:pt>
                <c:pt idx="133">
                  <c:v>44042</c:v>
                </c:pt>
                <c:pt idx="134">
                  <c:v>44043</c:v>
                </c:pt>
                <c:pt idx="135">
                  <c:v>44044</c:v>
                </c:pt>
                <c:pt idx="136">
                  <c:v>44047</c:v>
                </c:pt>
                <c:pt idx="137">
                  <c:v>44048</c:v>
                </c:pt>
                <c:pt idx="138">
                  <c:v>44049</c:v>
                </c:pt>
                <c:pt idx="139">
                  <c:v>44050</c:v>
                </c:pt>
                <c:pt idx="140">
                  <c:v>44051</c:v>
                </c:pt>
                <c:pt idx="141">
                  <c:v>44054</c:v>
                </c:pt>
                <c:pt idx="142">
                  <c:v>44055</c:v>
                </c:pt>
                <c:pt idx="143">
                  <c:v>44056</c:v>
                </c:pt>
                <c:pt idx="144">
                  <c:v>44057</c:v>
                </c:pt>
                <c:pt idx="145">
                  <c:v>44058</c:v>
                </c:pt>
                <c:pt idx="146">
                  <c:v>44061</c:v>
                </c:pt>
                <c:pt idx="147">
                  <c:v>44062</c:v>
                </c:pt>
                <c:pt idx="148">
                  <c:v>44063</c:v>
                </c:pt>
                <c:pt idx="149">
                  <c:v>44064</c:v>
                </c:pt>
                <c:pt idx="150">
                  <c:v>44065</c:v>
                </c:pt>
                <c:pt idx="151">
                  <c:v>44068</c:v>
                </c:pt>
                <c:pt idx="152">
                  <c:v>44069</c:v>
                </c:pt>
                <c:pt idx="153">
                  <c:v>44070</c:v>
                </c:pt>
                <c:pt idx="154">
                  <c:v>44071</c:v>
                </c:pt>
                <c:pt idx="155">
                  <c:v>44072</c:v>
                </c:pt>
                <c:pt idx="156">
                  <c:v>44075</c:v>
                </c:pt>
                <c:pt idx="157">
                  <c:v>44076</c:v>
                </c:pt>
                <c:pt idx="158">
                  <c:v>44077</c:v>
                </c:pt>
                <c:pt idx="159">
                  <c:v>44078</c:v>
                </c:pt>
                <c:pt idx="160">
                  <c:v>44079</c:v>
                </c:pt>
                <c:pt idx="161">
                  <c:v>44082</c:v>
                </c:pt>
                <c:pt idx="162">
                  <c:v>44083</c:v>
                </c:pt>
                <c:pt idx="163">
                  <c:v>44084</c:v>
                </c:pt>
                <c:pt idx="164">
                  <c:v>44085</c:v>
                </c:pt>
                <c:pt idx="165">
                  <c:v>44086</c:v>
                </c:pt>
                <c:pt idx="166">
                  <c:v>44089</c:v>
                </c:pt>
                <c:pt idx="167">
                  <c:v>44090</c:v>
                </c:pt>
                <c:pt idx="168">
                  <c:v>44091</c:v>
                </c:pt>
                <c:pt idx="169">
                  <c:v>44092</c:v>
                </c:pt>
                <c:pt idx="170">
                  <c:v>44093</c:v>
                </c:pt>
                <c:pt idx="171">
                  <c:v>44096</c:v>
                </c:pt>
                <c:pt idx="172">
                  <c:v>44097</c:v>
                </c:pt>
                <c:pt idx="173">
                  <c:v>44098</c:v>
                </c:pt>
                <c:pt idx="174">
                  <c:v>44099</c:v>
                </c:pt>
                <c:pt idx="175">
                  <c:v>44100</c:v>
                </c:pt>
                <c:pt idx="176">
                  <c:v>44103</c:v>
                </c:pt>
                <c:pt idx="177">
                  <c:v>44104</c:v>
                </c:pt>
                <c:pt idx="178">
                  <c:v>44105</c:v>
                </c:pt>
                <c:pt idx="179">
                  <c:v>44106</c:v>
                </c:pt>
                <c:pt idx="180">
                  <c:v>44107</c:v>
                </c:pt>
                <c:pt idx="181">
                  <c:v>44110</c:v>
                </c:pt>
                <c:pt idx="182">
                  <c:v>44111</c:v>
                </c:pt>
                <c:pt idx="183">
                  <c:v>44112</c:v>
                </c:pt>
                <c:pt idx="184">
                  <c:v>44113</c:v>
                </c:pt>
                <c:pt idx="185">
                  <c:v>44114</c:v>
                </c:pt>
                <c:pt idx="186">
                  <c:v>44117</c:v>
                </c:pt>
                <c:pt idx="187">
                  <c:v>44118</c:v>
                </c:pt>
                <c:pt idx="188">
                  <c:v>44119</c:v>
                </c:pt>
                <c:pt idx="189">
                  <c:v>44120</c:v>
                </c:pt>
                <c:pt idx="190">
                  <c:v>44121</c:v>
                </c:pt>
                <c:pt idx="191">
                  <c:v>44124</c:v>
                </c:pt>
                <c:pt idx="192">
                  <c:v>44125</c:v>
                </c:pt>
                <c:pt idx="193">
                  <c:v>44126</c:v>
                </c:pt>
                <c:pt idx="194">
                  <c:v>44127</c:v>
                </c:pt>
                <c:pt idx="195">
                  <c:v>44128</c:v>
                </c:pt>
                <c:pt idx="196">
                  <c:v>44131</c:v>
                </c:pt>
                <c:pt idx="197">
                  <c:v>44132</c:v>
                </c:pt>
                <c:pt idx="198">
                  <c:v>44133</c:v>
                </c:pt>
                <c:pt idx="199">
                  <c:v>44134</c:v>
                </c:pt>
                <c:pt idx="200">
                  <c:v>44135</c:v>
                </c:pt>
                <c:pt idx="201">
                  <c:v>44138</c:v>
                </c:pt>
                <c:pt idx="202">
                  <c:v>44139</c:v>
                </c:pt>
                <c:pt idx="203">
                  <c:v>44141</c:v>
                </c:pt>
                <c:pt idx="204">
                  <c:v>44142</c:v>
                </c:pt>
                <c:pt idx="205">
                  <c:v>44145</c:v>
                </c:pt>
                <c:pt idx="206">
                  <c:v>44146</c:v>
                </c:pt>
                <c:pt idx="207">
                  <c:v>44147</c:v>
                </c:pt>
                <c:pt idx="208">
                  <c:v>44148</c:v>
                </c:pt>
                <c:pt idx="209">
                  <c:v>44149</c:v>
                </c:pt>
                <c:pt idx="210">
                  <c:v>44152</c:v>
                </c:pt>
                <c:pt idx="211">
                  <c:v>44153</c:v>
                </c:pt>
                <c:pt idx="212">
                  <c:v>44154</c:v>
                </c:pt>
                <c:pt idx="213">
                  <c:v>44155</c:v>
                </c:pt>
                <c:pt idx="214">
                  <c:v>44156</c:v>
                </c:pt>
                <c:pt idx="215">
                  <c:v>44159</c:v>
                </c:pt>
                <c:pt idx="216">
                  <c:v>44160</c:v>
                </c:pt>
                <c:pt idx="217">
                  <c:v>44161</c:v>
                </c:pt>
                <c:pt idx="218">
                  <c:v>44162</c:v>
                </c:pt>
                <c:pt idx="219">
                  <c:v>44163</c:v>
                </c:pt>
                <c:pt idx="220">
                  <c:v>44166</c:v>
                </c:pt>
                <c:pt idx="221">
                  <c:v>44167</c:v>
                </c:pt>
                <c:pt idx="222">
                  <c:v>44168</c:v>
                </c:pt>
                <c:pt idx="223">
                  <c:v>44169</c:v>
                </c:pt>
                <c:pt idx="224">
                  <c:v>44170</c:v>
                </c:pt>
                <c:pt idx="225">
                  <c:v>44173</c:v>
                </c:pt>
                <c:pt idx="226">
                  <c:v>44174</c:v>
                </c:pt>
                <c:pt idx="227">
                  <c:v>44175</c:v>
                </c:pt>
                <c:pt idx="228">
                  <c:v>44176</c:v>
                </c:pt>
                <c:pt idx="229">
                  <c:v>44177</c:v>
                </c:pt>
                <c:pt idx="230">
                  <c:v>44180</c:v>
                </c:pt>
                <c:pt idx="231">
                  <c:v>44181</c:v>
                </c:pt>
                <c:pt idx="232">
                  <c:v>44182</c:v>
                </c:pt>
                <c:pt idx="233">
                  <c:v>44183</c:v>
                </c:pt>
                <c:pt idx="234">
                  <c:v>44184</c:v>
                </c:pt>
                <c:pt idx="235">
                  <c:v>44187</c:v>
                </c:pt>
                <c:pt idx="236">
                  <c:v>44188</c:v>
                </c:pt>
                <c:pt idx="237">
                  <c:v>44189</c:v>
                </c:pt>
                <c:pt idx="238">
                  <c:v>44190</c:v>
                </c:pt>
                <c:pt idx="239">
                  <c:v>44191</c:v>
                </c:pt>
                <c:pt idx="240">
                  <c:v>44194</c:v>
                </c:pt>
                <c:pt idx="241">
                  <c:v>44195</c:v>
                </c:pt>
                <c:pt idx="242">
                  <c:v>44196</c:v>
                </c:pt>
                <c:pt idx="243">
                  <c:v>44197</c:v>
                </c:pt>
                <c:pt idx="244">
                  <c:v>44208</c:v>
                </c:pt>
                <c:pt idx="245">
                  <c:v>44209</c:v>
                </c:pt>
                <c:pt idx="246">
                  <c:v>44210</c:v>
                </c:pt>
                <c:pt idx="247">
                  <c:v>44211</c:v>
                </c:pt>
                <c:pt idx="248">
                  <c:v>44212</c:v>
                </c:pt>
                <c:pt idx="249">
                  <c:v>44215</c:v>
                </c:pt>
                <c:pt idx="250">
                  <c:v>44216</c:v>
                </c:pt>
                <c:pt idx="251">
                  <c:v>44217</c:v>
                </c:pt>
                <c:pt idx="252">
                  <c:v>44218</c:v>
                </c:pt>
                <c:pt idx="253">
                  <c:v>44219</c:v>
                </c:pt>
                <c:pt idx="254">
                  <c:v>44222</c:v>
                </c:pt>
                <c:pt idx="255">
                  <c:v>44223</c:v>
                </c:pt>
                <c:pt idx="256">
                  <c:v>44224</c:v>
                </c:pt>
                <c:pt idx="257">
                  <c:v>44225</c:v>
                </c:pt>
                <c:pt idx="258">
                  <c:v>44226</c:v>
                </c:pt>
                <c:pt idx="259">
                  <c:v>44229</c:v>
                </c:pt>
                <c:pt idx="260">
                  <c:v>44230</c:v>
                </c:pt>
                <c:pt idx="261">
                  <c:v>44231</c:v>
                </c:pt>
                <c:pt idx="262">
                  <c:v>44232</c:v>
                </c:pt>
                <c:pt idx="263">
                  <c:v>44233</c:v>
                </c:pt>
                <c:pt idx="264">
                  <c:v>44234</c:v>
                </c:pt>
                <c:pt idx="265">
                  <c:v>44235</c:v>
                </c:pt>
                <c:pt idx="266">
                  <c:v>44236</c:v>
                </c:pt>
                <c:pt idx="267">
                  <c:v>44237</c:v>
                </c:pt>
                <c:pt idx="268">
                  <c:v>44238</c:v>
                </c:pt>
                <c:pt idx="269">
                  <c:v>44239</c:v>
                </c:pt>
                <c:pt idx="270">
                  <c:v>44240</c:v>
                </c:pt>
                <c:pt idx="271">
                  <c:v>44241</c:v>
                </c:pt>
                <c:pt idx="272">
                  <c:v>44242</c:v>
                </c:pt>
                <c:pt idx="273">
                  <c:v>44243</c:v>
                </c:pt>
                <c:pt idx="274">
                  <c:v>44244</c:v>
                </c:pt>
                <c:pt idx="275">
                  <c:v>44245</c:v>
                </c:pt>
                <c:pt idx="276">
                  <c:v>44246</c:v>
                </c:pt>
                <c:pt idx="277">
                  <c:v>44247</c:v>
                </c:pt>
                <c:pt idx="278">
                  <c:v>44248</c:v>
                </c:pt>
                <c:pt idx="279">
                  <c:v>44249</c:v>
                </c:pt>
                <c:pt idx="280">
                  <c:v>44250</c:v>
                </c:pt>
                <c:pt idx="281">
                  <c:v>44251</c:v>
                </c:pt>
                <c:pt idx="282">
                  <c:v>44252</c:v>
                </c:pt>
                <c:pt idx="283">
                  <c:v>44253</c:v>
                </c:pt>
                <c:pt idx="284">
                  <c:v>44254</c:v>
                </c:pt>
                <c:pt idx="285">
                  <c:v>44255</c:v>
                </c:pt>
                <c:pt idx="286">
                  <c:v>44256</c:v>
                </c:pt>
                <c:pt idx="287">
                  <c:v>44257</c:v>
                </c:pt>
                <c:pt idx="288">
                  <c:v>44258</c:v>
                </c:pt>
                <c:pt idx="289">
                  <c:v>44259</c:v>
                </c:pt>
                <c:pt idx="290">
                  <c:v>44260</c:v>
                </c:pt>
                <c:pt idx="291">
                  <c:v>44261</c:v>
                </c:pt>
                <c:pt idx="292">
                  <c:v>44262</c:v>
                </c:pt>
                <c:pt idx="293">
                  <c:v>44263</c:v>
                </c:pt>
                <c:pt idx="294">
                  <c:v>44264</c:v>
                </c:pt>
                <c:pt idx="295">
                  <c:v>44265</c:v>
                </c:pt>
                <c:pt idx="296">
                  <c:v>44266</c:v>
                </c:pt>
                <c:pt idx="297">
                  <c:v>44267</c:v>
                </c:pt>
                <c:pt idx="298">
                  <c:v>44268</c:v>
                </c:pt>
                <c:pt idx="299">
                  <c:v>44269</c:v>
                </c:pt>
                <c:pt idx="300">
                  <c:v>44270</c:v>
                </c:pt>
                <c:pt idx="301">
                  <c:v>44271</c:v>
                </c:pt>
                <c:pt idx="302">
                  <c:v>44272</c:v>
                </c:pt>
                <c:pt idx="303">
                  <c:v>44273</c:v>
                </c:pt>
                <c:pt idx="304">
                  <c:v>44274</c:v>
                </c:pt>
                <c:pt idx="305">
                  <c:v>44275</c:v>
                </c:pt>
                <c:pt idx="306">
                  <c:v>44276</c:v>
                </c:pt>
                <c:pt idx="307">
                  <c:v>44277</c:v>
                </c:pt>
                <c:pt idx="308">
                  <c:v>44278</c:v>
                </c:pt>
                <c:pt idx="309">
                  <c:v>44279</c:v>
                </c:pt>
                <c:pt idx="310">
                  <c:v>44280</c:v>
                </c:pt>
                <c:pt idx="311">
                  <c:v>44281</c:v>
                </c:pt>
                <c:pt idx="312">
                  <c:v>44282</c:v>
                </c:pt>
                <c:pt idx="313">
                  <c:v>44283</c:v>
                </c:pt>
                <c:pt idx="314">
                  <c:v>44284</c:v>
                </c:pt>
                <c:pt idx="315">
                  <c:v>44285</c:v>
                </c:pt>
                <c:pt idx="316">
                  <c:v>44286</c:v>
                </c:pt>
                <c:pt idx="317">
                  <c:v>44287</c:v>
                </c:pt>
                <c:pt idx="318">
                  <c:v>44288</c:v>
                </c:pt>
                <c:pt idx="319">
                  <c:v>44289</c:v>
                </c:pt>
                <c:pt idx="320">
                  <c:v>44290</c:v>
                </c:pt>
                <c:pt idx="321">
                  <c:v>44291</c:v>
                </c:pt>
                <c:pt idx="322">
                  <c:v>44292</c:v>
                </c:pt>
                <c:pt idx="323">
                  <c:v>44293</c:v>
                </c:pt>
                <c:pt idx="324">
                  <c:v>44294</c:v>
                </c:pt>
                <c:pt idx="325">
                  <c:v>44295</c:v>
                </c:pt>
                <c:pt idx="326">
                  <c:v>44296</c:v>
                </c:pt>
                <c:pt idx="327">
                  <c:v>44297</c:v>
                </c:pt>
                <c:pt idx="328">
                  <c:v>44298</c:v>
                </c:pt>
                <c:pt idx="329">
                  <c:v>44299</c:v>
                </c:pt>
                <c:pt idx="330">
                  <c:v>44300</c:v>
                </c:pt>
                <c:pt idx="331">
                  <c:v>44301</c:v>
                </c:pt>
                <c:pt idx="332">
                  <c:v>44302</c:v>
                </c:pt>
                <c:pt idx="333">
                  <c:v>44303</c:v>
                </c:pt>
                <c:pt idx="334">
                  <c:v>44304</c:v>
                </c:pt>
                <c:pt idx="335">
                  <c:v>44305</c:v>
                </c:pt>
                <c:pt idx="336">
                  <c:v>44306</c:v>
                </c:pt>
                <c:pt idx="337">
                  <c:v>44307</c:v>
                </c:pt>
                <c:pt idx="338">
                  <c:v>44308</c:v>
                </c:pt>
                <c:pt idx="339">
                  <c:v>44309</c:v>
                </c:pt>
                <c:pt idx="340">
                  <c:v>44310</c:v>
                </c:pt>
                <c:pt idx="341">
                  <c:v>44311</c:v>
                </c:pt>
                <c:pt idx="342">
                  <c:v>44312</c:v>
                </c:pt>
                <c:pt idx="343">
                  <c:v>44313</c:v>
                </c:pt>
                <c:pt idx="344">
                  <c:v>44314</c:v>
                </c:pt>
                <c:pt idx="345">
                  <c:v>44315</c:v>
                </c:pt>
                <c:pt idx="346">
                  <c:v>44316</c:v>
                </c:pt>
                <c:pt idx="347">
                  <c:v>44317</c:v>
                </c:pt>
                <c:pt idx="348">
                  <c:v>44318</c:v>
                </c:pt>
                <c:pt idx="349">
                  <c:v>44319</c:v>
                </c:pt>
                <c:pt idx="350">
                  <c:v>44320</c:v>
                </c:pt>
                <c:pt idx="351">
                  <c:v>44321</c:v>
                </c:pt>
              </c:numCache>
            </c:numRef>
          </c:cat>
          <c:val>
            <c:numRef>
              <c:f>'RC (5)'!$B$200:$B$353</c:f>
              <c:numCache>
                <c:formatCode>#\ ##0.0000</c:formatCode>
                <c:ptCount val="154"/>
                <c:pt idx="0">
                  <c:v>77.552000000000007</c:v>
                </c:pt>
                <c:pt idx="1">
                  <c:v>78.869900000000001</c:v>
                </c:pt>
                <c:pt idx="2">
                  <c:v>79.332300000000004</c:v>
                </c:pt>
                <c:pt idx="3">
                  <c:v>80.5749</c:v>
                </c:pt>
                <c:pt idx="4">
                  <c:v>80.000600000000006</c:v>
                </c:pt>
                <c:pt idx="5">
                  <c:v>78.4559</c:v>
                </c:pt>
                <c:pt idx="6">
                  <c:v>77.1875</c:v>
                </c:pt>
                <c:pt idx="7">
                  <c:v>76.951499999999996</c:v>
                </c:pt>
                <c:pt idx="8">
                  <c:v>76.397800000000004</c:v>
                </c:pt>
                <c:pt idx="9">
                  <c:v>76.207499999999996</c:v>
                </c:pt>
                <c:pt idx="10">
                  <c:v>77.114800000000002</c:v>
                </c:pt>
                <c:pt idx="11">
                  <c:v>77.3262</c:v>
                </c:pt>
                <c:pt idx="12">
                  <c:v>76.919700000000006</c:v>
                </c:pt>
                <c:pt idx="13">
                  <c:v>76.253</c:v>
                </c:pt>
                <c:pt idx="14">
                  <c:v>75.9268</c:v>
                </c:pt>
                <c:pt idx="15">
                  <c:v>76.262699999999995</c:v>
                </c:pt>
                <c:pt idx="16">
                  <c:v>76.012</c:v>
                </c:pt>
                <c:pt idx="17">
                  <c:v>75.760000000000005</c:v>
                </c:pt>
                <c:pt idx="18">
                  <c:v>75.814599999999999</c:v>
                </c:pt>
                <c:pt idx="19">
                  <c:v>75.472700000000003</c:v>
                </c:pt>
                <c:pt idx="20">
                  <c:v>75.451800000000006</c:v>
                </c:pt>
                <c:pt idx="21">
                  <c:v>75.859899999999996</c:v>
                </c:pt>
                <c:pt idx="22">
                  <c:v>76.1999</c:v>
                </c:pt>
                <c:pt idx="23">
                  <c:v>76.320300000000003</c:v>
                </c:pt>
                <c:pt idx="24">
                  <c:v>75.615099999999998</c:v>
                </c:pt>
                <c:pt idx="25">
                  <c:v>75.199600000000004</c:v>
                </c:pt>
                <c:pt idx="26">
                  <c:v>74.252899999999997</c:v>
                </c:pt>
                <c:pt idx="27">
                  <c:v>74.250600000000006</c:v>
                </c:pt>
                <c:pt idx="28">
                  <c:v>73.661799999999999</c:v>
                </c:pt>
                <c:pt idx="29">
                  <c:v>73.305700000000002</c:v>
                </c:pt>
                <c:pt idx="30">
                  <c:v>73.712400000000002</c:v>
                </c:pt>
                <c:pt idx="31">
                  <c:v>73.119500000000002</c:v>
                </c:pt>
                <c:pt idx="32">
                  <c:v>72.927199999999999</c:v>
                </c:pt>
                <c:pt idx="33">
                  <c:v>73.445300000000003</c:v>
                </c:pt>
                <c:pt idx="34">
                  <c:v>73.420100000000005</c:v>
                </c:pt>
                <c:pt idx="35">
                  <c:v>72.978099999999998</c:v>
                </c:pt>
                <c:pt idx="36">
                  <c:v>73.3155</c:v>
                </c:pt>
                <c:pt idx="37">
                  <c:v>74.6721</c:v>
                </c:pt>
                <c:pt idx="38">
                  <c:v>75.349800000000002</c:v>
                </c:pt>
                <c:pt idx="39">
                  <c:v>75.457099999999997</c:v>
                </c:pt>
                <c:pt idx="40">
                  <c:v>74.839200000000005</c:v>
                </c:pt>
                <c:pt idx="41">
                  <c:v>73.692099999999996</c:v>
                </c:pt>
                <c:pt idx="42">
                  <c:v>73.717500000000001</c:v>
                </c:pt>
                <c:pt idx="43">
                  <c:v>73.656700000000001</c:v>
                </c:pt>
                <c:pt idx="44">
                  <c:v>73.875699999999995</c:v>
                </c:pt>
                <c:pt idx="45">
                  <c:v>73.875699999999995</c:v>
                </c:pt>
                <c:pt idx="46">
                  <c:v>74.515699999999995</c:v>
                </c:pt>
                <c:pt idx="47">
                  <c:v>74.266300000000001</c:v>
                </c:pt>
                <c:pt idx="48">
                  <c:v>73.526399999999995</c:v>
                </c:pt>
                <c:pt idx="49">
                  <c:v>73.796099999999996</c:v>
                </c:pt>
                <c:pt idx="50">
                  <c:v>73.545299999999997</c:v>
                </c:pt>
                <c:pt idx="51">
                  <c:v>73.973500000000001</c:v>
                </c:pt>
                <c:pt idx="52">
                  <c:v>73.724299999999999</c:v>
                </c:pt>
                <c:pt idx="53">
                  <c:v>73.355000000000004</c:v>
                </c:pt>
                <c:pt idx="54">
                  <c:v>73.369399999999999</c:v>
                </c:pt>
                <c:pt idx="55">
                  <c:v>74.361500000000007</c:v>
                </c:pt>
                <c:pt idx="56">
                  <c:v>74.856899999999996</c:v>
                </c:pt>
                <c:pt idx="57">
                  <c:v>75.635400000000004</c:v>
                </c:pt>
                <c:pt idx="58">
                  <c:v>75.040000000000006</c:v>
                </c:pt>
                <c:pt idx="59">
                  <c:v>76.185400000000001</c:v>
                </c:pt>
                <c:pt idx="60">
                  <c:v>76.252700000000004</c:v>
                </c:pt>
                <c:pt idx="61">
                  <c:v>75.505300000000005</c:v>
                </c:pt>
                <c:pt idx="62">
                  <c:v>75.905100000000004</c:v>
                </c:pt>
                <c:pt idx="63">
                  <c:v>76</c:v>
                </c:pt>
              </c:numCache>
            </c:numRef>
          </c:val>
          <c:smooth val="1"/>
          <c:extLst>
            <c:ext xmlns:c16="http://schemas.microsoft.com/office/drawing/2014/chart" uri="{C3380CC4-5D6E-409C-BE32-E72D297353CC}">
              <c16:uniqueId val="{00000000-57A0-4BBD-9105-4F25B25B7AB9}"/>
            </c:ext>
          </c:extLst>
        </c:ser>
        <c:ser>
          <c:idx val="2"/>
          <c:order val="1"/>
          <c:tx>
            <c:strRef>
              <c:f>'RC (5)'!$C$1</c:f>
              <c:strCache>
                <c:ptCount val="1"/>
                <c:pt idx="0">
                  <c:v>Сценарий 1: "Доллар растет"</c:v>
                </c:pt>
              </c:strCache>
            </c:strRef>
          </c:tx>
          <c:spPr>
            <a:ln w="16510" cap="rnd">
              <a:solidFill>
                <a:srgbClr val="005777"/>
              </a:solidFill>
              <a:round/>
            </a:ln>
            <a:effectLst/>
          </c:spPr>
          <c:marker>
            <c:symbol val="none"/>
          </c:marker>
          <c:val>
            <c:numRef>
              <c:f>'RC (5)'!$C$200:$C$353</c:f>
              <c:numCache>
                <c:formatCode>General</c:formatCode>
                <c:ptCount val="154"/>
                <c:pt idx="64">
                  <c:v>76.2</c:v>
                </c:pt>
                <c:pt idx="65" formatCode="#\ ##0.0000">
                  <c:v>76.520799999999994</c:v>
                </c:pt>
                <c:pt idx="66" formatCode="#\ ##0.0000">
                  <c:v>75.971999999999994</c:v>
                </c:pt>
                <c:pt idx="67" formatCode="#\ ##0.0000">
                  <c:v>78.5274</c:v>
                </c:pt>
                <c:pt idx="68" formatCode="#\ ##0.0000">
                  <c:v>77.688199999999995</c:v>
                </c:pt>
                <c:pt idx="69" formatCode="#\ ##0.0000">
                  <c:v>78.626199999999997</c:v>
                </c:pt>
                <c:pt idx="70" formatCode="#\ ##0.0000">
                  <c:v>78.389600000000002</c:v>
                </c:pt>
                <c:pt idx="71" formatCode="#\ ##0.0000">
                  <c:v>81.713099999999997</c:v>
                </c:pt>
                <c:pt idx="72" formatCode="#\ ##0.0000">
                  <c:v>84.656999999999996</c:v>
                </c:pt>
                <c:pt idx="73" formatCode="#\ ##0.0000">
                  <c:v>82.544300000000007</c:v>
                </c:pt>
                <c:pt idx="74" formatCode="#\ ##0.0000">
                  <c:v>85.381500000000003</c:v>
                </c:pt>
                <c:pt idx="75" formatCode="#\ ##0.0000">
                  <c:v>83.349299999999999</c:v>
                </c:pt>
                <c:pt idx="76" formatCode="#\ ##0.0000">
                  <c:v>82.2928</c:v>
                </c:pt>
                <c:pt idx="77" formatCode="#\ ##0.0000">
                  <c:v>83.222300000000004</c:v>
                </c:pt>
                <c:pt idx="78" formatCode="#\ ##0.0000">
                  <c:v>82.232500000000002</c:v>
                </c:pt>
                <c:pt idx="79" formatCode="#\ ##0.0000">
                  <c:v>80.907399999999996</c:v>
                </c:pt>
                <c:pt idx="80" formatCode="#\ ##0.0000">
                  <c:v>79.954999999999998</c:v>
                </c:pt>
                <c:pt idx="81" formatCode="#\ ##0.0000">
                  <c:v>80.249899999999997</c:v>
                </c:pt>
                <c:pt idx="82" formatCode="#\ ##0.0000">
                  <c:v>79.105000000000004</c:v>
                </c:pt>
                <c:pt idx="83" formatCode="#\ ##0.0000">
                  <c:v>78.251499999999993</c:v>
                </c:pt>
                <c:pt idx="84" formatCode="#\ ##0.0000">
                  <c:v>78.024500000000003</c:v>
                </c:pt>
                <c:pt idx="85" formatCode="#\ ##0.0000">
                  <c:v>77.814999999999998</c:v>
                </c:pt>
                <c:pt idx="86" formatCode="#\ ##0.0000">
                  <c:v>78.214500000000001</c:v>
                </c:pt>
                <c:pt idx="87" formatCode="#\ ##0.0000">
                  <c:v>79.2119</c:v>
                </c:pt>
                <c:pt idx="88" formatCode="#\ ##0.0000">
                  <c:v>78.444100000000006</c:v>
                </c:pt>
                <c:pt idx="89" formatCode="#\ ##0.0000">
                  <c:v>79.165700000000001</c:v>
                </c:pt>
                <c:pt idx="90" formatCode="#\ ##0.0000">
                  <c:v>80.756200000000007</c:v>
                </c:pt>
                <c:pt idx="91" formatCode="#\ ##0.0000">
                  <c:v>81.541600000000003</c:v>
                </c:pt>
                <c:pt idx="92" formatCode="#\ ##0.0000">
                  <c:v>79.629000000000005</c:v>
                </c:pt>
                <c:pt idx="93" formatCode="#\ ##0.0000">
                  <c:v>79.216300000000004</c:v>
                </c:pt>
                <c:pt idx="94" formatCode="#\ ##0.0000">
                  <c:v>78.995999999999995</c:v>
                </c:pt>
                <c:pt idx="95" formatCode="#\ ##0.0000">
                  <c:v>78.770800000000008</c:v>
                </c:pt>
                <c:pt idx="96" formatCode="#\ ##0.0000">
                  <c:v>78.948999999999998</c:v>
                </c:pt>
                <c:pt idx="97" formatCode="#\ ##0.0000">
                  <c:v>78.046999999999997</c:v>
                </c:pt>
                <c:pt idx="98" formatCode="#\ ##0.0000">
                  <c:v>78.601599999999991</c:v>
                </c:pt>
                <c:pt idx="99" formatCode="#\ ##0.0000">
                  <c:v>78.453599999999994</c:v>
                </c:pt>
                <c:pt idx="100" formatCode="#\ ##0.0000">
                  <c:v>78.308500000000009</c:v>
                </c:pt>
                <c:pt idx="101" formatCode="#\ ##0.0000">
                  <c:v>78.769800000000004</c:v>
                </c:pt>
                <c:pt idx="102" formatCode="#\ ##0.0000">
                  <c:v>78.687299999999993</c:v>
                </c:pt>
                <c:pt idx="103" formatCode="#\ ##0.0000">
                  <c:v>78.741299999999995</c:v>
                </c:pt>
                <c:pt idx="104" formatCode="#\ ##0.0000">
                  <c:v>79.300799999999995</c:v>
                </c:pt>
                <c:pt idx="105" formatCode="#\ ##0.0000">
                  <c:v>79.921300000000002</c:v>
                </c:pt>
                <c:pt idx="106" formatCode="#\ ##0.0000">
                  <c:v>80.517700000000005</c:v>
                </c:pt>
                <c:pt idx="107" formatCode="#\ ##0.0000">
                  <c:v>80.609700000000004</c:v>
                </c:pt>
                <c:pt idx="108" formatCode="#\ ##0.0000">
                  <c:v>81.990899999999996</c:v>
                </c:pt>
                <c:pt idx="109" formatCode="#\ ##0.0000">
                  <c:v>81.327399999999997</c:v>
                </c:pt>
                <c:pt idx="110" formatCode="#\ ##0.0000">
                  <c:v>81.443700000000007</c:v>
                </c:pt>
                <c:pt idx="111" formatCode="#\ ##0.0000">
                  <c:v>81.078400000000002</c:v>
                </c:pt>
                <c:pt idx="112" formatCode="#\ ##0.0000">
                  <c:v>81.185400000000001</c:v>
                </c:pt>
                <c:pt idx="113" formatCode="#\ ##0.0000">
                  <c:v>82.517499999999998</c:v>
                </c:pt>
                <c:pt idx="114" formatCode="#\ ##0.0000">
                  <c:v>87.020799999999994</c:v>
                </c:pt>
                <c:pt idx="115" formatCode="#\ ##0.0000">
                  <c:v>86.471999999999994</c:v>
                </c:pt>
                <c:pt idx="116" formatCode="#\ ##0.0000">
                  <c:v>89.0274</c:v>
                </c:pt>
                <c:pt idx="117" formatCode="#\ ##0.0000">
                  <c:v>88.188199999999995</c:v>
                </c:pt>
                <c:pt idx="118" formatCode="#\ ##0.0000">
                  <c:v>89.126199999999997</c:v>
                </c:pt>
                <c:pt idx="119" formatCode="#\ ##0.0000">
                  <c:v>88.889600000000002</c:v>
                </c:pt>
                <c:pt idx="120" formatCode="#\ ##0.0000">
                  <c:v>92.213099999999997</c:v>
                </c:pt>
                <c:pt idx="121" formatCode="#\ ##0.0000">
                  <c:v>95.156999999999996</c:v>
                </c:pt>
                <c:pt idx="122" formatCode="#\ ##0.0000">
                  <c:v>93.044300000000007</c:v>
                </c:pt>
                <c:pt idx="123" formatCode="#\ ##0.0000">
                  <c:v>95.881500000000003</c:v>
                </c:pt>
                <c:pt idx="124" formatCode="#\ ##0.0000">
                  <c:v>93.849299999999999</c:v>
                </c:pt>
                <c:pt idx="125" formatCode="#\ ##0.0000">
                  <c:v>92.7928</c:v>
                </c:pt>
                <c:pt idx="126" formatCode="#\ ##0.0000">
                  <c:v>93.722300000000004</c:v>
                </c:pt>
                <c:pt idx="127" formatCode="#\ ##0.0000">
                  <c:v>92.732500000000002</c:v>
                </c:pt>
                <c:pt idx="128" formatCode="#\ ##0.0000">
                  <c:v>91.407399999999996</c:v>
                </c:pt>
                <c:pt idx="129" formatCode="#\ ##0.0000">
                  <c:v>90.454999999999998</c:v>
                </c:pt>
                <c:pt idx="130" formatCode="#\ ##0.0000">
                  <c:v>90.749899999999997</c:v>
                </c:pt>
                <c:pt idx="131" formatCode="#\ ##0.0000">
                  <c:v>89.605000000000004</c:v>
                </c:pt>
                <c:pt idx="132" formatCode="#\ ##0.0000">
                  <c:v>88.751499999999993</c:v>
                </c:pt>
                <c:pt idx="133" formatCode="#\ ##0.0000">
                  <c:v>88.524500000000003</c:v>
                </c:pt>
                <c:pt idx="134" formatCode="#\ ##0.0000">
                  <c:v>88.314999999999998</c:v>
                </c:pt>
                <c:pt idx="135" formatCode="#\ ##0.0000">
                  <c:v>88.714500000000001</c:v>
                </c:pt>
                <c:pt idx="136" formatCode="#\ ##0.0000">
                  <c:v>89.7119</c:v>
                </c:pt>
                <c:pt idx="137" formatCode="#\ ##0.0000">
                  <c:v>88.944100000000006</c:v>
                </c:pt>
                <c:pt idx="138" formatCode="#\ ##0.0000">
                  <c:v>89.665700000000001</c:v>
                </c:pt>
                <c:pt idx="139" formatCode="#\ ##0.0000">
                  <c:v>91.256200000000007</c:v>
                </c:pt>
                <c:pt idx="140" formatCode="#\ ##0.0000">
                  <c:v>92.041600000000003</c:v>
                </c:pt>
                <c:pt idx="141" formatCode="#\ ##0.0000">
                  <c:v>90.129000000000005</c:v>
                </c:pt>
                <c:pt idx="142" formatCode="#\ ##0.0000">
                  <c:v>89.716300000000004</c:v>
                </c:pt>
                <c:pt idx="143" formatCode="#\ ##0.0000">
                  <c:v>89.495999999999995</c:v>
                </c:pt>
                <c:pt idx="144" formatCode="#\ ##0.0000">
                  <c:v>89.570599999999999</c:v>
                </c:pt>
                <c:pt idx="145" formatCode="#\ ##0.0000">
                  <c:v>88.689400000000006</c:v>
                </c:pt>
                <c:pt idx="146" formatCode="#\ ##0.0000">
                  <c:v>87.726299999999995</c:v>
                </c:pt>
                <c:pt idx="147" formatCode="#\ ##0.0000">
                  <c:v>88.971900000000005</c:v>
                </c:pt>
                <c:pt idx="148" formatCode="#\ ##0.0000">
                  <c:v>89.116900000000001</c:v>
                </c:pt>
                <c:pt idx="149" formatCode="#\ ##0.0000">
                  <c:v>88.872500000000002</c:v>
                </c:pt>
                <c:pt idx="150" formatCode="#\ ##0.0000">
                  <c:v>88.432599999999994</c:v>
                </c:pt>
                <c:pt idx="151" formatCode="#\ ##0.0000">
                  <c:v>88.581900000000005</c:v>
                </c:pt>
                <c:pt idx="152" formatCode="#\ ##0.0000">
                  <c:v>88.9298</c:v>
                </c:pt>
                <c:pt idx="153" formatCode="#\ ##0.0000">
                  <c:v>88.205600000000004</c:v>
                </c:pt>
              </c:numCache>
            </c:numRef>
          </c:val>
          <c:smooth val="1"/>
          <c:extLst>
            <c:ext xmlns:c16="http://schemas.microsoft.com/office/drawing/2014/chart" uri="{C3380CC4-5D6E-409C-BE32-E72D297353CC}">
              <c16:uniqueId val="{00000001-57A0-4BBD-9105-4F25B25B7AB9}"/>
            </c:ext>
          </c:extLst>
        </c:ser>
        <c:ser>
          <c:idx val="3"/>
          <c:order val="2"/>
          <c:tx>
            <c:strRef>
              <c:f>'RC (5)'!$D$1</c:f>
              <c:strCache>
                <c:ptCount val="1"/>
                <c:pt idx="0">
                  <c:v>Сценарий 2: "Доллар снижается"</c:v>
                </c:pt>
              </c:strCache>
            </c:strRef>
          </c:tx>
          <c:spPr>
            <a:ln w="19050" cap="rnd">
              <a:solidFill>
                <a:srgbClr val="00766C"/>
              </a:solidFill>
              <a:round/>
            </a:ln>
            <a:effectLst/>
          </c:spPr>
          <c:marker>
            <c:symbol val="none"/>
          </c:marker>
          <c:val>
            <c:numRef>
              <c:f>'RC (5)'!$D$200:$D$353</c:f>
              <c:numCache>
                <c:formatCode>General</c:formatCode>
                <c:ptCount val="154"/>
                <c:pt idx="64">
                  <c:v>75.95620000000001</c:v>
                </c:pt>
                <c:pt idx="65" formatCode="#\ ##0.0000">
                  <c:v>76.741600000000005</c:v>
                </c:pt>
                <c:pt idx="66" formatCode="#\ ##0.0000">
                  <c:v>74.829000000000008</c:v>
                </c:pt>
                <c:pt idx="67" formatCode="#\ ##0.0000">
                  <c:v>74.416300000000007</c:v>
                </c:pt>
                <c:pt idx="68" formatCode="#\ ##0.0000">
                  <c:v>74.195999999999998</c:v>
                </c:pt>
                <c:pt idx="69" formatCode="#\ ##0.0000">
                  <c:v>74.270600000000002</c:v>
                </c:pt>
                <c:pt idx="70" formatCode="#\ ##0.0000">
                  <c:v>73.389400000000009</c:v>
                </c:pt>
                <c:pt idx="71" formatCode="#\ ##0.0000">
                  <c:v>72.426299999999998</c:v>
                </c:pt>
                <c:pt idx="72" formatCode="#\ ##0.0000">
                  <c:v>73.671900000000008</c:v>
                </c:pt>
                <c:pt idx="73" formatCode="#\ ##0.0000">
                  <c:v>73.816900000000004</c:v>
                </c:pt>
                <c:pt idx="74" formatCode="#\ ##0.0000">
                  <c:v>73.572500000000005</c:v>
                </c:pt>
                <c:pt idx="75" formatCode="#\ ##0.0000">
                  <c:v>73.132599999999996</c:v>
                </c:pt>
                <c:pt idx="76" formatCode="#\ ##0.0000">
                  <c:v>73.281900000000007</c:v>
                </c:pt>
                <c:pt idx="77" formatCode="#\ ##0.0000">
                  <c:v>73.629800000000003</c:v>
                </c:pt>
                <c:pt idx="78" formatCode="#\ ##0.0000">
                  <c:v>72.905600000000007</c:v>
                </c:pt>
                <c:pt idx="79" formatCode="#\ ##0.0000">
                  <c:v>72.6798</c:v>
                </c:pt>
                <c:pt idx="80" formatCode="#\ ##0.0000">
                  <c:v>72.091800000000006</c:v>
                </c:pt>
                <c:pt idx="81" formatCode="#\ ##0.0000">
                  <c:v>72.0381</c:v>
                </c:pt>
                <c:pt idx="82" formatCode="#\ ##0.0000">
                  <c:v>70.624000000000009</c:v>
                </c:pt>
                <c:pt idx="83" formatCode="#\ ##0.0000">
                  <c:v>71.580399999999997</c:v>
                </c:pt>
                <c:pt idx="84" formatCode="#\ ##0.0000">
                  <c:v>71.296199999999999</c:v>
                </c:pt>
                <c:pt idx="85" formatCode="#\ ##0.0000">
                  <c:v>70.840800000000002</c:v>
                </c:pt>
                <c:pt idx="86" formatCode="#\ ##0.0000">
                  <c:v>70.763500000000008</c:v>
                </c:pt>
                <c:pt idx="87" formatCode="#\ ##0.0000">
                  <c:v>70.801200000000009</c:v>
                </c:pt>
                <c:pt idx="88" formatCode="#\ ##0.0000">
                  <c:v>70.451999999999998</c:v>
                </c:pt>
                <c:pt idx="89" formatCode="#\ ##0.0000">
                  <c:v>69.4114</c:v>
                </c:pt>
                <c:pt idx="90" formatCode="#\ ##0.0000">
                  <c:v>68.683099999999996</c:v>
                </c:pt>
                <c:pt idx="91" formatCode="#\ ##0.0000">
                  <c:v>68.041300000000007</c:v>
                </c:pt>
                <c:pt idx="92" formatCode="#\ ##0.0000">
                  <c:v>68.715100000000007</c:v>
                </c:pt>
                <c:pt idx="93" formatCode="#\ ##0.0000">
                  <c:v>68.331900000000005</c:v>
                </c:pt>
                <c:pt idx="94" formatCode="#\ ##0.0000">
                  <c:v>68.012299999999996</c:v>
                </c:pt>
                <c:pt idx="95" formatCode="#\ ##0.0000">
                  <c:v>68.374499999999998</c:v>
                </c:pt>
                <c:pt idx="96" formatCode="#\ ##0.0000">
                  <c:v>68.318300000000008</c:v>
                </c:pt>
                <c:pt idx="97" formatCode="#\ ##0.0000">
                  <c:v>68.821899999999999</c:v>
                </c:pt>
                <c:pt idx="98" formatCode="#\ ##0.0000">
                  <c:v>70.094999999999999</c:v>
                </c:pt>
                <c:pt idx="99" formatCode="#\ ##0.0000">
                  <c:v>69.452399999999997</c:v>
                </c:pt>
                <c:pt idx="100" formatCode="#\ ##0.0000">
                  <c:v>69.182200000000009</c:v>
                </c:pt>
                <c:pt idx="101" formatCode="#\ ##0.0000">
                  <c:v>69.317999999999998</c:v>
                </c:pt>
                <c:pt idx="102" formatCode="#\ ##0.0000">
                  <c:v>69.272500000000008</c:v>
                </c:pt>
                <c:pt idx="103" formatCode="#\ ##0.0000">
                  <c:v>69.183500000000009</c:v>
                </c:pt>
                <c:pt idx="104" formatCode="#\ ##0.0000">
                  <c:v>68.537599999999998</c:v>
                </c:pt>
                <c:pt idx="105" formatCode="#\ ##0.0000">
                  <c:v>68.537599999999998</c:v>
                </c:pt>
                <c:pt idx="106" formatCode="#\ ##0.0000">
                  <c:v>69.165999999999997</c:v>
                </c:pt>
                <c:pt idx="107" formatCode="#\ ##0.0000">
                  <c:v>68.828400000000002</c:v>
                </c:pt>
                <c:pt idx="108" formatCode="#\ ##0.0000">
                  <c:v>69.651300000000006</c:v>
                </c:pt>
                <c:pt idx="109" formatCode="#\ ##0.0000">
                  <c:v>70.141300000000001</c:v>
                </c:pt>
                <c:pt idx="110" formatCode="#\ ##0.0000">
                  <c:v>70.141300000000001</c:v>
                </c:pt>
                <c:pt idx="111" formatCode="#\ ##0.0000">
                  <c:v>70.219800000000006</c:v>
                </c:pt>
                <c:pt idx="112" formatCode="#\ ##0.0000">
                  <c:v>70.1999</c:v>
                </c:pt>
                <c:pt idx="113" formatCode="#\ ##0.0000">
                  <c:v>71.040900000000008</c:v>
                </c:pt>
                <c:pt idx="114" formatCode="#\ ##0.0000">
                  <c:v>71.871899999999997</c:v>
                </c:pt>
                <c:pt idx="115" formatCode="#\ ##0.0000">
                  <c:v>70.937899999999999</c:v>
                </c:pt>
                <c:pt idx="116" formatCode="#\ ##0.0000">
                  <c:v>70.58</c:v>
                </c:pt>
                <c:pt idx="117" formatCode="#\ ##0.0000">
                  <c:v>70.9298</c:v>
                </c:pt>
                <c:pt idx="118" formatCode="#\ ##0.0000">
                  <c:v>70.447900000000004</c:v>
                </c:pt>
                <c:pt idx="119" formatCode="#\ ##0.0000">
                  <c:v>70.827500000000001</c:v>
                </c:pt>
                <c:pt idx="120" formatCode="#\ ##0.0000">
                  <c:v>70.499800000000008</c:v>
                </c:pt>
                <c:pt idx="121" formatCode="#\ ##0.0000">
                  <c:v>70.930999999999997</c:v>
                </c:pt>
                <c:pt idx="122" formatCode="#\ ##0.0000">
                  <c:v>71.413899999999998</c:v>
                </c:pt>
                <c:pt idx="123" formatCode="#\ ##0.0000">
                  <c:v>71.662800000000004</c:v>
                </c:pt>
                <c:pt idx="124" formatCode="#\ ##0.0000">
                  <c:v>70.666800000000009</c:v>
                </c:pt>
                <c:pt idx="125" formatCode="#\ ##0.0000">
                  <c:v>70.488100000000003</c:v>
                </c:pt>
                <c:pt idx="126" formatCode="#\ ##0.0000">
                  <c:v>70.256200000000007</c:v>
                </c:pt>
                <c:pt idx="127" formatCode="#\ ##0.0000">
                  <c:v>71.041600000000003</c:v>
                </c:pt>
                <c:pt idx="128" formatCode="#\ ##0.0000">
                  <c:v>69.129000000000005</c:v>
                </c:pt>
                <c:pt idx="129" formatCode="#\ ##0.0000">
                  <c:v>68.716300000000004</c:v>
                </c:pt>
                <c:pt idx="130" formatCode="#\ ##0.0000">
                  <c:v>68.495999999999995</c:v>
                </c:pt>
                <c:pt idx="131" formatCode="#\ ##0.0000">
                  <c:v>68.570599999999999</c:v>
                </c:pt>
                <c:pt idx="132" formatCode="#\ ##0.0000">
                  <c:v>67.689400000000006</c:v>
                </c:pt>
                <c:pt idx="133" formatCode="#\ ##0.0000">
                  <c:v>66.726299999999995</c:v>
                </c:pt>
                <c:pt idx="134" formatCode="#\ ##0.0000">
                  <c:v>67.971900000000005</c:v>
                </c:pt>
                <c:pt idx="135" formatCode="#\ ##0.0000">
                  <c:v>68.116900000000001</c:v>
                </c:pt>
                <c:pt idx="136" formatCode="#\ ##0.0000">
                  <c:v>67.872500000000002</c:v>
                </c:pt>
                <c:pt idx="137" formatCode="#\ ##0.0000">
                  <c:v>67.432599999999994</c:v>
                </c:pt>
                <c:pt idx="138" formatCode="#\ ##0.0000">
                  <c:v>67.581900000000005</c:v>
                </c:pt>
                <c:pt idx="139" formatCode="#\ ##0.0000">
                  <c:v>67.9298</c:v>
                </c:pt>
                <c:pt idx="140" formatCode="#\ ##0.0000">
                  <c:v>67.205600000000004</c:v>
                </c:pt>
                <c:pt idx="141" formatCode="#\ ##0.0000">
                  <c:v>69.711399999999998</c:v>
                </c:pt>
                <c:pt idx="142" formatCode="#\ ##0.0000">
                  <c:v>68.983099999999993</c:v>
                </c:pt>
                <c:pt idx="143" formatCode="#\ ##0.0000">
                  <c:v>68.341300000000004</c:v>
                </c:pt>
                <c:pt idx="144" formatCode="#\ ##0.0000">
                  <c:v>69.015100000000004</c:v>
                </c:pt>
                <c:pt idx="145" formatCode="#\ ##0.0000">
                  <c:v>68.631900000000002</c:v>
                </c:pt>
                <c:pt idx="146" formatCode="#\ ##0.0000">
                  <c:v>68.312299999999993</c:v>
                </c:pt>
                <c:pt idx="147" formatCode="#\ ##0.0000">
                  <c:v>68.674499999999995</c:v>
                </c:pt>
                <c:pt idx="148" formatCode="#\ ##0.0000">
                  <c:v>68.618300000000005</c:v>
                </c:pt>
                <c:pt idx="149" formatCode="#\ ##0.0000">
                  <c:v>69.121899999999997</c:v>
                </c:pt>
                <c:pt idx="150" formatCode="#\ ##0.0000">
                  <c:v>70.394999999999996</c:v>
                </c:pt>
                <c:pt idx="151" formatCode="#\ ##0.0000">
                  <c:v>69.752399999999994</c:v>
                </c:pt>
                <c:pt idx="152" formatCode="#\ ##0.0000">
                  <c:v>69.482200000000006</c:v>
                </c:pt>
                <c:pt idx="153" formatCode="#\ ##0.0000">
                  <c:v>69.617999999999995</c:v>
                </c:pt>
              </c:numCache>
            </c:numRef>
          </c:val>
          <c:smooth val="1"/>
          <c:extLst>
            <c:ext xmlns:c16="http://schemas.microsoft.com/office/drawing/2014/chart" uri="{C3380CC4-5D6E-409C-BE32-E72D297353CC}">
              <c16:uniqueId val="{00000002-57A0-4BBD-9105-4F25B25B7AB9}"/>
            </c:ext>
          </c:extLst>
        </c:ser>
        <c:dLbls>
          <c:showLegendKey val="0"/>
          <c:showVal val="0"/>
          <c:showCatName val="0"/>
          <c:showSerName val="0"/>
          <c:showPercent val="0"/>
          <c:showBubbleSize val="0"/>
        </c:dLbls>
        <c:smooth val="0"/>
        <c:axId val="539502496"/>
        <c:axId val="539506432"/>
      </c:lineChart>
      <c:dateAx>
        <c:axId val="539502496"/>
        <c:scaling>
          <c:orientation val="minMax"/>
        </c:scaling>
        <c:delete val="1"/>
        <c:axPos val="b"/>
        <c:numFmt formatCode="m/d/yyyy" sourceLinked="1"/>
        <c:majorTickMark val="out"/>
        <c:minorTickMark val="none"/>
        <c:tickLblPos val="nextTo"/>
        <c:crossAx val="539506432"/>
        <c:crosses val="autoZero"/>
        <c:auto val="1"/>
        <c:lblOffset val="100"/>
        <c:baseTimeUnit val="days"/>
      </c:dateAx>
      <c:valAx>
        <c:axId val="539506432"/>
        <c:scaling>
          <c:orientation val="minMax"/>
          <c:min val="60"/>
        </c:scaling>
        <c:delete val="1"/>
        <c:axPos val="l"/>
        <c:numFmt formatCode="0" sourceLinked="0"/>
        <c:majorTickMark val="none"/>
        <c:minorTickMark val="none"/>
        <c:tickLblPos val="nextTo"/>
        <c:crossAx val="539502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ru-RU"/>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drawing1.xml><?xml version="1.0" encoding="utf-8"?>
<c:userShapes xmlns:c="http://schemas.openxmlformats.org/drawingml/2006/chart">
  <cdr:relSizeAnchor xmlns:cdr="http://schemas.openxmlformats.org/drawingml/2006/chartDrawing">
    <cdr:from>
      <cdr:x>0.43962</cdr:x>
      <cdr:y>0.6599</cdr:y>
    </cdr:from>
    <cdr:to>
      <cdr:x>0.96633</cdr:x>
      <cdr:y>0.6599</cdr:y>
    </cdr:to>
    <cdr:cxnSp macro="">
      <cdr:nvCxnSpPr>
        <cdr:cNvPr id="4" name="Прямая соединительная линия 3"/>
        <cdr:cNvCxnSpPr/>
      </cdr:nvCxnSpPr>
      <cdr:spPr>
        <a:xfrm xmlns:a="http://schemas.openxmlformats.org/drawingml/2006/main">
          <a:off x="1855695" y="3360866"/>
          <a:ext cx="2223309" cy="0"/>
        </a:xfrm>
        <a:prstGeom xmlns:a="http://schemas.openxmlformats.org/drawingml/2006/main" prst="line">
          <a:avLst/>
        </a:prstGeom>
        <a:ln xmlns:a="http://schemas.openxmlformats.org/drawingml/2006/main" w="19050">
          <a:solidFill>
            <a:schemeClr val="bg1">
              <a:lumMod val="50000"/>
            </a:schemeClr>
          </a:solidFill>
          <a:prstDash val="lg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136C2A-0F09-422E-9D55-BB2A50BB662C}" type="datetimeFigureOut">
              <a:rPr lang="ru-RU" smtClean="0"/>
              <a:t>21.10.2022</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7F300-3DC5-4DDC-AEDA-B06000D6275B}" type="slidenum">
              <a:rPr lang="ru-RU" smtClean="0"/>
              <a:t>‹#›</a:t>
            </a:fld>
            <a:endParaRPr lang="ru-RU"/>
          </a:p>
        </p:txBody>
      </p:sp>
    </p:spTree>
    <p:extLst>
      <p:ext uri="{BB962C8B-B14F-4D97-AF65-F5344CB8AC3E}">
        <p14:creationId xmlns:p14="http://schemas.microsoft.com/office/powerpoint/2010/main" val="2749884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A257F300-3DC5-4DDC-AEDA-B06000D6275B}" type="slidenum">
              <a:rPr lang="ru-RU" smtClean="0"/>
              <a:t>1</a:t>
            </a:fld>
            <a:endParaRPr lang="ru-RU"/>
          </a:p>
        </p:txBody>
      </p:sp>
    </p:spTree>
    <p:extLst>
      <p:ext uri="{BB962C8B-B14F-4D97-AF65-F5344CB8AC3E}">
        <p14:creationId xmlns:p14="http://schemas.microsoft.com/office/powerpoint/2010/main" val="320268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2.png"/><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http://4C056BBE863CEFA5DC0C8EF8F2F67493.dms.sberbank.ru/4C056BBE863CEFA5DC0C8EF8F2F67493-1C8AC6CA7E4D1282543EBF0E66F02B5C-5B3A6C0EC8768F1C988A5BFDA7E4D08F/1.png" TargetMode="External"/><Relationship Id="rId3" Type="http://schemas.openxmlformats.org/officeDocument/2006/relationships/tags" Target="../tags/tag7.xml"/><Relationship Id="rId7" Type="http://schemas.openxmlformats.org/officeDocument/2006/relationships/image" Target="../media/image2.png"/><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1.xml"/><Relationship Id="rId7" Type="http://schemas.openxmlformats.org/officeDocument/2006/relationships/image" Target="../media/image3.jp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11" Type="http://schemas.openxmlformats.org/officeDocument/2006/relationships/image" Target="http://4C056BBE863CEFA5DC0C8EF8F2F67493.dms.sberbank.ru/4C056BBE863CEFA5DC0C8EF8F2F67493-1C8AC6CA7E4D1282543EBF0E66F02B5C-5B3A6C0EC8768F1C988A5BFDA7E4D08F/1.png" TargetMode="External"/><Relationship Id="rId5" Type="http://schemas.openxmlformats.org/officeDocument/2006/relationships/oleObject" Target="../embeddings/oleObject5.bin"/><Relationship Id="rId10" Type="http://schemas.openxmlformats.org/officeDocument/2006/relationships/image" Target="../media/image5.png"/><Relationship Id="rId4" Type="http://schemas.openxmlformats.org/officeDocument/2006/relationships/slideMaster" Target="../slideMasters/slideMaster2.xml"/><Relationship Id="rId9"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38382293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4" name="think-cell Slide" r:id="rId5" imgW="384" imgH="385" progId="TCLayout.ActiveDocument.1">
                  <p:embed/>
                </p:oleObj>
              </mc:Choice>
              <mc:Fallback>
                <p:oleObj name="think-cell Slide" r:id="rId5" imgW="384" imgH="38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492746"/>
            <a:ext cx="10515601" cy="138499"/>
          </a:xfrm>
          <a:prstGeom prst="rect">
            <a:avLst/>
          </a:prstGeom>
        </p:spPr>
        <p:txBody>
          <a:bodyPr vert="horz" wrap="square" lIns="0" tIns="0" rIns="91440" bIns="0" rtlCol="0" anchor="b">
            <a:spAutoFit/>
          </a:bodyPr>
          <a:lstStyle>
            <a:lvl1pPr>
              <a:defRPr lang="en-US" sz="1000" b="0" dirty="0" smtClean="0">
                <a:solidFill>
                  <a:schemeClr val="bg2">
                    <a:lumMod val="75000"/>
                  </a:schemeClr>
                </a:solidFill>
                <a:effectLst/>
                <a:latin typeface="SB Sans Display" panose="020B0604020202020204" charset="0"/>
                <a:cs typeface="SB Sans Display" panose="020B0604020202020204" charset="0"/>
              </a:defRPr>
            </a:lvl1pPr>
            <a:lvl2pPr>
              <a:defRPr lang="en-US" dirty="0" smtClean="0"/>
            </a:lvl2pPr>
            <a:lvl3pPr>
              <a:defRPr lang="en-US" dirty="0" smtClean="0"/>
            </a:lvl3pPr>
            <a:lvl4pPr>
              <a:defRPr lang="en-US" dirty="0" smtClean="0"/>
            </a:lvl4pPr>
            <a:lvl5pPr>
              <a:defRPr lang="ru-RU" dirty="0"/>
            </a:lvl5pPr>
          </a:lstStyle>
          <a:p>
            <a:pPr lvl="0">
              <a:spcBef>
                <a:spcPct val="0"/>
              </a:spcBef>
              <a:buNone/>
            </a:pPr>
            <a:r>
              <a:rPr lang="en-US" dirty="0" smtClean="0"/>
              <a:t>Footnote</a:t>
            </a:r>
          </a:p>
        </p:txBody>
      </p:sp>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spTree>
    <p:extLst>
      <p:ext uri="{BB962C8B-B14F-4D97-AF65-F5344CB8AC3E}">
        <p14:creationId xmlns:p14="http://schemas.microsoft.com/office/powerpoint/2010/main" val="2792673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Заголовок и объект">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2"/>
            </p:custDataLst>
            <p:extLst>
              <p:ext uri="{D42A27DB-BD31-4B8C-83A1-F6EECF244321}">
                <p14:modId xmlns:p14="http://schemas.microsoft.com/office/powerpoint/2010/main" val="2315538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807" name="think-cell Slide" r:id="rId5" imgW="384" imgH="385" progId="TCLayout.ActiveDocument.1">
                  <p:embed/>
                </p:oleObj>
              </mc:Choice>
              <mc:Fallback>
                <p:oleObj name="think-cell Slide" r:id="rId5" imgW="384" imgH="385" progId="TCLayout.ActiveDocument.1">
                  <p:embed/>
                  <p:pic>
                    <p:nvPicPr>
                      <p:cNvPr id="8" name="Object 7"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en-US"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9" name="Прямоугольник 3"/>
          <p:cNvSpPr/>
          <p:nvPr userDrawn="1"/>
        </p:nvSpPr>
        <p:spPr>
          <a:xfrm>
            <a:off x="0" y="0"/>
            <a:ext cx="12192000" cy="6858000"/>
          </a:xfrm>
          <a:prstGeom prst="rect">
            <a:avLst/>
          </a:prstGeom>
          <a:gradFill>
            <a:gsLst>
              <a:gs pos="0">
                <a:schemeClr val="bg1"/>
              </a:gs>
              <a:gs pos="100000">
                <a:srgbClr val="F2F2F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p:cNvSpPr>
            <a:spLocks noGrp="1"/>
          </p:cNvSpPr>
          <p:nvPr>
            <p:ph type="title"/>
          </p:nvPr>
        </p:nvSpPr>
        <p:spPr>
          <a:xfrm>
            <a:off x="442913" y="457200"/>
            <a:ext cx="10515600" cy="369332"/>
          </a:xfrm>
        </p:spPr>
        <p:txBody>
          <a:bodyPr/>
          <a:lstStyle/>
          <a:p>
            <a:r>
              <a:rPr lang="en-US" smtClean="0"/>
              <a:t>Click to edit Master title style</a:t>
            </a:r>
            <a:endParaRPr lang="ru-RU"/>
          </a:p>
        </p:txBody>
      </p:sp>
      <p:sp>
        <p:nvSpPr>
          <p:cNvPr id="6" name="Номер слайда 5"/>
          <p:cNvSpPr>
            <a:spLocks noGrp="1"/>
          </p:cNvSpPr>
          <p:nvPr>
            <p:ph type="sldNum" sz="quarter" idx="12"/>
          </p:nvPr>
        </p:nvSpPr>
        <p:spPr>
          <a:xfrm>
            <a:off x="11129963" y="6481781"/>
            <a:ext cx="619125" cy="149464"/>
          </a:xfrm>
          <a:prstGeom prst="rect">
            <a:avLst/>
          </a:prstGeom>
        </p:spPr>
        <p:txBody>
          <a:bodyPr vert="horz" wrap="square" lIns="0" tIns="0" rIns="0" bIns="0" rtlCol="0" anchor="t">
            <a:spAutoFit/>
          </a:bodyPr>
          <a:lstStyle>
            <a:lvl1pPr algn="r">
              <a:defRPr lang="ru-RU" sz="1050" b="0" smtClean="0">
                <a:solidFill>
                  <a:schemeClr val="bg2">
                    <a:lumMod val="75000"/>
                  </a:schemeClr>
                </a:solidFill>
                <a:effectLst/>
                <a:latin typeface="SB Sans Display" panose="020B0604020202020204" charset="0"/>
                <a:cs typeface="SB Sans Display" panose="020B0604020202020204" charset="0"/>
              </a:defRPr>
            </a:lvl1pPr>
          </a:lstStyle>
          <a:p>
            <a:pPr marL="180975" indent="-180975">
              <a:lnSpc>
                <a:spcPct val="90000"/>
              </a:lnSpc>
              <a:spcBef>
                <a:spcPct val="0"/>
              </a:spcBef>
              <a:buFont typeface="Arial" panose="020B0604020202020204" pitchFamily="34" charset="0"/>
              <a:buNone/>
            </a:pPr>
            <a:fld id="{1ECC838D-6406-4574-A9A5-074039DD8048}" type="slidenum">
              <a:rPr lang="ru-RU" smtClean="0"/>
              <a:pPr marL="180975" indent="-180975">
                <a:lnSpc>
                  <a:spcPct val="90000"/>
                </a:lnSpc>
                <a:spcBef>
                  <a:spcPct val="0"/>
                </a:spcBef>
                <a:buFont typeface="Arial" panose="020B0604020202020204" pitchFamily="34" charset="0"/>
                <a:buNone/>
              </a:pPr>
              <a:t>‹#›</a:t>
            </a:fld>
            <a:endParaRPr lang="ru-RU" dirty="0"/>
          </a:p>
        </p:txBody>
      </p:sp>
      <p:sp>
        <p:nvSpPr>
          <p:cNvPr id="11" name="Text Placeholder 10"/>
          <p:cNvSpPr>
            <a:spLocks noGrp="1"/>
          </p:cNvSpPr>
          <p:nvPr>
            <p:ph type="body" sz="quarter" idx="13" hasCustomPrompt="1"/>
          </p:nvPr>
        </p:nvSpPr>
        <p:spPr>
          <a:xfrm>
            <a:off x="442912" y="6506595"/>
            <a:ext cx="10515601" cy="124650"/>
          </a:xfrm>
          <a:prstGeom prst="rect">
            <a:avLst/>
          </a:prstGeom>
        </p:spPr>
        <p:txBody>
          <a:bodyPr vert="horz" wrap="square" lIns="0" tIns="0" rIns="91440" bIns="0" rtlCol="0" anchor="b">
            <a:spAutoFit/>
          </a:bodyPr>
          <a:lstStyle>
            <a:lvl1pPr>
              <a:defRPr lang="en-US" sz="900" dirty="0" smtClean="0">
                <a:solidFill>
                  <a:schemeClr val="bg2">
                    <a:lumMod val="75000"/>
                  </a:schemeClr>
                </a:solidFill>
                <a:latin typeface="SB Sans Display" panose="020B0604020202020204" charset="0"/>
              </a:defRPr>
            </a:lvl1pPr>
          </a:lstStyle>
          <a:p>
            <a:pPr marL="90488" lvl="0" indent="-90488">
              <a:tabLst>
                <a:tab pos="90488" algn="l"/>
              </a:tabLst>
            </a:pPr>
            <a:r>
              <a:rPr lang="en-US" dirty="0" smtClean="0"/>
              <a:t>Footnote</a:t>
            </a:r>
          </a:p>
        </p:txBody>
      </p:sp>
      <p:pic>
        <p:nvPicPr>
          <p:cNvPr id="10" name="Picture 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620374" y="335198"/>
            <a:ext cx="1128713" cy="226420"/>
          </a:xfrm>
          <a:prstGeom prst="rect">
            <a:avLst/>
          </a:prstGeom>
        </p:spPr>
      </p:pic>
      <p:pic>
        <p:nvPicPr>
          <p:cNvPr id="3" name="Рисунок 2" descr="http://4C056BBE863CEFA5DC0C8EF8F2F67493.dms.sberbank.ru/4C056BBE863CEFA5DC0C8EF8F2F67493-1C8AC6CA7E4D1282543EBF0E66F02B5C-5B3A6C0EC8768F1C988A5BFDA7E4D08F/1.png"/>
          <p:cNvPicPr>
            <a:picLocks/>
          </p:cNvPicPr>
          <p:nvPr userDrawn="1"/>
        </p:nvPicPr>
        <p:blipFill>
          <a:blip r:link="rId8">
            <a:extLst>
              <a:ext uri="{28A0092B-C50C-407E-A947-70E740481C1C}">
                <a14:useLocalDpi xmlns:a14="http://schemas.microsoft.com/office/drawing/2010/main" val="0"/>
              </a:ext>
            </a:extLst>
          </a:blip>
          <a:stretch>
            <a:fillRect/>
          </a:stretch>
        </p:blipFill>
        <p:spPr>
          <a:xfrm>
            <a:off x="0" y="0"/>
            <a:ext cx="1588" cy="1588"/>
          </a:xfrm>
          <a:prstGeom prst="rect">
            <a:avLst/>
          </a:prstGeom>
        </p:spPr>
      </p:pic>
      <p:pic>
        <p:nvPicPr>
          <p:cNvPr id="4" name="Рисунок 3" descr="http://4C056BBE863CEFA5DC0C8EF8F2F67493.dms.sberbank.ru/4C056BBE863CEFA5DC0C8EF8F2F67493-1C8AC6CA7E4D1282543EBF0E66F02B5C-5B3A6C0EC8768F1C988A5BFDA7E4D08F/1.png"/>
          <p:cNvPicPr>
            <a:picLocks/>
          </p:cNvPicPr>
          <p:nvPr userDrawn="1"/>
        </p:nvPicPr>
        <p:blipFill>
          <a:blip r:link="rId8">
            <a:extLst>
              <a:ext uri="{28A0092B-C50C-407E-A947-70E740481C1C}">
                <a14:useLocalDpi xmlns:a14="http://schemas.microsoft.com/office/drawing/2010/main" val="0"/>
              </a:ext>
            </a:extLst>
          </a:blip>
          <a:stretch>
            <a:fillRect/>
          </a:stretch>
        </p:blipFill>
        <p:spPr>
          <a:xfrm>
            <a:off x="0" y="0"/>
            <a:ext cx="1588" cy="1588"/>
          </a:xfrm>
          <a:prstGeom prst="rect">
            <a:avLst/>
          </a:prstGeom>
        </p:spPr>
      </p:pic>
    </p:spTree>
    <p:extLst>
      <p:ext uri="{BB962C8B-B14F-4D97-AF65-F5344CB8AC3E}">
        <p14:creationId xmlns:p14="http://schemas.microsoft.com/office/powerpoint/2010/main" val="30792270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userDrawn="1">
            <p:custDataLst>
              <p:tags r:id="rId2"/>
            </p:custDataLst>
            <p:extLst>
              <p:ext uri="{D42A27DB-BD31-4B8C-83A1-F6EECF244321}">
                <p14:modId xmlns:p14="http://schemas.microsoft.com/office/powerpoint/2010/main" val="1289795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08" name="think-cell Slide" r:id="rId5" imgW="384" imgH="385" progId="TCLayout.ActiveDocument.1">
                  <p:embed/>
                </p:oleObj>
              </mc:Choice>
              <mc:Fallback>
                <p:oleObj name="think-cell Slide" r:id="rId5" imgW="384" imgH="38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90925" y="0"/>
            <a:ext cx="8601075" cy="6858000"/>
          </a:xfrm>
          <a:prstGeom prst="rect">
            <a:avLst/>
          </a:prstGeom>
        </p:spPr>
      </p:pic>
      <p:sp>
        <p:nvSpPr>
          <p:cNvPr id="15" name="Rectangle 14" hidden="1"/>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39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14" name="Title 13"/>
          <p:cNvSpPr>
            <a:spLocks noGrp="1"/>
          </p:cNvSpPr>
          <p:nvPr>
            <p:ph type="title" hasCustomPrompt="1"/>
          </p:nvPr>
        </p:nvSpPr>
        <p:spPr>
          <a:xfrm>
            <a:off x="792479" y="2933582"/>
            <a:ext cx="7936742" cy="632481"/>
          </a:xfrm>
          <a:noFill/>
        </p:spPr>
        <p:txBody>
          <a:bodyPr vert="horz" wrap="square" rtlCol="0" anchor="ctr">
            <a:spAutoFit/>
          </a:bodyPr>
          <a:lstStyle>
            <a:lvl1pPr>
              <a:defRPr lang="ru-RU" sz="3900" dirty="0">
                <a:solidFill>
                  <a:srgbClr val="00766C"/>
                </a:solidFill>
                <a:effectLst/>
                <a:latin typeface="SB Sans Display Semibold" panose="020B0703040504020204" pitchFamily="34" charset="0"/>
                <a:ea typeface="+mn-ea"/>
                <a:cs typeface="SB Sans Display Semibold" panose="020B0703040504020204" pitchFamily="34" charset="0"/>
              </a:defRPr>
            </a:lvl1pPr>
          </a:lstStyle>
          <a:p>
            <a:r>
              <a:rPr lang="ru-RU" sz="3900" dirty="0" smtClean="0">
                <a:solidFill>
                  <a:srgbClr val="00766C"/>
                </a:solidFill>
                <a:effectLst/>
                <a:latin typeface="SB Sans Display Semibold" panose="020B0703040504020204" pitchFamily="34" charset="0"/>
                <a:cs typeface="SB Sans Display Semibold" panose="020B0703040504020204" pitchFamily="34" charset="0"/>
              </a:rPr>
              <a:t>Шаблон презентации 2020</a:t>
            </a:r>
            <a:endParaRPr lang="ru-RU" sz="3900" dirty="0">
              <a:solidFill>
                <a:srgbClr val="00766C"/>
              </a:solidFill>
              <a:latin typeface="SB Sans Display Semibold" panose="020B0703040504020204" pitchFamily="34" charset="0"/>
              <a:cs typeface="SB Sans Display Semibold" panose="020B0703040504020204" pitchFamily="34" charset="0"/>
            </a:endParaRPr>
          </a:p>
        </p:txBody>
      </p:sp>
      <p:sp>
        <p:nvSpPr>
          <p:cNvPr id="17" name="Text Placeholder 16"/>
          <p:cNvSpPr>
            <a:spLocks noGrp="1"/>
          </p:cNvSpPr>
          <p:nvPr>
            <p:ph type="body" sz="quarter" idx="10" hasCustomPrompt="1"/>
          </p:nvPr>
        </p:nvSpPr>
        <p:spPr>
          <a:xfrm>
            <a:off x="792480" y="5872096"/>
            <a:ext cx="740908" cy="355482"/>
          </a:xfrm>
          <a:noFill/>
        </p:spPr>
        <p:txBody>
          <a:bodyPr vert="horz" wrap="none" lIns="91440" tIns="45720" rIns="91440" bIns="45720" rtlCol="0" anchor="b">
            <a:spAutoFit/>
          </a:bodyPr>
          <a:lstStyle>
            <a:lvl1pPr marL="0" indent="0">
              <a:buNone/>
              <a:defRPr lang="ru-RU" sz="1900" dirty="0">
                <a:solidFill>
                  <a:schemeClr val="bg2">
                    <a:lumMod val="50000"/>
                  </a:schemeClr>
                </a:solidFill>
                <a:effectLst/>
                <a:latin typeface="SB Sans Display" panose="020B0503040504020204" pitchFamily="34" charset="0"/>
                <a:cs typeface="SB Sans Display" panose="020B0503040504020204" pitchFamily="34" charset="0"/>
              </a:defRPr>
            </a:lvl1pPr>
          </a:lstStyle>
          <a:p>
            <a:pPr marL="228600" lvl="0" indent="-228600"/>
            <a:r>
              <a:rPr lang="ru-RU" dirty="0" smtClean="0"/>
              <a:t>Дата</a:t>
            </a:r>
            <a:endParaRPr lang="ru-RU" dirty="0"/>
          </a:p>
        </p:txBody>
      </p:sp>
      <p:pic>
        <p:nvPicPr>
          <p:cNvPr id="3" name="Picture 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883335" y="738732"/>
            <a:ext cx="1973150" cy="395815"/>
          </a:xfrm>
          <a:prstGeom prst="rect">
            <a:avLst/>
          </a:prstGeom>
        </p:spPr>
      </p:pic>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5769457" y="476174"/>
            <a:ext cx="828987" cy="883847"/>
          </a:xfrm>
          <a:prstGeom prst="rect">
            <a:avLst/>
          </a:prstGeom>
        </p:spPr>
      </p:pic>
      <p:pic>
        <p:nvPicPr>
          <p:cNvPr id="6" name="Picture 5"/>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9679728" y="4675743"/>
            <a:ext cx="1078903" cy="1341009"/>
          </a:xfrm>
          <a:prstGeom prst="rect">
            <a:avLst/>
          </a:prstGeom>
        </p:spPr>
      </p:pic>
      <p:pic>
        <p:nvPicPr>
          <p:cNvPr id="4" name="Рисунок 3" descr="http://4C056BBE863CEFA5DC0C8EF8F2F67493.dms.sberbank.ru/4C056BBE863CEFA5DC0C8EF8F2F67493-1C8AC6CA7E4D1282543EBF0E66F02B5C-5B3A6C0EC8768F1C988A5BFDA7E4D08F/1.png"/>
          <p:cNvPicPr>
            <a:picLocks/>
          </p:cNvPicPr>
          <p:nvPr userDrawn="1"/>
        </p:nvPicPr>
        <p:blipFill>
          <a:blip r:link="rId11">
            <a:extLst>
              <a:ext uri="{28A0092B-C50C-407E-A947-70E740481C1C}">
                <a14:useLocalDpi xmlns:a14="http://schemas.microsoft.com/office/drawing/2010/main" val="0"/>
              </a:ext>
            </a:extLst>
          </a:blip>
          <a:stretch>
            <a:fillRect/>
          </a:stretch>
        </p:blipFill>
        <p:spPr>
          <a:xfrm>
            <a:off x="0" y="0"/>
            <a:ext cx="1588" cy="1588"/>
          </a:xfrm>
          <a:prstGeom prst="rect">
            <a:avLst/>
          </a:prstGeom>
        </p:spPr>
      </p:pic>
    </p:spTree>
    <p:extLst>
      <p:ext uri="{BB962C8B-B14F-4D97-AF65-F5344CB8AC3E}">
        <p14:creationId xmlns:p14="http://schemas.microsoft.com/office/powerpoint/2010/main" val="150694649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heme" Target="../theme/theme1.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3" Type="http://schemas.openxmlformats.org/officeDocument/2006/relationships/vmlDrawing" Target="../drawings/vmlDrawing4.vml"/><Relationship Id="rId7"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oleObject" Target="../embeddings/oleObject4.bin"/><Relationship Id="rId5" Type="http://schemas.openxmlformats.org/officeDocument/2006/relationships/tags" Target="../tags/tag9.xml"/><Relationship Id="rId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5"/>
            </p:custDataLst>
            <p:extLst>
              <p:ext uri="{D42A27DB-BD31-4B8C-83A1-F6EECF244321}">
                <p14:modId xmlns:p14="http://schemas.microsoft.com/office/powerpoint/2010/main" val="20735615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7" name="think-cell Slide" r:id="rId7" imgW="384" imgH="385" progId="TCLayout.ActiveDocument.1">
                  <p:embed/>
                </p:oleObj>
              </mc:Choice>
              <mc:Fallback>
                <p:oleObj name="think-cell Slide" r:id="rId7" imgW="384" imgH="385"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2000" b="0" i="0" baseline="0" dirty="0">
              <a:latin typeface="SB Sans Display Semibold" panose="020B0703040504020204" pitchFamily="34" charset="0"/>
              <a:ea typeface="+mn-ea"/>
              <a:cs typeface="SB Sans Display Semibold" panose="020B0703040504020204" pitchFamily="34" charset="0"/>
              <a:sym typeface="SB Sans Display Semibold" panose="020B0703040504020204" pitchFamily="34" charset="0"/>
            </a:endParaRPr>
          </a:p>
        </p:txBody>
      </p:sp>
      <p:sp>
        <p:nvSpPr>
          <p:cNvPr id="2" name="Заголовок 1"/>
          <p:cNvSpPr>
            <a:spLocks noGrp="1"/>
          </p:cNvSpPr>
          <p:nvPr>
            <p:ph type="title"/>
          </p:nvPr>
        </p:nvSpPr>
        <p:spPr>
          <a:xfrm>
            <a:off x="442913" y="457200"/>
            <a:ext cx="10515600" cy="433965"/>
          </a:xfrm>
          <a:prstGeom prst="rect">
            <a:avLst/>
          </a:prstGeom>
        </p:spPr>
        <p:txBody>
          <a:bodyPr vert="horz" lIns="0" tIns="45720" rIns="91440" bIns="45720" rtlCol="0" anchor="t">
            <a:spAutoFit/>
          </a:bodyPr>
          <a:lstStyle/>
          <a:p>
            <a:r>
              <a:rPr lang="ru-RU" dirty="0" smtClean="0"/>
              <a:t>Образец заголовка</a:t>
            </a:r>
            <a:endParaRPr lang="ru-RU" dirty="0"/>
          </a:p>
        </p:txBody>
      </p:sp>
      <p:sp>
        <p:nvSpPr>
          <p:cNvPr id="23" name="Rectangle 22"/>
          <p:cNvSpPr/>
          <p:nvPr/>
        </p:nvSpPr>
        <p:spPr>
          <a:xfrm>
            <a:off x="-309309" y="0"/>
            <a:ext cx="238287" cy="238287"/>
          </a:xfrm>
          <a:prstGeom prst="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4" name="Rectangle 23"/>
          <p:cNvSpPr/>
          <p:nvPr/>
        </p:nvSpPr>
        <p:spPr>
          <a:xfrm>
            <a:off x="-309309" y="304394"/>
            <a:ext cx="238287" cy="238287"/>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5" name="Rectangle 24"/>
          <p:cNvSpPr/>
          <p:nvPr/>
        </p:nvSpPr>
        <p:spPr>
          <a:xfrm>
            <a:off x="-309309" y="1826364"/>
            <a:ext cx="238287" cy="238287"/>
          </a:xfrm>
          <a:prstGeom prst="rect">
            <a:avLst/>
          </a:prstGeom>
          <a:solidFill>
            <a:schemeClr val="accent3">
              <a:lumMod val="7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6" name="Rectangle 25"/>
          <p:cNvSpPr/>
          <p:nvPr/>
        </p:nvSpPr>
        <p:spPr>
          <a:xfrm>
            <a:off x="-309309" y="913182"/>
            <a:ext cx="238287" cy="238287"/>
          </a:xfrm>
          <a:prstGeom prst="rect">
            <a:avLst/>
          </a:prstGeom>
          <a:solidFill>
            <a:schemeClr val="accent3"/>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7" name="Rectangle 26"/>
          <p:cNvSpPr/>
          <p:nvPr/>
        </p:nvSpPr>
        <p:spPr>
          <a:xfrm>
            <a:off x="-309309" y="608788"/>
            <a:ext cx="238287" cy="238287"/>
          </a:xfrm>
          <a:prstGeom prst="rect">
            <a:avLst/>
          </a:prstGeom>
          <a:solidFill>
            <a:schemeClr val="tx2">
              <a:lumMod val="60000"/>
              <a:lumOff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8" name="Rectangle 27"/>
          <p:cNvSpPr/>
          <p:nvPr/>
        </p:nvSpPr>
        <p:spPr>
          <a:xfrm>
            <a:off x="-309309" y="2130758"/>
            <a:ext cx="238287" cy="238287"/>
          </a:xfrm>
          <a:prstGeom prst="rect">
            <a:avLst/>
          </a:prstGeom>
          <a:solidFill>
            <a:srgbClr val="D6D5D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29" name="Rectangle 28"/>
          <p:cNvSpPr/>
          <p:nvPr/>
        </p:nvSpPr>
        <p:spPr>
          <a:xfrm>
            <a:off x="-309309" y="2435152"/>
            <a:ext cx="238287" cy="238287"/>
          </a:xfrm>
          <a:prstGeom prst="rect">
            <a:avLst/>
          </a:prstGeom>
          <a:solidFill>
            <a:srgbClr val="969597"/>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0" name="Rectangle 29"/>
          <p:cNvSpPr/>
          <p:nvPr/>
        </p:nvSpPr>
        <p:spPr>
          <a:xfrm>
            <a:off x="-309309" y="1521970"/>
            <a:ext cx="238287" cy="238287"/>
          </a:xfrm>
          <a:prstGeom prst="rect">
            <a:avLst/>
          </a:prstGeom>
          <a:solidFill>
            <a:schemeClr val="accent3">
              <a:lumMod val="5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1" name="Rectangle 30"/>
          <p:cNvSpPr/>
          <p:nvPr/>
        </p:nvSpPr>
        <p:spPr>
          <a:xfrm>
            <a:off x="-309309" y="1217576"/>
            <a:ext cx="238287" cy="238287"/>
          </a:xfrm>
          <a:prstGeom prst="rect">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3" name="Rectangle 32"/>
          <p:cNvSpPr/>
          <p:nvPr/>
        </p:nvSpPr>
        <p:spPr>
          <a:xfrm>
            <a:off x="-309309" y="3043940"/>
            <a:ext cx="238287" cy="238287"/>
          </a:xfrm>
          <a:prstGeom prst="rect">
            <a:avLst/>
          </a:prstGeom>
          <a:solidFill>
            <a:srgbClr val="E6E5E7"/>
          </a:solidFill>
          <a:ln w="12700"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4" name="Rectangle 33"/>
          <p:cNvSpPr/>
          <p:nvPr userDrawn="1"/>
        </p:nvSpPr>
        <p:spPr>
          <a:xfrm>
            <a:off x="-309309" y="3348334"/>
            <a:ext cx="238287" cy="238287"/>
          </a:xfrm>
          <a:prstGeom prst="rect">
            <a:avLst/>
          </a:prstGeom>
          <a:solidFill>
            <a:srgbClr val="46566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r>
              <a:rPr lang="en-US" sz="700" dirty="0" smtClean="0"/>
              <a:t>text</a:t>
            </a:r>
            <a:endParaRPr lang="ru-RU" sz="700" dirty="0"/>
          </a:p>
        </p:txBody>
      </p:sp>
      <p:sp>
        <p:nvSpPr>
          <p:cNvPr id="35" name="Rectangle 34"/>
          <p:cNvSpPr/>
          <p:nvPr userDrawn="1"/>
        </p:nvSpPr>
        <p:spPr>
          <a:xfrm>
            <a:off x="-309309" y="3652728"/>
            <a:ext cx="238287" cy="238287"/>
          </a:xfrm>
          <a:prstGeom prst="rect">
            <a:avLst/>
          </a:prstGeom>
          <a:gradFill>
            <a:gsLst>
              <a:gs pos="80000">
                <a:srgbClr val="FBEF00"/>
              </a:gs>
              <a:gs pos="41000">
                <a:srgbClr val="00FFC8"/>
              </a:gs>
              <a:gs pos="15000">
                <a:schemeClr val="accent3"/>
              </a:gs>
              <a:gs pos="0">
                <a:schemeClr val="accent3"/>
              </a:gs>
              <a:gs pos="100000">
                <a:schemeClr val="accent4"/>
              </a:gs>
            </a:gsLst>
            <a:lin ang="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dirty="0"/>
          </a:p>
        </p:txBody>
      </p:sp>
      <p:sp>
        <p:nvSpPr>
          <p:cNvPr id="58" name="Rectangle 57"/>
          <p:cNvSpPr/>
          <p:nvPr userDrawn="1"/>
        </p:nvSpPr>
        <p:spPr>
          <a:xfrm>
            <a:off x="-309309" y="2739546"/>
            <a:ext cx="238287" cy="238287"/>
          </a:xfrm>
          <a:prstGeom prst="rect">
            <a:avLst/>
          </a:prstGeom>
          <a:solidFill>
            <a:srgbClr val="7F7E8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p:txBody>
      </p:sp>
    </p:spTree>
    <p:extLst>
      <p:ext uri="{BB962C8B-B14F-4D97-AF65-F5344CB8AC3E}">
        <p14:creationId xmlns:p14="http://schemas.microsoft.com/office/powerpoint/2010/main" val="3418991362"/>
      </p:ext>
    </p:extLst>
  </p:cSld>
  <p:clrMap bg1="lt1" tx1="dk1" bg2="lt2" tx2="dk2" accent1="accent1" accent2="accent2" accent3="accent3" accent4="accent4" accent5="accent5" accent6="accent6" hlink="hlink" folHlink="folHlink"/>
  <p:sldLayoutIdLst>
    <p:sldLayoutId id="2147483650" r:id="rId1"/>
    <p:sldLayoutId id="2147483662" r:id="rId2"/>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lang="ru-RU" sz="24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p:titleStyle>
    <p:body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lang="en-US" sz="1000" b="0" kern="1200" smtClean="0">
          <a:solidFill>
            <a:schemeClr val="tx2"/>
          </a:solidFill>
          <a:effectLst/>
          <a:latin typeface="+mn-lt"/>
          <a:ea typeface="+mn-ea"/>
          <a:cs typeface="SB Sans Display" panose="020B0604020202020204" charset="0"/>
        </a:defRPr>
      </a:lvl1pPr>
      <a:lvl2pPr marL="647700" indent="-285750" algn="l" defTabSz="914400" rtl="0" eaLnBrk="1" latinLnBrk="0" hangingPunct="1">
        <a:lnSpc>
          <a:spcPct val="90000"/>
        </a:lnSpc>
        <a:spcBef>
          <a:spcPts val="0"/>
        </a:spcBef>
        <a:spcAft>
          <a:spcPts val="0"/>
        </a:spcAft>
        <a:buFont typeface="SB Sans Display" panose="020B0604020202020204" charset="0"/>
        <a:buChar char="-"/>
        <a:defRPr lang="en-US" sz="1000" kern="1200" smtClean="0">
          <a:solidFill>
            <a:schemeClr val="tx2"/>
          </a:solidFill>
          <a:latin typeface="+mn-lt"/>
          <a:ea typeface="+mn-ea"/>
          <a:cs typeface="+mn-cs"/>
        </a:defRPr>
      </a:lvl2pPr>
      <a:lvl3pPr marL="466725" indent="-285750" algn="l" defTabSz="914400" rtl="0" eaLnBrk="1" latinLnBrk="0" hangingPunct="1">
        <a:lnSpc>
          <a:spcPct val="90000"/>
        </a:lnSpc>
        <a:spcBef>
          <a:spcPts val="0"/>
        </a:spcBef>
        <a:spcAft>
          <a:spcPts val="0"/>
        </a:spcAft>
        <a:buSzPct val="80000"/>
        <a:buFont typeface="SB Sans Display" panose="020B0604020202020204" charset="0"/>
        <a:buChar char="○"/>
        <a:defRPr lang="en-US" sz="1000" kern="1200" smtClean="0">
          <a:solidFill>
            <a:schemeClr val="tx2"/>
          </a:solidFill>
          <a:latin typeface="+mn-lt"/>
          <a:ea typeface="+mn-ea"/>
          <a:cs typeface="+mn-cs"/>
        </a:defRPr>
      </a:lvl3pPr>
      <a:lvl4pPr marL="1600200" indent="-228600" algn="l" defTabSz="914400" rtl="0" eaLnBrk="1" latinLnBrk="0" hangingPunct="1">
        <a:lnSpc>
          <a:spcPct val="90000"/>
        </a:lnSpc>
        <a:spcBef>
          <a:spcPts val="0"/>
        </a:spcBef>
        <a:spcAft>
          <a:spcPts val="0"/>
        </a:spcAft>
        <a:buFont typeface="Arial" panose="020B0604020202020204" pitchFamily="34" charset="0"/>
        <a:buChar char="•"/>
        <a:defRPr lang="en-US" sz="1000" kern="1200" smtClean="0">
          <a:solidFill>
            <a:schemeClr val="tx2"/>
          </a:solidFill>
          <a:latin typeface="+mn-lt"/>
          <a:ea typeface="+mn-ea"/>
          <a:cs typeface="+mn-cs"/>
        </a:defRPr>
      </a:lvl4pPr>
      <a:lvl5pPr marL="2057400" indent="-228600" algn="l" defTabSz="914400" rtl="0" eaLnBrk="1" latinLnBrk="0" hangingPunct="1">
        <a:lnSpc>
          <a:spcPct val="90000"/>
        </a:lnSpc>
        <a:spcBef>
          <a:spcPts val="0"/>
        </a:spcBef>
        <a:spcAft>
          <a:spcPts val="0"/>
        </a:spcAft>
        <a:buFont typeface="Arial" panose="020B0604020202020204" pitchFamily="34" charset="0"/>
        <a:buChar char="•"/>
        <a:defRPr lang="ru-RU" sz="1000" kern="1200" smtClean="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79" userDrawn="1">
          <p15:clr>
            <a:srgbClr val="F26B43"/>
          </p15:clr>
        </p15:guide>
        <p15:guide id="3" pos="3840" userDrawn="1">
          <p15:clr>
            <a:srgbClr val="F26B43"/>
          </p15:clr>
        </p15:guide>
        <p15:guide id="4" pos="740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4"/>
            </p:custDataLst>
            <p:extLst>
              <p:ext uri="{D42A27DB-BD31-4B8C-83A1-F6EECF244321}">
                <p14:modId xmlns:p14="http://schemas.microsoft.com/office/powerpoint/2010/main" val="29681056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485" name="think-cell Slide" r:id="rId6" imgW="384" imgH="385" progId="TCLayout.ActiveDocument.1">
                  <p:embed/>
                </p:oleObj>
              </mc:Choice>
              <mc:Fallback>
                <p:oleObj name="think-cell Slide" r:id="rId6" imgW="384" imgH="385"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p:cNvSpPr/>
          <p:nvPr userDrawn="1">
            <p:custDataLst>
              <p:tags r:id="rId5"/>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eaLnBrk="1"/>
            <a:endParaRPr lang="ru-RU" sz="4400" b="0" i="0" baseline="0" dirty="0">
              <a:latin typeface="SB Sans Display Semibold" panose="020B0703040504020204" pitchFamily="34" charset="0"/>
              <a:ea typeface="+mj-ea"/>
              <a:cs typeface="+mj-cs"/>
              <a:sym typeface="SB Sans Display Semibold" panose="020B0703040504020204" pitchFamily="34" charset="0"/>
            </a:endParaRPr>
          </a:p>
        </p:txBody>
      </p:sp>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C838D-6406-4574-A9A5-074039DD8048}" type="slidenum">
              <a:rPr lang="ru-RU" smtClean="0"/>
              <a:t>‹#›</a:t>
            </a:fld>
            <a:endParaRPr lang="ru-RU"/>
          </a:p>
        </p:txBody>
      </p:sp>
    </p:spTree>
    <p:extLst>
      <p:ext uri="{BB962C8B-B14F-4D97-AF65-F5344CB8AC3E}">
        <p14:creationId xmlns:p14="http://schemas.microsoft.com/office/powerpoint/2010/main" val="420223147"/>
      </p:ext>
    </p:extLst>
  </p:cSld>
  <p:clrMap bg1="lt1" tx1="dk1" bg2="lt2" tx2="dk2" accent1="accent1" accent2="accent2" accent3="accent3" accent4="accent4" accent5="accent5" accent6="accent6" hlink="hlink" folHlink="folHlink"/>
  <p:sldLayoutIdLst>
    <p:sldLayoutId id="2147483661" r:id="rId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slideLayout" Target="../slideLayouts/slideLayout2.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10" Type="http://schemas.openxmlformats.org/officeDocument/2006/relationships/image" Target="../media/image8.png"/><Relationship Id="rId4" Type="http://schemas.openxmlformats.org/officeDocument/2006/relationships/notesSlide" Target="../notesSlides/notesSlide1.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ext uri="{D42A27DB-BD31-4B8C-83A1-F6EECF244321}">
                <p14:modId xmlns:p14="http://schemas.microsoft.com/office/powerpoint/2010/main" val="31481517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78" name="think-cell Slide" r:id="rId5" imgW="384" imgH="385" progId="TCLayout.ActiveDocument.1">
                  <p:embed/>
                </p:oleObj>
              </mc:Choice>
              <mc:Fallback>
                <p:oleObj name="think-cell Slide" r:id="rId5" imgW="384" imgH="385"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ru-RU" sz="3900" dirty="0">
              <a:latin typeface="SB Sans Display Semibold" panose="020B0604020202020204" charset="0"/>
              <a:cs typeface="SB Sans Display Semibold" panose="020B0604020202020204" charset="0"/>
              <a:sym typeface="SB Sans Display Semibold" panose="020B0604020202020204" charset="0"/>
            </a:endParaRPr>
          </a:p>
        </p:txBody>
      </p:sp>
      <p:sp>
        <p:nvSpPr>
          <p:cNvPr id="7" name="Title 6"/>
          <p:cNvSpPr>
            <a:spLocks noGrp="1"/>
          </p:cNvSpPr>
          <p:nvPr>
            <p:ph type="title"/>
          </p:nvPr>
        </p:nvSpPr>
        <p:spPr>
          <a:xfrm>
            <a:off x="792479" y="2926080"/>
            <a:ext cx="7936742" cy="647485"/>
          </a:xfrm>
        </p:spPr>
        <p:txBody>
          <a:bodyPr vert="horz"/>
          <a:lstStyle/>
          <a:p>
            <a:r>
              <a:rPr lang="ru-RU" dirty="0" err="1" smtClean="0"/>
              <a:t>Бивалютный</a:t>
            </a:r>
            <a:r>
              <a:rPr lang="ru-RU" dirty="0" smtClean="0"/>
              <a:t> депозит</a:t>
            </a:r>
            <a:r>
              <a:rPr lang="en-US" dirty="0" smtClean="0"/>
              <a:t> </a:t>
            </a:r>
            <a:endParaRPr lang="ru-RU" dirty="0"/>
          </a:p>
        </p:txBody>
      </p:sp>
      <p:sp>
        <p:nvSpPr>
          <p:cNvPr id="14" name="Text Placeholder 5"/>
          <p:cNvSpPr txBox="1">
            <a:spLocks/>
          </p:cNvSpPr>
          <p:nvPr/>
        </p:nvSpPr>
        <p:spPr>
          <a:xfrm>
            <a:off x="792479" y="6308725"/>
            <a:ext cx="10952677" cy="401264"/>
          </a:xfrm>
          <a:prstGeom prst="rect">
            <a:avLst/>
          </a:prstGeom>
          <a:noFill/>
        </p:spPr>
        <p:txBody>
          <a:bodyPr vert="horz" wrap="square" lIns="91440" tIns="45720" rIns="91440" bIns="45720" rtlCol="0" anchor="t">
            <a:spAutoFit/>
          </a:bodyPr>
          <a:lstStyle>
            <a:lvl1pPr marL="0" indent="0" algn="l" defTabSz="914400" rtl="0" eaLnBrk="1" latinLnBrk="0" hangingPunct="1">
              <a:lnSpc>
                <a:spcPct val="90000"/>
              </a:lnSpc>
              <a:spcBef>
                <a:spcPts val="1000"/>
              </a:spcBef>
              <a:buFont typeface="Arial" panose="020B0604020202020204" pitchFamily="34" charset="0"/>
              <a:buNone/>
              <a:defRPr lang="ru-RU" sz="1900" kern="1200" dirty="0">
                <a:solidFill>
                  <a:schemeClr val="bg2">
                    <a:lumMod val="50000"/>
                  </a:schemeClr>
                </a:solidFill>
                <a:effectLst/>
                <a:latin typeface="SB Sans Display" panose="020B0503040504020204" pitchFamily="34" charset="0"/>
                <a:ea typeface="+mn-ea"/>
                <a:cs typeface="SB Sans Display" panose="020B050304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ru-RU" sz="1100" dirty="0">
                <a:latin typeface="SB Sans Display Light" panose="020B0303040504020204" pitchFamily="34" charset="0"/>
                <a:cs typeface="SB Sans Display Light" panose="020B0303040504020204" pitchFamily="34" charset="0"/>
              </a:rPr>
              <a:t>Данный материал содержит описание механизма работы продукта «</a:t>
            </a:r>
            <a:r>
              <a:rPr lang="ru-RU" sz="1100" dirty="0" err="1">
                <a:latin typeface="SB Sans Display Light" panose="020B0303040504020204" pitchFamily="34" charset="0"/>
                <a:cs typeface="SB Sans Display Light" panose="020B0303040504020204" pitchFamily="34" charset="0"/>
              </a:rPr>
              <a:t>Бивалютный</a:t>
            </a:r>
            <a:r>
              <a:rPr lang="ru-RU" sz="1100" dirty="0">
                <a:latin typeface="SB Sans Display Light" panose="020B0303040504020204" pitchFamily="34" charset="0"/>
                <a:cs typeface="SB Sans Display Light" panose="020B0303040504020204" pitchFamily="34" charset="0"/>
              </a:rPr>
              <a:t> </a:t>
            </a:r>
            <a:r>
              <a:rPr lang="ru-RU" sz="1100" dirty="0" smtClean="0">
                <a:latin typeface="SB Sans Display Light" panose="020B0303040504020204" pitchFamily="34" charset="0"/>
                <a:cs typeface="SB Sans Display Light" panose="020B0303040504020204" pitchFamily="34" charset="0"/>
              </a:rPr>
              <a:t>депозит». </a:t>
            </a:r>
            <a:endParaRPr lang="ru-RU" sz="1100" dirty="0">
              <a:latin typeface="SB Sans Display Light" panose="020B0303040504020204" pitchFamily="34" charset="0"/>
              <a:cs typeface="SB Sans Display Light" panose="020B0303040504020204" pitchFamily="34" charset="0"/>
            </a:endParaRPr>
          </a:p>
          <a:p>
            <a:pPr>
              <a:spcBef>
                <a:spcPts val="0"/>
              </a:spcBef>
            </a:pPr>
            <a:r>
              <a:rPr lang="ru-RU" sz="1100" dirty="0">
                <a:latin typeface="SB Sans Display Light" panose="020B0303040504020204" pitchFamily="34" charset="0"/>
                <a:cs typeface="SB Sans Display Light" panose="020B0303040504020204" pitchFamily="34" charset="0"/>
              </a:rPr>
              <a:t>Не является индивидуальной инвестиционной рекомендацией.</a:t>
            </a:r>
          </a:p>
        </p:txBody>
      </p:sp>
      <p:sp>
        <p:nvSpPr>
          <p:cNvPr id="15" name="Title 6"/>
          <p:cNvSpPr txBox="1">
            <a:spLocks/>
          </p:cNvSpPr>
          <p:nvPr/>
        </p:nvSpPr>
        <p:spPr>
          <a:xfrm>
            <a:off x="792479" y="4612415"/>
            <a:ext cx="7936742" cy="490904"/>
          </a:xfrm>
          <a:prstGeom prst="rect">
            <a:avLst/>
          </a:prstGeom>
          <a:noFill/>
        </p:spPr>
        <p:txBody>
          <a:bodyPr vert="horz" wrap="square" lIns="91440" tIns="45720" rIns="91440" bIns="45720" rtlCol="0" anchor="t">
            <a:spAutoFit/>
          </a:bodyPr>
          <a:lstStyle>
            <a:lvl1pPr algn="l" defTabSz="914400" rtl="0" eaLnBrk="1" latinLnBrk="0" hangingPunct="1">
              <a:lnSpc>
                <a:spcPct val="90000"/>
              </a:lnSpc>
              <a:spcBef>
                <a:spcPct val="0"/>
              </a:spcBef>
              <a:buNone/>
              <a:defRPr lang="ru-RU" sz="3900" kern="1200" dirty="0">
                <a:solidFill>
                  <a:srgbClr val="00766C"/>
                </a:solidFill>
                <a:effectLst/>
                <a:latin typeface="SB Sans Display Semibold" panose="020B0703040504020204" pitchFamily="34" charset="0"/>
                <a:ea typeface="+mn-ea"/>
                <a:cs typeface="SB Sans Display Semibold" panose="020B0703040504020204" pitchFamily="34" charset="0"/>
              </a:defRPr>
            </a:lvl1pPr>
          </a:lstStyle>
          <a:p>
            <a:r>
              <a:rPr lang="ru-RU" sz="2800" dirty="0" smtClean="0">
                <a:latin typeface="+mn-lt"/>
              </a:rPr>
              <a:t>Пример для импортёра</a:t>
            </a:r>
            <a:endParaRPr lang="ru-RU" sz="2800" dirty="0">
              <a:latin typeface="+mn-lt"/>
            </a:endParaRPr>
          </a:p>
        </p:txBody>
      </p:sp>
      <p:sp>
        <p:nvSpPr>
          <p:cNvPr id="2" name="Прямоугольник 1"/>
          <p:cNvSpPr/>
          <p:nvPr/>
        </p:nvSpPr>
        <p:spPr>
          <a:xfrm>
            <a:off x="623455" y="573578"/>
            <a:ext cx="2535382" cy="8146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16104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903890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442" name="think-cell Slide" r:id="rId5" imgW="384" imgH="385" progId="TCLayout.ActiveDocument.1">
                  <p:embed/>
                </p:oleObj>
              </mc:Choice>
              <mc:Fallback>
                <p:oleObj name="think-cell Slide" r:id="rId5" imgW="384" imgH="385" progId="TCLayout.ActiveDocument.1">
                  <p:embed/>
                  <p:pic>
                    <p:nvPicPr>
                      <p:cNvPr id="6" name="Object 5"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9" name="TextBox 58"/>
          <p:cNvSpPr txBox="1"/>
          <p:nvPr/>
        </p:nvSpPr>
        <p:spPr>
          <a:xfrm>
            <a:off x="406941" y="700155"/>
            <a:ext cx="4878550" cy="1046440"/>
          </a:xfrm>
          <a:prstGeom prst="rect">
            <a:avLst/>
          </a:prstGeom>
          <a:noFill/>
        </p:spPr>
        <p:txBody>
          <a:bodyPr wrap="square" lIns="0" tIns="0" rIns="0" bIns="0" rtlCol="0">
            <a:spAutoFit/>
          </a:bodyPr>
          <a:lstStyle>
            <a:defPPr>
              <a:defRPr lang="ru-RU"/>
            </a:defPPr>
            <a:lvl1pPr>
              <a:defRPr sz="1400" b="1">
                <a:latin typeface="+mj-lt"/>
              </a:defRPr>
            </a:lvl1pPr>
          </a:lstStyle>
          <a:p>
            <a:pPr algn="just">
              <a:lnSpc>
                <a:spcPct val="90000"/>
              </a:lnSpc>
              <a:spcBef>
                <a:spcPts val="600"/>
              </a:spcBef>
            </a:pPr>
            <a:r>
              <a:rPr lang="ru-RU" dirty="0" smtClean="0">
                <a:solidFill>
                  <a:srgbClr val="00766C"/>
                </a:solidFill>
                <a:latin typeface="SB Sans Display Semibold" panose="020B0604020202020204" charset="0"/>
                <a:cs typeface="SB Sans Display Semibold" panose="020B0604020202020204" charset="0"/>
              </a:rPr>
              <a:t>Инструмент</a:t>
            </a:r>
            <a:endParaRPr lang="en-US" dirty="0" smtClean="0">
              <a:solidFill>
                <a:srgbClr val="00766C"/>
              </a:solidFill>
              <a:latin typeface="SB Sans Display Semibold" panose="020B0604020202020204" charset="0"/>
              <a:cs typeface="SB Sans Display Semibold" panose="020B0604020202020204" charset="0"/>
            </a:endParaRPr>
          </a:p>
          <a:p>
            <a:pPr algn="just">
              <a:lnSpc>
                <a:spcPct val="90000"/>
              </a:lnSpc>
              <a:spcBef>
                <a:spcPts val="600"/>
              </a:spcBef>
            </a:pPr>
            <a:r>
              <a:rPr lang="ru-RU" sz="1200" dirty="0" err="1" smtClean="0">
                <a:solidFill>
                  <a:schemeClr val="tx2"/>
                </a:solidFill>
                <a:latin typeface="SB Sans Display Light" panose="020B0604020202020204" charset="0"/>
                <a:cs typeface="SB Sans Display Light" panose="020B0604020202020204" charset="0"/>
              </a:rPr>
              <a:t>Бивалютный</a:t>
            </a:r>
            <a:r>
              <a:rPr lang="ru-RU" sz="1200" dirty="0" smtClean="0">
                <a:solidFill>
                  <a:schemeClr val="tx2"/>
                </a:solidFill>
                <a:latin typeface="SB Sans Display Light" panose="020B0604020202020204" charset="0"/>
                <a:cs typeface="SB Sans Display Light" panose="020B0604020202020204" charset="0"/>
              </a:rPr>
              <a:t> депозит </a:t>
            </a:r>
            <a:r>
              <a:rPr lang="en-US" sz="1100" b="0" dirty="0" smtClean="0">
                <a:solidFill>
                  <a:schemeClr val="tx2"/>
                </a:solidFill>
                <a:latin typeface="SB Sans Display Light" panose="020B0604020202020204" charset="0"/>
                <a:cs typeface="SB Sans Display Light" panose="020B0604020202020204" charset="0"/>
              </a:rPr>
              <a:t>(DCD – Dual Currency Deposit) </a:t>
            </a:r>
            <a:r>
              <a:rPr lang="ru-RU" sz="1100" b="0" dirty="0" smtClean="0">
                <a:solidFill>
                  <a:schemeClr val="tx2"/>
                </a:solidFill>
                <a:latin typeface="SB Sans Display Light" panose="020B0604020202020204" charset="0"/>
                <a:cs typeface="SB Sans Display Light" panose="020B0604020202020204" charset="0"/>
              </a:rPr>
              <a:t>– </a:t>
            </a:r>
            <a:r>
              <a:rPr lang="ru-RU" sz="1100" b="0" dirty="0">
                <a:solidFill>
                  <a:schemeClr val="tx2"/>
                </a:solidFill>
                <a:latin typeface="SB Sans Display Light" panose="020B0604020202020204" charset="0"/>
                <a:cs typeface="SB Sans Display Light" panose="020B0604020202020204" charset="0"/>
              </a:rPr>
              <a:t>это </a:t>
            </a:r>
            <a:r>
              <a:rPr lang="ru-RU" sz="1100" b="0" dirty="0" smtClean="0">
                <a:solidFill>
                  <a:schemeClr val="tx2"/>
                </a:solidFill>
                <a:latin typeface="SB Sans Display Light" panose="020B0604020202020204" charset="0"/>
                <a:cs typeface="SB Sans Display Light" panose="020B0604020202020204" charset="0"/>
              </a:rPr>
              <a:t>депозит со встроенным валютным опционом.</a:t>
            </a:r>
            <a:r>
              <a:rPr lang="ru-RU" sz="1100" b="0" dirty="0">
                <a:solidFill>
                  <a:schemeClr val="tx2"/>
                </a:solidFill>
                <a:latin typeface="SB Sans Display Light" panose="020B0604020202020204" charset="0"/>
                <a:cs typeface="SB Sans Display Light" panose="020B0604020202020204" charset="0"/>
              </a:rPr>
              <a:t> </a:t>
            </a:r>
            <a:r>
              <a:rPr lang="ru-RU" sz="1100" b="0" dirty="0" smtClean="0">
                <a:solidFill>
                  <a:schemeClr val="tx2"/>
                </a:solidFill>
                <a:latin typeface="SB Sans Display Light" panose="020B0604020202020204" charset="0"/>
                <a:cs typeface="SB Sans Display Light" panose="020B0604020202020204" charset="0"/>
              </a:rPr>
              <a:t>Инструмент может позволить получить </a:t>
            </a:r>
            <a:r>
              <a:rPr lang="ru-RU" sz="1100" b="0" dirty="0" smtClean="0">
                <a:solidFill>
                  <a:schemeClr val="tx2"/>
                </a:solidFill>
                <a:latin typeface="SB Sans Display" panose="020B0604020202020204" charset="0"/>
                <a:cs typeface="SB Sans Display" panose="020B0604020202020204" charset="0"/>
              </a:rPr>
              <a:t>повышенную доходность¹ </a:t>
            </a:r>
            <a:r>
              <a:rPr lang="ru-RU" sz="1100" b="0" dirty="0">
                <a:solidFill>
                  <a:schemeClr val="tx2"/>
                </a:solidFill>
                <a:latin typeface="SB Sans Display Light" panose="020B0604020202020204" charset="0"/>
                <a:cs typeface="SB Sans Display Light" panose="020B0604020202020204" charset="0"/>
              </a:rPr>
              <a:t>от размещения средств в обмен на право Банка вернуть депозит в альтернативной </a:t>
            </a:r>
            <a:r>
              <a:rPr lang="ru-RU" sz="1100" b="0" dirty="0" smtClean="0">
                <a:solidFill>
                  <a:schemeClr val="tx2"/>
                </a:solidFill>
                <a:latin typeface="SB Sans Display Light" panose="020B0604020202020204" charset="0"/>
                <a:cs typeface="SB Sans Display Light" panose="020B0604020202020204" charset="0"/>
              </a:rPr>
              <a:t>валюте, сконвертировав его по  </a:t>
            </a:r>
            <a:r>
              <a:rPr lang="ru-RU" sz="1100" b="0" dirty="0">
                <a:solidFill>
                  <a:schemeClr val="tx2"/>
                </a:solidFill>
                <a:latin typeface="SB Sans Display Light" panose="020B0604020202020204" charset="0"/>
                <a:cs typeface="SB Sans Display Light" panose="020B0604020202020204" charset="0"/>
              </a:rPr>
              <a:t>зафиксированному </a:t>
            </a:r>
            <a:r>
              <a:rPr lang="ru-RU" sz="1100" b="0" dirty="0" smtClean="0">
                <a:solidFill>
                  <a:schemeClr val="tx2"/>
                </a:solidFill>
                <a:latin typeface="SB Sans Display Light" panose="020B0604020202020204" charset="0"/>
                <a:cs typeface="SB Sans Display Light" panose="020B0604020202020204" charset="0"/>
              </a:rPr>
              <a:t>вами курсу</a:t>
            </a:r>
            <a:r>
              <a:rPr lang="ru-RU" sz="1100" b="0" dirty="0">
                <a:solidFill>
                  <a:schemeClr val="tx2"/>
                </a:solidFill>
                <a:latin typeface="SB Sans Display Light" panose="020B0604020202020204" charset="0"/>
                <a:cs typeface="SB Sans Display Light" panose="020B0604020202020204" charset="0"/>
              </a:rPr>
              <a:t>.</a:t>
            </a:r>
          </a:p>
        </p:txBody>
      </p:sp>
      <p:sp>
        <p:nvSpPr>
          <p:cNvPr id="8" name="Text Placeholder 7"/>
          <p:cNvSpPr>
            <a:spLocks noGrp="1"/>
          </p:cNvSpPr>
          <p:nvPr>
            <p:ph type="body" sz="quarter" idx="13"/>
          </p:nvPr>
        </p:nvSpPr>
        <p:spPr>
          <a:xfrm>
            <a:off x="442913" y="6315360"/>
            <a:ext cx="11306176" cy="872547"/>
          </a:xfrm>
        </p:spPr>
        <p:txBody>
          <a:bodyPr/>
          <a:lstStyle/>
          <a:p>
            <a:r>
              <a:rPr lang="ru-RU" dirty="0">
                <a:solidFill>
                  <a:srgbClr val="646A6E"/>
                </a:solidFill>
                <a:latin typeface="SB Sans Display"/>
              </a:rPr>
              <a:t>¹ </a:t>
            </a:r>
            <a:r>
              <a:rPr lang="ru-RU" dirty="0"/>
              <a:t>Проценты по депозиту + премия по опционной стратегии, которая пересчитывается в % годовых и суммируется к ставке депозита </a:t>
            </a:r>
          </a:p>
          <a:p>
            <a:r>
              <a:rPr lang="ru-RU" dirty="0" smtClean="0">
                <a:solidFill>
                  <a:schemeClr val="bg1">
                    <a:lumMod val="50000"/>
                  </a:schemeClr>
                </a:solidFill>
              </a:rPr>
              <a:t>²</a:t>
            </a:r>
            <a:r>
              <a:rPr lang="ru-RU" dirty="0" smtClean="0"/>
              <a:t>Курс </a:t>
            </a:r>
            <a:r>
              <a:rPr lang="ru-RU" dirty="0"/>
              <a:t>ЦБ определяется за 1 рабочий день до даты возврата депозита. Величина ставки зависит от выбранного Целевого курса: чем выше Целевой курс относительно рыночного, тем выше </a:t>
            </a:r>
            <a:r>
              <a:rPr lang="ru-RU" dirty="0" smtClean="0"/>
              <a:t>ставка</a:t>
            </a:r>
          </a:p>
          <a:p>
            <a:r>
              <a:rPr lang="ru-RU" dirty="0" smtClean="0"/>
              <a:t>³Если Курс ЦБ, определенный за 1 день до даты расчетов, выше или равен Целевому курсу</a:t>
            </a:r>
          </a:p>
          <a:p>
            <a:r>
              <a:rPr lang="ru-RU" dirty="0" smtClean="0"/>
              <a:t>⁴Все </a:t>
            </a:r>
            <a:r>
              <a:rPr lang="ru-RU" dirty="0"/>
              <a:t>данные приведены исключительно в ознакомительных целях (в качестве примера)</a:t>
            </a:r>
          </a:p>
          <a:p>
            <a:endParaRPr lang="ru-RU" dirty="0"/>
          </a:p>
          <a:p>
            <a:endParaRPr lang="ru-RU" dirty="0">
              <a:solidFill>
                <a:srgbClr val="646A6E"/>
              </a:solidFill>
              <a:latin typeface="SB Sans Display"/>
            </a:endParaRPr>
          </a:p>
          <a:p>
            <a:endParaRPr lang="ru-RU" dirty="0"/>
          </a:p>
        </p:txBody>
      </p:sp>
      <p:sp>
        <p:nvSpPr>
          <p:cNvPr id="77" name="Скругленный прямоугольник 10"/>
          <p:cNvSpPr/>
          <p:nvPr/>
        </p:nvSpPr>
        <p:spPr>
          <a:xfrm>
            <a:off x="5534456" y="670751"/>
            <a:ext cx="6352856" cy="5472594"/>
          </a:xfrm>
          <a:prstGeom prst="roundRect">
            <a:avLst>
              <a:gd name="adj" fmla="val 5295"/>
            </a:avLst>
          </a:prstGeom>
          <a:solidFill>
            <a:schemeClr val="bg1"/>
          </a:solidFill>
          <a:ln w="6350">
            <a:solidFill>
              <a:schemeClr val="bg2">
                <a:lumMod val="90000"/>
              </a:schemeClr>
            </a:solidFill>
          </a:ln>
          <a:effectLst>
            <a:outerShdw blurRad="165100" dist="114300" dir="2700000" sx="101000" sy="101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360000" rIns="108000" rtlCol="0" anchor="t"/>
          <a:lstStyle/>
          <a:p>
            <a:pPr marL="180975" indent="-180975" defTabSz="914377">
              <a:lnSpc>
                <a:spcPct val="90000"/>
              </a:lnSpc>
              <a:buFont typeface="Arial" panose="020B0604020202020204" pitchFamily="34" charset="0"/>
              <a:buChar char="•"/>
            </a:pPr>
            <a:endParaRPr lang="ru-RU" sz="1600" dirty="0">
              <a:solidFill>
                <a:schemeClr val="tx2"/>
              </a:solidFill>
            </a:endParaRPr>
          </a:p>
        </p:txBody>
      </p:sp>
      <p:sp>
        <p:nvSpPr>
          <p:cNvPr id="78" name="TextBox 77"/>
          <p:cNvSpPr txBox="1"/>
          <p:nvPr/>
        </p:nvSpPr>
        <p:spPr>
          <a:xfrm>
            <a:off x="6973546" y="735667"/>
            <a:ext cx="3706840" cy="197821"/>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pPr algn="ctr"/>
            <a:r>
              <a:rPr lang="ru-RU" dirty="0" smtClean="0">
                <a:solidFill>
                  <a:srgbClr val="00766C"/>
                </a:solidFill>
              </a:rPr>
              <a:t>Схема работы инструмента</a:t>
            </a:r>
            <a:endParaRPr lang="ru-RU" dirty="0">
              <a:solidFill>
                <a:srgbClr val="00766C"/>
              </a:solidFill>
            </a:endParaRPr>
          </a:p>
        </p:txBody>
      </p:sp>
      <p:pic>
        <p:nvPicPr>
          <p:cNvPr id="86" name="Рисунок 20"/>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97235" y="1231850"/>
            <a:ext cx="199528" cy="199528"/>
          </a:xfrm>
          <a:prstGeom prst="rect">
            <a:avLst/>
          </a:prstGeom>
        </p:spPr>
      </p:pic>
      <p:sp>
        <p:nvSpPr>
          <p:cNvPr id="88" name="TextBox 87"/>
          <p:cNvSpPr txBox="1"/>
          <p:nvPr/>
        </p:nvSpPr>
        <p:spPr>
          <a:xfrm>
            <a:off x="6086575" y="1287997"/>
            <a:ext cx="5786857" cy="170816"/>
          </a:xfrm>
          <a:prstGeom prst="rect">
            <a:avLst/>
          </a:prstGeom>
          <a:noFill/>
        </p:spPr>
        <p:txBody>
          <a:bodyPr wrap="square" lIns="0" tIns="0" rIns="0" bIns="0" rtlCol="0" anchor="t">
            <a:spAutoFit/>
          </a:bodyPr>
          <a:lstStyle/>
          <a:p>
            <a:pPr>
              <a:lnSpc>
                <a:spcPct val="90000"/>
              </a:lnSpc>
              <a:spcBef>
                <a:spcPts val="1200"/>
              </a:spcBef>
            </a:pPr>
            <a:r>
              <a:rPr lang="ru-RU" sz="1200" dirty="0" smtClean="0">
                <a:solidFill>
                  <a:srgbClr val="333F48"/>
                </a:solidFill>
                <a:latin typeface="SB Sans Display Light" panose="020B0604020202020204" charset="0"/>
                <a:cs typeface="SB Sans Display Light" panose="020B0604020202020204" charset="0"/>
              </a:rPr>
              <a:t>Определяете </a:t>
            </a:r>
            <a:r>
              <a:rPr lang="ru-RU" sz="1200" dirty="0" smtClean="0">
                <a:solidFill>
                  <a:srgbClr val="333F48"/>
                </a:solidFill>
                <a:latin typeface="SB Sans Display" panose="020B0604020202020204" charset="0"/>
                <a:cs typeface="SB Sans Display" panose="020B0604020202020204" charset="0"/>
              </a:rPr>
              <a:t>День возврата депозита </a:t>
            </a:r>
            <a:r>
              <a:rPr lang="ru-RU" sz="1200" dirty="0" smtClean="0">
                <a:solidFill>
                  <a:srgbClr val="333F48"/>
                </a:solidFill>
                <a:latin typeface="SB Sans Display Light" panose="020B0604020202020204" charset="0"/>
                <a:cs typeface="SB Sans Display Light" panose="020B0604020202020204" charset="0"/>
              </a:rPr>
              <a:t>(срок депозита)</a:t>
            </a:r>
            <a:endParaRPr lang="ru-RU" sz="1200" b="1" dirty="0" smtClean="0">
              <a:solidFill>
                <a:srgbClr val="333F48"/>
              </a:solidFill>
              <a:latin typeface="SB Sans Display Light" panose="020B0604020202020204" charset="0"/>
              <a:cs typeface="SB Sans Display Light" panose="020B0604020202020204" charset="0"/>
            </a:endParaRPr>
          </a:p>
        </p:txBody>
      </p:sp>
      <p:graphicFrame>
        <p:nvGraphicFramePr>
          <p:cNvPr id="89" name="Диаграмма 66"/>
          <p:cNvGraphicFramePr>
            <a:graphicFrameLocks/>
          </p:cNvGraphicFramePr>
          <p:nvPr>
            <p:extLst>
              <p:ext uri="{D42A27DB-BD31-4B8C-83A1-F6EECF244321}">
                <p14:modId xmlns:p14="http://schemas.microsoft.com/office/powerpoint/2010/main" val="443502695"/>
              </p:ext>
            </p:extLst>
          </p:nvPr>
        </p:nvGraphicFramePr>
        <p:xfrm>
          <a:off x="5681780" y="1934576"/>
          <a:ext cx="3545715" cy="4089201"/>
        </p:xfrm>
        <a:graphic>
          <a:graphicData uri="http://schemas.openxmlformats.org/drawingml/2006/chart">
            <c:chart xmlns:c="http://schemas.openxmlformats.org/drawingml/2006/chart" xmlns:r="http://schemas.openxmlformats.org/officeDocument/2006/relationships" r:id="rId8"/>
          </a:graphicData>
        </a:graphic>
      </p:graphicFrame>
      <p:sp>
        <p:nvSpPr>
          <p:cNvPr id="94" name="Title 1"/>
          <p:cNvSpPr txBox="1">
            <a:spLocks/>
          </p:cNvSpPr>
          <p:nvPr/>
        </p:nvSpPr>
        <p:spPr>
          <a:xfrm>
            <a:off x="9371243" y="2412074"/>
            <a:ext cx="2522701" cy="267519"/>
          </a:xfrm>
          <a:prstGeom prst="rect">
            <a:avLst/>
          </a:prstGeom>
          <a:solidFill>
            <a:srgbClr val="00766C"/>
          </a:solidFill>
        </p:spPr>
        <p:txBody>
          <a:bodyPr wrap="square" lIns="0" tIns="0" rIns="0" bIns="0" rtlCol="0" anchor="ctr" anchorCtr="0">
            <a:noAutofit/>
          </a:bodyPr>
          <a:lstStyle>
            <a:defPPr>
              <a:defRPr lang="ru-RU"/>
            </a:defPPr>
            <a:lvl1pPr algn="ctr">
              <a:defRPr sz="1200" cap="small">
                <a:solidFill>
                  <a:schemeClr val="bg1"/>
                </a:solidFill>
                <a:latin typeface="+mj-lt"/>
                <a:cs typeface="SB Sans Display Light" panose="020B0303040504020204" pitchFamily="34" charset="0"/>
              </a:defRPr>
            </a:lvl1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ru-RU" b="0" i="0" u="none" strike="noStrike" kern="0" cap="small" spc="0" normalizeH="0" baseline="0" noProof="0" dirty="0" smtClean="0">
                <a:ln>
                  <a:noFill/>
                </a:ln>
                <a:solidFill>
                  <a:prstClr val="white"/>
                </a:solidFill>
                <a:effectLst/>
                <a:uLnTx/>
                <a:uFillTx/>
                <a:latin typeface="SB Sans Display Semibold"/>
                <a:cs typeface="SB Sans Display Light" panose="020B0303040504020204" pitchFamily="34" charset="0"/>
              </a:rPr>
              <a:t>День возврата депозита</a:t>
            </a:r>
            <a:endParaRPr kumimoji="0" lang="ru-RU" b="0" i="0" u="none" strike="noStrike" kern="0" cap="small" spc="0" normalizeH="0" baseline="0" noProof="0" dirty="0">
              <a:ln>
                <a:noFill/>
              </a:ln>
              <a:solidFill>
                <a:prstClr val="white"/>
              </a:solidFill>
              <a:effectLst/>
              <a:uLnTx/>
              <a:uFillTx/>
              <a:latin typeface="SB Sans Display Semibold"/>
              <a:cs typeface="SB Sans Display Light" panose="020B0303040504020204" pitchFamily="34" charset="0"/>
            </a:endParaRPr>
          </a:p>
        </p:txBody>
      </p:sp>
      <p:sp>
        <p:nvSpPr>
          <p:cNvPr id="95" name="Title 1"/>
          <p:cNvSpPr txBox="1">
            <a:spLocks/>
          </p:cNvSpPr>
          <p:nvPr/>
        </p:nvSpPr>
        <p:spPr>
          <a:xfrm>
            <a:off x="9269439" y="3048712"/>
            <a:ext cx="2575929" cy="1158779"/>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1100" dirty="0" smtClean="0">
                <a:solidFill>
                  <a:prstClr val="black">
                    <a:lumMod val="75000"/>
                    <a:lumOff val="25000"/>
                  </a:prstClr>
                </a:solidFill>
                <a:latin typeface="SB Sans Display" panose="020B0604020202020204" charset="0"/>
                <a:cs typeface="SB Sans Display" panose="020B0604020202020204" charset="0"/>
              </a:rPr>
              <a:t>Сценарий 1: юань растет³</a:t>
            </a:r>
          </a:p>
          <a:p>
            <a:pPr algn="ctr"/>
            <a:endParaRPr sz="1100" dirty="0" smtClean="0">
              <a:solidFill>
                <a:prstClr val="black">
                  <a:lumMod val="75000"/>
                  <a:lumOff val="25000"/>
                </a:prstClr>
              </a:solidFill>
              <a:latin typeface="SB Sans Display Light" panose="020B0604020202020204" charset="0"/>
              <a:cs typeface="SB Sans Display Light" panose="020B0604020202020204" charset="0"/>
            </a:endParaRPr>
          </a:p>
          <a:p>
            <a:pPr algn="ctr"/>
            <a:r>
              <a:rPr sz="1100" dirty="0" smtClean="0">
                <a:solidFill>
                  <a:prstClr val="black">
                    <a:lumMod val="75000"/>
                    <a:lumOff val="25000"/>
                  </a:prstClr>
                </a:solidFill>
                <a:latin typeface="SB Sans Display Light" panose="020B0604020202020204" charset="0"/>
                <a:cs typeface="SB Sans Display Light" panose="020B0604020202020204" charset="0"/>
              </a:rPr>
              <a:t>Конвертации </a:t>
            </a:r>
            <a:r>
              <a:rPr sz="1100" dirty="0" smtClean="0">
                <a:solidFill>
                  <a:prstClr val="black">
                    <a:lumMod val="75000"/>
                    <a:lumOff val="25000"/>
                  </a:prstClr>
                </a:solidFill>
                <a:latin typeface="SB Sans Display" panose="020B0604020202020204" charset="0"/>
                <a:cs typeface="SB Sans Display" panose="020B0604020202020204" charset="0"/>
              </a:rPr>
              <a:t>не происходит, </a:t>
            </a:r>
            <a:r>
              <a:rPr sz="1100" dirty="0" smtClean="0">
                <a:solidFill>
                  <a:prstClr val="black">
                    <a:lumMod val="75000"/>
                    <a:lumOff val="25000"/>
                  </a:prstClr>
                </a:solidFill>
                <a:latin typeface="SB Sans Display Light" panose="020B0604020202020204" charset="0"/>
                <a:cs typeface="SB Sans Display Light" panose="020B0604020202020204" charset="0"/>
              </a:rPr>
              <a:t>Компания получает обратно рубли</a:t>
            </a:r>
            <a:endParaRPr sz="1100" dirty="0">
              <a:solidFill>
                <a:prstClr val="black">
                  <a:lumMod val="75000"/>
                  <a:lumOff val="25000"/>
                </a:prstClr>
              </a:solidFill>
              <a:latin typeface="SB Sans Display Light" panose="020B0604020202020204" charset="0"/>
              <a:cs typeface="SB Sans Display Light" panose="020B0604020202020204" charset="0"/>
            </a:endParaRPr>
          </a:p>
          <a:p>
            <a:pPr algn="ctr"/>
            <a:endParaRPr sz="1100" dirty="0" smtClean="0">
              <a:solidFill>
                <a:srgbClr val="00B050"/>
              </a:solidFill>
              <a:latin typeface="SB Sans Display Light" panose="020B0604020202020204" charset="0"/>
              <a:cs typeface="SB Sans Display Light" panose="020B0604020202020204" charset="0"/>
            </a:endParaRPr>
          </a:p>
          <a:p>
            <a:pPr algn="ctr"/>
            <a:r>
              <a:rPr sz="1100" b="1" dirty="0" smtClean="0">
                <a:solidFill>
                  <a:srgbClr val="005777"/>
                </a:solidFill>
                <a:latin typeface="SB Sans Display" panose="020B0604020202020204" charset="0"/>
                <a:cs typeface="SB Sans Display" panose="020B0604020202020204" charset="0"/>
              </a:rPr>
              <a:t>Клиент получает:  </a:t>
            </a:r>
            <a:r>
              <a:rPr lang="en-US" sz="1100" dirty="0" smtClean="0">
                <a:solidFill>
                  <a:srgbClr val="005777"/>
                </a:solidFill>
                <a:latin typeface="SB Sans Display" panose="020B0604020202020204" charset="0"/>
                <a:cs typeface="SB Sans Display" panose="020B0604020202020204" charset="0"/>
              </a:rPr>
              <a:t>RUB + </a:t>
            </a:r>
            <a:r>
              <a:rPr lang="ru-RU" sz="1100" dirty="0">
                <a:solidFill>
                  <a:srgbClr val="005777"/>
                </a:solidFill>
                <a:latin typeface="SB Sans Display" panose="020B0604020202020204" charset="0"/>
                <a:cs typeface="SB Sans Display" panose="020B0604020202020204" charset="0"/>
              </a:rPr>
              <a:t>повышенная доходность</a:t>
            </a:r>
            <a:r>
              <a:rPr lang="ru-RU" sz="1100" dirty="0" smtClean="0">
                <a:solidFill>
                  <a:srgbClr val="005777"/>
                </a:solidFill>
                <a:latin typeface="SB Sans Display" panose="020B0604020202020204" charset="0"/>
                <a:cs typeface="SB Sans Display" panose="020B0604020202020204" charset="0"/>
              </a:rPr>
              <a:t> в </a:t>
            </a:r>
            <a:r>
              <a:rPr lang="en-US" sz="1100" dirty="0" smtClean="0">
                <a:solidFill>
                  <a:srgbClr val="005777"/>
                </a:solidFill>
                <a:latin typeface="SB Sans Display" panose="020B0604020202020204" charset="0"/>
                <a:cs typeface="SB Sans Display" panose="020B0604020202020204" charset="0"/>
              </a:rPr>
              <a:t>RUB</a:t>
            </a:r>
            <a:endParaRPr sz="1100" dirty="0">
              <a:solidFill>
                <a:srgbClr val="005777"/>
              </a:solidFill>
              <a:latin typeface="SB Sans Display" panose="020B0604020202020204" charset="0"/>
              <a:cs typeface="SB Sans Display" panose="020B0604020202020204" charset="0"/>
            </a:endParaRPr>
          </a:p>
        </p:txBody>
      </p:sp>
      <p:sp>
        <p:nvSpPr>
          <p:cNvPr id="102" name="Title 1"/>
          <p:cNvSpPr txBox="1">
            <a:spLocks/>
          </p:cNvSpPr>
          <p:nvPr/>
        </p:nvSpPr>
        <p:spPr>
          <a:xfrm>
            <a:off x="9368884" y="4564038"/>
            <a:ext cx="2389259" cy="1467709"/>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endParaRPr sz="1100" dirty="0" smtClean="0">
              <a:solidFill>
                <a:prstClr val="black">
                  <a:lumMod val="75000"/>
                  <a:lumOff val="25000"/>
                </a:prstClr>
              </a:solidFill>
              <a:latin typeface="SB Sans Display Light" panose="020B0604020202020204" charset="0"/>
              <a:cs typeface="SB Sans Display Light" panose="020B0604020202020204" charset="0"/>
            </a:endParaRPr>
          </a:p>
          <a:p>
            <a:pPr algn="ctr"/>
            <a:r>
              <a:rPr lang="ru-RU" sz="1100" dirty="0" smtClean="0">
                <a:solidFill>
                  <a:prstClr val="black">
                    <a:lumMod val="75000"/>
                    <a:lumOff val="25000"/>
                  </a:prstClr>
                </a:solidFill>
                <a:latin typeface="SB Sans Display" panose="020B0604020202020204" charset="0"/>
                <a:cs typeface="SB Sans Display" panose="020B0604020202020204" charset="0"/>
              </a:rPr>
              <a:t>Сценарий 2: юань падает</a:t>
            </a:r>
          </a:p>
          <a:p>
            <a:pPr algn="ctr"/>
            <a:endParaRPr sz="1100" dirty="0" smtClean="0">
              <a:solidFill>
                <a:prstClr val="black">
                  <a:lumMod val="75000"/>
                  <a:lumOff val="25000"/>
                </a:prstClr>
              </a:solidFill>
              <a:latin typeface="SB Sans Display Light" panose="020B0604020202020204" charset="0"/>
              <a:cs typeface="SB Sans Display Light" panose="020B0604020202020204" charset="0"/>
            </a:endParaRPr>
          </a:p>
          <a:p>
            <a:pPr algn="ctr"/>
            <a:r>
              <a:rPr sz="1100" dirty="0" smtClean="0">
                <a:solidFill>
                  <a:prstClr val="black">
                    <a:lumMod val="75000"/>
                    <a:lumOff val="25000"/>
                  </a:prstClr>
                </a:solidFill>
                <a:latin typeface="SB Sans Display Light" panose="020B0604020202020204" charset="0"/>
                <a:cs typeface="SB Sans Display Light" panose="020B0604020202020204" charset="0"/>
              </a:rPr>
              <a:t>Тело депозита </a:t>
            </a:r>
            <a:r>
              <a:rPr sz="1100" b="1" dirty="0" smtClean="0">
                <a:solidFill>
                  <a:prstClr val="black">
                    <a:lumMod val="75000"/>
                    <a:lumOff val="25000"/>
                  </a:prstClr>
                </a:solidFill>
                <a:latin typeface="SB Sans Display Light" panose="020B0604020202020204" charset="0"/>
                <a:cs typeface="SB Sans Display Light" panose="020B0604020202020204" charset="0"/>
              </a:rPr>
              <a:t>конвертируется </a:t>
            </a:r>
            <a:r>
              <a:rPr lang="en-US" sz="1100" b="1" dirty="0" smtClean="0">
                <a:solidFill>
                  <a:prstClr val="black">
                    <a:lumMod val="75000"/>
                    <a:lumOff val="25000"/>
                  </a:prstClr>
                </a:solidFill>
                <a:latin typeface="SB Sans Display Light" panose="020B0604020202020204" charset="0"/>
                <a:cs typeface="SB Sans Display Light" panose="020B0604020202020204" charset="0"/>
              </a:rPr>
              <a:t>       </a:t>
            </a:r>
            <a:r>
              <a:rPr sz="1100" dirty="0" smtClean="0">
                <a:solidFill>
                  <a:prstClr val="black">
                    <a:lumMod val="75000"/>
                    <a:lumOff val="25000"/>
                  </a:prstClr>
                </a:solidFill>
                <a:latin typeface="SB Sans Display Light" panose="020B0604020202020204" charset="0"/>
                <a:cs typeface="SB Sans Display Light" panose="020B0604020202020204" charset="0"/>
              </a:rPr>
              <a:t>по Целевому курсу, Компания получает доллары</a:t>
            </a:r>
            <a:endParaRPr sz="1100" dirty="0">
              <a:solidFill>
                <a:prstClr val="black">
                  <a:lumMod val="75000"/>
                  <a:lumOff val="25000"/>
                </a:prstClr>
              </a:solidFill>
              <a:latin typeface="SB Sans Display Light" panose="020B0604020202020204" charset="0"/>
              <a:cs typeface="SB Sans Display Light" panose="020B0604020202020204" charset="0"/>
            </a:endParaRPr>
          </a:p>
          <a:p>
            <a:pPr algn="ctr"/>
            <a:endParaRPr sz="1100" b="1" dirty="0" smtClean="0">
              <a:solidFill>
                <a:srgbClr val="00B050"/>
              </a:solidFill>
              <a:latin typeface="+mn-lt"/>
              <a:cs typeface="SB Sans Display Light" panose="020B0604020202020204" charset="0"/>
            </a:endParaRPr>
          </a:p>
          <a:p>
            <a:pPr algn="ctr"/>
            <a:r>
              <a:rPr sz="1100" b="1" dirty="0" smtClean="0">
                <a:solidFill>
                  <a:srgbClr val="00766C"/>
                </a:solidFill>
                <a:latin typeface="+mn-lt"/>
                <a:cs typeface="SB Sans Display Light" panose="020B0604020202020204" charset="0"/>
              </a:rPr>
              <a:t>Компания получает:  </a:t>
            </a:r>
            <a:r>
              <a:rPr lang="en-US" sz="1100" dirty="0" smtClean="0">
                <a:solidFill>
                  <a:srgbClr val="00766C"/>
                </a:solidFill>
                <a:latin typeface="+mn-lt"/>
                <a:cs typeface="SB Sans Display Light" panose="020B0604020202020204" charset="0"/>
              </a:rPr>
              <a:t>CNH + </a:t>
            </a:r>
            <a:r>
              <a:rPr lang="ru-RU" sz="1100" dirty="0">
                <a:solidFill>
                  <a:srgbClr val="00766C"/>
                </a:solidFill>
                <a:latin typeface="+mn-lt"/>
                <a:cs typeface="SB Sans Display Light" panose="020B0604020202020204" charset="0"/>
              </a:rPr>
              <a:t>повышенная доходность в </a:t>
            </a:r>
            <a:r>
              <a:rPr lang="en-US" sz="1100" dirty="0" smtClean="0">
                <a:solidFill>
                  <a:srgbClr val="00766C"/>
                </a:solidFill>
                <a:latin typeface="+mn-lt"/>
                <a:cs typeface="SB Sans Display Light" panose="020B0604020202020204" charset="0"/>
              </a:rPr>
              <a:t>RUB</a:t>
            </a:r>
            <a:endParaRPr lang="ru-RU" sz="1100" dirty="0">
              <a:solidFill>
                <a:srgbClr val="00766C"/>
              </a:solidFill>
              <a:latin typeface="+mn-lt"/>
              <a:cs typeface="SB Sans Display Light" panose="020B0604020202020204" charset="0"/>
            </a:endParaRPr>
          </a:p>
        </p:txBody>
      </p:sp>
      <p:cxnSp>
        <p:nvCxnSpPr>
          <p:cNvPr id="103" name="Прямая соединительная линия 3"/>
          <p:cNvCxnSpPr/>
          <p:nvPr/>
        </p:nvCxnSpPr>
        <p:spPr>
          <a:xfrm flipV="1">
            <a:off x="9156443" y="4632881"/>
            <a:ext cx="2565329" cy="2118"/>
          </a:xfrm>
          <a:prstGeom prst="line">
            <a:avLst/>
          </a:prstGeom>
          <a:ln w="127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4" name="Title 1"/>
          <p:cNvSpPr txBox="1">
            <a:spLocks/>
          </p:cNvSpPr>
          <p:nvPr/>
        </p:nvSpPr>
        <p:spPr>
          <a:xfrm>
            <a:off x="8182699" y="4429711"/>
            <a:ext cx="1095353" cy="23083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1000" dirty="0" smtClean="0">
                <a:solidFill>
                  <a:srgbClr val="00766C"/>
                </a:solidFill>
                <a:latin typeface="SB Sans Display"/>
              </a:rPr>
              <a:t>Целевой курс</a:t>
            </a:r>
            <a:endParaRPr sz="1000" dirty="0">
              <a:solidFill>
                <a:srgbClr val="00766C"/>
              </a:solidFill>
              <a:latin typeface="SB Sans Display"/>
            </a:endParaRPr>
          </a:p>
        </p:txBody>
      </p:sp>
      <p:sp>
        <p:nvSpPr>
          <p:cNvPr id="105" name="Title 1"/>
          <p:cNvSpPr txBox="1">
            <a:spLocks/>
          </p:cNvSpPr>
          <p:nvPr/>
        </p:nvSpPr>
        <p:spPr>
          <a:xfrm>
            <a:off x="6974064" y="4532720"/>
            <a:ext cx="425590" cy="220445"/>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endParaRPr sz="900" dirty="0">
              <a:solidFill>
                <a:srgbClr val="646A6E"/>
              </a:solidFill>
              <a:latin typeface="SB Sans Display"/>
            </a:endParaRPr>
          </a:p>
        </p:txBody>
      </p:sp>
      <p:sp>
        <p:nvSpPr>
          <p:cNvPr id="106" name="Title 1"/>
          <p:cNvSpPr txBox="1">
            <a:spLocks/>
          </p:cNvSpPr>
          <p:nvPr/>
        </p:nvSpPr>
        <p:spPr>
          <a:xfrm>
            <a:off x="7267217" y="4248380"/>
            <a:ext cx="500996" cy="21698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ХХ,ХХ</a:t>
            </a:r>
            <a:endParaRPr sz="900" dirty="0">
              <a:solidFill>
                <a:srgbClr val="646A6E"/>
              </a:solidFill>
              <a:latin typeface="SB Sans Display"/>
            </a:endParaRPr>
          </a:p>
        </p:txBody>
      </p:sp>
      <p:sp>
        <p:nvSpPr>
          <p:cNvPr id="109" name="Блок-схема: узел 71"/>
          <p:cNvSpPr/>
          <p:nvPr/>
        </p:nvSpPr>
        <p:spPr>
          <a:xfrm>
            <a:off x="8993232" y="3070352"/>
            <a:ext cx="108000" cy="108000"/>
          </a:xfrm>
          <a:prstGeom prst="flowChartConnector">
            <a:avLst/>
          </a:prstGeom>
          <a:solidFill>
            <a:sysClr val="window" lastClr="FFFFFF">
              <a:lumMod val="95000"/>
            </a:sysClr>
          </a:solidFill>
          <a:ln w="19050" cap="flat" cmpd="sng" algn="ctr">
            <a:solidFill>
              <a:srgbClr val="005777"/>
            </a:solidFill>
            <a:prstDash val="solid"/>
            <a:miter lim="800000"/>
          </a:ln>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endParaRPr>
          </a:p>
        </p:txBody>
      </p:sp>
      <p:sp>
        <p:nvSpPr>
          <p:cNvPr id="110" name="Блок-схема: узел 72"/>
          <p:cNvSpPr/>
          <p:nvPr/>
        </p:nvSpPr>
        <p:spPr>
          <a:xfrm>
            <a:off x="9016639" y="5009930"/>
            <a:ext cx="108000" cy="108000"/>
          </a:xfrm>
          <a:prstGeom prst="flowChartConnector">
            <a:avLst/>
          </a:prstGeom>
          <a:solidFill>
            <a:sysClr val="window" lastClr="FFFFFF">
              <a:lumMod val="95000"/>
            </a:sysClr>
          </a:solidFill>
          <a:ln w="19050" cap="flat" cmpd="sng" algn="ctr">
            <a:solidFill>
              <a:srgbClr val="00766C"/>
            </a:solidFill>
            <a:prstDash val="solid"/>
            <a:miter lim="800000"/>
          </a:ln>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endParaRPr>
          </a:p>
        </p:txBody>
      </p:sp>
      <p:sp>
        <p:nvSpPr>
          <p:cNvPr id="111" name="Блок-схема: узел 72"/>
          <p:cNvSpPr/>
          <p:nvPr/>
        </p:nvSpPr>
        <p:spPr>
          <a:xfrm>
            <a:off x="7168274" y="4287344"/>
            <a:ext cx="108000" cy="108000"/>
          </a:xfrm>
          <a:prstGeom prst="flowChartConnector">
            <a:avLst/>
          </a:prstGeom>
          <a:solidFill>
            <a:sysClr val="window" lastClr="FFFFFF">
              <a:lumMod val="95000"/>
            </a:sysClr>
          </a:solidFill>
          <a:ln w="19050" cap="flat" cmpd="sng" algn="ctr">
            <a:solidFill>
              <a:srgbClr val="3EA1A0"/>
            </a:solidFill>
            <a:prstDash val="solid"/>
            <a:miter lim="800000"/>
          </a:ln>
          <a:effectLst/>
          <a:ex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endParaRPr>
          </a:p>
        </p:txBody>
      </p:sp>
      <p:sp>
        <p:nvSpPr>
          <p:cNvPr id="114" name="Прямоугольная выноска 73"/>
          <p:cNvSpPr/>
          <p:nvPr/>
        </p:nvSpPr>
        <p:spPr>
          <a:xfrm>
            <a:off x="8143296" y="5367952"/>
            <a:ext cx="981343" cy="563059"/>
          </a:xfrm>
          <a:prstGeom prst="wedgeRectCallout">
            <a:avLst>
              <a:gd name="adj1" fmla="val 40749"/>
              <a:gd name="adj2" fmla="val -115236"/>
            </a:avLst>
          </a:prstGeom>
          <a:solidFill>
            <a:schemeClr val="bg1">
              <a:lumMod val="85000"/>
              <a:alpha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SB Sans Display"/>
              <a:ea typeface="+mn-ea"/>
              <a:cs typeface="+mn-cs"/>
            </a:endParaRPr>
          </a:p>
        </p:txBody>
      </p:sp>
      <p:sp>
        <p:nvSpPr>
          <p:cNvPr id="116" name="TextBox 115"/>
          <p:cNvSpPr txBox="1"/>
          <p:nvPr/>
        </p:nvSpPr>
        <p:spPr>
          <a:xfrm>
            <a:off x="6086575" y="1517659"/>
            <a:ext cx="5157830" cy="337015"/>
          </a:xfrm>
          <a:prstGeom prst="rect">
            <a:avLst/>
          </a:prstGeom>
          <a:noFill/>
        </p:spPr>
        <p:txBody>
          <a:bodyPr wrap="square" lIns="0" tIns="0" rIns="0" bIns="0" rtlCol="0" anchor="t">
            <a:spAutoFit/>
          </a:bodyPr>
          <a:lstStyle/>
          <a:p>
            <a:pPr>
              <a:lnSpc>
                <a:spcPct val="90000"/>
              </a:lnSpc>
              <a:spcBef>
                <a:spcPts val="1200"/>
              </a:spcBef>
            </a:pPr>
            <a:r>
              <a:rPr lang="ru-RU" sz="1200" dirty="0" smtClean="0">
                <a:solidFill>
                  <a:schemeClr val="accent6">
                    <a:lumMod val="50000"/>
                  </a:schemeClr>
                </a:solidFill>
                <a:latin typeface="SB Sans Display Light" panose="020B0604020202020204" charset="0"/>
                <a:cs typeface="SB Sans Display Light" panose="020B0604020202020204" charset="0"/>
              </a:rPr>
              <a:t>Определяете </a:t>
            </a:r>
            <a:r>
              <a:rPr lang="ru-RU" sz="1200" dirty="0" smtClean="0">
                <a:solidFill>
                  <a:schemeClr val="accent6">
                    <a:lumMod val="50000"/>
                  </a:schemeClr>
                </a:solidFill>
                <a:latin typeface="SB Sans Display" panose="020B0604020202020204" charset="0"/>
                <a:cs typeface="SB Sans Display" panose="020B0604020202020204" charset="0"/>
              </a:rPr>
              <a:t>Альтернативную валюту, </a:t>
            </a:r>
            <a:r>
              <a:rPr lang="ru-RU" sz="1200" dirty="0" smtClean="0">
                <a:solidFill>
                  <a:schemeClr val="accent6">
                    <a:lumMod val="50000"/>
                  </a:schemeClr>
                </a:solidFill>
                <a:latin typeface="SB Sans Display Light" panose="020B0604020202020204" charset="0"/>
                <a:cs typeface="SB Sans Display Light" panose="020B0604020202020204" charset="0"/>
              </a:rPr>
              <a:t>в которую может быть сконвертирован депозит</a:t>
            </a:r>
            <a:endParaRPr lang="ru-RU" sz="1200" b="1" dirty="0" smtClean="0">
              <a:solidFill>
                <a:schemeClr val="accent6">
                  <a:lumMod val="50000"/>
                </a:schemeClr>
              </a:solidFill>
              <a:latin typeface="SB Sans Display Light" panose="020B0604020202020204" charset="0"/>
              <a:cs typeface="SB Sans Display Light" panose="020B0604020202020204" charset="0"/>
            </a:endParaRPr>
          </a:p>
        </p:txBody>
      </p:sp>
      <p:pic>
        <p:nvPicPr>
          <p:cNvPr id="117" name="Рисунок 20"/>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97235" y="1511841"/>
            <a:ext cx="199528" cy="199528"/>
          </a:xfrm>
          <a:prstGeom prst="rect">
            <a:avLst/>
          </a:prstGeom>
        </p:spPr>
      </p:pic>
      <p:pic>
        <p:nvPicPr>
          <p:cNvPr id="118" name="Рисунок 20"/>
          <p:cNvPicPr>
            <a:picLocks noChangeAspect="1"/>
          </p:cNvPicPr>
          <p:nvPr/>
        </p:nvPicPr>
        <p:blipFill>
          <a:blip r:embed="rId7"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797235" y="1889804"/>
            <a:ext cx="199528" cy="199528"/>
          </a:xfrm>
          <a:prstGeom prst="rect">
            <a:avLst/>
          </a:prstGeom>
        </p:spPr>
      </p:pic>
      <p:sp>
        <p:nvSpPr>
          <p:cNvPr id="123" name="Title 1"/>
          <p:cNvSpPr>
            <a:spLocks noGrp="1"/>
          </p:cNvSpPr>
          <p:nvPr>
            <p:ph type="title"/>
          </p:nvPr>
        </p:nvSpPr>
        <p:spPr>
          <a:xfrm>
            <a:off x="406941" y="175385"/>
            <a:ext cx="9742236" cy="433965"/>
          </a:xfrm>
        </p:spPr>
        <p:txBody>
          <a:bodyPr vert="horz"/>
          <a:lstStyle/>
          <a:p>
            <a:r>
              <a:rPr lang="ru-RU" dirty="0" err="1" smtClean="0"/>
              <a:t>Бивалютный</a:t>
            </a:r>
            <a:r>
              <a:rPr lang="ru-RU" dirty="0" smtClean="0"/>
              <a:t> депозит</a:t>
            </a:r>
            <a:r>
              <a:rPr lang="ru-RU" dirty="0" smtClean="0">
                <a:solidFill>
                  <a:srgbClr val="3EA1A0"/>
                </a:solidFill>
              </a:rPr>
              <a:t>: размещение рублей</a:t>
            </a:r>
            <a:endParaRPr lang="ru-RU" dirty="0">
              <a:solidFill>
                <a:srgbClr val="3EA1A0"/>
              </a:solidFill>
            </a:endParaRPr>
          </a:p>
        </p:txBody>
      </p:sp>
      <p:sp>
        <p:nvSpPr>
          <p:cNvPr id="125" name="TextBox 124"/>
          <p:cNvSpPr txBox="1"/>
          <p:nvPr/>
        </p:nvSpPr>
        <p:spPr>
          <a:xfrm>
            <a:off x="6086575" y="1012132"/>
            <a:ext cx="3706840" cy="170816"/>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r>
              <a:rPr lang="ru-RU" sz="1200" b="0" dirty="0" smtClean="0">
                <a:solidFill>
                  <a:schemeClr val="accent6">
                    <a:lumMod val="50000"/>
                  </a:schemeClr>
                </a:solidFill>
                <a:latin typeface="SB Sans Display" panose="020B0604020202020204" charset="0"/>
                <a:cs typeface="SB Sans Display" panose="020B0604020202020204" charset="0"/>
              </a:rPr>
              <a:t>В день размещения депозита:</a:t>
            </a:r>
            <a:endParaRPr lang="ru-RU" sz="1200" b="0" dirty="0">
              <a:solidFill>
                <a:schemeClr val="accent6">
                  <a:lumMod val="50000"/>
                </a:schemeClr>
              </a:solidFill>
              <a:latin typeface="SB Sans Display" panose="020B0604020202020204" charset="0"/>
              <a:cs typeface="SB Sans Display" panose="020B0604020202020204" charset="0"/>
            </a:endParaRPr>
          </a:p>
        </p:txBody>
      </p:sp>
      <p:sp>
        <p:nvSpPr>
          <p:cNvPr id="42" name="TextBox 41"/>
          <p:cNvSpPr txBox="1"/>
          <p:nvPr/>
        </p:nvSpPr>
        <p:spPr>
          <a:xfrm>
            <a:off x="406941" y="5198758"/>
            <a:ext cx="2291409" cy="1081835"/>
          </a:xfrm>
          <a:prstGeom prst="rect">
            <a:avLst/>
          </a:prstGeom>
          <a:noFill/>
        </p:spPr>
        <p:txBody>
          <a:bodyPr wrap="square" lIns="0" tIns="0" rIns="0" bIns="0" rtlCol="0">
            <a:spAutoFit/>
          </a:bodyPr>
          <a:lstStyle>
            <a:defPPr>
              <a:defRPr lang="ru-RU"/>
            </a:defPPr>
            <a:lvl1pPr>
              <a:defRPr sz="1400" b="1">
                <a:latin typeface="+mj-lt"/>
              </a:defRPr>
            </a:lvl1pPr>
          </a:lstStyle>
          <a:p>
            <a:pPr>
              <a:lnSpc>
                <a:spcPct val="90000"/>
              </a:lnSpc>
              <a:spcBef>
                <a:spcPts val="600"/>
              </a:spcBef>
            </a:pPr>
            <a:r>
              <a:rPr lang="ru-RU" sz="1200" dirty="0">
                <a:solidFill>
                  <a:srgbClr val="00766C"/>
                </a:solidFill>
              </a:rPr>
              <a:t>Возможности</a:t>
            </a:r>
            <a:endParaRPr lang="en-US" sz="1200" dirty="0">
              <a:solidFill>
                <a:srgbClr val="00766C"/>
              </a:solidFill>
            </a:endParaRPr>
          </a:p>
          <a:p>
            <a:pPr marL="182563" indent="-182563">
              <a:lnSpc>
                <a:spcPct val="90000"/>
              </a:lnSpc>
              <a:spcBef>
                <a:spcPts val="600"/>
              </a:spcBef>
              <a:buSzPct val="150000"/>
              <a:buBlip>
                <a:blip r:embed="rId9"/>
              </a:buBlip>
            </a:pPr>
            <a:r>
              <a:rPr lang="ru-RU" sz="1100" b="0" dirty="0" smtClean="0">
                <a:solidFill>
                  <a:schemeClr val="tx2"/>
                </a:solidFill>
                <a:latin typeface="SB Sans Display Light" panose="020B0303040504020204" pitchFamily="34" charset="0"/>
                <a:cs typeface="SB Sans Display Light" panose="020B0303040504020204" pitchFamily="34" charset="0"/>
              </a:rPr>
              <a:t>Возможность получить повышенную доходность</a:t>
            </a:r>
          </a:p>
          <a:p>
            <a:pPr marL="182563" indent="-182563">
              <a:lnSpc>
                <a:spcPct val="90000"/>
              </a:lnSpc>
              <a:spcBef>
                <a:spcPts val="600"/>
              </a:spcBef>
              <a:buSzPct val="150000"/>
              <a:buBlip>
                <a:blip r:embed="rId9"/>
              </a:buBlip>
            </a:pPr>
            <a:r>
              <a:rPr lang="ru-RU" sz="1100" b="0" dirty="0" smtClean="0">
                <a:solidFill>
                  <a:schemeClr val="tx2"/>
                </a:solidFill>
                <a:latin typeface="SB Sans Display Light" panose="020B0303040504020204" pitchFamily="34" charset="0"/>
                <a:cs typeface="SB Sans Display Light" panose="020B0303040504020204" pitchFamily="34" charset="0"/>
              </a:rPr>
              <a:t>Возможность проведения конверсии по выбранному курсу без уплаты комиссии</a:t>
            </a:r>
          </a:p>
        </p:txBody>
      </p:sp>
      <p:sp>
        <p:nvSpPr>
          <p:cNvPr id="43" name="Прямоугольная выноска 73"/>
          <p:cNvSpPr/>
          <p:nvPr/>
        </p:nvSpPr>
        <p:spPr>
          <a:xfrm>
            <a:off x="6255800" y="3717591"/>
            <a:ext cx="891378" cy="378690"/>
          </a:xfrm>
          <a:prstGeom prst="wedgeRectCallout">
            <a:avLst>
              <a:gd name="adj1" fmla="val 52064"/>
              <a:gd name="adj2" fmla="val 94391"/>
            </a:avLst>
          </a:prstGeom>
          <a:solidFill>
            <a:schemeClr val="bg1">
              <a:lumMod val="85000"/>
              <a:alpha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SB Sans Display"/>
              <a:ea typeface="+mn-ea"/>
              <a:cs typeface="+mn-cs"/>
            </a:endParaRPr>
          </a:p>
        </p:txBody>
      </p:sp>
      <p:sp>
        <p:nvSpPr>
          <p:cNvPr id="113" name="Title 1"/>
          <p:cNvSpPr txBox="1">
            <a:spLocks/>
          </p:cNvSpPr>
          <p:nvPr/>
        </p:nvSpPr>
        <p:spPr>
          <a:xfrm>
            <a:off x="6134664" y="3739970"/>
            <a:ext cx="1240171" cy="345094"/>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Курс ЦБ в дату размещения</a:t>
            </a:r>
            <a:endParaRPr sz="900" dirty="0">
              <a:solidFill>
                <a:srgbClr val="646A6E"/>
              </a:solidFill>
              <a:latin typeface="SB Sans Display"/>
            </a:endParaRPr>
          </a:p>
        </p:txBody>
      </p:sp>
      <p:sp>
        <p:nvSpPr>
          <p:cNvPr id="87" name="TextBox 86"/>
          <p:cNvSpPr txBox="1"/>
          <p:nvPr/>
        </p:nvSpPr>
        <p:spPr>
          <a:xfrm>
            <a:off x="6086575" y="1909392"/>
            <a:ext cx="5157830" cy="337015"/>
          </a:xfrm>
          <a:prstGeom prst="rect">
            <a:avLst/>
          </a:prstGeom>
          <a:noFill/>
        </p:spPr>
        <p:txBody>
          <a:bodyPr wrap="square" lIns="0" tIns="0" rIns="0" bIns="0" rtlCol="0" anchor="t">
            <a:spAutoFit/>
          </a:bodyPr>
          <a:lstStyle/>
          <a:p>
            <a:pPr>
              <a:lnSpc>
                <a:spcPct val="90000"/>
              </a:lnSpc>
              <a:spcBef>
                <a:spcPts val="1200"/>
              </a:spcBef>
            </a:pPr>
            <a:r>
              <a:rPr lang="ru-RU" sz="1200" dirty="0" smtClean="0">
                <a:solidFill>
                  <a:schemeClr val="accent6">
                    <a:lumMod val="50000"/>
                  </a:schemeClr>
                </a:solidFill>
                <a:latin typeface="SB Sans Display Light" panose="020B0604020202020204" charset="0"/>
                <a:cs typeface="SB Sans Display Light" panose="020B0604020202020204" charset="0"/>
              </a:rPr>
              <a:t>Определяете курс, по которому готовы сконвертировать депозит (продать рубли) - </a:t>
            </a:r>
            <a:r>
              <a:rPr lang="ru-RU" sz="1200" dirty="0" smtClean="0">
                <a:solidFill>
                  <a:schemeClr val="accent6">
                    <a:lumMod val="50000"/>
                  </a:schemeClr>
                </a:solidFill>
                <a:latin typeface="SB Sans Display" panose="020B0604020202020204" charset="0"/>
                <a:cs typeface="SB Sans Display" panose="020B0604020202020204" charset="0"/>
              </a:rPr>
              <a:t>Целевой курс</a:t>
            </a:r>
          </a:p>
        </p:txBody>
      </p:sp>
      <p:sp>
        <p:nvSpPr>
          <p:cNvPr id="40" name="Прямоугольная выноска 73"/>
          <p:cNvSpPr/>
          <p:nvPr/>
        </p:nvSpPr>
        <p:spPr>
          <a:xfrm>
            <a:off x="8322996" y="3328098"/>
            <a:ext cx="904499" cy="592137"/>
          </a:xfrm>
          <a:prstGeom prst="wedgeRectCallout">
            <a:avLst>
              <a:gd name="adj1" fmla="val 35048"/>
              <a:gd name="adj2" fmla="val -90278"/>
            </a:avLst>
          </a:prstGeom>
          <a:solidFill>
            <a:schemeClr val="bg1">
              <a:lumMod val="85000"/>
              <a:alpha val="3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ru-RU" sz="1800" b="0" i="0" u="none" strike="noStrike" kern="0" cap="none" spc="0" normalizeH="0" baseline="0" noProof="0" smtClean="0">
              <a:ln>
                <a:noFill/>
              </a:ln>
              <a:solidFill>
                <a:prstClr val="white"/>
              </a:solidFill>
              <a:effectLst/>
              <a:uLnTx/>
              <a:uFillTx/>
              <a:latin typeface="SB Sans Display"/>
              <a:ea typeface="+mn-ea"/>
              <a:cs typeface="+mn-cs"/>
            </a:endParaRPr>
          </a:p>
        </p:txBody>
      </p:sp>
      <p:sp>
        <p:nvSpPr>
          <p:cNvPr id="41" name="Title 1"/>
          <p:cNvSpPr txBox="1">
            <a:spLocks/>
          </p:cNvSpPr>
          <p:nvPr/>
        </p:nvSpPr>
        <p:spPr>
          <a:xfrm>
            <a:off x="8322996" y="3329304"/>
            <a:ext cx="1007940" cy="590931"/>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Курс ЦБ, определенный за 1 день до даты </a:t>
            </a:r>
            <a:r>
              <a:rPr lang="ru-RU" sz="900" dirty="0" smtClean="0">
                <a:solidFill>
                  <a:schemeClr val="bg1">
                    <a:lumMod val="50000"/>
                  </a:schemeClr>
                </a:solidFill>
                <a:latin typeface="SB Sans Display"/>
              </a:rPr>
              <a:t>расчетов</a:t>
            </a:r>
            <a:r>
              <a:rPr lang="ru-RU" sz="900" dirty="0" smtClean="0">
                <a:solidFill>
                  <a:schemeClr val="bg1">
                    <a:lumMod val="50000"/>
                  </a:schemeClr>
                </a:solidFill>
              </a:rPr>
              <a:t>²</a:t>
            </a:r>
            <a:endParaRPr sz="900" dirty="0">
              <a:solidFill>
                <a:schemeClr val="bg1">
                  <a:lumMod val="50000"/>
                </a:schemeClr>
              </a:solidFill>
              <a:latin typeface="SB Sans Display"/>
            </a:endParaRPr>
          </a:p>
        </p:txBody>
      </p:sp>
      <p:sp>
        <p:nvSpPr>
          <p:cNvPr id="45" name="TextBox 44"/>
          <p:cNvSpPr txBox="1"/>
          <p:nvPr/>
        </p:nvSpPr>
        <p:spPr>
          <a:xfrm>
            <a:off x="406941" y="4937290"/>
            <a:ext cx="4920346" cy="152349"/>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r>
              <a:rPr lang="ru-RU" sz="1100" b="0" dirty="0" smtClean="0">
                <a:solidFill>
                  <a:srgbClr val="333F48"/>
                </a:solidFill>
                <a:latin typeface="SB Sans Display Light" panose="020B0604020202020204" charset="0"/>
                <a:cs typeface="SB Sans Display Light" panose="020B0604020202020204" charset="0"/>
              </a:rPr>
              <a:t>Ставка </a:t>
            </a:r>
            <a:r>
              <a:rPr lang="en-US" sz="1100" b="0" dirty="0" smtClean="0">
                <a:solidFill>
                  <a:srgbClr val="333F48"/>
                </a:solidFill>
                <a:latin typeface="SB Sans Display Light" panose="020B0604020202020204" charset="0"/>
                <a:cs typeface="SB Sans Display Light" panose="020B0604020202020204" charset="0"/>
              </a:rPr>
              <a:t>RUB </a:t>
            </a:r>
            <a:r>
              <a:rPr lang="ru-RU" sz="1100" b="0" dirty="0" smtClean="0">
                <a:solidFill>
                  <a:srgbClr val="333F48"/>
                </a:solidFill>
                <a:latin typeface="SB Sans Display Light" panose="020B0604020202020204" charset="0"/>
                <a:cs typeface="SB Sans Display Light" panose="020B0604020202020204" charset="0"/>
              </a:rPr>
              <a:t>по классическому депозиту на 2 недели: </a:t>
            </a:r>
            <a:r>
              <a:rPr lang="en-US" sz="1100" b="0" dirty="0" smtClean="0">
                <a:solidFill>
                  <a:srgbClr val="333F48"/>
                </a:solidFill>
                <a:latin typeface="SB Sans Display Light" panose="020B0604020202020204" charset="0"/>
                <a:cs typeface="SB Sans Display Light" panose="020B0604020202020204" charset="0"/>
              </a:rPr>
              <a:t>XX</a:t>
            </a:r>
            <a:r>
              <a:rPr lang="ru-RU" sz="1100" b="0" dirty="0" smtClean="0">
                <a:solidFill>
                  <a:srgbClr val="333F48"/>
                </a:solidFill>
                <a:latin typeface="SB Sans Display Light" panose="020B0604020202020204" charset="0"/>
                <a:cs typeface="SB Sans Display Light" panose="020B0604020202020204" charset="0"/>
              </a:rPr>
              <a:t>% годовых. </a:t>
            </a:r>
            <a:endParaRPr lang="ru-RU" sz="1100" dirty="0">
              <a:solidFill>
                <a:srgbClr val="00766C"/>
              </a:solidFill>
              <a:latin typeface="SB Sans Display" panose="020B0604020202020204" charset="0"/>
              <a:cs typeface="SB Sans Display" panose="020B0604020202020204" charset="0"/>
            </a:endParaRPr>
          </a:p>
        </p:txBody>
      </p:sp>
      <p:sp>
        <p:nvSpPr>
          <p:cNvPr id="39" name="TextBox 38"/>
          <p:cNvSpPr txBox="1"/>
          <p:nvPr/>
        </p:nvSpPr>
        <p:spPr>
          <a:xfrm>
            <a:off x="406941" y="1823362"/>
            <a:ext cx="4711415" cy="1529650"/>
          </a:xfrm>
          <a:prstGeom prst="rect">
            <a:avLst/>
          </a:prstGeom>
          <a:noFill/>
        </p:spPr>
        <p:txBody>
          <a:bodyPr wrap="square" lIns="0" tIns="0" rIns="0" bIns="0" rtlCol="0">
            <a:spAutoFit/>
          </a:bodyPr>
          <a:lstStyle>
            <a:defPPr>
              <a:defRPr lang="ru-RU"/>
            </a:defPPr>
            <a:lvl1pPr>
              <a:defRPr sz="1400" b="1">
                <a:latin typeface="+mj-lt"/>
              </a:defRPr>
            </a:lvl1pPr>
          </a:lstStyle>
          <a:p>
            <a:pPr>
              <a:lnSpc>
                <a:spcPct val="90000"/>
              </a:lnSpc>
              <a:spcBef>
                <a:spcPts val="600"/>
              </a:spcBef>
            </a:pPr>
            <a:r>
              <a:rPr lang="ru-RU" dirty="0" smtClean="0">
                <a:solidFill>
                  <a:srgbClr val="00766C"/>
                </a:solidFill>
                <a:latin typeface="SB Sans Display Semibold" panose="020B0604020202020204" charset="0"/>
                <a:cs typeface="SB Sans Display Semibold" panose="020B0604020202020204" charset="0"/>
              </a:rPr>
              <a:t>Размещение депозита </a:t>
            </a:r>
          </a:p>
          <a:p>
            <a:pPr>
              <a:lnSpc>
                <a:spcPct val="90000"/>
              </a:lnSpc>
              <a:spcBef>
                <a:spcPts val="600"/>
              </a:spcBef>
            </a:pPr>
            <a:r>
              <a:rPr lang="ru-RU" sz="1100" b="0" dirty="0" smtClean="0">
                <a:solidFill>
                  <a:schemeClr val="tx2"/>
                </a:solidFill>
                <a:latin typeface="SB Sans Display Light" panose="020B0604020202020204" charset="0"/>
                <a:cs typeface="SB Sans Display Light" panose="020B0604020202020204" charset="0"/>
              </a:rPr>
              <a:t>Доступные валюты размещения:</a:t>
            </a:r>
            <a:r>
              <a:rPr lang="en-US" sz="1100" b="0" dirty="0" smtClean="0">
                <a:solidFill>
                  <a:schemeClr val="tx2"/>
                </a:solidFill>
                <a:latin typeface="SB Sans Display Light" panose="020B0604020202020204" charset="0"/>
                <a:cs typeface="SB Sans Display Light" panose="020B0604020202020204" charset="0"/>
              </a:rPr>
              <a:t> RUB, CNH</a:t>
            </a:r>
            <a:endParaRPr lang="ru-RU" sz="1100" b="0" dirty="0" smtClean="0">
              <a:solidFill>
                <a:schemeClr val="tx2"/>
              </a:solidFill>
              <a:latin typeface="SB Sans Display Light" panose="020B0604020202020204" charset="0"/>
              <a:cs typeface="SB Sans Display Light" panose="020B0604020202020204" charset="0"/>
            </a:endParaRPr>
          </a:p>
          <a:p>
            <a:pPr>
              <a:lnSpc>
                <a:spcPct val="90000"/>
              </a:lnSpc>
              <a:spcBef>
                <a:spcPts val="300"/>
              </a:spcBef>
            </a:pPr>
            <a:r>
              <a:rPr lang="ru-RU" sz="1100" b="0" dirty="0" smtClean="0">
                <a:solidFill>
                  <a:schemeClr val="tx2"/>
                </a:solidFill>
                <a:latin typeface="SB Sans Display Light" panose="020B0604020202020204" charset="0"/>
                <a:cs typeface="SB Sans Display Light" panose="020B0604020202020204" charset="0"/>
              </a:rPr>
              <a:t>Доступные альтернативные валюты:</a:t>
            </a:r>
            <a:r>
              <a:rPr lang="en-US" sz="1100" b="0" dirty="0" smtClean="0">
                <a:solidFill>
                  <a:schemeClr val="tx2"/>
                </a:solidFill>
                <a:latin typeface="SB Sans Display Light" panose="020B0604020202020204" charset="0"/>
                <a:cs typeface="SB Sans Display Light" panose="020B0604020202020204" charset="0"/>
              </a:rPr>
              <a:t> RUB, CNH</a:t>
            </a:r>
            <a:endParaRPr lang="ru-RU" sz="1100" b="0" dirty="0" smtClean="0">
              <a:solidFill>
                <a:schemeClr val="tx2"/>
              </a:solidFill>
              <a:latin typeface="SB Sans Display Light" panose="020B0604020202020204" charset="0"/>
              <a:cs typeface="SB Sans Display Light" panose="020B0604020202020204" charset="0"/>
            </a:endParaRPr>
          </a:p>
          <a:p>
            <a:pPr>
              <a:lnSpc>
                <a:spcPct val="90000"/>
              </a:lnSpc>
              <a:spcBef>
                <a:spcPts val="300"/>
              </a:spcBef>
            </a:pPr>
            <a:r>
              <a:rPr lang="ru-RU" sz="1100" b="0" dirty="0" smtClean="0">
                <a:solidFill>
                  <a:schemeClr val="tx2"/>
                </a:solidFill>
                <a:latin typeface="SB Sans Display Light" panose="020B0604020202020204" charset="0"/>
                <a:cs typeface="SB Sans Display Light" panose="020B0604020202020204" charset="0"/>
              </a:rPr>
              <a:t>Доступные сроки: </a:t>
            </a:r>
            <a:r>
              <a:rPr lang="ru-RU" sz="1100" b="0" dirty="0" smtClean="0">
                <a:solidFill>
                  <a:prstClr val="black"/>
                </a:solidFill>
                <a:latin typeface="SB Sans Display Light" panose="020B0604020202020204" charset="0"/>
                <a:cs typeface="SB Sans Display Light" panose="020B0604020202020204" charset="0"/>
              </a:rPr>
              <a:t>от </a:t>
            </a:r>
            <a:r>
              <a:rPr lang="ru-RU" sz="1100" b="0" dirty="0">
                <a:solidFill>
                  <a:prstClr val="black"/>
                </a:solidFill>
                <a:latin typeface="SB Sans Display Light" panose="020B0604020202020204" charset="0"/>
                <a:cs typeface="SB Sans Display Light" panose="020B0604020202020204" charset="0"/>
              </a:rPr>
              <a:t>2-х дней до 31 </a:t>
            </a:r>
            <a:r>
              <a:rPr lang="ru-RU" sz="1100" b="0" dirty="0" smtClean="0">
                <a:solidFill>
                  <a:prstClr val="black"/>
                </a:solidFill>
                <a:latin typeface="SB Sans Display Light" panose="020B0604020202020204" charset="0"/>
                <a:cs typeface="SB Sans Display Light" panose="020B0604020202020204" charset="0"/>
              </a:rPr>
              <a:t>дня</a:t>
            </a:r>
          </a:p>
          <a:p>
            <a:pPr>
              <a:lnSpc>
                <a:spcPct val="90000"/>
              </a:lnSpc>
              <a:spcBef>
                <a:spcPts val="300"/>
              </a:spcBef>
            </a:pPr>
            <a:r>
              <a:rPr lang="ru-RU" sz="1100" b="0" dirty="0" smtClean="0">
                <a:solidFill>
                  <a:prstClr val="black"/>
                </a:solidFill>
                <a:latin typeface="SB Sans Display Light" panose="020B0604020202020204" charset="0"/>
                <a:cs typeface="SB Sans Display Light" panose="020B0604020202020204" charset="0"/>
              </a:rPr>
              <a:t>Номинал сделки</a:t>
            </a:r>
            <a:r>
              <a:rPr lang="ru-RU" sz="1100" b="0" dirty="0">
                <a:solidFill>
                  <a:prstClr val="black"/>
                </a:solidFill>
                <a:latin typeface="SB Sans Display Light" panose="020B0604020202020204" charset="0"/>
                <a:cs typeface="SB Sans Display Light" panose="020B0604020202020204" charset="0"/>
              </a:rPr>
              <a:t>: 3-6 дней: от 10 млн RUB </a:t>
            </a:r>
            <a:endParaRPr lang="en-US" sz="1100" b="0" dirty="0" smtClean="0">
              <a:solidFill>
                <a:prstClr val="black"/>
              </a:solidFill>
              <a:latin typeface="SB Sans Display Light" panose="020B0604020202020204" charset="0"/>
              <a:cs typeface="SB Sans Display Light" panose="020B0604020202020204" charset="0"/>
            </a:endParaRPr>
          </a:p>
          <a:p>
            <a:pPr>
              <a:lnSpc>
                <a:spcPct val="90000"/>
              </a:lnSpc>
              <a:spcBef>
                <a:spcPts val="300"/>
              </a:spcBef>
            </a:pPr>
            <a:r>
              <a:rPr lang="ru-RU" sz="1100" b="0" dirty="0" smtClean="0">
                <a:solidFill>
                  <a:prstClr val="black"/>
                </a:solidFill>
                <a:latin typeface="SB Sans Display Light" panose="020B0604020202020204" charset="0"/>
                <a:cs typeface="SB Sans Display Light" panose="020B0604020202020204" charset="0"/>
              </a:rPr>
              <a:t>от 7 дней: </a:t>
            </a:r>
            <a:r>
              <a:rPr lang="ru-RU" sz="1100" b="0" dirty="0">
                <a:solidFill>
                  <a:prstClr val="black"/>
                </a:solidFill>
                <a:latin typeface="SB Sans Display Light" panose="020B0604020202020204" charset="0"/>
                <a:cs typeface="SB Sans Display Light" panose="020B0604020202020204" charset="0"/>
              </a:rPr>
              <a:t>от 50 тыс. RUB </a:t>
            </a:r>
            <a:endParaRPr lang="en-US" sz="1100" b="0" dirty="0" smtClean="0">
              <a:solidFill>
                <a:prstClr val="black"/>
              </a:solidFill>
              <a:latin typeface="SB Sans Display Light" panose="020B0604020202020204" charset="0"/>
              <a:cs typeface="SB Sans Display Light" panose="020B0604020202020204" charset="0"/>
            </a:endParaRPr>
          </a:p>
          <a:p>
            <a:pPr>
              <a:lnSpc>
                <a:spcPct val="90000"/>
              </a:lnSpc>
              <a:spcBef>
                <a:spcPts val="300"/>
              </a:spcBef>
            </a:pPr>
            <a:r>
              <a:rPr lang="ru-RU" sz="1100" b="0" dirty="0" smtClean="0">
                <a:solidFill>
                  <a:prstClr val="black"/>
                </a:solidFill>
                <a:latin typeface="SB Sans Display Light" panose="020B0604020202020204" charset="0"/>
                <a:cs typeface="SB Sans Display Light" panose="020B0604020202020204" charset="0"/>
              </a:rPr>
              <a:t>Иные условия</a:t>
            </a:r>
            <a:r>
              <a:rPr lang="ru-RU" sz="1100" b="0" dirty="0">
                <a:solidFill>
                  <a:prstClr val="black"/>
                </a:solidFill>
                <a:latin typeface="SB Sans Display Light" panose="020B0604020202020204" charset="0"/>
                <a:cs typeface="SB Sans Display Light" panose="020B0604020202020204" charset="0"/>
              </a:rPr>
              <a:t>: </a:t>
            </a:r>
            <a:r>
              <a:rPr lang="ru-RU" sz="1100" b="0" dirty="0" smtClean="0">
                <a:solidFill>
                  <a:prstClr val="black"/>
                </a:solidFill>
                <a:latin typeface="SB Sans Display Light" panose="020B0604020202020204" charset="0"/>
                <a:cs typeface="SB Sans Display Light" panose="020B0604020202020204" charset="0"/>
              </a:rPr>
              <a:t>пополнение</a:t>
            </a:r>
            <a:r>
              <a:rPr lang="ru-RU" sz="1100" b="0" dirty="0">
                <a:solidFill>
                  <a:prstClr val="black"/>
                </a:solidFill>
                <a:latin typeface="SB Sans Display Light" panose="020B0604020202020204" charset="0"/>
                <a:cs typeface="SB Sans Display Light" panose="020B0604020202020204" charset="0"/>
              </a:rPr>
              <a:t>, частичное изъятие, досрочное расторжение или пролонгация </a:t>
            </a:r>
            <a:r>
              <a:rPr lang="ru-RU" sz="1100" b="0" dirty="0" smtClean="0">
                <a:solidFill>
                  <a:prstClr val="black"/>
                </a:solidFill>
                <a:latin typeface="SB Sans Display Light" panose="020B0604020202020204" charset="0"/>
                <a:cs typeface="SB Sans Display Light" panose="020B0604020202020204" charset="0"/>
              </a:rPr>
              <a:t>невозможны</a:t>
            </a:r>
            <a:endParaRPr lang="ru-RU" sz="1100" b="0" dirty="0">
              <a:solidFill>
                <a:prstClr val="black"/>
              </a:solidFill>
              <a:latin typeface="SB Sans Display Light" panose="020B0604020202020204" charset="0"/>
              <a:cs typeface="SB Sans Display Light" panose="020B0604020202020204" charset="0"/>
            </a:endParaRPr>
          </a:p>
        </p:txBody>
      </p:sp>
      <p:sp>
        <p:nvSpPr>
          <p:cNvPr id="46" name="TextBox 45"/>
          <p:cNvSpPr txBox="1"/>
          <p:nvPr/>
        </p:nvSpPr>
        <p:spPr>
          <a:xfrm>
            <a:off x="406941" y="3348512"/>
            <a:ext cx="4635576" cy="350481"/>
          </a:xfrm>
          <a:prstGeom prst="rect">
            <a:avLst/>
          </a:prstGeom>
          <a:noFill/>
        </p:spPr>
        <p:txBody>
          <a:bodyPr wrap="square" lIns="0" tIns="0" rIns="0" bIns="0" rtlCol="0">
            <a:spAutoFit/>
          </a:bodyPr>
          <a:lstStyle>
            <a:defPPr>
              <a:defRPr lang="ru-RU"/>
            </a:defPPr>
            <a:lvl1pPr>
              <a:lnSpc>
                <a:spcPct val="90000"/>
              </a:lnSpc>
              <a:spcAft>
                <a:spcPts val="600"/>
              </a:spcAft>
              <a:defRPr sz="1400" b="1">
                <a:latin typeface="+mj-lt"/>
              </a:defRPr>
            </a:lvl1pPr>
          </a:lstStyle>
          <a:p>
            <a:r>
              <a:rPr lang="ru-RU" dirty="0">
                <a:solidFill>
                  <a:srgbClr val="00766C"/>
                </a:solidFill>
              </a:rPr>
              <a:t>Индикативные </a:t>
            </a:r>
            <a:r>
              <a:rPr lang="ru-RU" dirty="0" smtClean="0">
                <a:solidFill>
                  <a:srgbClr val="00766C"/>
                </a:solidFill>
              </a:rPr>
              <a:t>ставки³ </a:t>
            </a:r>
            <a:r>
              <a:rPr lang="ru-RU" sz="1100" b="0" dirty="0" smtClean="0">
                <a:latin typeface="SB Sans Display Light" panose="020B0604020202020204" charset="0"/>
                <a:cs typeface="SB Sans Display Light" panose="020B0604020202020204" charset="0"/>
              </a:rPr>
              <a:t>для размещения </a:t>
            </a:r>
            <a:r>
              <a:rPr lang="en-US" sz="1100" b="0" dirty="0" smtClean="0">
                <a:latin typeface="SB Sans Display Light" panose="020B0604020202020204" charset="0"/>
                <a:cs typeface="SB Sans Display Light" panose="020B0604020202020204" charset="0"/>
              </a:rPr>
              <a:t>RUB (</a:t>
            </a:r>
            <a:r>
              <a:rPr lang="ru-RU" sz="1100" b="0" dirty="0" smtClean="0">
                <a:latin typeface="SB Sans Display Light" panose="020B0604020202020204" charset="0"/>
                <a:cs typeface="SB Sans Display Light" panose="020B0604020202020204" charset="0"/>
              </a:rPr>
              <a:t>в % годовых) при </a:t>
            </a:r>
            <a:r>
              <a:rPr lang="en-US" sz="1100" b="0" dirty="0" smtClean="0">
                <a:latin typeface="SB Sans Display Light" panose="020B0604020202020204" charset="0"/>
                <a:cs typeface="SB Sans Display Light" panose="020B0604020202020204" charset="0"/>
              </a:rPr>
              <a:t>CNHRUB = XX,XX</a:t>
            </a:r>
            <a:r>
              <a:rPr lang="ru-RU" sz="1100" b="0" dirty="0" smtClean="0">
                <a:latin typeface="SB Sans Display Light" panose="020B0604020202020204" charset="0"/>
                <a:cs typeface="SB Sans Display Light" panose="020B0604020202020204" charset="0"/>
              </a:rPr>
              <a:t> </a:t>
            </a:r>
            <a:r>
              <a:rPr lang="ru-RU" sz="1000" b="0" dirty="0" smtClean="0">
                <a:latin typeface="SB Sans Display Light" panose="020B0604020202020204" charset="0"/>
                <a:cs typeface="SB Sans Display Light" panose="020B0604020202020204" charset="0"/>
              </a:rPr>
              <a:t>(курс ЦБ РФ на ДД.ММ.ГГГГ г.)</a:t>
            </a:r>
            <a:endParaRPr lang="ru-RU" sz="1000" dirty="0">
              <a:solidFill>
                <a:srgbClr val="00766C"/>
              </a:solidFill>
              <a:latin typeface="SB Sans Display Light" panose="020B0604020202020204" charset="0"/>
              <a:cs typeface="SB Sans Display Light" panose="020B0604020202020204" charset="0"/>
            </a:endParaRPr>
          </a:p>
        </p:txBody>
      </p:sp>
      <p:graphicFrame>
        <p:nvGraphicFramePr>
          <p:cNvPr id="47" name="Table 46"/>
          <p:cNvGraphicFramePr>
            <a:graphicFrameLocks noGrp="1"/>
          </p:cNvGraphicFramePr>
          <p:nvPr>
            <p:extLst>
              <p:ext uri="{D42A27DB-BD31-4B8C-83A1-F6EECF244321}">
                <p14:modId xmlns:p14="http://schemas.microsoft.com/office/powerpoint/2010/main" val="2209372263"/>
              </p:ext>
            </p:extLst>
          </p:nvPr>
        </p:nvGraphicFramePr>
        <p:xfrm>
          <a:off x="406941" y="3682273"/>
          <a:ext cx="4384268" cy="1203960"/>
        </p:xfrm>
        <a:graphic>
          <a:graphicData uri="http://schemas.openxmlformats.org/drawingml/2006/table">
            <a:tbl>
              <a:tblPr firstRow="1" bandRow="1">
                <a:tableStyleId>{5C22544A-7EE6-4342-B048-85BDC9FD1C3A}</a:tableStyleId>
              </a:tblPr>
              <a:tblGrid>
                <a:gridCol w="854094">
                  <a:extLst>
                    <a:ext uri="{9D8B030D-6E8A-4147-A177-3AD203B41FA5}">
                      <a16:colId xmlns:a16="http://schemas.microsoft.com/office/drawing/2014/main" val="2475298958"/>
                    </a:ext>
                  </a:extLst>
                </a:gridCol>
                <a:gridCol w="1158241">
                  <a:extLst>
                    <a:ext uri="{9D8B030D-6E8A-4147-A177-3AD203B41FA5}">
                      <a16:colId xmlns:a16="http://schemas.microsoft.com/office/drawing/2014/main" val="334848533"/>
                    </a:ext>
                  </a:extLst>
                </a:gridCol>
                <a:gridCol w="1175283">
                  <a:extLst>
                    <a:ext uri="{9D8B030D-6E8A-4147-A177-3AD203B41FA5}">
                      <a16:colId xmlns:a16="http://schemas.microsoft.com/office/drawing/2014/main" val="553946473"/>
                    </a:ext>
                  </a:extLst>
                </a:gridCol>
                <a:gridCol w="1196650">
                  <a:extLst>
                    <a:ext uri="{9D8B030D-6E8A-4147-A177-3AD203B41FA5}">
                      <a16:colId xmlns:a16="http://schemas.microsoft.com/office/drawing/2014/main" val="1192122364"/>
                    </a:ext>
                  </a:extLst>
                </a:gridCol>
              </a:tblGrid>
              <a:tr h="347487">
                <a:tc>
                  <a:txBody>
                    <a:bodyPr/>
                    <a:lstStyle/>
                    <a:p>
                      <a:pPr algn="l"/>
                      <a:endParaRPr lang="ru-RU" sz="1100" b="0" dirty="0">
                        <a:solidFill>
                          <a:schemeClr val="accent6">
                            <a:lumMod val="75000"/>
                          </a:schemeClr>
                        </a:solidFill>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ru-RU" sz="1100" b="0" dirty="0" smtClean="0">
                          <a:solidFill>
                            <a:schemeClr val="accent6">
                              <a:lumMod val="75000"/>
                            </a:schemeClr>
                          </a:solidFill>
                          <a:latin typeface="+mn-lt"/>
                        </a:rPr>
                        <a:t>Целевой курс </a:t>
                      </a:r>
                      <a:r>
                        <a:rPr lang="en-US" sz="1100" b="0" dirty="0" smtClean="0">
                          <a:solidFill>
                            <a:schemeClr val="accent6">
                              <a:lumMod val="75000"/>
                            </a:schemeClr>
                          </a:solidFill>
                          <a:latin typeface="+mn-lt"/>
                        </a:rPr>
                        <a:t>XX</a:t>
                      </a:r>
                      <a:endParaRPr lang="ru-RU" sz="1100" b="0" dirty="0">
                        <a:solidFill>
                          <a:schemeClr val="accent6">
                            <a:lumMod val="75000"/>
                          </a:schemeClr>
                        </a:solidFill>
                        <a:latin typeface="+mn-lt"/>
                      </a:endParaRPr>
                    </a:p>
                  </a:txBody>
                  <a:tcPr>
                    <a:lnL w="12700" cmpd="sng">
                      <a:noFill/>
                    </a:lnL>
                    <a:lnR w="12700" cmpd="sng">
                      <a:noFill/>
                    </a:lnR>
                    <a:lnT w="12700" cmpd="sng">
                      <a:noFill/>
                    </a:lnT>
                    <a:lnB w="1270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dirty="0" smtClean="0">
                          <a:solidFill>
                            <a:schemeClr val="accent6">
                              <a:lumMod val="75000"/>
                            </a:schemeClr>
                          </a:solidFill>
                          <a:latin typeface="+mn-lt"/>
                        </a:rPr>
                        <a:t>Целевой курс </a:t>
                      </a:r>
                      <a:r>
                        <a:rPr lang="en-US" sz="1100" b="0" dirty="0" smtClean="0">
                          <a:solidFill>
                            <a:schemeClr val="accent6">
                              <a:lumMod val="75000"/>
                            </a:schemeClr>
                          </a:solidFill>
                          <a:latin typeface="+mn-lt"/>
                        </a:rPr>
                        <a:t>XX</a:t>
                      </a:r>
                      <a:endParaRPr lang="ru-RU" sz="1100" b="0" dirty="0">
                        <a:solidFill>
                          <a:schemeClr val="accent6">
                            <a:lumMod val="75000"/>
                          </a:schemeClr>
                        </a:solidFill>
                        <a:latin typeface="+mn-lt"/>
                      </a:endParaRPr>
                    </a:p>
                  </a:txBody>
                  <a:tcPr>
                    <a:lnL w="12700" cmpd="sng">
                      <a:noFill/>
                    </a:lnL>
                    <a:lnR w="12700" cmpd="sng">
                      <a:noFill/>
                    </a:lnR>
                    <a:lnT w="12700" cmpd="sng">
                      <a:noFill/>
                    </a:lnT>
                    <a:lnB w="1270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ru-RU" sz="1100" b="0" dirty="0" smtClean="0">
                          <a:solidFill>
                            <a:schemeClr val="accent6">
                              <a:lumMod val="75000"/>
                            </a:schemeClr>
                          </a:solidFill>
                          <a:latin typeface="+mn-lt"/>
                        </a:rPr>
                        <a:t>Целевой</a:t>
                      </a:r>
                      <a:r>
                        <a:rPr lang="ru-RU" sz="1100" b="0" baseline="0" dirty="0" smtClean="0">
                          <a:solidFill>
                            <a:schemeClr val="accent6">
                              <a:lumMod val="75000"/>
                            </a:schemeClr>
                          </a:solidFill>
                          <a:latin typeface="+mn-lt"/>
                        </a:rPr>
                        <a:t> курс</a:t>
                      </a:r>
                      <a:r>
                        <a:rPr lang="ru-RU" sz="1100" b="0" dirty="0" smtClean="0">
                          <a:solidFill>
                            <a:schemeClr val="accent6">
                              <a:lumMod val="75000"/>
                            </a:schemeClr>
                          </a:solidFill>
                          <a:latin typeface="+mn-lt"/>
                        </a:rPr>
                        <a:t> </a:t>
                      </a:r>
                      <a:r>
                        <a:rPr lang="en-US" sz="1100" b="0" dirty="0" smtClean="0">
                          <a:solidFill>
                            <a:schemeClr val="accent6">
                              <a:lumMod val="75000"/>
                            </a:schemeClr>
                          </a:solidFill>
                          <a:latin typeface="+mn-lt"/>
                        </a:rPr>
                        <a:t>XX</a:t>
                      </a:r>
                      <a:endParaRPr lang="ru-RU" sz="1100" b="0" dirty="0">
                        <a:solidFill>
                          <a:schemeClr val="accent6">
                            <a:lumMod val="75000"/>
                          </a:schemeClr>
                        </a:solidFill>
                        <a:latin typeface="+mn-lt"/>
                      </a:endParaRPr>
                    </a:p>
                  </a:txBody>
                  <a:tcPr>
                    <a:lnL w="12700" cmpd="sng">
                      <a:noFill/>
                    </a:lnL>
                    <a:lnR w="12700" cmpd="sng">
                      <a:noFill/>
                    </a:lnR>
                    <a:lnT w="12700" cmpd="sng">
                      <a:noFill/>
                    </a:lnT>
                    <a:lnB w="12700" cap="flat" cmpd="sng" algn="ctr">
                      <a:solidFill>
                        <a:schemeClr val="accent6">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7058454"/>
                  </a:ext>
                </a:extLst>
              </a:tr>
              <a:tr h="210975">
                <a:tc>
                  <a:txBody>
                    <a:bodyPr/>
                    <a:lstStyle/>
                    <a:p>
                      <a:pPr algn="l"/>
                      <a:r>
                        <a:rPr lang="en-US" sz="1100" b="0" dirty="0" smtClean="0">
                          <a:solidFill>
                            <a:schemeClr val="accent6">
                              <a:lumMod val="75000"/>
                            </a:schemeClr>
                          </a:solidFill>
                          <a:latin typeface="+mn-lt"/>
                        </a:rPr>
                        <a:t>1</a:t>
                      </a:r>
                      <a:r>
                        <a:rPr lang="ru-RU" sz="1100" b="0" baseline="0" dirty="0" smtClean="0">
                          <a:solidFill>
                            <a:schemeClr val="accent6">
                              <a:lumMod val="75000"/>
                            </a:schemeClr>
                          </a:solidFill>
                          <a:latin typeface="+mn-lt"/>
                        </a:rPr>
                        <a:t> неделя</a:t>
                      </a:r>
                      <a:endParaRPr lang="ru-RU" sz="1100" b="0" dirty="0">
                        <a:solidFill>
                          <a:schemeClr val="accent6">
                            <a:lumMod val="75000"/>
                          </a:schemeClr>
                        </a:solidFill>
                        <a:latin typeface="+mn-lt"/>
                      </a:endParaRPr>
                    </a:p>
                  </a:txBody>
                  <a:tcPr>
                    <a:lnL w="12700" cmpd="sng">
                      <a:noFill/>
                    </a:lnL>
                    <a:lnR w="12700" cmpd="sng">
                      <a:noFill/>
                    </a:lnR>
                    <a:lnT w="38100" cmpd="sng">
                      <a:noFill/>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accent6">
                          <a:lumMod val="20000"/>
                          <a:lumOff val="80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0043993"/>
                  </a:ext>
                </a:extLst>
              </a:tr>
              <a:tr h="210975">
                <a:tc>
                  <a:txBody>
                    <a:bodyPr/>
                    <a:lstStyle/>
                    <a:p>
                      <a:pPr algn="l"/>
                      <a:r>
                        <a:rPr lang="ru-RU" sz="1100" b="0" dirty="0" smtClean="0">
                          <a:solidFill>
                            <a:schemeClr val="accent6">
                              <a:lumMod val="75000"/>
                            </a:schemeClr>
                          </a:solidFill>
                          <a:latin typeface="+mn-lt"/>
                        </a:rPr>
                        <a:t>2 недели</a:t>
                      </a:r>
                      <a:endParaRPr lang="ru-RU" sz="1100" b="0" dirty="0">
                        <a:solidFill>
                          <a:schemeClr val="accent6">
                            <a:lumMod val="75000"/>
                          </a:schemeClr>
                        </a:solidFill>
                        <a:latin typeface="+mn-lt"/>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3813677"/>
                  </a:ext>
                </a:extLst>
              </a:tr>
              <a:tr h="210975">
                <a:tc>
                  <a:txBody>
                    <a:bodyPr/>
                    <a:lstStyle/>
                    <a:p>
                      <a:pPr algn="l"/>
                      <a:r>
                        <a:rPr lang="ru-RU" sz="1100" b="0" dirty="0" smtClean="0">
                          <a:solidFill>
                            <a:schemeClr val="accent6">
                              <a:lumMod val="75000"/>
                            </a:schemeClr>
                          </a:solidFill>
                          <a:latin typeface="+mn-lt"/>
                        </a:rPr>
                        <a:t>1 месяц</a:t>
                      </a:r>
                      <a:endParaRPr lang="ru-RU" sz="1100" b="0" dirty="0">
                        <a:solidFill>
                          <a:schemeClr val="accent6">
                            <a:lumMod val="75000"/>
                          </a:schemeClr>
                        </a:solidFill>
                        <a:latin typeface="+mn-lt"/>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dirty="0" smtClean="0">
                          <a:solidFill>
                            <a:schemeClr val="accent6">
                              <a:lumMod val="75000"/>
                            </a:schemeClr>
                          </a:solidFill>
                          <a:latin typeface="SB Sans Display Light" panose="020B0604020202020204" charset="0"/>
                          <a:cs typeface="SB Sans Display Light" panose="020B0604020202020204" charset="0"/>
                        </a:rPr>
                        <a:t>X</a:t>
                      </a:r>
                      <a:r>
                        <a:rPr lang="ru-RU" sz="1100" dirty="0" smtClean="0">
                          <a:solidFill>
                            <a:schemeClr val="accent6">
                              <a:lumMod val="75000"/>
                            </a:schemeClr>
                          </a:solidFill>
                          <a:latin typeface="SB Sans Display Light" panose="020B0604020202020204" charset="0"/>
                          <a:cs typeface="SB Sans Display Light" panose="020B0604020202020204" charset="0"/>
                        </a:rPr>
                        <a:t>%</a:t>
                      </a:r>
                      <a:endParaRPr lang="ru-RU" sz="1100" dirty="0">
                        <a:solidFill>
                          <a:schemeClr val="accent6">
                            <a:lumMod val="75000"/>
                          </a:schemeClr>
                        </a:solidFill>
                        <a:latin typeface="SB Sans Display Light" panose="020B0604020202020204" charset="0"/>
                        <a:cs typeface="SB Sans Display Light" panose="020B0604020202020204" charset="0"/>
                      </a:endParaRPr>
                    </a:p>
                  </a:txBody>
                  <a:tcPr>
                    <a:lnL w="12700" cmpd="sng">
                      <a:noFill/>
                    </a:lnL>
                    <a:lnR w="12700" cmpd="sng">
                      <a:noFill/>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1199559"/>
                  </a:ext>
                </a:extLst>
              </a:tr>
            </a:tbl>
          </a:graphicData>
        </a:graphic>
      </p:graphicFrame>
      <p:sp>
        <p:nvSpPr>
          <p:cNvPr id="48" name="TextBox 47"/>
          <p:cNvSpPr txBox="1"/>
          <p:nvPr/>
        </p:nvSpPr>
        <p:spPr>
          <a:xfrm>
            <a:off x="2973369" y="5198758"/>
            <a:ext cx="2418658" cy="547842"/>
          </a:xfrm>
          <a:prstGeom prst="rect">
            <a:avLst/>
          </a:prstGeom>
          <a:noFill/>
        </p:spPr>
        <p:txBody>
          <a:bodyPr wrap="square" lIns="0" tIns="0" rIns="0" bIns="0" rtlCol="0">
            <a:spAutoFit/>
          </a:bodyPr>
          <a:lstStyle>
            <a:defPPr>
              <a:defRPr lang="ru-RU"/>
            </a:defPPr>
            <a:lvl1pPr>
              <a:defRPr sz="1400" b="1">
                <a:latin typeface="+mj-lt"/>
              </a:defRPr>
            </a:lvl1pPr>
          </a:lstStyle>
          <a:p>
            <a:pPr>
              <a:lnSpc>
                <a:spcPct val="90000"/>
              </a:lnSpc>
              <a:spcBef>
                <a:spcPts val="600"/>
              </a:spcBef>
            </a:pPr>
            <a:r>
              <a:rPr lang="ru-RU" sz="1200" dirty="0">
                <a:solidFill>
                  <a:srgbClr val="00766C"/>
                </a:solidFill>
              </a:rPr>
              <a:t>Ограничения</a:t>
            </a:r>
            <a:endParaRPr lang="en-US" sz="1200" dirty="0">
              <a:solidFill>
                <a:srgbClr val="00766C"/>
              </a:solidFill>
            </a:endParaRPr>
          </a:p>
          <a:p>
            <a:pPr marL="182563" indent="-182563">
              <a:lnSpc>
                <a:spcPct val="90000"/>
              </a:lnSpc>
              <a:spcBef>
                <a:spcPts val="600"/>
              </a:spcBef>
              <a:buSzPct val="150000"/>
              <a:buBlip>
                <a:blip r:embed="rId10"/>
              </a:buBlip>
            </a:pPr>
            <a:r>
              <a:rPr lang="ru-RU" sz="1100" b="0" dirty="0" smtClean="0">
                <a:solidFill>
                  <a:schemeClr val="tx2"/>
                </a:solidFill>
                <a:latin typeface="SB Sans Display Light" panose="020B0303040504020204" pitchFamily="34" charset="0"/>
                <a:cs typeface="SB Sans Display Light" panose="020B0303040504020204" pitchFamily="34" charset="0"/>
              </a:rPr>
              <a:t>Возможность получить отрицательную переоценку</a:t>
            </a:r>
            <a:endParaRPr lang="ru-RU" sz="1100" b="0" dirty="0">
              <a:solidFill>
                <a:schemeClr val="tx2"/>
              </a:solidFill>
              <a:latin typeface="SB Sans Display Light" panose="020B0303040504020204" pitchFamily="34" charset="0"/>
              <a:cs typeface="SB Sans Display Light" panose="020B0303040504020204" pitchFamily="34" charset="0"/>
            </a:endParaRPr>
          </a:p>
        </p:txBody>
      </p:sp>
      <p:sp>
        <p:nvSpPr>
          <p:cNvPr id="115" name="Title 1"/>
          <p:cNvSpPr txBox="1">
            <a:spLocks/>
          </p:cNvSpPr>
          <p:nvPr/>
        </p:nvSpPr>
        <p:spPr>
          <a:xfrm>
            <a:off x="8204430" y="5359539"/>
            <a:ext cx="1013147" cy="590931"/>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Курс ЦБ, определенный за 1 день до даты </a:t>
            </a:r>
            <a:r>
              <a:rPr lang="ru-RU" sz="900" dirty="0" smtClean="0">
                <a:solidFill>
                  <a:schemeClr val="bg1">
                    <a:lumMod val="50000"/>
                  </a:schemeClr>
                </a:solidFill>
                <a:latin typeface="SB Sans Display"/>
              </a:rPr>
              <a:t>расчетов</a:t>
            </a:r>
            <a:r>
              <a:rPr lang="ru-RU" sz="900" dirty="0" smtClean="0">
                <a:solidFill>
                  <a:schemeClr val="bg1">
                    <a:lumMod val="50000"/>
                  </a:schemeClr>
                </a:solidFill>
              </a:rPr>
              <a:t>²</a:t>
            </a:r>
            <a:endParaRPr sz="900" dirty="0">
              <a:solidFill>
                <a:schemeClr val="bg1">
                  <a:lumMod val="50000"/>
                </a:schemeClr>
              </a:solidFill>
              <a:latin typeface="SB Sans Display"/>
            </a:endParaRPr>
          </a:p>
        </p:txBody>
      </p:sp>
      <p:sp>
        <p:nvSpPr>
          <p:cNvPr id="44" name="Title 1"/>
          <p:cNvSpPr txBox="1">
            <a:spLocks/>
          </p:cNvSpPr>
          <p:nvPr/>
        </p:nvSpPr>
        <p:spPr>
          <a:xfrm>
            <a:off x="8939013" y="2843793"/>
            <a:ext cx="500996" cy="21698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ХХ,ХХ</a:t>
            </a:r>
            <a:endParaRPr sz="900" dirty="0">
              <a:solidFill>
                <a:srgbClr val="646A6E"/>
              </a:solidFill>
              <a:latin typeface="SB Sans Display"/>
            </a:endParaRPr>
          </a:p>
        </p:txBody>
      </p:sp>
      <p:sp>
        <p:nvSpPr>
          <p:cNvPr id="50" name="Title 1"/>
          <p:cNvSpPr txBox="1">
            <a:spLocks/>
          </p:cNvSpPr>
          <p:nvPr/>
        </p:nvSpPr>
        <p:spPr>
          <a:xfrm>
            <a:off x="9002616" y="4798497"/>
            <a:ext cx="500996" cy="21698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ХХ,ХХ</a:t>
            </a:r>
            <a:endParaRPr sz="900" dirty="0">
              <a:solidFill>
                <a:srgbClr val="646A6E"/>
              </a:solidFill>
              <a:latin typeface="SB Sans Display"/>
            </a:endParaRPr>
          </a:p>
        </p:txBody>
      </p:sp>
      <p:sp>
        <p:nvSpPr>
          <p:cNvPr id="51" name="Title 1"/>
          <p:cNvSpPr txBox="1">
            <a:spLocks/>
          </p:cNvSpPr>
          <p:nvPr/>
        </p:nvSpPr>
        <p:spPr>
          <a:xfrm>
            <a:off x="6884231" y="4626168"/>
            <a:ext cx="500996" cy="216982"/>
          </a:xfrm>
          <a:prstGeom prst="rect">
            <a:avLst/>
          </a:prstGeom>
        </p:spPr>
        <p:txBody>
          <a:bodyPr vert="horz" wrap="square" lIns="0" tIns="45720" rIns="91440" bIns="45720" rtlCol="0" anchor="t">
            <a:spAutoFit/>
          </a:bodyPr>
          <a:lstStyle>
            <a:lvl1pPr algn="l" defTabSz="914400" rtl="0" eaLnBrk="1" latinLnBrk="0" hangingPunct="1">
              <a:lnSpc>
                <a:spcPct val="90000"/>
              </a:lnSpc>
              <a:spcBef>
                <a:spcPct val="0"/>
              </a:spcBef>
              <a:buNone/>
              <a:defRPr lang="ru-RU" sz="2000" kern="1200" dirty="0">
                <a:solidFill>
                  <a:srgbClr val="333F48"/>
                </a:solidFill>
                <a:effectLst/>
                <a:latin typeface="SB Sans Display Semibold" panose="020B0703040504020204" pitchFamily="34" charset="0"/>
                <a:ea typeface="+mn-ea"/>
                <a:cs typeface="SB Sans Display Semibold" panose="020B0703040504020204" pitchFamily="34" charset="0"/>
              </a:defRPr>
            </a:lvl1pPr>
          </a:lstStyle>
          <a:p>
            <a:pPr algn="ctr"/>
            <a:r>
              <a:rPr lang="ru-RU" sz="900" dirty="0" smtClean="0">
                <a:solidFill>
                  <a:srgbClr val="646A6E"/>
                </a:solidFill>
                <a:latin typeface="SB Sans Display"/>
              </a:rPr>
              <a:t>ХХ,ХХ</a:t>
            </a:r>
            <a:endParaRPr sz="900" dirty="0">
              <a:solidFill>
                <a:srgbClr val="646A6E"/>
              </a:solidFill>
              <a:latin typeface="SB Sans Display"/>
            </a:endParaRPr>
          </a:p>
        </p:txBody>
      </p:sp>
    </p:spTree>
    <p:extLst>
      <p:ext uri="{BB962C8B-B14F-4D97-AF65-F5344CB8AC3E}">
        <p14:creationId xmlns:p14="http://schemas.microsoft.com/office/powerpoint/2010/main" val="1725079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2"/>
            </p:custDataLst>
            <p:extLst>
              <p:ext uri="{D42A27DB-BD31-4B8C-83A1-F6EECF244321}">
                <p14:modId xmlns:p14="http://schemas.microsoft.com/office/powerpoint/2010/main" val="1493234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039" name="think-cell Slide" r:id="rId4" imgW="384" imgH="385" progId="TCLayout.ActiveDocument.1">
                  <p:embed/>
                </p:oleObj>
              </mc:Choice>
              <mc:Fallback>
                <p:oleObj name="think-cell Slide" r:id="rId4" imgW="384" imgH="385"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442913" y="457200"/>
            <a:ext cx="10515600" cy="433965"/>
          </a:xfrm>
        </p:spPr>
        <p:txBody>
          <a:bodyPr vert="horz"/>
          <a:lstStyle/>
          <a:p>
            <a:r>
              <a:rPr lang="ru-RU" dirty="0" smtClean="0"/>
              <a:t>Ограничение  ответственности</a:t>
            </a:r>
            <a:endParaRPr lang="ru-RU" dirty="0"/>
          </a:p>
        </p:txBody>
      </p:sp>
      <p:sp>
        <p:nvSpPr>
          <p:cNvPr id="3" name="Slide Number Placeholder 2"/>
          <p:cNvSpPr>
            <a:spLocks noGrp="1"/>
          </p:cNvSpPr>
          <p:nvPr>
            <p:ph type="sldNum" sz="quarter" idx="12"/>
          </p:nvPr>
        </p:nvSpPr>
        <p:spPr/>
        <p:txBody>
          <a:bodyPr/>
          <a:lstStyle/>
          <a:p>
            <a:fld id="{1ECC838D-6406-4574-A9A5-074039DD8048}" type="slidenum">
              <a:rPr lang="ru-RU" smtClean="0"/>
              <a:pPr/>
              <a:t>2</a:t>
            </a:fld>
            <a:endParaRPr lang="ru-RU" dirty="0"/>
          </a:p>
        </p:txBody>
      </p:sp>
      <p:sp>
        <p:nvSpPr>
          <p:cNvPr id="9" name="Text Placeholder 8"/>
          <p:cNvSpPr>
            <a:spLocks noGrp="1"/>
          </p:cNvSpPr>
          <p:nvPr>
            <p:ph type="body" sz="quarter" idx="13"/>
          </p:nvPr>
        </p:nvSpPr>
        <p:spPr/>
        <p:txBody>
          <a:bodyPr/>
          <a:lstStyle/>
          <a:p>
            <a:endParaRPr lang="ru-RU"/>
          </a:p>
        </p:txBody>
      </p:sp>
      <p:sp>
        <p:nvSpPr>
          <p:cNvPr id="12" name="TextBox 11"/>
          <p:cNvSpPr txBox="1"/>
          <p:nvPr/>
        </p:nvSpPr>
        <p:spPr>
          <a:xfrm>
            <a:off x="442912" y="953270"/>
            <a:ext cx="11306176" cy="5713487"/>
          </a:xfrm>
          <a:prstGeom prst="rect">
            <a:avLst/>
          </a:prstGeom>
          <a:noFill/>
        </p:spPr>
        <p:txBody>
          <a:bodyPr wrap="square" lIns="0" tIns="0" rIns="0" bIns="0" rtlCol="0">
            <a:spAutoFit/>
          </a:bodyPr>
          <a:lstStyle/>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a:ln>
                  <a:noFill/>
                </a:ln>
                <a:solidFill>
                  <a:schemeClr val="tx2"/>
                </a:solidFill>
                <a:effectLst/>
                <a:uLnTx/>
                <a:uFillTx/>
              </a:rPr>
              <a:t>Настоящий документ доводится до Вашего сведения исключительно в информационных целях, и никакая его часть, включая описание финансовых инструментов, продуктов и услуг, не рассматривается и не должна рассматриваться как рекомендация или предложение совершить какую-либо сделку, включая покупку или продажу каких-либо финансовых инструментов, продуктов или услуг какому-либо лицу в юрисдикции, где такая деятельность противоречила бы законодательству о ценных бумагах или другим локальным законам и нормативно-правовым актам или же обязывала бы Сбербанк выполнить требование о какой-либо регистрации в такой юрисдикции. Именно Вашей обязанностью является убедиться в том, что Вы имеете право инвестировать в упомянутые в настоящем документе финансовые инструменты, продукты или услуги.</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Сбербанк </a:t>
            </a:r>
            <a:r>
              <a:rPr kumimoji="0" lang="ru-RU" sz="700" b="0" i="0" u="none" strike="noStrike" kern="1200" cap="none" spc="0" normalizeH="0" baseline="0" noProof="0" dirty="0">
                <a:ln>
                  <a:noFill/>
                </a:ln>
                <a:solidFill>
                  <a:schemeClr val="tx2"/>
                </a:solidFill>
                <a:effectLst/>
                <a:uLnTx/>
                <a:uFillTx/>
              </a:rPr>
              <a:t>не действует в качестве инвестиционного советника, и предоставление информации посредством настоящего документа не должно рассматриваться как инвестиционное консультирование. Настоящий документ не содержит каких-либо заверений о том, что финансовые инструменты, продукты или услуги, описанные в нем, отвечают либо должны отвечать требованиям кого-либо из его пользователей. Информация, которая содержится в настоящем документе, подготовлена и предоставляется для определенной категории или для всех клиентов, потенциальных клиентов и контрагентов Сбербанка. Финансовые инструменты, продукты или услуги, описываемые в настоящем документе, могут не соответствовать именно Вашему инвестиционному профилю, не учитывать Ваши инвестиционные и иные потребности и цели, а также ожидания по уровню риска и/или доходности, таким образом, предоставление Вам данного документа не является индивидуальной инвестиционной рекомендацией. </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a:ln>
                  <a:noFill/>
                </a:ln>
                <a:solidFill>
                  <a:schemeClr val="tx2"/>
                </a:solidFill>
                <a:effectLst/>
                <a:uLnTx/>
                <a:uFillTx/>
              </a:rPr>
              <a:t>Вы должны осуществить свою собственную оценку рисков, не полагаясь исключительно на информацию, с которой Вы были ознакомлены в рамках настоящего документа. При необходимости, Вы должны получить независимые правовые, инвестиционные, налоговые, финансовые, бухгалтерские и другие необходимые профессиональные консультации для принятия Вами взвешенного инвестиционного решения, при котором упомянутые в настоящем документе финансовые инструменты, продукты или услуги будут действительно подходить для Вашей ситуации и соответствовать Вашему инвестиционному профилю. Вы должны понимать природу и суть договорных отношений, в которые вступаете, а также риск убытков, которые могут значительно превышать размер инвестированных средств или ожидаемого положительного экономического эффекта от сделки (потенциально такие убытки могут быть ничем не ограничены), и степень такого риска. Сбербанк не несет ответственности за финансовые или иные последствия, которые могут возникнуть в результате произведенных Вами инвестиций, включая инвестиции в финансовые инструменты, продукты или услуги, информация о которых содержится в настоящем документе. При этом Сбербанк сохраняет за собой право предоставлять лично Вам индивидуальные инвестиционные рекомендации исключительно на основании отдельного договора об инвестиционном консультировании, который может быть заключен с Вами, и определенного в связи с ним Вашего инвестиционного профиля.</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Вам </a:t>
            </a:r>
            <a:r>
              <a:rPr kumimoji="0" lang="ru-RU" sz="700" b="0" i="0" u="none" strike="noStrike" kern="1200" cap="none" spc="0" normalizeH="0" baseline="0" noProof="0" dirty="0">
                <a:ln>
                  <a:noFill/>
                </a:ln>
                <a:solidFill>
                  <a:schemeClr val="tx2"/>
                </a:solidFill>
                <a:effectLst/>
                <a:uLnTx/>
                <a:uFillTx/>
              </a:rPr>
              <a:t>следует исходить из того, что если прямо не указано иное, то в отношениях с Вами Сбербанк выступает как независимый контрагент, преследующий собственные коммерческие интересы, и не действует в качестве лица, несущего перед Вами фидуциарные обязательства либо обязательства иного лично-доверительного характера (включая обязательства инвестиционного советника). Сбербанк может иметь длинные и короткие позиции, выступать </a:t>
            </a:r>
            <a:r>
              <a:rPr kumimoji="0" lang="ru-RU" sz="700" b="0" i="0" u="none" strike="noStrike" kern="1200" cap="none" spc="0" normalizeH="0" baseline="0" noProof="0" dirty="0" err="1">
                <a:ln>
                  <a:noFill/>
                </a:ln>
                <a:solidFill>
                  <a:schemeClr val="tx2"/>
                </a:solidFill>
                <a:effectLst/>
                <a:uLnTx/>
                <a:uFillTx/>
              </a:rPr>
              <a:t>маркет-мейкером</a:t>
            </a:r>
            <a:r>
              <a:rPr kumimoji="0" lang="ru-RU" sz="700" b="0" i="0" u="none" strike="noStrike" kern="1200" cap="none" spc="0" normalizeH="0" baseline="0" noProof="0" dirty="0">
                <a:ln>
                  <a:noFill/>
                </a:ln>
                <a:solidFill>
                  <a:schemeClr val="tx2"/>
                </a:solidFill>
                <a:effectLst/>
                <a:uLnTx/>
                <a:uFillTx/>
              </a:rPr>
              <a:t> или иным образом покупать и продавать финансовые инструменты, идентичные сделке, которая может быть совершена с Вами, или каким-либо образом экономически связанные с такой сделкой. Кроме этого, Сбербанк может взаимодействовать с эмитентом (владельцем) какой-либо ценной бумаги или финансового инструмента, являющегося базовым активом производного финансового инструмента (ПФИ) в заключенной или обсуждаемой с Вами сделке, в рамках своего инвестиционного или корпоративного банковского бизнеса, оказания консультационных услуг или иных коммерческих отношений, а также оказывает услуги третьим лицам по продаже или дистрибуции ценных бумаг и осуществляет сделки и иные операции с финансовыми инструментами в интересах третьих лиц и/или в собственных интересах в порядке совмещения видов профессиональной деятельности в соответствии с применимым законодательством. </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В </a:t>
            </a:r>
            <a:r>
              <a:rPr kumimoji="0" lang="ru-RU" sz="700" b="0" i="0" u="none" strike="noStrike" kern="1200" cap="none" spc="0" normalizeH="0" baseline="0" noProof="0" dirty="0">
                <a:ln>
                  <a:noFill/>
                </a:ln>
                <a:solidFill>
                  <a:schemeClr val="tx2"/>
                </a:solidFill>
                <a:effectLst/>
                <a:uLnTx/>
                <a:uFillTx/>
              </a:rPr>
              <a:t>настоящем документе приведены прогнозные заявления, которые не основаны на фактических обстоятельствах и включают в себя мнение и/или текущие ожидания Сбербанка в отношении указываемых показателей. По своей природе для прогнозных заявлений характерно наличие рисков и факторов неопределенности, поскольку они относятся к событиям и зависят от обстоятельств, которые могут не произойти в будущем. Сбербанк настоящим предупреждает Вас о том, что прогнозные заявления не являются гарантией будущих фактических показателей, которые, таким образом, могут существенным образом отличаться от тех данных, которые приведены в прогнозных заявлениях, содержащихся в настоящем документе. Сбербанк не принимает на себя обязательств по пересмотру или подтверждению ожиданий и оценок, а также по обновлению прогнозных заявлений для отражения произошедших событий или возникших обстоятельств после даты получения Вами данного документа. Таким образом, цены, размеры выплат и иные показатели, фигурирующие в данном документе, имеют лишь индикативную ценность и не могут рассматриваться в качестве каких-либо гарантий со стороны Сбербанка. </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a:ln>
                  <a:noFill/>
                </a:ln>
                <a:solidFill>
                  <a:schemeClr val="tx2"/>
                </a:solidFill>
                <a:effectLst/>
                <a:uLnTx/>
                <a:uFillTx/>
              </a:rPr>
              <a:t>Предоставленные индикативные котировки, описание, модели, оценки, аналитические и прогнозные данные были подготовлены на основе допущений и показателей, выбранных на основе добросовестного подхода к оценке доступной на определенный момент времени информации, и Сбербанк не дает никаких гарантий в отношении достоверности такой информации, корректности, полноты и обоснованности сделанных на её основе котировок, моделей и оценок, которые не могут рассматриваться как (1) условия, на которых могут быть заключены новые сделки или прекращены/изменены ранее совершенные сделки; (2) суммы или основа для расчета сумм, которые подлежали бы уплате в случае досрочного прекращения существующих сделок. Приведенные в настоящем документе оценки и расчеты основаны на внутренних моделях, применяемых Сбербанком, и предположениях относительно будущих рыночных условий. Оценки и расчеты, основанные на других моделях и предположениях, могут давать иные результаты. Ни при каких условиях Сбербанк не принимает на себя ответственности за (1) корректность моделей оценки и достоверность доступных рыночных данных; (2) возможные ошибки и упущения, сделанные при расчетах либо при переносе данных, а также за (3) какие-либо убытки, которые Вы или любое третье лицо можете понести в результате использования приведенных оценочных показателей в каких-либо целях. </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Финансовые </a:t>
            </a:r>
            <a:r>
              <a:rPr kumimoji="0" lang="ru-RU" sz="700" b="0" i="0" u="none" strike="noStrike" kern="1200" cap="none" spc="0" normalizeH="0" baseline="0" noProof="0" dirty="0">
                <a:ln>
                  <a:noFill/>
                </a:ln>
                <a:solidFill>
                  <a:schemeClr val="tx2"/>
                </a:solidFill>
                <a:effectLst/>
                <a:uLnTx/>
                <a:uFillTx/>
              </a:rPr>
              <a:t>инструменты связаны с высоким уровнем риска. Стоимость инструмента может меняться в зависимости от множества факторов, включая цены, значения или уровни одного или нескольких базовых активов. Стоимость инвестиций может увеличиваться и уменьшаться. Результаты инвестирования в прошлом не определяют доходов в будущем. Банк и/или государство не гарантирует доходность инвестиций, инвестиционной деятельности или финансовых инструментов. Прежде чем заключать какую-либо сделку с финансовым инструментом Вам необходимо тщательно проанализировать и убедиться, что Вы полностью понимаете, как условия конкретного финансового инструмента, так и связанные с этим юридические, налоговые, финансовые и другие риски (описания которых не содержится в настоящем документе), в том числе осознаете Вашу готовность понести значительные убытки. </a:t>
            </a:r>
          </a:p>
          <a:p>
            <a:pPr algn="just" defTabSz="914400">
              <a:lnSpc>
                <a:spcPct val="90000"/>
              </a:lnSpc>
              <a:spcBef>
                <a:spcPts val="900"/>
              </a:spcBef>
              <a:defRPr/>
            </a:pPr>
            <a:r>
              <a:rPr lang="ru-RU" sz="700" dirty="0">
                <a:solidFill>
                  <a:schemeClr val="tx2"/>
                </a:solidFill>
              </a:rPr>
              <a:t>Структурные депозиты, подобно другим финансовым инструментам, не только могут предоставлять определенные выгоды, но и влекут за собой существенные риски. Риски, которым Вы подвергаетесь в связи с конкретной сделкой, зависят от условий такой сделки и особенностей Вашей ситуации, однако общими для структурных депозитов являются, в частности, риск неблагоприятного или неожиданного изменения размера платежей в связи с изменением стоимости/значения базового актива, финансовых или политических изменений, риск дефолта контрагента по договору или эмитента (владельца) базового актива, риски изменения правового регулирования или правоприменительной практики, риск отсутствия ликвидности и другие связанные кредитные, рыночные и иные риски. Вы также можете подвергаться операционным рискам, если не имеете внутренних процедур контроля и мониторинга различных рисков, требований к фондированию и иных требований, предъявляемых к Вам в связи с заключением сделок на финансовых рынках. С основными рисками, связанными с заключением сделок структурного депозита, вы должны ознакомиться при присоединении к Условиям заключения сделок </a:t>
            </a:r>
            <a:r>
              <a:rPr lang="ru-RU" sz="700" dirty="0" err="1">
                <a:solidFill>
                  <a:schemeClr val="tx2"/>
                </a:solidFill>
              </a:rPr>
              <a:t>бивалютного</a:t>
            </a:r>
            <a:r>
              <a:rPr lang="ru-RU" sz="700" dirty="0">
                <a:solidFill>
                  <a:schemeClr val="tx2"/>
                </a:solidFill>
              </a:rPr>
              <a:t> </a:t>
            </a:r>
            <a:r>
              <a:rPr lang="ru-RU" sz="700" dirty="0" smtClean="0">
                <a:solidFill>
                  <a:schemeClr val="tx2"/>
                </a:solidFill>
              </a:rPr>
              <a:t>депозита с юридическими лицами.</a:t>
            </a:r>
            <a:endParaRPr lang="ru-RU" sz="700" dirty="0">
              <a:solidFill>
                <a:schemeClr val="tx2"/>
              </a:solidFill>
            </a:endParaRPr>
          </a:p>
          <a:p>
            <a:pPr marL="0" marR="0" lvl="0" indent="0" algn="just" defTabSz="914400" rtl="0" eaLnBrk="1" fontAlgn="auto" latinLnBrk="0" hangingPunct="1">
              <a:lnSpc>
                <a:spcPct val="90000"/>
              </a:lnSpc>
              <a:spcBef>
                <a:spcPts val="900"/>
              </a:spcBef>
              <a:buClrTx/>
              <a:buSzTx/>
              <a:buFontTx/>
              <a:buNone/>
              <a:tabLst/>
              <a:defRPr/>
            </a:pPr>
            <a:r>
              <a:rPr kumimoji="0" lang="ru-RU" sz="700" b="1" i="0" u="none" strike="noStrike" kern="1200" cap="none" spc="0" normalizeH="0" baseline="0" noProof="0" dirty="0" smtClean="0">
                <a:ln>
                  <a:noFill/>
                </a:ln>
                <a:solidFill>
                  <a:schemeClr val="tx2"/>
                </a:solidFill>
                <a:effectLst/>
                <a:uLnTx/>
                <a:uFillTx/>
              </a:rPr>
              <a:t>ВАМ </a:t>
            </a:r>
            <a:r>
              <a:rPr kumimoji="0" lang="ru-RU" sz="700" b="1" i="0" u="none" strike="noStrike" kern="1200" cap="none" spc="0" normalizeH="0" baseline="0" noProof="0" dirty="0">
                <a:ln>
                  <a:noFill/>
                </a:ln>
                <a:solidFill>
                  <a:schemeClr val="tx2"/>
                </a:solidFill>
                <a:effectLst/>
                <a:uLnTx/>
                <a:uFillTx/>
              </a:rPr>
              <a:t>СЛЕДУЕТ ВОЗДЕРЖАТЬСЯ ОТ ЗАКЛЮЧЕНИЯ СДЕЛОК, ЕСЛИ ВЫ НЕ ПОНИМАЕТЕ СВЯЗАННЫХ С НИМИ РИСКОВ, ЛИБО ВАМ НЕ ДО КОНЦА ЯСНО СОДЕРЖАНИЕ ДОКУМЕНТОВ, РЕГУЛИРУЮЩИХ КОНКРЕТНУЮ СДЕЛКУ. ПЕРЕД ЗАКЛЮЧЕНИЕМ СДЕЛКИ ВЫ ДОЛЖНЫ САМОСТОЯТЕЛЬНО ПРИЙТИ К ВЫВОДУ О ТОМ, ЧТО ОНА ОТВЕЧАЕТ ВАШИМ ЦЕЛЯМ (ОЖИДАНИЯМ). </a:t>
            </a:r>
            <a:endParaRPr kumimoji="0" lang="ru-RU" sz="700" b="0" i="0" u="none" strike="noStrike" kern="1200" cap="none" spc="0" normalizeH="0" baseline="0" noProof="0" dirty="0">
              <a:ln>
                <a:noFill/>
              </a:ln>
              <a:solidFill>
                <a:schemeClr val="tx2"/>
              </a:solidFill>
              <a:effectLst/>
              <a:uLnTx/>
              <a:uFillTx/>
            </a:endParaRP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Настоящий </a:t>
            </a:r>
            <a:r>
              <a:rPr kumimoji="0" lang="ru-RU" sz="700" b="0" i="0" u="none" strike="noStrike" kern="1200" cap="none" spc="0" normalizeH="0" baseline="0" noProof="0" dirty="0">
                <a:ln>
                  <a:noFill/>
                </a:ln>
                <a:solidFill>
                  <a:schemeClr val="tx2"/>
                </a:solidFill>
                <a:effectLst/>
                <a:uLnTx/>
                <a:uFillTx/>
              </a:rPr>
              <a:t>документ является конфиденциальным, и никакая его часть не может быть передана или иным образом доведена до сведения третьей стороны (за исключением Ваших внешних консультантов при условии, что они приняли на себя аналогичные принятыми Вами условия конфиденциальности) без предварительного письменного согласия </a:t>
            </a:r>
            <a:r>
              <a:rPr kumimoji="0" lang="ru-RU" sz="700" b="0" i="0" u="none" strike="noStrike" kern="1200" cap="none" spc="0" normalizeH="0" baseline="0" noProof="0" dirty="0" smtClean="0">
                <a:ln>
                  <a:noFill/>
                </a:ln>
                <a:solidFill>
                  <a:schemeClr val="tx2"/>
                </a:solidFill>
                <a:effectLst/>
                <a:uLnTx/>
                <a:uFillTx/>
              </a:rPr>
              <a:t>Сбербанка</a:t>
            </a:r>
            <a:r>
              <a:rPr kumimoji="0" lang="en-US" sz="700" b="0" i="0" u="none" strike="noStrike" kern="1200" cap="none" spc="0" normalizeH="0" baseline="0" noProof="0" dirty="0" smtClean="0">
                <a:ln>
                  <a:noFill/>
                </a:ln>
                <a:solidFill>
                  <a:schemeClr val="tx2"/>
                </a:solidFill>
                <a:effectLst/>
                <a:uLnTx/>
                <a:uFillTx/>
              </a:rPr>
              <a:t>.</a:t>
            </a:r>
          </a:p>
          <a:p>
            <a:pPr marL="0" marR="0" lvl="0" indent="0" algn="just" defTabSz="914400" rtl="0" eaLnBrk="1" fontAlgn="auto" latinLnBrk="0" hangingPunct="1">
              <a:lnSpc>
                <a:spcPct val="90000"/>
              </a:lnSpc>
              <a:spcBef>
                <a:spcPts val="900"/>
              </a:spcBef>
              <a:buClrTx/>
              <a:buSzTx/>
              <a:buFontTx/>
              <a:buNone/>
              <a:tabLst/>
              <a:defRPr/>
            </a:pPr>
            <a:r>
              <a:rPr kumimoji="0" lang="ru-RU" sz="700" b="0" i="0" u="none" strike="noStrike" kern="1200" cap="none" spc="0" normalizeH="0" baseline="0" noProof="0" dirty="0" smtClean="0">
                <a:ln>
                  <a:noFill/>
                </a:ln>
                <a:solidFill>
                  <a:schemeClr val="tx2"/>
                </a:solidFill>
                <a:effectLst/>
                <a:uLnTx/>
                <a:uFillTx/>
              </a:rPr>
              <a:t>В </a:t>
            </a:r>
            <a:r>
              <a:rPr kumimoji="0" lang="ru-RU" sz="700" b="0" i="0" u="none" strike="noStrike" kern="1200" cap="none" spc="0" normalizeH="0" baseline="0" noProof="0" dirty="0">
                <a:ln>
                  <a:noFill/>
                </a:ln>
                <a:solidFill>
                  <a:schemeClr val="tx2"/>
                </a:solidFill>
                <a:effectLst/>
                <a:uLnTx/>
                <a:uFillTx/>
              </a:rPr>
              <a:t>данном документе под Сбербанком подразумевается ПАО Сбербанк и/или любая другая компания, входящая в Группу </a:t>
            </a:r>
            <a:r>
              <a:rPr kumimoji="0" lang="ru-RU" sz="700" b="0" i="0" u="none" strike="noStrike" kern="1200" cap="none" spc="0" normalizeH="0" baseline="0" noProof="0" dirty="0" smtClean="0">
                <a:ln>
                  <a:noFill/>
                </a:ln>
                <a:solidFill>
                  <a:schemeClr val="tx2"/>
                </a:solidFill>
                <a:effectLst/>
                <a:uLnTx/>
                <a:uFillTx/>
              </a:rPr>
              <a:t>Сбербанк. ПАО </a:t>
            </a:r>
            <a:r>
              <a:rPr kumimoji="0" lang="ru-RU" sz="700" b="0" i="0" u="none" strike="noStrike" kern="1200" cap="none" spc="0" normalizeH="0" baseline="0" noProof="0" dirty="0">
                <a:ln>
                  <a:noFill/>
                </a:ln>
                <a:solidFill>
                  <a:schemeClr val="tx2"/>
                </a:solidFill>
                <a:effectLst/>
                <a:uLnTx/>
                <a:uFillTx/>
              </a:rPr>
              <a:t>Сбербанк. Генеральная лицензия Банка России на осуществление банковских операций № 1481 от </a:t>
            </a:r>
            <a:r>
              <a:rPr kumimoji="0" lang="ru-RU" sz="700" b="0" i="0" u="none" strike="noStrike" kern="1200" cap="none" spc="0" normalizeH="0" baseline="0" noProof="0" dirty="0" smtClean="0">
                <a:ln>
                  <a:noFill/>
                </a:ln>
                <a:solidFill>
                  <a:schemeClr val="tx2"/>
                </a:solidFill>
                <a:effectLst/>
                <a:uLnTx/>
                <a:uFillTx/>
              </a:rPr>
              <a:t>11.08.2015. В </a:t>
            </a:r>
            <a:r>
              <a:rPr kumimoji="0" lang="ru-RU" sz="700" b="0" i="0" u="none" strike="noStrike" kern="1200" cap="none" spc="0" normalizeH="0" baseline="0" noProof="0" dirty="0">
                <a:ln>
                  <a:noFill/>
                </a:ln>
                <a:solidFill>
                  <a:schemeClr val="tx2"/>
                </a:solidFill>
                <a:effectLst/>
                <a:uLnTx/>
                <a:uFillTx/>
              </a:rPr>
              <a:t>Группу Сбербанк входят юридические лица, указанные в официальном раскрытии информации в соответствии с действующим законодательством.</a:t>
            </a:r>
          </a:p>
        </p:txBody>
      </p:sp>
    </p:spTree>
    <p:extLst>
      <p:ext uri="{BB962C8B-B14F-4D97-AF65-F5344CB8AC3E}">
        <p14:creationId xmlns:p14="http://schemas.microsoft.com/office/powerpoint/2010/main" val="25129375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2JdnTh4lHtjor7n_GKPp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bsWycSnZUNT3JzmIqZqn9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LVkT0.3JeYJXijcx.aSxQ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SHdhQsDnXSnsd6B6YjHQs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VAtAhF9IKHiGIknXY9BcA"/>
</p:tagLst>
</file>

<file path=ppt/theme/theme1.xml><?xml version="1.0" encoding="utf-8"?>
<a:theme xmlns:a="http://schemas.openxmlformats.org/drawingml/2006/main" name="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effectLst/>
        <a:extLst/>
      </a:spPr>
      <a:bodyPr rtlCol="0" anchor="ctr"/>
      <a:lstStyle>
        <a:defPPr algn="ctr">
          <a:defRPr>
            <a:solidFill>
              <a:prstClr val="white"/>
            </a:solidFill>
            <a:latin typeface="Calibri" panose="020F0502020204030204"/>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bg2">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nSpc>
            <a:spcPct val="90000"/>
          </a:lnSpc>
          <a:defRPr sz="1400" dirty="0" err="1" smtClean="0"/>
        </a:defPPr>
      </a:lstStyle>
    </a:txDef>
  </a:objectDefaults>
  <a:extraClrSchemeLst/>
  <a:extLst>
    <a:ext uri="{05A4C25C-085E-4340-85A3-A5531E510DB2}">
      <thm15:themeFamily xmlns:thm15="http://schemas.microsoft.com/office/thememl/2012/main" name="test.pptx" id="{4398BDF3-324D-4715-A075-B222AAA7B83C}" vid="{47035266-3E06-47EA-81DF-E0A923D42138}"/>
    </a:ext>
  </a:extLst>
</a:theme>
</file>

<file path=ppt/theme/theme2.xml><?xml version="1.0" encoding="utf-8"?>
<a:theme xmlns:a="http://schemas.openxmlformats.org/drawingml/2006/main" name="1_Тема Office">
  <a:themeElements>
    <a:clrScheme name="SBER-CIB_2020-2">
      <a:dk1>
        <a:sysClr val="windowText" lastClr="000000"/>
      </a:dk1>
      <a:lt1>
        <a:sysClr val="window" lastClr="FFFFFF"/>
      </a:lt1>
      <a:dk2>
        <a:srgbClr val="333F48"/>
      </a:dk2>
      <a:lt2>
        <a:srgbClr val="E8E9EC"/>
      </a:lt2>
      <a:accent1>
        <a:srgbClr val="00766C"/>
      </a:accent1>
      <a:accent2>
        <a:srgbClr val="21A038"/>
      </a:accent2>
      <a:accent3>
        <a:srgbClr val="00ADEE"/>
      </a:accent3>
      <a:accent4>
        <a:srgbClr val="A0E720"/>
      </a:accent4>
      <a:accent5>
        <a:srgbClr val="FAED00"/>
      </a:accent5>
      <a:accent6>
        <a:srgbClr val="646A6E"/>
      </a:accent6>
      <a:hlink>
        <a:srgbClr val="8C9096"/>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pptx" id="{4398BDF3-324D-4715-A075-B222AAA7B83C}" vid="{AFFDE1D3-1E37-40AF-A5E9-F62085C10B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BER-CIB_2020_1">
    <a:dk1>
      <a:sysClr val="windowText" lastClr="000000"/>
    </a:dk1>
    <a:lt1>
      <a:sysClr val="window" lastClr="FFFFFF"/>
    </a:lt1>
    <a:dk2>
      <a:srgbClr val="333F48"/>
    </a:dk2>
    <a:lt2>
      <a:srgbClr val="D6D4D4"/>
    </a:lt2>
    <a:accent1>
      <a:srgbClr val="00766C"/>
    </a:accent1>
    <a:accent2>
      <a:srgbClr val="21A038"/>
    </a:accent2>
    <a:accent3>
      <a:srgbClr val="00ADEE"/>
    </a:accent3>
    <a:accent4>
      <a:srgbClr val="A0E720"/>
    </a:accent4>
    <a:accent5>
      <a:srgbClr val="FAED00"/>
    </a:accent5>
    <a:accent6>
      <a:srgbClr val="65C4C3"/>
    </a:accent6>
    <a:hlink>
      <a:srgbClr val="65C4C3"/>
    </a:hlink>
    <a:folHlink>
      <a:srgbClr val="005677"/>
    </a:folHlink>
  </a:clrScheme>
  <a:fontScheme name="SBER-2020">
    <a:majorFont>
      <a:latin typeface="SB Sans Display Semibold"/>
      <a:ea typeface=""/>
      <a:cs typeface=""/>
    </a:majorFont>
    <a:minorFont>
      <a:latin typeface="SB Sans Display"/>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99C6EDC4FED0FB4E91B5A14CC9578D00" ma:contentTypeVersion="1" ma:contentTypeDescription="Создание документа." ma:contentTypeScope="" ma:versionID="bd7d707955624f87dd53844157efbe8c">
  <xsd:schema xmlns:xsd="http://www.w3.org/2001/XMLSchema" xmlns:xs="http://www.w3.org/2001/XMLSchema" xmlns:p="http://schemas.microsoft.com/office/2006/metadata/properties" xmlns:ns2="bb70b5a4-2110-431d-a011-73d9cfa96950" targetNamespace="http://schemas.microsoft.com/office/2006/metadata/properties" ma:root="true" ma:fieldsID="fe5336e167a23a64ebdca18b28f8b509" ns2:_="">
    <xsd:import namespace="bb70b5a4-2110-431d-a011-73d9cfa96950"/>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70b5a4-2110-431d-a011-73d9cfa96950" elementFormDefault="qualified">
    <xsd:import namespace="http://schemas.microsoft.com/office/2006/documentManagement/types"/>
    <xsd:import namespace="http://schemas.microsoft.com/office/infopath/2007/PartnerControls"/>
    <xsd:element name="SharedWithUsers" ma:index="8" nillable="true" ma:displayName="Общий доступ с использованием"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1D764C-CBEE-4316-A5BC-A532A99DDD35}">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bb70b5a4-2110-431d-a011-73d9cfa96950"/>
    <ds:schemaRef ds:uri="http://www.w3.org/XML/1998/namespace"/>
    <ds:schemaRef ds:uri="http://purl.org/dc/dcmitype/"/>
  </ds:schemaRefs>
</ds:datastoreItem>
</file>

<file path=customXml/itemProps2.xml><?xml version="1.0" encoding="utf-8"?>
<ds:datastoreItem xmlns:ds="http://schemas.openxmlformats.org/officeDocument/2006/customXml" ds:itemID="{2BBBC663-0E1C-45F1-9116-5800EDDA3C73}">
  <ds:schemaRefs>
    <ds:schemaRef ds:uri="http://schemas.microsoft.com/sharepoint/v3/contenttype/forms"/>
  </ds:schemaRefs>
</ds:datastoreItem>
</file>

<file path=customXml/itemProps3.xml><?xml version="1.0" encoding="utf-8"?>
<ds:datastoreItem xmlns:ds="http://schemas.openxmlformats.org/officeDocument/2006/customXml" ds:itemID="{B7D836BE-1029-439D-87C9-94447C98A1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70b5a4-2110-431d-a011-73d9cfa969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SBER-CIB_2020_weight</Template>
  <TotalTime>12784</TotalTime>
  <Words>1857</Words>
  <Application>Microsoft Office PowerPoint</Application>
  <PresentationFormat>Широкоэкранный</PresentationFormat>
  <Paragraphs>80</Paragraphs>
  <Slides>3</Slides>
  <Notes>1</Notes>
  <HiddenSlides>0</HiddenSlides>
  <MMClips>0</MMClips>
  <ScaleCrop>false</ScaleCrop>
  <HeadingPairs>
    <vt:vector size="8" baseType="variant">
      <vt:variant>
        <vt:lpstr>Использованные шрифты</vt:lpstr>
      </vt:variant>
      <vt:variant>
        <vt:i4>5</vt:i4>
      </vt:variant>
      <vt:variant>
        <vt:lpstr>Тема</vt:lpstr>
      </vt:variant>
      <vt:variant>
        <vt:i4>2</vt:i4>
      </vt:variant>
      <vt:variant>
        <vt:lpstr>Внедренные серверы OLE</vt:lpstr>
      </vt:variant>
      <vt:variant>
        <vt:i4>1</vt:i4>
      </vt:variant>
      <vt:variant>
        <vt:lpstr>Заголовки слайдов</vt:lpstr>
      </vt:variant>
      <vt:variant>
        <vt:i4>3</vt:i4>
      </vt:variant>
    </vt:vector>
  </HeadingPairs>
  <TitlesOfParts>
    <vt:vector size="11" baseType="lpstr">
      <vt:lpstr>SB Sans Display Light</vt:lpstr>
      <vt:lpstr>SB Sans Display Semibold</vt:lpstr>
      <vt:lpstr>Calibri</vt:lpstr>
      <vt:lpstr>SB Sans Display</vt:lpstr>
      <vt:lpstr>Arial</vt:lpstr>
      <vt:lpstr>Тема Office</vt:lpstr>
      <vt:lpstr>1_Тема Office</vt:lpstr>
      <vt:lpstr>think-cell Slide</vt:lpstr>
      <vt:lpstr>Бивалютный депозит </vt:lpstr>
      <vt:lpstr>Бивалютный депозит: размещение рублей</vt:lpstr>
      <vt:lpstr>Ограничение  ответственности</vt:lpstr>
    </vt:vector>
  </TitlesOfParts>
  <Company>ПАО Сбербанк России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Бивалютный депозит с ограничением риска</dc:title>
  <dc:creator>User</dc:creator>
  <cp:lastModifiedBy>Нураев Руслан Равильевич</cp:lastModifiedBy>
  <cp:revision>263</cp:revision>
  <dcterms:created xsi:type="dcterms:W3CDTF">2021-02-09T09:42:54Z</dcterms:created>
  <dcterms:modified xsi:type="dcterms:W3CDTF">2022-10-21T13:01:47Z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0x01010099C6EDC4FED0FB4E91B5A14CC9578D00</vt:lpwstr>
  </property>
</Properties>
</file>