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3" r:id="rId4"/>
  </p:sldIdLst>
  <p:sldSz cx="12192000" cy="6858000"/>
  <p:notesSz cx="6810375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vyev Andrey" initials="SA" lastIdx="1" clrIdx="0">
    <p:extLst>
      <p:ext uri="{19B8F6BF-5375-455C-9EA6-DF929625EA0E}">
        <p15:presenceInfo xmlns:p15="http://schemas.microsoft.com/office/powerpoint/2012/main" userId="S-1-5-21-800874032-1494751467-649582338-2203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CE822-2770-4C10-8E7E-3A58AFA596F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D1A14-4CC9-469C-89C3-16B00C00AA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54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277DA-EC3C-4101-8324-9444DE45C92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4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765D85A57E4B014898B3D63CACE233F5.dms.sberbank.ru/765D85A57E4B014898B3D63CACE233F5-D02F7094CC0C988D7CFD9A4BD54785D2-9C8F212F2AAC8F83F2992E96DD31CC6A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http://765D85A57E4B014898B3D63CACE233F5.dms.sberbank.ru/765D85A57E4B014898B3D63CACE233F5-D02F7094CC0C988D7CFD9A4BD54785D2-9C8F212F2AAC8F83F2992E96DD31CC6A/1.png" TargetMode="External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 descr="http://765D85A57E4B014898B3D63CACE233F5.dms.sberbank.ru/765D85A57E4B014898B3D63CACE233F5-D02F7094CC0C988D7CFD9A4BD54785D2-9C8F212F2AAC8F83F2992E96DD31CC6A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47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46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Слайд think-cell" r:id="rId5" imgW="384" imgH="385" progId="TCLayout.ActiveDocument.1">
                  <p:embed/>
                </p:oleObj>
              </mc:Choice>
              <mc:Fallback>
                <p:oleObj name="Слайд think-cell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000" b="0" i="0" baseline="0" dirty="0">
              <a:latin typeface="SB Sans Display Semibold" panose="020B0703040504020204" pitchFamily="34" charset="0"/>
              <a:ea typeface="+mn-ea"/>
              <a:cs typeface="SB Sans Display Semibold" panose="020B0703040504020204" pitchFamily="34" charset="0"/>
              <a:sym typeface="SB Sans Display Semibold" panose="020B0703040504020204" pitchFamily="34" charset="0"/>
            </a:endParaRPr>
          </a:p>
        </p:txBody>
      </p:sp>
      <p:sp>
        <p:nvSpPr>
          <p:cNvPr id="10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2F2F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2912" y="6488898"/>
            <a:ext cx="10515601" cy="142347"/>
          </a:xfrm>
          <a:prstGeom prst="rect">
            <a:avLst/>
          </a:prstGeom>
        </p:spPr>
        <p:txBody>
          <a:bodyPr vert="horz" wrap="square" lIns="0" tIns="0" rIns="91440" bIns="0" rtlCol="0" anchor="b">
            <a:spAutoFit/>
          </a:bodyPr>
          <a:lstStyle>
            <a:lvl1pPr>
              <a:defRPr lang="en-US" sz="1000" b="0" dirty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Footnote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335198"/>
            <a:ext cx="1128713" cy="226420"/>
          </a:xfrm>
          <a:prstGeom prst="rect">
            <a:avLst/>
          </a:prstGeom>
        </p:spPr>
      </p:pic>
      <p:pic>
        <p:nvPicPr>
          <p:cNvPr id="5" name="Рисунок 4" descr="http://765D85A57E4B014898B3D63CACE233F5.dms.sberbank.ru/765D85A57E4B014898B3D63CACE233F5-D02F7094CC0C988D7CFD9A4BD54785D2-9C8F212F2AAC8F83F2992E96DD31CC6A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5" name="Рисунок 14" descr="http://765D85A57E4B014898B3D63CACE233F5.dms.sberbank.ru/765D85A57E4B014898B3D63CACE233F5-D02F7094CC0C988D7CFD9A4BD54785D2-9C8F212F2AAC8F83F2992E96DD31CC6A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13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7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57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34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9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9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0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F194-EFAC-4700-A349-D6A3D015DC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01DE-EA04-4705-A4C6-4CC2E3BC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13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4.xml"/><Relationship Id="rId7" Type="http://schemas.openxmlformats.org/officeDocument/2006/relationships/image" Target="../media/image7.emf"/><Relationship Id="rId12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e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berbank.ru/ru/oib?tab=vsp&amp;segment=lp&amp;lps19" TargetMode="External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627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92480" y="5550470"/>
            <a:ext cx="74411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rgbClr val="333F48"/>
                </a:solidFill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202</a:t>
            </a:r>
            <a:r>
              <a:rPr lang="en-US" sz="1900" dirty="0" smtClean="0">
                <a:solidFill>
                  <a:srgbClr val="333F48"/>
                </a:solidFill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2</a:t>
            </a:r>
            <a:endParaRPr lang="ru-RU" sz="1900" dirty="0">
              <a:solidFill>
                <a:srgbClr val="333F48"/>
              </a:solidFill>
              <a:latin typeface="SB Sans Display" panose="020B0503040504020204" pitchFamily="34" charset="0"/>
              <a:cs typeface="SB Sans Display" panose="020B0503040504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0"/>
            <a:ext cx="8597900" cy="6858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57" y="4678299"/>
            <a:ext cx="1078374" cy="133845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69" y="476174"/>
            <a:ext cx="828675" cy="8830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2480" y="2887980"/>
            <a:ext cx="867416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900" dirty="0" smtClean="0">
                <a:solidFill>
                  <a:srgbClr val="00766C"/>
                </a:solidFill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Инвестиции в драгметаллы с ОМС</a:t>
            </a:r>
            <a:endParaRPr lang="ru-RU" sz="3900" dirty="0">
              <a:solidFill>
                <a:srgbClr val="00766C"/>
              </a:solidFill>
              <a:latin typeface="SB Sans Display Semibold" panose="020B0703040504020204" pitchFamily="34" charset="0"/>
              <a:cs typeface="SB Sans Display Semibold" panose="020B070304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5" y="674338"/>
            <a:ext cx="4806740" cy="55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2000" dirty="0">
              <a:latin typeface="SB Sans Display Semibold" panose="020B0703040504020204" pitchFamily="34" charset="0"/>
              <a:cs typeface="SB Sans Display Semibold" panose="020B0703040504020204" pitchFamily="34" charset="0"/>
              <a:sym typeface="SB Sans Display Semibold" panose="020B0703040504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341" y="5512671"/>
            <a:ext cx="598989" cy="56502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487" y="1910552"/>
            <a:ext cx="559903" cy="553583"/>
          </a:xfrm>
          <a:prstGeom prst="rect">
            <a:avLst/>
          </a:prstGeom>
        </p:spPr>
      </p:pic>
      <p:sp>
        <p:nvSpPr>
          <p:cNvPr id="48" name="Freeform 47"/>
          <p:cNvSpPr/>
          <p:nvPr/>
        </p:nvSpPr>
        <p:spPr>
          <a:xfrm>
            <a:off x="3669747" y="1874454"/>
            <a:ext cx="1395879" cy="4250305"/>
          </a:xfrm>
          <a:custGeom>
            <a:avLst/>
            <a:gdLst>
              <a:gd name="connsiteX0" fmla="*/ 0 w 1328812"/>
              <a:gd name="connsiteY0" fmla="*/ 0 h 4046096"/>
              <a:gd name="connsiteX1" fmla="*/ 136130 w 1328812"/>
              <a:gd name="connsiteY1" fmla="*/ 64106 h 4046096"/>
              <a:gd name="connsiteX2" fmla="*/ 1328812 w 1328812"/>
              <a:gd name="connsiteY2" fmla="*/ 2023048 h 4046096"/>
              <a:gd name="connsiteX3" fmla="*/ 136130 w 1328812"/>
              <a:gd name="connsiteY3" fmla="*/ 3981990 h 4046096"/>
              <a:gd name="connsiteX4" fmla="*/ 0 w 1328812"/>
              <a:gd name="connsiteY4" fmla="*/ 4046096 h 4046096"/>
              <a:gd name="connsiteX5" fmla="*/ 181772 w 1328812"/>
              <a:gd name="connsiteY5" fmla="*/ 3936006 h 4046096"/>
              <a:gd name="connsiteX6" fmla="*/ 1202017 w 1328812"/>
              <a:gd name="connsiteY6" fmla="*/ 2023048 h 4046096"/>
              <a:gd name="connsiteX7" fmla="*/ 181772 w 1328812"/>
              <a:gd name="connsiteY7" fmla="*/ 110091 h 404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812" h="4046096">
                <a:moveTo>
                  <a:pt x="0" y="0"/>
                </a:moveTo>
                <a:lnTo>
                  <a:pt x="136130" y="64106"/>
                </a:lnTo>
                <a:cubicBezTo>
                  <a:pt x="846545" y="441365"/>
                  <a:pt x="1328812" y="1177151"/>
                  <a:pt x="1328812" y="2023048"/>
                </a:cubicBezTo>
                <a:cubicBezTo>
                  <a:pt x="1328812" y="2868945"/>
                  <a:pt x="846545" y="3604731"/>
                  <a:pt x="136130" y="3981990"/>
                </a:cubicBezTo>
                <a:lnTo>
                  <a:pt x="0" y="4046096"/>
                </a:lnTo>
                <a:lnTo>
                  <a:pt x="181772" y="3936006"/>
                </a:lnTo>
                <a:cubicBezTo>
                  <a:pt x="797315" y="3521430"/>
                  <a:pt x="1202017" y="2819356"/>
                  <a:pt x="1202017" y="2023048"/>
                </a:cubicBezTo>
                <a:cubicBezTo>
                  <a:pt x="1202017" y="1226741"/>
                  <a:pt x="797315" y="524666"/>
                  <a:pt x="181772" y="11009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B Sans Display"/>
              <a:ea typeface="+mn-ea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9516" y="2308194"/>
            <a:ext cx="846729" cy="3382826"/>
            <a:chOff x="4289516" y="2308194"/>
            <a:chExt cx="846729" cy="3382826"/>
          </a:xfrm>
        </p:grpSpPr>
        <p:sp>
          <p:nvSpPr>
            <p:cNvPr id="62" name="Oval 61"/>
            <p:cNvSpPr/>
            <p:nvPr/>
          </p:nvSpPr>
          <p:spPr>
            <a:xfrm>
              <a:off x="4289516" y="2308194"/>
              <a:ext cx="309180" cy="308218"/>
            </a:xfrm>
            <a:prstGeom prst="ellipse">
              <a:avLst/>
            </a:prstGeom>
            <a:solidFill>
              <a:srgbClr val="00766C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B Sans Display Semibold"/>
                  <a:ea typeface="+mn-ea"/>
                  <a:cs typeface="+mn-cs"/>
                </a:rPr>
                <a:t>1</a:t>
              </a:r>
              <a:endPara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B Sans Display Semibold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11502" y="3039542"/>
              <a:ext cx="309180" cy="308218"/>
            </a:xfrm>
            <a:prstGeom prst="ellipse">
              <a:avLst/>
            </a:prstGeom>
            <a:solidFill>
              <a:srgbClr val="00766C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B Sans Display Semibold"/>
                  <a:ea typeface="+mn-ea"/>
                  <a:cs typeface="+mn-cs"/>
                </a:rPr>
                <a:t>2</a:t>
              </a:r>
              <a:endPara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B Sans Display Semibold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827065" y="3845499"/>
              <a:ext cx="309180" cy="308218"/>
            </a:xfrm>
            <a:prstGeom prst="ellipse">
              <a:avLst/>
            </a:prstGeom>
            <a:solidFill>
              <a:srgbClr val="00766C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B Sans Display Semibold"/>
                  <a:ea typeface="+mn-ea"/>
                  <a:cs typeface="+mn-cs"/>
                </a:rPr>
                <a:t>3</a:t>
              </a:r>
              <a:endPara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B Sans Display Semibold"/>
                <a:ea typeface="+mn-ea"/>
                <a:cs typeface="+mn-cs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711502" y="4651456"/>
              <a:ext cx="309180" cy="308218"/>
            </a:xfrm>
            <a:prstGeom prst="ellipse">
              <a:avLst/>
            </a:prstGeom>
            <a:solidFill>
              <a:srgbClr val="00766C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B Sans Display Semibold"/>
                  <a:ea typeface="+mn-ea"/>
                  <a:cs typeface="+mn-cs"/>
                </a:rPr>
                <a:t>4</a:t>
              </a:r>
              <a:endPara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B Sans Display Semibold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289516" y="5382802"/>
              <a:ext cx="309180" cy="308218"/>
            </a:xfrm>
            <a:prstGeom prst="ellipse">
              <a:avLst/>
            </a:prstGeom>
            <a:solidFill>
              <a:srgbClr val="00766C"/>
            </a:solidFill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B Sans Display Semibold"/>
                  <a:ea typeface="+mn-ea"/>
                  <a:cs typeface="+mn-cs"/>
                </a:rPr>
                <a:t>5</a:t>
              </a:r>
              <a:endPara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B Sans Display Semibold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8951" y="1783326"/>
            <a:ext cx="4445264" cy="4432562"/>
            <a:chOff x="4019552" y="1589123"/>
            <a:chExt cx="4152898" cy="4141032"/>
          </a:xfrm>
          <a:solidFill>
            <a:schemeClr val="bg2">
              <a:lumMod val="75000"/>
              <a:alpha val="18000"/>
            </a:schemeClr>
          </a:solidFill>
        </p:grpSpPr>
        <p:sp>
          <p:nvSpPr>
            <p:cNvPr id="59" name="Oval 390"/>
            <p:cNvSpPr>
              <a:spLocks noChangeArrowheads="1"/>
            </p:cNvSpPr>
            <p:nvPr/>
          </p:nvSpPr>
          <p:spPr bwMode="auto">
            <a:xfrm>
              <a:off x="4019552" y="1589123"/>
              <a:ext cx="4152898" cy="414103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100" b="0" i="0" u="none" strike="noStrike" kern="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SB Sans Display"/>
                <a:ea typeface="+mn-ea"/>
                <a:cs typeface="+mn-cs"/>
              </a:endParaRPr>
            </a:p>
          </p:txBody>
        </p:sp>
        <p:sp>
          <p:nvSpPr>
            <p:cNvPr id="60" name="Oval 390"/>
            <p:cNvSpPr>
              <a:spLocks noChangeArrowheads="1"/>
            </p:cNvSpPr>
            <p:nvPr/>
          </p:nvSpPr>
          <p:spPr bwMode="auto">
            <a:xfrm>
              <a:off x="4166574" y="1735725"/>
              <a:ext cx="3858854" cy="3847828"/>
            </a:xfrm>
            <a:prstGeom prst="arc">
              <a:avLst>
                <a:gd name="adj1" fmla="val 17302693"/>
                <a:gd name="adj2" fmla="val 11322747"/>
              </a:avLst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100" b="0" i="0" u="none" strike="noStrike" kern="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SB Sans Display"/>
                <a:ea typeface="+mn-ea"/>
                <a:cs typeface="+mn-cs"/>
              </a:endParaRPr>
            </a:p>
          </p:txBody>
        </p:sp>
        <p:sp>
          <p:nvSpPr>
            <p:cNvPr id="61" name="Oval 390"/>
            <p:cNvSpPr>
              <a:spLocks noChangeArrowheads="1"/>
            </p:cNvSpPr>
            <p:nvPr/>
          </p:nvSpPr>
          <p:spPr bwMode="auto">
            <a:xfrm>
              <a:off x="4340846" y="1909497"/>
              <a:ext cx="3510312" cy="3500284"/>
            </a:xfrm>
            <a:prstGeom prst="arc">
              <a:avLst>
                <a:gd name="adj1" fmla="val 18084710"/>
                <a:gd name="adj2" fmla="val 11796855"/>
              </a:avLst>
            </a:prstGeom>
            <a:solidFill>
              <a:schemeClr val="bg2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100" b="0" i="0" u="none" strike="noStrike" kern="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SB Sans Display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38D-6406-4574-A9A5-074039DD8048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335198"/>
            <a:ext cx="1128713" cy="2264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9119" y="767367"/>
            <a:ext cx="995987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Это счет</a:t>
            </a:r>
            <a:r>
              <a:rPr lang="en-US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клиента, на котором учитывается движение обезличенных драгоценных металлов в граммах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без выделения индивидуальных признаков (проба, серийный номер, производитель и т.п.)</a:t>
            </a:r>
            <a:endParaRPr lang="ru-RU" alt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05894" y="1746461"/>
            <a:ext cx="6276506" cy="66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180975" lvl="0" indent="-180975" defTabSz="914377">
              <a:lnSpc>
                <a:spcPct val="90000"/>
              </a:lnSpc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cs typeface="SB Sans Display" panose="020B0604020202020204" charset="0"/>
              </a:defRPr>
            </a:lvl1pPr>
          </a:lstStyle>
          <a:p>
            <a:pPr marL="0" lvl="0" indent="0">
              <a:buNone/>
              <a:defRPr/>
            </a:pPr>
            <a:r>
              <a:rPr lang="ru-RU" sz="1600" dirty="0">
                <a:solidFill>
                  <a:srgbClr val="00766C"/>
                </a:solidFill>
                <a:latin typeface="SB Sans Text Heavy" panose="020B0903040504020204" pitchFamily="34" charset="-52"/>
                <a:cs typeface="SB Sans Text Heavy" panose="020B0903040504020204" pitchFamily="34" charset="-52"/>
              </a:rPr>
              <a:t>Виды металлов</a:t>
            </a:r>
            <a:endParaRPr lang="ru-RU" sz="1600" dirty="0">
              <a:solidFill>
                <a:srgbClr val="333F48"/>
              </a:solidFill>
              <a:latin typeface="SB Sans Display Semibold"/>
              <a:cs typeface="SB Sans Display Semibold" panose="020B0703040504020204" pitchFamily="34" charset="0"/>
            </a:endParaRPr>
          </a:p>
          <a:p>
            <a:pPr marL="0" lvl="0" indent="0">
              <a:buNone/>
              <a:defRPr/>
            </a:pPr>
            <a:r>
              <a:rPr lang="ru-RU" sz="1600" dirty="0" smtClean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Основные драгметаллы: </a:t>
            </a:r>
            <a:r>
              <a:rPr lang="ru-RU" sz="1600" dirty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золото, серебро, платина и </a:t>
            </a:r>
            <a:r>
              <a:rPr lang="ru-RU" sz="1600" dirty="0" smtClean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палладий</a:t>
            </a:r>
          </a:p>
          <a:p>
            <a:pPr marL="0" lvl="0" indent="0">
              <a:buNone/>
              <a:defRPr/>
            </a:pPr>
            <a:r>
              <a:rPr lang="ru-RU" sz="1600" dirty="0" smtClean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Золото – наиболее ликвидный инвестиционный актив</a:t>
            </a:r>
            <a:endParaRPr lang="ru-RU" sz="1600" dirty="0">
              <a:solidFill>
                <a:srgbClr val="333F48"/>
              </a:solidFill>
              <a:latin typeface="SB Sans Display Semibold"/>
              <a:cs typeface="SB Sans Display Semibold" panose="020B070304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15314" y="2747536"/>
            <a:ext cx="5435301" cy="4493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180975" lvl="0" indent="-180975" defTabSz="914377">
              <a:lnSpc>
                <a:spcPct val="90000"/>
              </a:lnSpc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cs typeface="SB Sans Display" panose="020B0604020202020204" charset="0"/>
              </a:defRPr>
            </a:lvl1pPr>
          </a:lstStyle>
          <a:p>
            <a:pPr marL="0" lvl="0" indent="0">
              <a:buNone/>
              <a:defRPr/>
            </a:pPr>
            <a:r>
              <a:rPr lang="ru-RU" sz="1600" dirty="0" smtClean="0">
                <a:solidFill>
                  <a:srgbClr val="00766C"/>
                </a:solidFill>
                <a:latin typeface="SB Sans Text Heavy" panose="020B0903040504020204" pitchFamily="34" charset="-52"/>
                <a:cs typeface="SB Sans Text Heavy" panose="020B0903040504020204" pitchFamily="34" charset="-52"/>
              </a:rPr>
              <a:t>Способ инвестирования</a:t>
            </a:r>
            <a:endParaRPr lang="ru-RU" sz="1600" dirty="0">
              <a:solidFill>
                <a:srgbClr val="00766C"/>
              </a:solidFill>
              <a:latin typeface="SB Sans Text Heavy" panose="020B0903040504020204" pitchFamily="34" charset="-52"/>
              <a:cs typeface="SB Sans Text Heavy" panose="020B0903040504020204" pitchFamily="34" charset="-52"/>
            </a:endParaRPr>
          </a:p>
          <a:p>
            <a:pPr marL="0" lvl="0" indent="0">
              <a:buNone/>
              <a:defRPr/>
            </a:pPr>
            <a:r>
              <a:rPr lang="ru-RU" sz="1600" dirty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Среднесрочные и долгосрочные инвестиции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15314" y="4742287"/>
            <a:ext cx="5435301" cy="4493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180975" lvl="0" indent="-180975" defTabSz="914377">
              <a:lnSpc>
                <a:spcPct val="90000"/>
              </a:lnSpc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cs typeface="SB Sans Display" panose="020B0604020202020204" charset="0"/>
              </a:defRPr>
            </a:lvl1pPr>
          </a:lstStyle>
          <a:p>
            <a:pPr marL="0" lvl="0" indent="0">
              <a:buNone/>
              <a:defRPr/>
            </a:pPr>
            <a:r>
              <a:rPr lang="ru-RU" sz="1600" dirty="0">
                <a:solidFill>
                  <a:srgbClr val="00766C"/>
                </a:solidFill>
                <a:latin typeface="SB Sans Text Heavy" panose="020B0903040504020204" pitchFamily="34" charset="-52"/>
                <a:cs typeface="SB Sans Text Heavy" panose="020B0903040504020204" pitchFamily="34" charset="-52"/>
              </a:rPr>
              <a:t>Без скрытых комиссий</a:t>
            </a:r>
          </a:p>
          <a:p>
            <a:pPr marL="0" lvl="0" indent="0">
              <a:buNone/>
              <a:defRPr/>
            </a:pPr>
            <a:r>
              <a:rPr lang="ru-RU" sz="1600" dirty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Открытие счета и совершение операций бесплатно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43984" y="5575107"/>
            <a:ext cx="5980020" cy="4493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180975" lvl="0" indent="-180975" defTabSz="914377">
              <a:lnSpc>
                <a:spcPct val="90000"/>
              </a:lnSpc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cs typeface="SB Sans Display" panose="020B0604020202020204" charset="0"/>
              </a:defRPr>
            </a:lvl1pPr>
          </a:lstStyle>
          <a:p>
            <a:pPr marL="0" lvl="0" indent="0">
              <a:buNone/>
              <a:defRPr/>
            </a:pPr>
            <a:r>
              <a:rPr lang="ru-RU" sz="1600" dirty="0">
                <a:solidFill>
                  <a:srgbClr val="00766C"/>
                </a:solidFill>
                <a:latin typeface="SB Sans Text Heavy" panose="020B0903040504020204" pitchFamily="34" charset="-52"/>
                <a:cs typeface="SB Sans Text Heavy" panose="020B0903040504020204" pitchFamily="34" charset="-52"/>
              </a:rPr>
              <a:t>Удобно владеть</a:t>
            </a:r>
          </a:p>
          <a:p>
            <a:pPr marL="0" lvl="0" indent="0">
              <a:buNone/>
              <a:defRPr/>
            </a:pPr>
            <a:r>
              <a:rPr lang="ru-RU" sz="1600" dirty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Не нужно заботиться о хранении металла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35872" y="3512644"/>
            <a:ext cx="5613215" cy="8863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ru-RU"/>
            </a:defPPr>
            <a:lvl1pPr marL="180975" lvl="0" indent="-180975" defTabSz="914377">
              <a:lnSpc>
                <a:spcPct val="90000"/>
              </a:lnSpc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cs typeface="SB Sans Display" panose="020B0604020202020204" charset="0"/>
              </a:defRPr>
            </a:lvl1pPr>
          </a:lstStyle>
          <a:p>
            <a:pPr marL="0" lvl="0" indent="0">
              <a:buNone/>
              <a:defRPr/>
            </a:pPr>
            <a:r>
              <a:rPr lang="ru-RU" sz="1600" dirty="0">
                <a:solidFill>
                  <a:srgbClr val="00766C"/>
                </a:solidFill>
                <a:latin typeface="SB Sans Text Heavy" panose="020B0903040504020204" pitchFamily="34" charset="-52"/>
                <a:cs typeface="SB Sans Text Heavy" panose="020B0903040504020204" pitchFamily="34" charset="-52"/>
              </a:rPr>
              <a:t>Онлайн</a:t>
            </a:r>
          </a:p>
          <a:p>
            <a:pPr marL="0" lvl="0" indent="0">
              <a:buNone/>
              <a:defRPr/>
            </a:pPr>
            <a:r>
              <a:rPr lang="ru-RU" sz="1600" dirty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Все операции по обезличенным металлическим </a:t>
            </a:r>
            <a:r>
              <a:rPr lang="ru-RU" sz="1600" dirty="0" smtClean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счетам (покупка</a:t>
            </a:r>
            <a:r>
              <a:rPr lang="en-US" sz="1600" dirty="0" smtClean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/</a:t>
            </a:r>
            <a:r>
              <a:rPr lang="ru-RU" sz="1600" dirty="0" smtClean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продажа ОМС) также доступны </a:t>
            </a:r>
            <a:r>
              <a:rPr lang="ru-RU" sz="1600" dirty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в </a:t>
            </a:r>
            <a:r>
              <a:rPr lang="ru-RU" sz="1600" dirty="0" smtClean="0">
                <a:solidFill>
                  <a:srgbClr val="333F48"/>
                </a:solidFill>
                <a:latin typeface="SB Sans Display Semibold"/>
                <a:cs typeface="SB Sans Display Semibold" panose="020B0703040504020204" pitchFamily="34" charset="0"/>
              </a:rPr>
              <a:t>Сбербанк Бизнес Онлайн. </a:t>
            </a:r>
            <a:endParaRPr lang="ru-RU" sz="14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62650" y="2734220"/>
            <a:ext cx="527898" cy="527898"/>
            <a:chOff x="6767513" y="2136775"/>
            <a:chExt cx="477837" cy="477838"/>
          </a:xfrm>
          <a:solidFill>
            <a:schemeClr val="tx2"/>
          </a:solidFill>
        </p:grpSpPr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767513" y="2136775"/>
              <a:ext cx="477837" cy="477838"/>
            </a:xfrm>
            <a:custGeom>
              <a:avLst/>
              <a:gdLst>
                <a:gd name="T0" fmla="*/ 1397 w 1875"/>
                <a:gd name="T1" fmla="*/ 1471 h 1871"/>
                <a:gd name="T2" fmla="*/ 1195 w 1875"/>
                <a:gd name="T3" fmla="*/ 1350 h 1871"/>
                <a:gd name="T4" fmla="*/ 1188 w 1875"/>
                <a:gd name="T5" fmla="*/ 1340 h 1871"/>
                <a:gd name="T6" fmla="*/ 1552 w 1875"/>
                <a:gd name="T7" fmla="*/ 1100 h 1871"/>
                <a:gd name="T8" fmla="*/ 1771 w 1875"/>
                <a:gd name="T9" fmla="*/ 701 h 1871"/>
                <a:gd name="T10" fmla="*/ 1323 w 1875"/>
                <a:gd name="T11" fmla="*/ 782 h 1871"/>
                <a:gd name="T12" fmla="*/ 1186 w 1875"/>
                <a:gd name="T13" fmla="*/ 1174 h 1871"/>
                <a:gd name="T14" fmla="*/ 1374 w 1875"/>
                <a:gd name="T15" fmla="*/ 669 h 1871"/>
                <a:gd name="T16" fmla="*/ 1398 w 1875"/>
                <a:gd name="T17" fmla="*/ 648 h 1871"/>
                <a:gd name="T18" fmla="*/ 1226 w 1875"/>
                <a:gd name="T19" fmla="*/ 695 h 1871"/>
                <a:gd name="T20" fmla="*/ 1528 w 1875"/>
                <a:gd name="T21" fmla="*/ 513 h 1871"/>
                <a:gd name="T22" fmla="*/ 1641 w 1875"/>
                <a:gd name="T23" fmla="*/ 6 h 1871"/>
                <a:gd name="T24" fmla="*/ 1177 w 1875"/>
                <a:gd name="T25" fmla="*/ 240 h 1871"/>
                <a:gd name="T26" fmla="*/ 1184 w 1875"/>
                <a:gd name="T27" fmla="*/ 687 h 1871"/>
                <a:gd name="T28" fmla="*/ 1035 w 1875"/>
                <a:gd name="T29" fmla="*/ 591 h 1871"/>
                <a:gd name="T30" fmla="*/ 1171 w 1875"/>
                <a:gd name="T31" fmla="*/ 778 h 1871"/>
                <a:gd name="T32" fmla="*/ 1058 w 1875"/>
                <a:gd name="T33" fmla="*/ 1048 h 1871"/>
                <a:gd name="T34" fmla="*/ 580 w 1875"/>
                <a:gd name="T35" fmla="*/ 692 h 1871"/>
                <a:gd name="T36" fmla="*/ 559 w 1875"/>
                <a:gd name="T37" fmla="*/ 722 h 1871"/>
                <a:gd name="T38" fmla="*/ 1031 w 1875"/>
                <a:gd name="T39" fmla="*/ 1081 h 1871"/>
                <a:gd name="T40" fmla="*/ 1144 w 1875"/>
                <a:gd name="T41" fmla="*/ 1337 h 1871"/>
                <a:gd name="T42" fmla="*/ 486 w 1875"/>
                <a:gd name="T43" fmla="*/ 1221 h 1871"/>
                <a:gd name="T44" fmla="*/ 456 w 1875"/>
                <a:gd name="T45" fmla="*/ 1177 h 1871"/>
                <a:gd name="T46" fmla="*/ 2 w 1875"/>
                <a:gd name="T47" fmla="*/ 1277 h 1871"/>
                <a:gd name="T48" fmla="*/ 117 w 1875"/>
                <a:gd name="T49" fmla="*/ 1847 h 1871"/>
                <a:gd name="T50" fmla="*/ 557 w 1875"/>
                <a:gd name="T51" fmla="*/ 1772 h 1871"/>
                <a:gd name="T52" fmla="*/ 567 w 1875"/>
                <a:gd name="T53" fmla="*/ 1698 h 1871"/>
                <a:gd name="T54" fmla="*/ 1456 w 1875"/>
                <a:gd name="T55" fmla="*/ 1777 h 1871"/>
                <a:gd name="T56" fmla="*/ 1771 w 1875"/>
                <a:gd name="T57" fmla="*/ 1388 h 1871"/>
                <a:gd name="T58" fmla="*/ 1718 w 1875"/>
                <a:gd name="T59" fmla="*/ 738 h 1871"/>
                <a:gd name="T60" fmla="*/ 1333 w 1875"/>
                <a:gd name="T61" fmla="*/ 1052 h 1871"/>
                <a:gd name="T62" fmla="*/ 1456 w 1875"/>
                <a:gd name="T63" fmla="*/ 951 h 1871"/>
                <a:gd name="T64" fmla="*/ 1306 w 1875"/>
                <a:gd name="T65" fmla="*/ 1018 h 1871"/>
                <a:gd name="T66" fmla="*/ 1211 w 1875"/>
                <a:gd name="T67" fmla="*/ 267 h 1871"/>
                <a:gd name="T68" fmla="*/ 1494 w 1875"/>
                <a:gd name="T69" fmla="*/ 487 h 1871"/>
                <a:gd name="T70" fmla="*/ 1338 w 1875"/>
                <a:gd name="T71" fmla="*/ 389 h 1871"/>
                <a:gd name="T72" fmla="*/ 1312 w 1875"/>
                <a:gd name="T73" fmla="*/ 354 h 1871"/>
                <a:gd name="T74" fmla="*/ 1211 w 1875"/>
                <a:gd name="T75" fmla="*/ 267 h 1871"/>
                <a:gd name="T76" fmla="*/ 905 w 1875"/>
                <a:gd name="T77" fmla="*/ 943 h 1871"/>
                <a:gd name="T78" fmla="*/ 884 w 1875"/>
                <a:gd name="T79" fmla="*/ 981 h 1871"/>
                <a:gd name="T80" fmla="*/ 805 w 1875"/>
                <a:gd name="T81" fmla="*/ 1065 h 1871"/>
                <a:gd name="T82" fmla="*/ 984 w 1875"/>
                <a:gd name="T83" fmla="*/ 817 h 1871"/>
                <a:gd name="T84" fmla="*/ 134 w 1875"/>
                <a:gd name="T85" fmla="*/ 1800 h 1871"/>
                <a:gd name="T86" fmla="*/ 442 w 1875"/>
                <a:gd name="T87" fmla="*/ 1224 h 1871"/>
                <a:gd name="T88" fmla="*/ 134 w 1875"/>
                <a:gd name="T89" fmla="*/ 1800 h 1871"/>
                <a:gd name="T90" fmla="*/ 1436 w 1875"/>
                <a:gd name="T91" fmla="*/ 1739 h 1871"/>
                <a:gd name="T92" fmla="*/ 559 w 1875"/>
                <a:gd name="T93" fmla="*/ 1654 h 1871"/>
                <a:gd name="T94" fmla="*/ 825 w 1875"/>
                <a:gd name="T95" fmla="*/ 1238 h 1871"/>
                <a:gd name="T96" fmla="*/ 1352 w 1875"/>
                <a:gd name="T97" fmla="*/ 1472 h 1871"/>
                <a:gd name="T98" fmla="*/ 1096 w 1875"/>
                <a:gd name="T99" fmla="*/ 1520 h 1871"/>
                <a:gd name="T100" fmla="*/ 900 w 1875"/>
                <a:gd name="T101" fmla="*/ 1481 h 1871"/>
                <a:gd name="T102" fmla="*/ 1075 w 1875"/>
                <a:gd name="T103" fmla="*/ 1558 h 1871"/>
                <a:gd name="T104" fmla="*/ 1761 w 1875"/>
                <a:gd name="T105" fmla="*/ 1430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75" h="1871">
                  <a:moveTo>
                    <a:pt x="1771" y="1388"/>
                  </a:moveTo>
                  <a:cubicBezTo>
                    <a:pt x="1658" y="1359"/>
                    <a:pt x="1475" y="1435"/>
                    <a:pt x="1397" y="1471"/>
                  </a:cubicBezTo>
                  <a:cubicBezTo>
                    <a:pt x="1396" y="1465"/>
                    <a:pt x="1394" y="1459"/>
                    <a:pt x="1391" y="1454"/>
                  </a:cubicBezTo>
                  <a:cubicBezTo>
                    <a:pt x="1358" y="1385"/>
                    <a:pt x="1212" y="1354"/>
                    <a:pt x="1195" y="1350"/>
                  </a:cubicBezTo>
                  <a:cubicBezTo>
                    <a:pt x="1192" y="1350"/>
                    <a:pt x="1189" y="1349"/>
                    <a:pt x="1186" y="1348"/>
                  </a:cubicBezTo>
                  <a:cubicBezTo>
                    <a:pt x="1187" y="1346"/>
                    <a:pt x="1188" y="1343"/>
                    <a:pt x="1188" y="1340"/>
                  </a:cubicBezTo>
                  <a:cubicBezTo>
                    <a:pt x="1188" y="1254"/>
                    <a:pt x="1236" y="1151"/>
                    <a:pt x="1301" y="1081"/>
                  </a:cubicBezTo>
                  <a:cubicBezTo>
                    <a:pt x="1369" y="1147"/>
                    <a:pt x="1474" y="1156"/>
                    <a:pt x="1552" y="1100"/>
                  </a:cubicBezTo>
                  <a:cubicBezTo>
                    <a:pt x="1633" y="1042"/>
                    <a:pt x="1759" y="754"/>
                    <a:pt x="1773" y="722"/>
                  </a:cubicBezTo>
                  <a:cubicBezTo>
                    <a:pt x="1776" y="715"/>
                    <a:pt x="1775" y="707"/>
                    <a:pt x="1771" y="701"/>
                  </a:cubicBezTo>
                  <a:cubicBezTo>
                    <a:pt x="1766" y="694"/>
                    <a:pt x="1759" y="691"/>
                    <a:pt x="1751" y="692"/>
                  </a:cubicBezTo>
                  <a:cubicBezTo>
                    <a:pt x="1716" y="695"/>
                    <a:pt x="1404" y="724"/>
                    <a:pt x="1323" y="782"/>
                  </a:cubicBezTo>
                  <a:cubicBezTo>
                    <a:pt x="1238" y="843"/>
                    <a:pt x="1217" y="961"/>
                    <a:pt x="1274" y="1048"/>
                  </a:cubicBezTo>
                  <a:cubicBezTo>
                    <a:pt x="1239" y="1084"/>
                    <a:pt x="1209" y="1128"/>
                    <a:pt x="1186" y="1174"/>
                  </a:cubicBezTo>
                  <a:cubicBezTo>
                    <a:pt x="1189" y="1057"/>
                    <a:pt x="1198" y="913"/>
                    <a:pt x="1214" y="780"/>
                  </a:cubicBezTo>
                  <a:cubicBezTo>
                    <a:pt x="1228" y="758"/>
                    <a:pt x="1287" y="669"/>
                    <a:pt x="1374" y="669"/>
                  </a:cubicBezTo>
                  <a:cubicBezTo>
                    <a:pt x="1375" y="669"/>
                    <a:pt x="1376" y="669"/>
                    <a:pt x="1377" y="669"/>
                  </a:cubicBezTo>
                  <a:cubicBezTo>
                    <a:pt x="1388" y="669"/>
                    <a:pt x="1398" y="659"/>
                    <a:pt x="1398" y="648"/>
                  </a:cubicBezTo>
                  <a:cubicBezTo>
                    <a:pt x="1398" y="636"/>
                    <a:pt x="1389" y="626"/>
                    <a:pt x="1377" y="626"/>
                  </a:cubicBezTo>
                  <a:cubicBezTo>
                    <a:pt x="1312" y="625"/>
                    <a:pt x="1261" y="660"/>
                    <a:pt x="1226" y="695"/>
                  </a:cubicBezTo>
                  <a:cubicBezTo>
                    <a:pt x="1233" y="652"/>
                    <a:pt x="1241" y="611"/>
                    <a:pt x="1250" y="574"/>
                  </a:cubicBezTo>
                  <a:cubicBezTo>
                    <a:pt x="1344" y="623"/>
                    <a:pt x="1461" y="600"/>
                    <a:pt x="1528" y="513"/>
                  </a:cubicBezTo>
                  <a:cubicBezTo>
                    <a:pt x="1599" y="422"/>
                    <a:pt x="1647" y="42"/>
                    <a:pt x="1649" y="25"/>
                  </a:cubicBezTo>
                  <a:cubicBezTo>
                    <a:pt x="1650" y="18"/>
                    <a:pt x="1647" y="10"/>
                    <a:pt x="1641" y="6"/>
                  </a:cubicBezTo>
                  <a:cubicBezTo>
                    <a:pt x="1635" y="1"/>
                    <a:pt x="1627" y="0"/>
                    <a:pt x="1620" y="3"/>
                  </a:cubicBezTo>
                  <a:cubicBezTo>
                    <a:pt x="1605" y="9"/>
                    <a:pt x="1248" y="149"/>
                    <a:pt x="1177" y="240"/>
                  </a:cubicBezTo>
                  <a:cubicBezTo>
                    <a:pt x="1103" y="336"/>
                    <a:pt x="1119" y="474"/>
                    <a:pt x="1213" y="550"/>
                  </a:cubicBezTo>
                  <a:cubicBezTo>
                    <a:pt x="1202" y="592"/>
                    <a:pt x="1192" y="639"/>
                    <a:pt x="1184" y="687"/>
                  </a:cubicBezTo>
                  <a:cubicBezTo>
                    <a:pt x="1162" y="643"/>
                    <a:pt x="1124" y="595"/>
                    <a:pt x="1062" y="577"/>
                  </a:cubicBezTo>
                  <a:cubicBezTo>
                    <a:pt x="1051" y="573"/>
                    <a:pt x="1039" y="580"/>
                    <a:pt x="1035" y="591"/>
                  </a:cubicBezTo>
                  <a:cubicBezTo>
                    <a:pt x="1032" y="602"/>
                    <a:pt x="1038" y="615"/>
                    <a:pt x="1050" y="618"/>
                  </a:cubicBezTo>
                  <a:cubicBezTo>
                    <a:pt x="1144" y="647"/>
                    <a:pt x="1170" y="771"/>
                    <a:pt x="1171" y="778"/>
                  </a:cubicBezTo>
                  <a:cubicBezTo>
                    <a:pt x="1154" y="917"/>
                    <a:pt x="1146" y="1062"/>
                    <a:pt x="1143" y="1169"/>
                  </a:cubicBezTo>
                  <a:cubicBezTo>
                    <a:pt x="1121" y="1124"/>
                    <a:pt x="1092" y="1082"/>
                    <a:pt x="1058" y="1048"/>
                  </a:cubicBezTo>
                  <a:cubicBezTo>
                    <a:pt x="1115" y="961"/>
                    <a:pt x="1094" y="843"/>
                    <a:pt x="1009" y="782"/>
                  </a:cubicBezTo>
                  <a:cubicBezTo>
                    <a:pt x="928" y="724"/>
                    <a:pt x="616" y="695"/>
                    <a:pt x="580" y="692"/>
                  </a:cubicBezTo>
                  <a:cubicBezTo>
                    <a:pt x="573" y="691"/>
                    <a:pt x="565" y="694"/>
                    <a:pt x="561" y="701"/>
                  </a:cubicBezTo>
                  <a:cubicBezTo>
                    <a:pt x="557" y="707"/>
                    <a:pt x="556" y="715"/>
                    <a:pt x="559" y="722"/>
                  </a:cubicBezTo>
                  <a:cubicBezTo>
                    <a:pt x="573" y="754"/>
                    <a:pt x="699" y="1042"/>
                    <a:pt x="780" y="1100"/>
                  </a:cubicBezTo>
                  <a:cubicBezTo>
                    <a:pt x="858" y="1156"/>
                    <a:pt x="962" y="1147"/>
                    <a:pt x="1031" y="1081"/>
                  </a:cubicBezTo>
                  <a:cubicBezTo>
                    <a:pt x="1088" y="1142"/>
                    <a:pt x="1140" y="1238"/>
                    <a:pt x="1141" y="1328"/>
                  </a:cubicBezTo>
                  <a:cubicBezTo>
                    <a:pt x="1141" y="1331"/>
                    <a:pt x="1142" y="1335"/>
                    <a:pt x="1144" y="1337"/>
                  </a:cubicBezTo>
                  <a:cubicBezTo>
                    <a:pt x="1018" y="1299"/>
                    <a:pt x="849" y="1202"/>
                    <a:pt x="849" y="1202"/>
                  </a:cubicBezTo>
                  <a:cubicBezTo>
                    <a:pt x="739" y="1121"/>
                    <a:pt x="583" y="1173"/>
                    <a:pt x="486" y="1221"/>
                  </a:cubicBezTo>
                  <a:cubicBezTo>
                    <a:pt x="481" y="1195"/>
                    <a:pt x="481" y="1195"/>
                    <a:pt x="481" y="1195"/>
                  </a:cubicBezTo>
                  <a:cubicBezTo>
                    <a:pt x="479" y="1184"/>
                    <a:pt x="468" y="1176"/>
                    <a:pt x="456" y="1177"/>
                  </a:cubicBezTo>
                  <a:cubicBezTo>
                    <a:pt x="19" y="1252"/>
                    <a:pt x="19" y="1252"/>
                    <a:pt x="19" y="1252"/>
                  </a:cubicBezTo>
                  <a:cubicBezTo>
                    <a:pt x="8" y="1254"/>
                    <a:pt x="0" y="1265"/>
                    <a:pt x="2" y="1277"/>
                  </a:cubicBezTo>
                  <a:cubicBezTo>
                    <a:pt x="95" y="1829"/>
                    <a:pt x="95" y="1829"/>
                    <a:pt x="95" y="1829"/>
                  </a:cubicBezTo>
                  <a:cubicBezTo>
                    <a:pt x="97" y="1839"/>
                    <a:pt x="106" y="1847"/>
                    <a:pt x="117" y="1847"/>
                  </a:cubicBezTo>
                  <a:cubicBezTo>
                    <a:pt x="118" y="1847"/>
                    <a:pt x="119" y="1846"/>
                    <a:pt x="120" y="1846"/>
                  </a:cubicBezTo>
                  <a:cubicBezTo>
                    <a:pt x="557" y="1772"/>
                    <a:pt x="557" y="1772"/>
                    <a:pt x="557" y="1772"/>
                  </a:cubicBezTo>
                  <a:cubicBezTo>
                    <a:pt x="569" y="1770"/>
                    <a:pt x="577" y="1759"/>
                    <a:pt x="575" y="1747"/>
                  </a:cubicBezTo>
                  <a:cubicBezTo>
                    <a:pt x="567" y="1698"/>
                    <a:pt x="567" y="1698"/>
                    <a:pt x="567" y="1698"/>
                  </a:cubicBezTo>
                  <a:cubicBezTo>
                    <a:pt x="756" y="1728"/>
                    <a:pt x="1012" y="1815"/>
                    <a:pt x="1014" y="1816"/>
                  </a:cubicBezTo>
                  <a:cubicBezTo>
                    <a:pt x="1161" y="1871"/>
                    <a:pt x="1319" y="1848"/>
                    <a:pt x="1456" y="1777"/>
                  </a:cubicBezTo>
                  <a:cubicBezTo>
                    <a:pt x="1564" y="1721"/>
                    <a:pt x="1736" y="1657"/>
                    <a:pt x="1816" y="1575"/>
                  </a:cubicBezTo>
                  <a:cubicBezTo>
                    <a:pt x="1875" y="1515"/>
                    <a:pt x="1850" y="1407"/>
                    <a:pt x="1771" y="1388"/>
                  </a:cubicBezTo>
                  <a:close/>
                  <a:moveTo>
                    <a:pt x="1348" y="817"/>
                  </a:moveTo>
                  <a:cubicBezTo>
                    <a:pt x="1402" y="778"/>
                    <a:pt x="1608" y="750"/>
                    <a:pt x="1718" y="738"/>
                  </a:cubicBezTo>
                  <a:cubicBezTo>
                    <a:pt x="1673" y="840"/>
                    <a:pt x="1580" y="1026"/>
                    <a:pt x="1527" y="1065"/>
                  </a:cubicBezTo>
                  <a:cubicBezTo>
                    <a:pt x="1467" y="1108"/>
                    <a:pt x="1386" y="1102"/>
                    <a:pt x="1333" y="1052"/>
                  </a:cubicBezTo>
                  <a:cubicBezTo>
                    <a:pt x="1358" y="1031"/>
                    <a:pt x="1373" y="1024"/>
                    <a:pt x="1448" y="981"/>
                  </a:cubicBezTo>
                  <a:cubicBezTo>
                    <a:pt x="1459" y="975"/>
                    <a:pt x="1462" y="961"/>
                    <a:pt x="1456" y="951"/>
                  </a:cubicBezTo>
                  <a:cubicBezTo>
                    <a:pt x="1450" y="941"/>
                    <a:pt x="1437" y="937"/>
                    <a:pt x="1426" y="943"/>
                  </a:cubicBezTo>
                  <a:cubicBezTo>
                    <a:pt x="1350" y="988"/>
                    <a:pt x="1334" y="995"/>
                    <a:pt x="1306" y="1018"/>
                  </a:cubicBezTo>
                  <a:cubicBezTo>
                    <a:pt x="1267" y="951"/>
                    <a:pt x="1284" y="863"/>
                    <a:pt x="1348" y="817"/>
                  </a:cubicBezTo>
                  <a:close/>
                  <a:moveTo>
                    <a:pt x="1211" y="267"/>
                  </a:moveTo>
                  <a:cubicBezTo>
                    <a:pt x="1259" y="206"/>
                    <a:pt x="1484" y="105"/>
                    <a:pt x="1601" y="57"/>
                  </a:cubicBezTo>
                  <a:cubicBezTo>
                    <a:pt x="1584" y="182"/>
                    <a:pt x="1542" y="426"/>
                    <a:pt x="1494" y="487"/>
                  </a:cubicBezTo>
                  <a:cubicBezTo>
                    <a:pt x="1439" y="558"/>
                    <a:pt x="1341" y="578"/>
                    <a:pt x="1262" y="531"/>
                  </a:cubicBezTo>
                  <a:cubicBezTo>
                    <a:pt x="1282" y="463"/>
                    <a:pt x="1307" y="412"/>
                    <a:pt x="1338" y="389"/>
                  </a:cubicBezTo>
                  <a:cubicBezTo>
                    <a:pt x="1348" y="382"/>
                    <a:pt x="1350" y="369"/>
                    <a:pt x="1343" y="359"/>
                  </a:cubicBezTo>
                  <a:cubicBezTo>
                    <a:pt x="1336" y="350"/>
                    <a:pt x="1322" y="347"/>
                    <a:pt x="1312" y="354"/>
                  </a:cubicBezTo>
                  <a:cubicBezTo>
                    <a:pt x="1277" y="381"/>
                    <a:pt x="1249" y="434"/>
                    <a:pt x="1226" y="504"/>
                  </a:cubicBezTo>
                  <a:cubicBezTo>
                    <a:pt x="1163" y="441"/>
                    <a:pt x="1155" y="339"/>
                    <a:pt x="1211" y="267"/>
                  </a:cubicBezTo>
                  <a:close/>
                  <a:moveTo>
                    <a:pt x="1026" y="1018"/>
                  </a:moveTo>
                  <a:cubicBezTo>
                    <a:pt x="998" y="995"/>
                    <a:pt x="982" y="988"/>
                    <a:pt x="905" y="943"/>
                  </a:cubicBezTo>
                  <a:cubicBezTo>
                    <a:pt x="895" y="937"/>
                    <a:pt x="882" y="941"/>
                    <a:pt x="876" y="951"/>
                  </a:cubicBezTo>
                  <a:cubicBezTo>
                    <a:pt x="870" y="961"/>
                    <a:pt x="873" y="975"/>
                    <a:pt x="884" y="981"/>
                  </a:cubicBezTo>
                  <a:cubicBezTo>
                    <a:pt x="959" y="1024"/>
                    <a:pt x="973" y="1031"/>
                    <a:pt x="999" y="1052"/>
                  </a:cubicBezTo>
                  <a:cubicBezTo>
                    <a:pt x="946" y="1102"/>
                    <a:pt x="865" y="1108"/>
                    <a:pt x="805" y="1065"/>
                  </a:cubicBezTo>
                  <a:cubicBezTo>
                    <a:pt x="752" y="1026"/>
                    <a:pt x="659" y="840"/>
                    <a:pt x="613" y="738"/>
                  </a:cubicBezTo>
                  <a:cubicBezTo>
                    <a:pt x="724" y="750"/>
                    <a:pt x="930" y="778"/>
                    <a:pt x="984" y="817"/>
                  </a:cubicBezTo>
                  <a:cubicBezTo>
                    <a:pt x="1048" y="863"/>
                    <a:pt x="1065" y="951"/>
                    <a:pt x="1026" y="1018"/>
                  </a:cubicBezTo>
                  <a:close/>
                  <a:moveTo>
                    <a:pt x="134" y="1800"/>
                  </a:moveTo>
                  <a:cubicBezTo>
                    <a:pt x="48" y="1291"/>
                    <a:pt x="48" y="1291"/>
                    <a:pt x="48" y="1291"/>
                  </a:cubicBezTo>
                  <a:cubicBezTo>
                    <a:pt x="442" y="1224"/>
                    <a:pt x="442" y="1224"/>
                    <a:pt x="442" y="1224"/>
                  </a:cubicBezTo>
                  <a:cubicBezTo>
                    <a:pt x="529" y="1733"/>
                    <a:pt x="529" y="1733"/>
                    <a:pt x="529" y="1733"/>
                  </a:cubicBezTo>
                  <a:lnTo>
                    <a:pt x="134" y="1800"/>
                  </a:lnTo>
                  <a:close/>
                  <a:moveTo>
                    <a:pt x="1786" y="1545"/>
                  </a:moveTo>
                  <a:cubicBezTo>
                    <a:pt x="1712" y="1620"/>
                    <a:pt x="1543" y="1683"/>
                    <a:pt x="1436" y="1739"/>
                  </a:cubicBezTo>
                  <a:cubicBezTo>
                    <a:pt x="1357" y="1780"/>
                    <a:pt x="1198" y="1839"/>
                    <a:pt x="1029" y="1775"/>
                  </a:cubicBezTo>
                  <a:cubicBezTo>
                    <a:pt x="1017" y="1771"/>
                    <a:pt x="753" y="1681"/>
                    <a:pt x="559" y="1654"/>
                  </a:cubicBezTo>
                  <a:cubicBezTo>
                    <a:pt x="493" y="1265"/>
                    <a:pt x="493" y="1265"/>
                    <a:pt x="493" y="1265"/>
                  </a:cubicBezTo>
                  <a:cubicBezTo>
                    <a:pt x="569" y="1227"/>
                    <a:pt x="725" y="1164"/>
                    <a:pt x="825" y="1238"/>
                  </a:cubicBezTo>
                  <a:cubicBezTo>
                    <a:pt x="835" y="1244"/>
                    <a:pt x="1056" y="1370"/>
                    <a:pt x="1187" y="1393"/>
                  </a:cubicBezTo>
                  <a:cubicBezTo>
                    <a:pt x="1241" y="1404"/>
                    <a:pt x="1334" y="1435"/>
                    <a:pt x="1352" y="1472"/>
                  </a:cubicBezTo>
                  <a:cubicBezTo>
                    <a:pt x="1355" y="1480"/>
                    <a:pt x="1355" y="1487"/>
                    <a:pt x="1351" y="1496"/>
                  </a:cubicBezTo>
                  <a:cubicBezTo>
                    <a:pt x="1283" y="1564"/>
                    <a:pt x="1188" y="1574"/>
                    <a:pt x="1096" y="1520"/>
                  </a:cubicBezTo>
                  <a:cubicBezTo>
                    <a:pt x="1020" y="1476"/>
                    <a:pt x="928" y="1463"/>
                    <a:pt x="924" y="1463"/>
                  </a:cubicBezTo>
                  <a:cubicBezTo>
                    <a:pt x="912" y="1461"/>
                    <a:pt x="901" y="1469"/>
                    <a:pt x="900" y="1481"/>
                  </a:cubicBezTo>
                  <a:cubicBezTo>
                    <a:pt x="898" y="1493"/>
                    <a:pt x="906" y="1504"/>
                    <a:pt x="918" y="1506"/>
                  </a:cubicBezTo>
                  <a:cubicBezTo>
                    <a:pt x="919" y="1506"/>
                    <a:pt x="1006" y="1518"/>
                    <a:pt x="1075" y="1558"/>
                  </a:cubicBezTo>
                  <a:cubicBezTo>
                    <a:pt x="1186" y="1622"/>
                    <a:pt x="1302" y="1607"/>
                    <a:pt x="1382" y="1527"/>
                  </a:cubicBezTo>
                  <a:cubicBezTo>
                    <a:pt x="1406" y="1515"/>
                    <a:pt x="1638" y="1398"/>
                    <a:pt x="1761" y="1430"/>
                  </a:cubicBezTo>
                  <a:cubicBezTo>
                    <a:pt x="1806" y="1441"/>
                    <a:pt x="1821" y="1508"/>
                    <a:pt x="1786" y="15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6816725" y="2470150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0148" y="3738819"/>
            <a:ext cx="617812" cy="608184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9686" y="4718913"/>
            <a:ext cx="306561" cy="586347"/>
          </a:xfrm>
          <a:prstGeom prst="rect">
            <a:avLst/>
          </a:prstGeom>
        </p:spPr>
      </p:pic>
      <p:cxnSp>
        <p:nvCxnSpPr>
          <p:cNvPr id="112" name="Straight Connector 111"/>
          <p:cNvCxnSpPr/>
          <p:nvPr/>
        </p:nvCxnSpPr>
        <p:spPr>
          <a:xfrm>
            <a:off x="5305894" y="2461708"/>
            <a:ext cx="565261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24059" y="3404933"/>
            <a:ext cx="58045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924059" y="4514642"/>
            <a:ext cx="580458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305894" y="5457227"/>
            <a:ext cx="565261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8110" y="2461708"/>
            <a:ext cx="3062863" cy="3062862"/>
            <a:chOff x="-1832125" y="-1709297"/>
            <a:chExt cx="3119592" cy="3119592"/>
          </a:xfrm>
        </p:grpSpPr>
        <p:sp>
          <p:nvSpPr>
            <p:cNvPr id="42" name="Oval 41"/>
            <p:cNvSpPr/>
            <p:nvPr/>
          </p:nvSpPr>
          <p:spPr>
            <a:xfrm>
              <a:off x="-1832125" y="-1709297"/>
              <a:ext cx="3119592" cy="3119592"/>
            </a:xfrm>
            <a:prstGeom prst="ellipse">
              <a:avLst/>
            </a:prstGeom>
            <a:gradFill>
              <a:gsLst>
                <a:gs pos="40000">
                  <a:srgbClr val="F3F3F3"/>
                </a:gs>
                <a:gs pos="100000">
                  <a:srgbClr val="FDFDFD"/>
                </a:gs>
              </a:gsLst>
              <a:lin ang="2100000" scaled="0"/>
            </a:gradFill>
            <a:ln>
              <a:noFill/>
            </a:ln>
            <a:effectLst>
              <a:outerShdw blurRad="165100" dist="1143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-1832125" y="-1709297"/>
              <a:ext cx="3119592" cy="3119592"/>
            </a:xfrm>
            <a:prstGeom prst="ellipse">
              <a:avLst/>
            </a:prstGeom>
            <a:gradFill>
              <a:gsLst>
                <a:gs pos="20000">
                  <a:srgbClr val="F3F3F3"/>
                </a:gs>
                <a:gs pos="89000">
                  <a:srgbClr val="FDFDFD"/>
                </a:gs>
              </a:gsLst>
              <a:lin ang="2100000" scaled="0"/>
            </a:gradFill>
            <a:ln>
              <a:noFill/>
            </a:ln>
            <a:effectLst>
              <a:innerShdw dist="25400" dir="135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1752">
                <a:lnSpc>
                  <a:spcPct val="90000"/>
                </a:lnSpc>
              </a:pPr>
              <a:endParaRPr lang="ru-RU" sz="594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4" y="3022123"/>
            <a:ext cx="3090132" cy="2054938"/>
          </a:xfrm>
          <a:prstGeom prst="rect">
            <a:avLst/>
          </a:prstGeom>
        </p:spPr>
      </p:pic>
      <p:sp>
        <p:nvSpPr>
          <p:cNvPr id="45" name="Заголовок 1"/>
          <p:cNvSpPr txBox="1">
            <a:spLocks/>
          </p:cNvSpPr>
          <p:nvPr/>
        </p:nvSpPr>
        <p:spPr>
          <a:xfrm>
            <a:off x="442912" y="193573"/>
            <a:ext cx="10515600" cy="424732"/>
          </a:xfrm>
          <a:prstGeom prst="rect">
            <a:avLst/>
          </a:prstGeom>
        </p:spPr>
        <p:txBody>
          <a:bodyPr vert="horz" lIns="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000" kern="1200" dirty="0">
                <a:solidFill>
                  <a:srgbClr val="333F48"/>
                </a:solidFill>
                <a:effectLst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rPr>
              <a:t>Обезличенный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rPr>
              <a:t> Металлический Счет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SB Sans Display Semibold" panose="020B0703040504020204" pitchFamily="34" charset="0"/>
              <a:ea typeface="+mn-ea"/>
              <a:cs typeface="SB Sans Display Semibold" panose="020B07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Объект 1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Слайд think-cell" r:id="rId5" imgW="384" imgH="385" progId="TCLayout.ActiveDocument.1">
                  <p:embed/>
                </p:oleObj>
              </mc:Choice>
              <mc:Fallback>
                <p:oleObj name="Слайд think-cell" r:id="rId5" imgW="384" imgH="385" progId="TCLayout.ActiveDocument.1">
                  <p:embed/>
                  <p:pic>
                    <p:nvPicPr>
                      <p:cNvPr id="18" name="Объект 1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Заголовок 1"/>
          <p:cNvSpPr txBox="1">
            <a:spLocks/>
          </p:cNvSpPr>
          <p:nvPr/>
        </p:nvSpPr>
        <p:spPr>
          <a:xfrm>
            <a:off x="253268" y="201069"/>
            <a:ext cx="10515600" cy="433965"/>
          </a:xfrm>
          <a:prstGeom prst="rect">
            <a:avLst/>
          </a:prstGeom>
        </p:spPr>
        <p:txBody>
          <a:bodyPr vert="horz" lIns="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000" kern="1200" dirty="0">
                <a:solidFill>
                  <a:srgbClr val="333F48"/>
                </a:solidFill>
                <a:effectLst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rPr>
              <a:t>Инвестиции в драгметаллы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rPr>
              <a:t> в Сбербанке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rPr>
              <a:t> 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SB Sans Display Semibold" panose="020B0703040504020204" pitchFamily="34" charset="0"/>
              <a:ea typeface="+mn-ea"/>
              <a:cs typeface="SB Sans Display Semibold" panose="020B0703040504020204" pitchFamily="34" charset="0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2573164" y="982489"/>
            <a:ext cx="9318314" cy="2171945"/>
            <a:chOff x="7749591" y="344467"/>
            <a:chExt cx="4173831" cy="2613151"/>
          </a:xfrm>
        </p:grpSpPr>
        <p:pic>
          <p:nvPicPr>
            <p:cNvPr id="100" name="Рисунок 7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591" y="344467"/>
              <a:ext cx="4173831" cy="2613151"/>
            </a:xfrm>
            <a:prstGeom prst="rect">
              <a:avLst/>
            </a:prstGeom>
          </p:spPr>
        </p:pic>
        <p:sp>
          <p:nvSpPr>
            <p:cNvPr id="101" name="Прямоугольник 100"/>
            <p:cNvSpPr/>
            <p:nvPr/>
          </p:nvSpPr>
          <p:spPr>
            <a:xfrm>
              <a:off x="8089809" y="868664"/>
              <a:ext cx="3492264" cy="1610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0">
                <a:buNone/>
              </a:pPr>
              <a:r>
                <a:rPr lang="ru-RU" sz="1600" dirty="0">
                  <a:solidFill>
                    <a:srgbClr val="333F48"/>
                  </a:solidFill>
                  <a:latin typeface="SB Sans Display" panose="020B0503040504020204" pitchFamily="34" charset="0"/>
                  <a:cs typeface="SB Sans Display" panose="020B0503040504020204" pitchFamily="34" charset="0"/>
                </a:rPr>
                <a:t>Открыть обезличенный металлический счет</a:t>
              </a:r>
              <a:r>
                <a:rPr lang="en-US" sz="1600" dirty="0">
                  <a:solidFill>
                    <a:srgbClr val="333F48"/>
                  </a:solidFill>
                  <a:latin typeface="SB Sans Display" panose="020B0503040504020204" pitchFamily="34" charset="0"/>
                  <a:cs typeface="SB Sans Display" panose="020B0503040504020204" pitchFamily="34" charset="0"/>
                </a:rPr>
                <a:t> </a:t>
              </a:r>
              <a:r>
                <a:rPr lang="ru-RU" sz="1600" dirty="0" smtClean="0">
                  <a:solidFill>
                    <a:srgbClr val="333F48"/>
                  </a:solidFill>
                  <a:latin typeface="SB Sans Display" panose="020B0503040504020204" pitchFamily="34" charset="0"/>
                  <a:cs typeface="SB Sans Display" panose="020B0503040504020204" pitchFamily="34" charset="0"/>
                </a:rPr>
                <a:t>с </a:t>
              </a:r>
              <a:r>
                <a:rPr lang="ru-RU" sz="1600" dirty="0">
                  <a:solidFill>
                    <a:srgbClr val="333F48"/>
                  </a:solidFill>
                  <a:latin typeface="SB Sans Display" panose="020B0503040504020204" pitchFamily="34" charset="0"/>
                  <a:cs typeface="SB Sans Display" panose="020B0503040504020204" pitchFamily="34" charset="0"/>
                </a:rPr>
                <a:t>возможностью пополнения: </a:t>
              </a:r>
            </a:p>
            <a:p>
              <a:pPr marL="460375" lvl="1" indent="-285750">
                <a:buFont typeface="Arial" panose="020B0604020202020204" pitchFamily="34" charset="0"/>
                <a:buChar char="•"/>
              </a:pPr>
              <a:r>
                <a:rPr lang="ru-RU" sz="1600" dirty="0" smtClean="0">
                  <a:solidFill>
                    <a:srgbClr val="333F48"/>
                  </a:solidFill>
                  <a:latin typeface="SB Sans Display" panose="020B0503040504020204" pitchFamily="34" charset="0"/>
                  <a:cs typeface="SB Sans Display" panose="020B0503040504020204" pitchFamily="34" charset="0"/>
                </a:rPr>
                <a:t>Покупка металла и зачисление его на ОМС</a:t>
              </a:r>
              <a:endParaRPr lang="en-US" sz="1600" dirty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endParaRPr>
            </a:p>
            <a:p>
              <a:pPr marL="460375" lvl="1" indent="-285750">
                <a:buFont typeface="Arial" panose="020B0604020202020204" pitchFamily="34" charset="0"/>
                <a:buChar char="•"/>
              </a:pPr>
              <a:r>
                <a:rPr lang="ru-RU" sz="1600" dirty="0" smtClean="0">
                  <a:solidFill>
                    <a:srgbClr val="333F48"/>
                  </a:solidFill>
                  <a:latin typeface="SB Sans Display" panose="020B0503040504020204" pitchFamily="34" charset="0"/>
                  <a:cs typeface="SB Sans Display" panose="020B0503040504020204" pitchFamily="34" charset="0"/>
                </a:rPr>
                <a:t>Продажа металла, когда </a:t>
              </a:r>
              <a:r>
                <a:rPr lang="ru-RU" sz="1600" dirty="0">
                  <a:solidFill>
                    <a:srgbClr val="333F48"/>
                  </a:solidFill>
                  <a:latin typeface="SB Sans Display" panose="020B0503040504020204" pitchFamily="34" charset="0"/>
                  <a:cs typeface="SB Sans Display" panose="020B0503040504020204" pitchFamily="34" charset="0"/>
                </a:rPr>
                <a:t>котировки достигают </a:t>
              </a:r>
              <a:r>
                <a:rPr lang="ru-RU" sz="1600" dirty="0" smtClean="0">
                  <a:solidFill>
                    <a:srgbClr val="333F48"/>
                  </a:solidFill>
                  <a:latin typeface="SB Sans Display" panose="020B0503040504020204" pitchFamily="34" charset="0"/>
                  <a:cs typeface="SB Sans Display" panose="020B0503040504020204" pitchFamily="34" charset="0"/>
                </a:rPr>
                <a:t>нужного инвестору уровня</a:t>
              </a:r>
            </a:p>
            <a:p>
              <a:pPr marL="3175" indent="-285750">
                <a:buFont typeface="Arial" panose="020B0604020202020204" pitchFamily="34" charset="0"/>
                <a:buChar char="•"/>
              </a:pPr>
              <a:r>
                <a:rPr lang="ru-RU" sz="1600" dirty="0" smtClean="0">
                  <a:solidFill>
                    <a:srgbClr val="333F48"/>
                  </a:solidFill>
                  <a:latin typeface="SB Sans Display" panose="020B0503040504020204" pitchFamily="34" charset="0"/>
                  <a:cs typeface="SB Sans Display" panose="020B0503040504020204" pitchFamily="34" charset="0"/>
                  <a:hlinkClick r:id="rId8"/>
                </a:rPr>
                <a:t>Где открыть ОМС в Сбербанке?</a:t>
              </a:r>
              <a:endParaRPr lang="ru-RU" sz="1600" dirty="0" smtClean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endParaRPr>
            </a:p>
            <a:p>
              <a:pPr marL="460375" lvl="1" indent="-285750">
                <a:buFont typeface="Arial" panose="020B0604020202020204" pitchFamily="34" charset="0"/>
                <a:buChar char="•"/>
              </a:pPr>
              <a:endParaRPr lang="ru-RU" sz="100" dirty="0"/>
            </a:p>
          </p:txBody>
        </p:sp>
      </p:grpSp>
      <p:sp>
        <p:nvSpPr>
          <p:cNvPr id="14" name="object 38"/>
          <p:cNvSpPr/>
          <p:nvPr/>
        </p:nvSpPr>
        <p:spPr>
          <a:xfrm flipH="1">
            <a:off x="1271097" y="1153808"/>
            <a:ext cx="948429" cy="1829308"/>
          </a:xfrm>
          <a:prstGeom prst="rect">
            <a:avLst/>
          </a:prstGeom>
          <a:blipFill>
            <a:blip r:embed="rId9" cstate="print"/>
            <a:srcRect/>
            <a:stretch>
              <a:fillRect l="-100000"/>
            </a:stretch>
          </a:blipFill>
        </p:spPr>
        <p:txBody>
          <a:bodyPr wrap="square" lIns="0" tIns="0" rIns="0" bIns="0" rtlCol="0"/>
          <a:lstStyle/>
          <a:p>
            <a:endParaRPr>
              <a:latin typeface="Fedra Sans Pro Book LF" pitchFamily="34" charset="0"/>
              <a:ea typeface="Fedra Sans Pro Book LF" pitchFamily="34" charset="0"/>
              <a:cs typeface="Calibri" charset="0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75A27330-81DB-484C-A806-C0D5DB18D939}"/>
              </a:ext>
            </a:extLst>
          </p:cNvPr>
          <p:cNvSpPr txBox="1"/>
          <p:nvPr/>
        </p:nvSpPr>
        <p:spPr>
          <a:xfrm>
            <a:off x="1327958" y="5633678"/>
            <a:ext cx="3184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Открыть </a:t>
            </a:r>
          </a:p>
          <a:p>
            <a:pPr algn="ctr"/>
            <a:r>
              <a:rPr lang="ru-RU" sz="1600" dirty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обезличенный металлический счет в </a:t>
            </a:r>
            <a:r>
              <a:rPr lang="ru-RU" sz="1600" dirty="0" smtClean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отделении банка</a:t>
            </a:r>
            <a:endParaRPr lang="ru-RU" sz="1600" dirty="0">
              <a:solidFill>
                <a:srgbClr val="333F48"/>
              </a:solidFill>
              <a:latin typeface="SB Sans Display" panose="020B0503040504020204" pitchFamily="34" charset="0"/>
              <a:cs typeface="SB Sans Display" panose="020B0503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686BB-C9A7-434F-A58B-9C008BF8730F}"/>
              </a:ext>
            </a:extLst>
          </p:cNvPr>
          <p:cNvSpPr txBox="1"/>
          <p:nvPr/>
        </p:nvSpPr>
        <p:spPr>
          <a:xfrm>
            <a:off x="8041152" y="553456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Продать драгоценный металл за рубли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F1CDE-786A-4896-ABAE-C222FDA493D6}"/>
              </a:ext>
            </a:extLst>
          </p:cNvPr>
          <p:cNvSpPr txBox="1"/>
          <p:nvPr/>
        </p:nvSpPr>
        <p:spPr>
          <a:xfrm>
            <a:off x="4872801" y="5534561"/>
            <a:ext cx="2210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Увеличивать накопления в течение срока инвестирования (опционально</a:t>
            </a:r>
            <a:r>
              <a:rPr lang="ru-RU" sz="1600" dirty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)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EA86C7B-0EAF-4F84-9D7E-73447D3A7545}"/>
              </a:ext>
            </a:extLst>
          </p:cNvPr>
          <p:cNvCxnSpPr/>
          <p:nvPr/>
        </p:nvCxnSpPr>
        <p:spPr>
          <a:xfrm>
            <a:off x="1992480" y="5123483"/>
            <a:ext cx="806489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DEA734"/>
                </a:gs>
                <a:gs pos="100000">
                  <a:srgbClr val="8058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B7AD4B50-2D0D-4B40-8DA0-EA0223D538A6}"/>
              </a:ext>
            </a:extLst>
          </p:cNvPr>
          <p:cNvSpPr/>
          <p:nvPr/>
        </p:nvSpPr>
        <p:spPr>
          <a:xfrm>
            <a:off x="8815268" y="4853483"/>
            <a:ext cx="540000" cy="540000"/>
          </a:xfrm>
          <a:prstGeom prst="ellipse">
            <a:avLst/>
          </a:prstGeom>
          <a:solidFill>
            <a:srgbClr val="80582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Fedra Sans Pro Bold LF" pitchFamily="34" charset="0"/>
                <a:ea typeface="Fedra Sans Pro Bold LF" pitchFamily="34" charset="0"/>
              </a:rPr>
              <a:t>5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0377DE7-61E9-4A6B-AD4A-742A61401EE2}"/>
              </a:ext>
            </a:extLst>
          </p:cNvPr>
          <p:cNvSpPr/>
          <p:nvPr/>
        </p:nvSpPr>
        <p:spPr>
          <a:xfrm>
            <a:off x="5707983" y="4853483"/>
            <a:ext cx="540000" cy="540000"/>
          </a:xfrm>
          <a:prstGeom prst="ellipse">
            <a:avLst/>
          </a:prstGeom>
          <a:pattFill prst="pct60">
            <a:fgClr>
              <a:srgbClr val="DEA734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Fedra Sans Pro Bold LF" pitchFamily="34" charset="0"/>
                <a:ea typeface="Fedra Sans Pro Bold LF" pitchFamily="34" charset="0"/>
              </a:rPr>
              <a:t>3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3A696D9-F211-4B44-85A6-967640131B21}"/>
              </a:ext>
            </a:extLst>
          </p:cNvPr>
          <p:cNvSpPr/>
          <p:nvPr/>
        </p:nvSpPr>
        <p:spPr>
          <a:xfrm>
            <a:off x="2694588" y="4853483"/>
            <a:ext cx="540000" cy="540000"/>
          </a:xfrm>
          <a:prstGeom prst="ellipse">
            <a:avLst/>
          </a:prstGeom>
          <a:solidFill>
            <a:srgbClr val="DEA73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Fedra Sans Pro Bold LF" pitchFamily="34" charset="0"/>
                <a:ea typeface="Fedra Sans Pro Bold LF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A0A363-57F1-48DF-BDB1-3D8E59C17D2C}"/>
              </a:ext>
            </a:extLst>
          </p:cNvPr>
          <p:cNvSpPr txBox="1"/>
          <p:nvPr/>
        </p:nvSpPr>
        <p:spPr>
          <a:xfrm>
            <a:off x="253553" y="3365965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Для формирования накопления в драгоценных металлах необходимо:</a:t>
            </a:r>
          </a:p>
        </p:txBody>
      </p:sp>
      <p:sp>
        <p:nvSpPr>
          <p:cNvPr id="28" name="Звезда: 5 точек 1">
            <a:extLst>
              <a:ext uri="{FF2B5EF4-FFF2-40B4-BE49-F238E27FC236}">
                <a16:creationId xmlns:a16="http://schemas.microsoft.com/office/drawing/2014/main" id="{857F324A-5A34-4C52-B4DA-CAF7F910BE0E}"/>
              </a:ext>
            </a:extLst>
          </p:cNvPr>
          <p:cNvSpPr/>
          <p:nvPr/>
        </p:nvSpPr>
        <p:spPr>
          <a:xfrm>
            <a:off x="4075779" y="4676931"/>
            <a:ext cx="780486" cy="686537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везда: 5 точек 33">
            <a:extLst>
              <a:ext uri="{FF2B5EF4-FFF2-40B4-BE49-F238E27FC236}">
                <a16:creationId xmlns:a16="http://schemas.microsoft.com/office/drawing/2014/main" id="{7873B300-1A0B-4C87-933D-204AA322DAD6}"/>
              </a:ext>
            </a:extLst>
          </p:cNvPr>
          <p:cNvSpPr/>
          <p:nvPr/>
        </p:nvSpPr>
        <p:spPr>
          <a:xfrm>
            <a:off x="7232321" y="4706946"/>
            <a:ext cx="780486" cy="686537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1DC06-8D02-4E73-828B-DF3CDBB9C3EF}"/>
              </a:ext>
            </a:extLst>
          </p:cNvPr>
          <p:cNvSpPr txBox="1"/>
          <p:nvPr/>
        </p:nvSpPr>
        <p:spPr>
          <a:xfrm>
            <a:off x="4234178" y="4887702"/>
            <a:ext cx="47421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2F921A-010A-4150-80BC-FFF79CDA86AC}"/>
              </a:ext>
            </a:extLst>
          </p:cNvPr>
          <p:cNvSpPr txBox="1"/>
          <p:nvPr/>
        </p:nvSpPr>
        <p:spPr>
          <a:xfrm>
            <a:off x="7385456" y="4901869"/>
            <a:ext cx="47421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6AFE9C-C70F-4B4A-8ADD-976297CC625C}"/>
              </a:ext>
            </a:extLst>
          </p:cNvPr>
          <p:cNvSpPr txBox="1"/>
          <p:nvPr/>
        </p:nvSpPr>
        <p:spPr>
          <a:xfrm>
            <a:off x="3407020" y="3815125"/>
            <a:ext cx="221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Купить драгоценный металл за рубли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FE2749-FF01-4B0F-A76D-EEB998758175}"/>
              </a:ext>
            </a:extLst>
          </p:cNvPr>
          <p:cNvSpPr txBox="1"/>
          <p:nvPr/>
        </p:nvSpPr>
        <p:spPr>
          <a:xfrm>
            <a:off x="6517379" y="3926133"/>
            <a:ext cx="221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333F48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Владеть активом как угодно долго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6E789CB7-E780-4812-83F4-F635EAD6E767}"/>
              </a:ext>
            </a:extLst>
          </p:cNvPr>
          <p:cNvCxnSpPr>
            <a:cxnSpLocks/>
          </p:cNvCxnSpPr>
          <p:nvPr/>
        </p:nvCxnSpPr>
        <p:spPr>
          <a:xfrm>
            <a:off x="298846" y="3265241"/>
            <a:ext cx="11768236" cy="0"/>
          </a:xfrm>
          <a:prstGeom prst="line">
            <a:avLst/>
          </a:prstGeom>
          <a:ln w="6350">
            <a:gradFill flip="none" rotWithShape="1">
              <a:gsLst>
                <a:gs pos="0">
                  <a:srgbClr val="DEA734"/>
                </a:gs>
                <a:gs pos="100000">
                  <a:srgbClr val="8058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sc0_mSUPvU9jWHH3Gf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185</Words>
  <Application>Microsoft Office PowerPoint</Application>
  <PresentationFormat>Широкоэкранный</PresentationFormat>
  <Paragraphs>39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16" baseType="lpstr">
      <vt:lpstr>Arial</vt:lpstr>
      <vt:lpstr>Calibri</vt:lpstr>
      <vt:lpstr>Calibri Light</vt:lpstr>
      <vt:lpstr>Fedra Sans Pro Bold LF</vt:lpstr>
      <vt:lpstr>Fedra Sans Pro Book LF</vt:lpstr>
      <vt:lpstr>SB Sans Display</vt:lpstr>
      <vt:lpstr>SB Sans Display Light</vt:lpstr>
      <vt:lpstr>SB Sans Display Semibold</vt:lpstr>
      <vt:lpstr>SB Sans Text Heavy</vt:lpstr>
      <vt:lpstr>Segoe UI</vt:lpstr>
      <vt:lpstr>Тема Office</vt:lpstr>
      <vt:lpstr>Слайд think-cell</vt:lpstr>
      <vt:lpstr>think-cell Slide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Nadaraya Vladimir</dc:creator>
  <cp:lastModifiedBy>Соловьев Андрей Юрьевич</cp:lastModifiedBy>
  <cp:revision>32</cp:revision>
  <cp:lastPrinted>2022-03-09T13:48:15Z</cp:lastPrinted>
  <dcterms:created xsi:type="dcterms:W3CDTF">2022-03-09T07:59:58Z</dcterms:created>
  <dcterms:modified xsi:type="dcterms:W3CDTF">2022-06-24T07:37:10Z</dcterms:modified>
</cp:coreProperties>
</file>