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tags/tag20.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4.xml" ContentType="application/vnd.openxmlformats-officedocument.themeOverr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5" r:id="rId3"/>
  </p:sldMasterIdLst>
  <p:sldIdLst>
    <p:sldId id="257" r:id="rId4"/>
    <p:sldId id="258" r:id="rId5"/>
    <p:sldId id="260" r:id="rId6"/>
    <p:sldId id="259"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8" autoAdjust="0"/>
    <p:restoredTop sz="94660"/>
  </p:normalViewPr>
  <p:slideViewPr>
    <p:cSldViewPr snapToGrid="0">
      <p:cViewPr varScale="1">
        <p:scale>
          <a:sx n="87" d="100"/>
          <a:sy n="87"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GR_02\Desktop\SBERBANK\&#1055;&#1088;&#1077;&#1079;&#1086;\&#1044;&#1072;&#1085;&#1085;&#1099;&#1077;_&#1087;&#1088;&#1077;&#1079;&#1086;.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_____Microsoft_Excel.xlsx"/></Relationships>
</file>

<file path=ppt/charts/_rels/chart3.xml.rels><?xml version="1.0" encoding="UTF-8" standalone="yes"?>
<Relationships xmlns="http://schemas.openxmlformats.org/package/2006/relationships"><Relationship Id="rId1" Type="http://schemas.openxmlformats.org/officeDocument/2006/relationships/oleObject" Target="file:///C:\Users\UGR_02\Desktop\SBERBANK\&#1055;&#1088;&#1077;&#1079;&#1086;\&#1044;&#1072;&#1085;&#1085;&#1099;&#1077;_&#1087;&#1088;&#1077;&#1079;&#1086;.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UGR_02\Desktop\SBERBANK\&#1055;&#1088;&#1077;&#1079;&#1086;\&#1044;&#1072;&#1085;&#1085;&#1099;&#1077;_&#1087;&#1088;&#1077;&#1079;&#1086;.xlsx"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C:\Users\UGR_02\Desktop\SBERBANK\&#1055;&#1088;&#1077;&#1079;&#1086;\&#1044;&#1072;&#1085;&#1085;&#1099;&#1077;_&#1087;&#1088;&#1077;&#1079;&#1086;.xlsx" TargetMode="External"/><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6744863240611509E-2"/>
          <c:y val="8.6437809395177326E-2"/>
          <c:w val="0.94325510832912585"/>
          <c:h val="0.78870757703401095"/>
        </c:manualLayout>
      </c:layout>
      <c:lineChart>
        <c:grouping val="standard"/>
        <c:varyColors val="0"/>
        <c:ser>
          <c:idx val="0"/>
          <c:order val="0"/>
          <c:spPr>
            <a:ln w="38100">
              <a:solidFill>
                <a:schemeClr val="accent1"/>
              </a:solidFill>
              <a:prstDash val="sysDot"/>
            </a:ln>
            <a:effectLst/>
          </c:spPr>
          <c:marker>
            <c:symbol val="none"/>
          </c:marker>
          <c:dPt>
            <c:idx val="0"/>
            <c:bubble3D val="0"/>
            <c:spPr>
              <a:ln w="38100">
                <a:noFill/>
                <a:prstDash val="sysDot"/>
              </a:ln>
              <a:effectLst/>
            </c:spPr>
            <c:extLst>
              <c:ext xmlns:c16="http://schemas.microsoft.com/office/drawing/2014/chart" uri="{C3380CC4-5D6E-409C-BE32-E72D297353CC}">
                <c16:uniqueId val="{00000001-5192-407C-ABAD-BDFB4F4E6FE1}"/>
              </c:ext>
            </c:extLst>
          </c:dPt>
          <c:dPt>
            <c:idx val="1"/>
            <c:bubble3D val="0"/>
            <c:spPr>
              <a:ln w="38100">
                <a:noFill/>
                <a:prstDash val="sysDot"/>
              </a:ln>
              <a:effectLst/>
            </c:spPr>
            <c:extLst>
              <c:ext xmlns:c16="http://schemas.microsoft.com/office/drawing/2014/chart" uri="{C3380CC4-5D6E-409C-BE32-E72D297353CC}">
                <c16:uniqueId val="{00000003-5192-407C-ABAD-BDFB4F4E6FE1}"/>
              </c:ext>
            </c:extLst>
          </c:dPt>
          <c:dPt>
            <c:idx val="2"/>
            <c:bubble3D val="0"/>
            <c:spPr>
              <a:ln w="38100">
                <a:noFill/>
                <a:prstDash val="sysDot"/>
              </a:ln>
              <a:effectLst/>
            </c:spPr>
            <c:extLst>
              <c:ext xmlns:c16="http://schemas.microsoft.com/office/drawing/2014/chart" uri="{C3380CC4-5D6E-409C-BE32-E72D297353CC}">
                <c16:uniqueId val="{00000005-5192-407C-ABAD-BDFB4F4E6FE1}"/>
              </c:ext>
            </c:extLst>
          </c:dPt>
          <c:dPt>
            <c:idx val="3"/>
            <c:bubble3D val="0"/>
            <c:spPr>
              <a:ln w="38100">
                <a:noFill/>
                <a:prstDash val="sysDot"/>
              </a:ln>
              <a:effectLst/>
            </c:spPr>
            <c:extLst>
              <c:ext xmlns:c16="http://schemas.microsoft.com/office/drawing/2014/chart" uri="{C3380CC4-5D6E-409C-BE32-E72D297353CC}">
                <c16:uniqueId val="{00000007-5192-407C-ABAD-BDFB4F4E6FE1}"/>
              </c:ext>
            </c:extLst>
          </c:dPt>
          <c:dPt>
            <c:idx val="4"/>
            <c:bubble3D val="0"/>
            <c:spPr>
              <a:ln w="38100">
                <a:noFill/>
                <a:prstDash val="sysDot"/>
              </a:ln>
              <a:effectLst/>
            </c:spPr>
            <c:extLst>
              <c:ext xmlns:c16="http://schemas.microsoft.com/office/drawing/2014/chart" uri="{C3380CC4-5D6E-409C-BE32-E72D297353CC}">
                <c16:uniqueId val="{00000009-5192-407C-ABAD-BDFB4F4E6FE1}"/>
              </c:ext>
            </c:extLst>
          </c:dPt>
          <c:dPt>
            <c:idx val="5"/>
            <c:bubble3D val="0"/>
            <c:spPr>
              <a:ln w="38100">
                <a:noFill/>
                <a:prstDash val="sysDot"/>
              </a:ln>
              <a:effectLst/>
            </c:spPr>
            <c:extLst>
              <c:ext xmlns:c16="http://schemas.microsoft.com/office/drawing/2014/chart" uri="{C3380CC4-5D6E-409C-BE32-E72D297353CC}">
                <c16:uniqueId val="{0000000B-5192-407C-ABAD-BDFB4F4E6FE1}"/>
              </c:ext>
            </c:extLst>
          </c:dPt>
          <c:dPt>
            <c:idx val="6"/>
            <c:bubble3D val="0"/>
            <c:spPr>
              <a:ln w="38100">
                <a:noFill/>
                <a:prstDash val="sysDot"/>
              </a:ln>
              <a:effectLst/>
            </c:spPr>
            <c:extLst>
              <c:ext xmlns:c16="http://schemas.microsoft.com/office/drawing/2014/chart" uri="{C3380CC4-5D6E-409C-BE32-E72D297353CC}">
                <c16:uniqueId val="{0000000D-5192-407C-ABAD-BDFB4F4E6FE1}"/>
              </c:ext>
            </c:extLst>
          </c:dPt>
          <c:dPt>
            <c:idx val="7"/>
            <c:bubble3D val="0"/>
            <c:spPr>
              <a:ln w="38100">
                <a:noFill/>
                <a:prstDash val="sysDot"/>
              </a:ln>
              <a:effectLst/>
            </c:spPr>
            <c:extLst>
              <c:ext xmlns:c16="http://schemas.microsoft.com/office/drawing/2014/chart" uri="{C3380CC4-5D6E-409C-BE32-E72D297353CC}">
                <c16:uniqueId val="{0000000F-5192-407C-ABAD-BDFB4F4E6FE1}"/>
              </c:ext>
            </c:extLst>
          </c:dPt>
          <c:dPt>
            <c:idx val="8"/>
            <c:bubble3D val="0"/>
            <c:spPr>
              <a:ln w="38100">
                <a:noFill/>
                <a:prstDash val="sysDot"/>
              </a:ln>
              <a:effectLst/>
            </c:spPr>
            <c:extLst>
              <c:ext xmlns:c16="http://schemas.microsoft.com/office/drawing/2014/chart" uri="{C3380CC4-5D6E-409C-BE32-E72D297353CC}">
                <c16:uniqueId val="{00000011-5192-407C-ABAD-BDFB4F4E6FE1}"/>
              </c:ext>
            </c:extLst>
          </c:dPt>
          <c:dPt>
            <c:idx val="9"/>
            <c:bubble3D val="0"/>
            <c:spPr>
              <a:ln w="38100">
                <a:noFill/>
                <a:prstDash val="sysDot"/>
              </a:ln>
              <a:effectLst/>
            </c:spPr>
            <c:extLst>
              <c:ext xmlns:c16="http://schemas.microsoft.com/office/drawing/2014/chart" uri="{C3380CC4-5D6E-409C-BE32-E72D297353CC}">
                <c16:uniqueId val="{00000013-5192-407C-ABAD-BDFB4F4E6FE1}"/>
              </c:ext>
            </c:extLst>
          </c:dPt>
          <c:dPt>
            <c:idx val="10"/>
            <c:bubble3D val="0"/>
            <c:spPr>
              <a:ln w="38100">
                <a:noFill/>
                <a:prstDash val="sysDot"/>
              </a:ln>
              <a:effectLst/>
            </c:spPr>
            <c:extLst>
              <c:ext xmlns:c16="http://schemas.microsoft.com/office/drawing/2014/chart" uri="{C3380CC4-5D6E-409C-BE32-E72D297353CC}">
                <c16:uniqueId val="{00000015-5192-407C-ABAD-BDFB4F4E6FE1}"/>
              </c:ext>
            </c:extLst>
          </c:dPt>
          <c:dPt>
            <c:idx val="11"/>
            <c:bubble3D val="0"/>
            <c:spPr>
              <a:ln w="38100">
                <a:noFill/>
                <a:prstDash val="sysDot"/>
              </a:ln>
              <a:effectLst/>
            </c:spPr>
            <c:extLst>
              <c:ext xmlns:c16="http://schemas.microsoft.com/office/drawing/2014/chart" uri="{C3380CC4-5D6E-409C-BE32-E72D297353CC}">
                <c16:uniqueId val="{00000017-5192-407C-ABAD-BDFB4F4E6FE1}"/>
              </c:ext>
            </c:extLst>
          </c:dPt>
          <c:dPt>
            <c:idx val="12"/>
            <c:bubble3D val="0"/>
            <c:spPr>
              <a:ln w="38100">
                <a:noFill/>
                <a:prstDash val="sysDot"/>
              </a:ln>
              <a:effectLst/>
            </c:spPr>
            <c:extLst>
              <c:ext xmlns:c16="http://schemas.microsoft.com/office/drawing/2014/chart" uri="{C3380CC4-5D6E-409C-BE32-E72D297353CC}">
                <c16:uniqueId val="{00000019-5192-407C-ABAD-BDFB4F4E6FE1}"/>
              </c:ext>
            </c:extLst>
          </c:dPt>
          <c:dPt>
            <c:idx val="13"/>
            <c:bubble3D val="0"/>
            <c:spPr>
              <a:ln w="38100">
                <a:noFill/>
                <a:prstDash val="sysDot"/>
              </a:ln>
              <a:effectLst/>
            </c:spPr>
            <c:extLst>
              <c:ext xmlns:c16="http://schemas.microsoft.com/office/drawing/2014/chart" uri="{C3380CC4-5D6E-409C-BE32-E72D297353CC}">
                <c16:uniqueId val="{0000001B-5192-407C-ABAD-BDFB4F4E6FE1}"/>
              </c:ext>
            </c:extLst>
          </c:dPt>
          <c:dPt>
            <c:idx val="21"/>
            <c:bubble3D val="0"/>
            <c:extLst>
              <c:ext xmlns:c16="http://schemas.microsoft.com/office/drawing/2014/chart" uri="{C3380CC4-5D6E-409C-BE32-E72D297353CC}">
                <c16:uniqueId val="{0000001C-5192-407C-ABAD-BDFB4F4E6FE1}"/>
              </c:ext>
            </c:extLst>
          </c:dPt>
          <c:dPt>
            <c:idx val="22"/>
            <c:bubble3D val="0"/>
            <c:extLst>
              <c:ext xmlns:c16="http://schemas.microsoft.com/office/drawing/2014/chart" uri="{C3380CC4-5D6E-409C-BE32-E72D297353CC}">
                <c16:uniqueId val="{0000001D-5192-407C-ABAD-BDFB4F4E6FE1}"/>
              </c:ext>
            </c:extLst>
          </c:dPt>
          <c:dPt>
            <c:idx val="23"/>
            <c:bubble3D val="0"/>
            <c:extLst>
              <c:ext xmlns:c16="http://schemas.microsoft.com/office/drawing/2014/chart" uri="{C3380CC4-5D6E-409C-BE32-E72D297353CC}">
                <c16:uniqueId val="{0000001E-5192-407C-ABAD-BDFB4F4E6FE1}"/>
              </c:ext>
            </c:extLst>
          </c:dPt>
          <c:dPt>
            <c:idx val="24"/>
            <c:bubble3D val="0"/>
            <c:extLst>
              <c:ext xmlns:c16="http://schemas.microsoft.com/office/drawing/2014/chart" uri="{C3380CC4-5D6E-409C-BE32-E72D297353CC}">
                <c16:uniqueId val="{0000001F-5192-407C-ABAD-BDFB4F4E6FE1}"/>
              </c:ext>
            </c:extLst>
          </c:dPt>
          <c:dPt>
            <c:idx val="25"/>
            <c:bubble3D val="0"/>
            <c:extLst>
              <c:ext xmlns:c16="http://schemas.microsoft.com/office/drawing/2014/chart" uri="{C3380CC4-5D6E-409C-BE32-E72D297353CC}">
                <c16:uniqueId val="{00000020-5192-407C-ABAD-BDFB4F4E6FE1}"/>
              </c:ext>
            </c:extLst>
          </c:dPt>
          <c:dPt>
            <c:idx val="26"/>
            <c:bubble3D val="0"/>
            <c:extLst>
              <c:ext xmlns:c16="http://schemas.microsoft.com/office/drawing/2014/chart" uri="{C3380CC4-5D6E-409C-BE32-E72D297353CC}">
                <c16:uniqueId val="{00000021-5192-407C-ABAD-BDFB4F4E6FE1}"/>
              </c:ext>
            </c:extLst>
          </c:dPt>
          <c:dPt>
            <c:idx val="27"/>
            <c:bubble3D val="0"/>
            <c:extLst>
              <c:ext xmlns:c16="http://schemas.microsoft.com/office/drawing/2014/chart" uri="{C3380CC4-5D6E-409C-BE32-E72D297353CC}">
                <c16:uniqueId val="{00000022-5192-407C-ABAD-BDFB4F4E6FE1}"/>
              </c:ext>
            </c:extLst>
          </c:dPt>
          <c:dPt>
            <c:idx val="28"/>
            <c:bubble3D val="0"/>
            <c:extLst>
              <c:ext xmlns:c16="http://schemas.microsoft.com/office/drawing/2014/chart" uri="{C3380CC4-5D6E-409C-BE32-E72D297353CC}">
                <c16:uniqueId val="{00000023-5192-407C-ABAD-BDFB4F4E6FE1}"/>
              </c:ext>
            </c:extLst>
          </c:dPt>
          <c:dPt>
            <c:idx val="29"/>
            <c:bubble3D val="0"/>
            <c:extLst>
              <c:ext xmlns:c16="http://schemas.microsoft.com/office/drawing/2014/chart" uri="{C3380CC4-5D6E-409C-BE32-E72D297353CC}">
                <c16:uniqueId val="{00000024-5192-407C-ABAD-BDFB4F4E6FE1}"/>
              </c:ext>
            </c:extLst>
          </c:dPt>
          <c:dPt>
            <c:idx val="30"/>
            <c:bubble3D val="0"/>
            <c:extLst>
              <c:ext xmlns:c16="http://schemas.microsoft.com/office/drawing/2014/chart" uri="{C3380CC4-5D6E-409C-BE32-E72D297353CC}">
                <c16:uniqueId val="{00000025-5192-407C-ABAD-BDFB4F4E6FE1}"/>
              </c:ext>
            </c:extLst>
          </c:dPt>
          <c:dPt>
            <c:idx val="31"/>
            <c:bubble3D val="0"/>
            <c:extLst>
              <c:ext xmlns:c16="http://schemas.microsoft.com/office/drawing/2014/chart" uri="{C3380CC4-5D6E-409C-BE32-E72D297353CC}">
                <c16:uniqueId val="{00000026-5192-407C-ABAD-BDFB4F4E6FE1}"/>
              </c:ext>
            </c:extLst>
          </c:dPt>
          <c:dPt>
            <c:idx val="32"/>
            <c:bubble3D val="0"/>
            <c:extLst>
              <c:ext xmlns:c16="http://schemas.microsoft.com/office/drawing/2014/chart" uri="{C3380CC4-5D6E-409C-BE32-E72D297353CC}">
                <c16:uniqueId val="{00000027-5192-407C-ABAD-BDFB4F4E6FE1}"/>
              </c:ext>
            </c:extLst>
          </c:dPt>
          <c:dPt>
            <c:idx val="33"/>
            <c:bubble3D val="0"/>
            <c:extLst>
              <c:ext xmlns:c16="http://schemas.microsoft.com/office/drawing/2014/chart" uri="{C3380CC4-5D6E-409C-BE32-E72D297353CC}">
                <c16:uniqueId val="{00000028-5192-407C-ABAD-BDFB4F4E6FE1}"/>
              </c:ext>
            </c:extLst>
          </c:dPt>
          <c:dPt>
            <c:idx val="34"/>
            <c:bubble3D val="0"/>
            <c:extLst>
              <c:ext xmlns:c16="http://schemas.microsoft.com/office/drawing/2014/chart" uri="{C3380CC4-5D6E-409C-BE32-E72D297353CC}">
                <c16:uniqueId val="{00000029-5192-407C-ABAD-BDFB4F4E6FE1}"/>
              </c:ext>
            </c:extLst>
          </c:dPt>
          <c:dPt>
            <c:idx val="35"/>
            <c:bubble3D val="0"/>
            <c:extLst>
              <c:ext xmlns:c16="http://schemas.microsoft.com/office/drawing/2014/chart" uri="{C3380CC4-5D6E-409C-BE32-E72D297353CC}">
                <c16:uniqueId val="{0000002A-5192-407C-ABAD-BDFB4F4E6FE1}"/>
              </c:ext>
            </c:extLst>
          </c:dPt>
          <c:dPt>
            <c:idx val="36"/>
            <c:bubble3D val="0"/>
            <c:extLst>
              <c:ext xmlns:c16="http://schemas.microsoft.com/office/drawing/2014/chart" uri="{C3380CC4-5D6E-409C-BE32-E72D297353CC}">
                <c16:uniqueId val="{0000002B-5192-407C-ABAD-BDFB4F4E6FE1}"/>
              </c:ext>
            </c:extLst>
          </c:dPt>
          <c:dPt>
            <c:idx val="37"/>
            <c:bubble3D val="0"/>
            <c:extLst>
              <c:ext xmlns:c16="http://schemas.microsoft.com/office/drawing/2014/chart" uri="{C3380CC4-5D6E-409C-BE32-E72D297353CC}">
                <c16:uniqueId val="{0000002C-5192-407C-ABAD-BDFB4F4E6FE1}"/>
              </c:ext>
            </c:extLst>
          </c:dPt>
          <c:dPt>
            <c:idx val="38"/>
            <c:bubble3D val="0"/>
            <c:extLst>
              <c:ext xmlns:c16="http://schemas.microsoft.com/office/drawing/2014/chart" uri="{C3380CC4-5D6E-409C-BE32-E72D297353CC}">
                <c16:uniqueId val="{0000002D-5192-407C-ABAD-BDFB4F4E6FE1}"/>
              </c:ext>
            </c:extLst>
          </c:dPt>
          <c:dPt>
            <c:idx val="39"/>
            <c:bubble3D val="0"/>
            <c:extLst>
              <c:ext xmlns:c16="http://schemas.microsoft.com/office/drawing/2014/chart" uri="{C3380CC4-5D6E-409C-BE32-E72D297353CC}">
                <c16:uniqueId val="{0000002E-5192-407C-ABAD-BDFB4F4E6FE1}"/>
              </c:ext>
            </c:extLst>
          </c:dPt>
          <c:dPt>
            <c:idx val="40"/>
            <c:bubble3D val="0"/>
            <c:extLst>
              <c:ext xmlns:c16="http://schemas.microsoft.com/office/drawing/2014/chart" uri="{C3380CC4-5D6E-409C-BE32-E72D297353CC}">
                <c16:uniqueId val="{0000002F-5192-407C-ABAD-BDFB4F4E6FE1}"/>
              </c:ext>
            </c:extLst>
          </c:dPt>
          <c:dPt>
            <c:idx val="41"/>
            <c:bubble3D val="0"/>
            <c:extLst>
              <c:ext xmlns:c16="http://schemas.microsoft.com/office/drawing/2014/chart" uri="{C3380CC4-5D6E-409C-BE32-E72D297353CC}">
                <c16:uniqueId val="{00000030-5192-407C-ABAD-BDFB4F4E6FE1}"/>
              </c:ext>
            </c:extLst>
          </c:dPt>
          <c:dPt>
            <c:idx val="42"/>
            <c:bubble3D val="0"/>
            <c:extLst>
              <c:ext xmlns:c16="http://schemas.microsoft.com/office/drawing/2014/chart" uri="{C3380CC4-5D6E-409C-BE32-E72D297353CC}">
                <c16:uniqueId val="{00000031-5192-407C-ABAD-BDFB4F4E6FE1}"/>
              </c:ext>
            </c:extLst>
          </c:dPt>
          <c:dPt>
            <c:idx val="43"/>
            <c:bubble3D val="0"/>
            <c:extLst>
              <c:ext xmlns:c16="http://schemas.microsoft.com/office/drawing/2014/chart" uri="{C3380CC4-5D6E-409C-BE32-E72D297353CC}">
                <c16:uniqueId val="{00000032-5192-407C-ABAD-BDFB4F4E6FE1}"/>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33-5192-407C-ABAD-BDFB4F4E6FE1}"/>
            </c:ext>
          </c:extLst>
        </c:ser>
        <c:dLbls>
          <c:showLegendKey val="0"/>
          <c:showVal val="0"/>
          <c:showCatName val="0"/>
          <c:showSerName val="0"/>
          <c:showPercent val="0"/>
          <c:showBubbleSize val="0"/>
        </c:dLbls>
        <c:smooth val="0"/>
        <c:axId val="117681152"/>
        <c:axId val="117682944"/>
      </c:lineChart>
      <c:dateAx>
        <c:axId val="117681152"/>
        <c:scaling>
          <c:orientation val="minMax"/>
        </c:scaling>
        <c:delete val="1"/>
        <c:axPos val="b"/>
        <c:numFmt formatCode="m/d/yyyy" sourceLinked="1"/>
        <c:majorTickMark val="out"/>
        <c:minorTickMark val="none"/>
        <c:tickLblPos val="nextTo"/>
        <c:crossAx val="117682944"/>
        <c:crosses val="autoZero"/>
        <c:auto val="1"/>
        <c:lblOffset val="100"/>
        <c:baseTimeUnit val="days"/>
      </c:dateAx>
      <c:valAx>
        <c:axId val="117682944"/>
        <c:scaling>
          <c:orientation val="minMax"/>
          <c:max val="68"/>
          <c:min val="58"/>
        </c:scaling>
        <c:delete val="1"/>
        <c:axPos val="l"/>
        <c:numFmt formatCode="General" sourceLinked="1"/>
        <c:majorTickMark val="out"/>
        <c:minorTickMark val="none"/>
        <c:tickLblPos val="nextTo"/>
        <c:crossAx val="117681152"/>
        <c:crosses val="autoZero"/>
        <c:crossBetween val="between"/>
      </c:valAx>
      <c:spPr>
        <a:noFill/>
        <a:ln w="25400">
          <a:noFill/>
        </a:ln>
        <a:effectLst/>
      </c:spPr>
    </c:plotArea>
    <c:plotVisOnly val="1"/>
    <c:dispBlanksAs val="zero"/>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8920880169404984E-2"/>
          <c:y val="3.004096764019638E-2"/>
          <c:w val="0.89111791590092848"/>
          <c:h val="0.86222404882972137"/>
        </c:manualLayout>
      </c:layout>
      <c:lineChart>
        <c:grouping val="standard"/>
        <c:varyColors val="0"/>
        <c:ser>
          <c:idx val="0"/>
          <c:order val="0"/>
          <c:tx>
            <c:strRef>
              <c:f>Лист1!$B$1</c:f>
              <c:strCache>
                <c:ptCount val="1"/>
                <c:pt idx="0">
                  <c:v>Ряд 1</c:v>
                </c:pt>
              </c:strCache>
            </c:strRef>
          </c:tx>
          <c:spPr>
            <a:ln w="19050" cap="rnd">
              <a:solidFill>
                <a:schemeClr val="accent1"/>
              </a:solidFill>
              <a:round/>
            </a:ln>
            <a:effectLst/>
          </c:spPr>
          <c:marker>
            <c:symbol val="none"/>
          </c:marker>
          <c:cat>
            <c:numRef>
              <c:f>Лист1!$A$2:$A$551</c:f>
              <c:numCache>
                <c:formatCode>m/d/yy</c:formatCode>
                <c:ptCount val="550"/>
                <c:pt idx="0">
                  <c:v>43110</c:v>
                </c:pt>
                <c:pt idx="1">
                  <c:v>43111</c:v>
                </c:pt>
                <c:pt idx="2">
                  <c:v>43112</c:v>
                </c:pt>
                <c:pt idx="3">
                  <c:v>43113</c:v>
                </c:pt>
                <c:pt idx="4">
                  <c:v>43116</c:v>
                </c:pt>
                <c:pt idx="5">
                  <c:v>43117</c:v>
                </c:pt>
                <c:pt idx="6">
                  <c:v>43118</c:v>
                </c:pt>
                <c:pt idx="7">
                  <c:v>43119</c:v>
                </c:pt>
                <c:pt idx="8">
                  <c:v>43120</c:v>
                </c:pt>
                <c:pt idx="9">
                  <c:v>43123</c:v>
                </c:pt>
                <c:pt idx="10">
                  <c:v>43124</c:v>
                </c:pt>
                <c:pt idx="11">
                  <c:v>43125</c:v>
                </c:pt>
                <c:pt idx="12">
                  <c:v>43126</c:v>
                </c:pt>
                <c:pt idx="13">
                  <c:v>43127</c:v>
                </c:pt>
                <c:pt idx="14">
                  <c:v>43130</c:v>
                </c:pt>
                <c:pt idx="15">
                  <c:v>43131</c:v>
                </c:pt>
                <c:pt idx="16">
                  <c:v>43132</c:v>
                </c:pt>
                <c:pt idx="17">
                  <c:v>43133</c:v>
                </c:pt>
                <c:pt idx="18">
                  <c:v>43134</c:v>
                </c:pt>
                <c:pt idx="19">
                  <c:v>43137</c:v>
                </c:pt>
                <c:pt idx="20">
                  <c:v>43138</c:v>
                </c:pt>
                <c:pt idx="21">
                  <c:v>43139</c:v>
                </c:pt>
                <c:pt idx="22">
                  <c:v>43140</c:v>
                </c:pt>
                <c:pt idx="23">
                  <c:v>43141</c:v>
                </c:pt>
                <c:pt idx="24">
                  <c:v>43144</c:v>
                </c:pt>
                <c:pt idx="25">
                  <c:v>43145</c:v>
                </c:pt>
                <c:pt idx="26">
                  <c:v>43146</c:v>
                </c:pt>
                <c:pt idx="27">
                  <c:v>43147</c:v>
                </c:pt>
                <c:pt idx="28">
                  <c:v>43148</c:v>
                </c:pt>
                <c:pt idx="29">
                  <c:v>43151</c:v>
                </c:pt>
                <c:pt idx="30">
                  <c:v>43152</c:v>
                </c:pt>
                <c:pt idx="31">
                  <c:v>43153</c:v>
                </c:pt>
                <c:pt idx="32">
                  <c:v>43154</c:v>
                </c:pt>
                <c:pt idx="33">
                  <c:v>43158</c:v>
                </c:pt>
                <c:pt idx="34">
                  <c:v>43159</c:v>
                </c:pt>
                <c:pt idx="35">
                  <c:v>43160</c:v>
                </c:pt>
                <c:pt idx="36">
                  <c:v>43161</c:v>
                </c:pt>
                <c:pt idx="37">
                  <c:v>43162</c:v>
                </c:pt>
                <c:pt idx="38">
                  <c:v>43165</c:v>
                </c:pt>
                <c:pt idx="39">
                  <c:v>43166</c:v>
                </c:pt>
                <c:pt idx="40">
                  <c:v>43167</c:v>
                </c:pt>
                <c:pt idx="41">
                  <c:v>43172</c:v>
                </c:pt>
                <c:pt idx="42">
                  <c:v>43173</c:v>
                </c:pt>
                <c:pt idx="43">
                  <c:v>43174</c:v>
                </c:pt>
                <c:pt idx="44">
                  <c:v>43175</c:v>
                </c:pt>
                <c:pt idx="45">
                  <c:v>43176</c:v>
                </c:pt>
                <c:pt idx="46">
                  <c:v>43179</c:v>
                </c:pt>
                <c:pt idx="47">
                  <c:v>43180</c:v>
                </c:pt>
                <c:pt idx="48">
                  <c:v>43181</c:v>
                </c:pt>
                <c:pt idx="49">
                  <c:v>43182</c:v>
                </c:pt>
                <c:pt idx="50">
                  <c:v>43183</c:v>
                </c:pt>
                <c:pt idx="51">
                  <c:v>43186</c:v>
                </c:pt>
                <c:pt idx="52">
                  <c:v>43187</c:v>
                </c:pt>
                <c:pt idx="53">
                  <c:v>43188</c:v>
                </c:pt>
                <c:pt idx="54">
                  <c:v>43189</c:v>
                </c:pt>
                <c:pt idx="55">
                  <c:v>43190</c:v>
                </c:pt>
                <c:pt idx="56">
                  <c:v>43193</c:v>
                </c:pt>
                <c:pt idx="57">
                  <c:v>43194</c:v>
                </c:pt>
                <c:pt idx="58">
                  <c:v>43195</c:v>
                </c:pt>
                <c:pt idx="59">
                  <c:v>43196</c:v>
                </c:pt>
                <c:pt idx="60">
                  <c:v>43197</c:v>
                </c:pt>
                <c:pt idx="61">
                  <c:v>43200</c:v>
                </c:pt>
                <c:pt idx="62">
                  <c:v>43201</c:v>
                </c:pt>
                <c:pt idx="63">
                  <c:v>43202</c:v>
                </c:pt>
                <c:pt idx="64">
                  <c:v>43203</c:v>
                </c:pt>
                <c:pt idx="65">
                  <c:v>43204</c:v>
                </c:pt>
                <c:pt idx="66">
                  <c:v>43207</c:v>
                </c:pt>
                <c:pt idx="67">
                  <c:v>43208</c:v>
                </c:pt>
                <c:pt idx="68">
                  <c:v>43209</c:v>
                </c:pt>
                <c:pt idx="69">
                  <c:v>43210</c:v>
                </c:pt>
                <c:pt idx="70">
                  <c:v>43211</c:v>
                </c:pt>
                <c:pt idx="71">
                  <c:v>43214</c:v>
                </c:pt>
                <c:pt idx="72">
                  <c:v>43215</c:v>
                </c:pt>
                <c:pt idx="73">
                  <c:v>43216</c:v>
                </c:pt>
                <c:pt idx="74">
                  <c:v>43217</c:v>
                </c:pt>
                <c:pt idx="75">
                  <c:v>43218</c:v>
                </c:pt>
                <c:pt idx="76">
                  <c:v>43219</c:v>
                </c:pt>
                <c:pt idx="77">
                  <c:v>43224</c:v>
                </c:pt>
                <c:pt idx="78">
                  <c:v>43225</c:v>
                </c:pt>
                <c:pt idx="79">
                  <c:v>43228</c:v>
                </c:pt>
                <c:pt idx="80">
                  <c:v>43229</c:v>
                </c:pt>
                <c:pt idx="81">
                  <c:v>43231</c:v>
                </c:pt>
                <c:pt idx="82">
                  <c:v>43232</c:v>
                </c:pt>
                <c:pt idx="83">
                  <c:v>43235</c:v>
                </c:pt>
                <c:pt idx="84">
                  <c:v>43236</c:v>
                </c:pt>
                <c:pt idx="85">
                  <c:v>43237</c:v>
                </c:pt>
                <c:pt idx="86">
                  <c:v>43238</c:v>
                </c:pt>
                <c:pt idx="87">
                  <c:v>43239</c:v>
                </c:pt>
                <c:pt idx="88">
                  <c:v>43242</c:v>
                </c:pt>
                <c:pt idx="89">
                  <c:v>43243</c:v>
                </c:pt>
                <c:pt idx="90">
                  <c:v>43244</c:v>
                </c:pt>
                <c:pt idx="91">
                  <c:v>43245</c:v>
                </c:pt>
                <c:pt idx="92">
                  <c:v>43246</c:v>
                </c:pt>
                <c:pt idx="93">
                  <c:v>43249</c:v>
                </c:pt>
                <c:pt idx="94">
                  <c:v>43250</c:v>
                </c:pt>
                <c:pt idx="95">
                  <c:v>43251</c:v>
                </c:pt>
                <c:pt idx="96">
                  <c:v>43252</c:v>
                </c:pt>
                <c:pt idx="97">
                  <c:v>43253</c:v>
                </c:pt>
                <c:pt idx="98">
                  <c:v>43256</c:v>
                </c:pt>
                <c:pt idx="99">
                  <c:v>43257</c:v>
                </c:pt>
                <c:pt idx="100">
                  <c:v>43258</c:v>
                </c:pt>
                <c:pt idx="101">
                  <c:v>43259</c:v>
                </c:pt>
                <c:pt idx="102">
                  <c:v>43260</c:v>
                </c:pt>
                <c:pt idx="103">
                  <c:v>43261</c:v>
                </c:pt>
                <c:pt idx="104">
                  <c:v>43265</c:v>
                </c:pt>
                <c:pt idx="105">
                  <c:v>43266</c:v>
                </c:pt>
                <c:pt idx="106">
                  <c:v>43267</c:v>
                </c:pt>
                <c:pt idx="107">
                  <c:v>43270</c:v>
                </c:pt>
                <c:pt idx="108">
                  <c:v>43271</c:v>
                </c:pt>
                <c:pt idx="109">
                  <c:v>43272</c:v>
                </c:pt>
                <c:pt idx="110">
                  <c:v>43273</c:v>
                </c:pt>
                <c:pt idx="111">
                  <c:v>43274</c:v>
                </c:pt>
                <c:pt idx="112">
                  <c:v>43277</c:v>
                </c:pt>
                <c:pt idx="113">
                  <c:v>43278</c:v>
                </c:pt>
                <c:pt idx="114">
                  <c:v>43279</c:v>
                </c:pt>
                <c:pt idx="115">
                  <c:v>43280</c:v>
                </c:pt>
                <c:pt idx="116">
                  <c:v>43281</c:v>
                </c:pt>
                <c:pt idx="117">
                  <c:v>43284</c:v>
                </c:pt>
                <c:pt idx="118">
                  <c:v>43285</c:v>
                </c:pt>
                <c:pt idx="119">
                  <c:v>43286</c:v>
                </c:pt>
                <c:pt idx="120">
                  <c:v>43287</c:v>
                </c:pt>
                <c:pt idx="121">
                  <c:v>43288</c:v>
                </c:pt>
                <c:pt idx="122">
                  <c:v>43291</c:v>
                </c:pt>
                <c:pt idx="123">
                  <c:v>43292</c:v>
                </c:pt>
                <c:pt idx="124">
                  <c:v>43293</c:v>
                </c:pt>
                <c:pt idx="125">
                  <c:v>43294</c:v>
                </c:pt>
                <c:pt idx="126">
                  <c:v>43295</c:v>
                </c:pt>
                <c:pt idx="127">
                  <c:v>43298</c:v>
                </c:pt>
                <c:pt idx="128">
                  <c:v>43299</c:v>
                </c:pt>
                <c:pt idx="129">
                  <c:v>43300</c:v>
                </c:pt>
                <c:pt idx="130">
                  <c:v>43301</c:v>
                </c:pt>
                <c:pt idx="131">
                  <c:v>43302</c:v>
                </c:pt>
                <c:pt idx="132">
                  <c:v>43305</c:v>
                </c:pt>
                <c:pt idx="133">
                  <c:v>43306</c:v>
                </c:pt>
                <c:pt idx="134">
                  <c:v>43307</c:v>
                </c:pt>
                <c:pt idx="135">
                  <c:v>43308</c:v>
                </c:pt>
                <c:pt idx="136">
                  <c:v>43309</c:v>
                </c:pt>
                <c:pt idx="137">
                  <c:v>43312</c:v>
                </c:pt>
                <c:pt idx="138">
                  <c:v>43313</c:v>
                </c:pt>
                <c:pt idx="139">
                  <c:v>43314</c:v>
                </c:pt>
                <c:pt idx="140">
                  <c:v>43315</c:v>
                </c:pt>
                <c:pt idx="141">
                  <c:v>43316</c:v>
                </c:pt>
                <c:pt idx="142">
                  <c:v>43319</c:v>
                </c:pt>
                <c:pt idx="143">
                  <c:v>43320</c:v>
                </c:pt>
                <c:pt idx="144">
                  <c:v>43321</c:v>
                </c:pt>
                <c:pt idx="145">
                  <c:v>43322</c:v>
                </c:pt>
                <c:pt idx="146">
                  <c:v>43323</c:v>
                </c:pt>
                <c:pt idx="147">
                  <c:v>43326</c:v>
                </c:pt>
                <c:pt idx="148">
                  <c:v>43327</c:v>
                </c:pt>
                <c:pt idx="149">
                  <c:v>43328</c:v>
                </c:pt>
                <c:pt idx="150">
                  <c:v>43329</c:v>
                </c:pt>
                <c:pt idx="151">
                  <c:v>43330</c:v>
                </c:pt>
                <c:pt idx="152">
                  <c:v>43333</c:v>
                </c:pt>
                <c:pt idx="153">
                  <c:v>43334</c:v>
                </c:pt>
                <c:pt idx="154">
                  <c:v>43335</c:v>
                </c:pt>
                <c:pt idx="155">
                  <c:v>43336</c:v>
                </c:pt>
                <c:pt idx="156">
                  <c:v>43337</c:v>
                </c:pt>
                <c:pt idx="157">
                  <c:v>43340</c:v>
                </c:pt>
                <c:pt idx="158">
                  <c:v>43341</c:v>
                </c:pt>
                <c:pt idx="159">
                  <c:v>43342</c:v>
                </c:pt>
                <c:pt idx="160">
                  <c:v>43343</c:v>
                </c:pt>
                <c:pt idx="161">
                  <c:v>43344</c:v>
                </c:pt>
                <c:pt idx="162">
                  <c:v>43347</c:v>
                </c:pt>
                <c:pt idx="163">
                  <c:v>43348</c:v>
                </c:pt>
                <c:pt idx="164">
                  <c:v>43349</c:v>
                </c:pt>
                <c:pt idx="165">
                  <c:v>43350</c:v>
                </c:pt>
                <c:pt idx="166">
                  <c:v>43351</c:v>
                </c:pt>
                <c:pt idx="167">
                  <c:v>43354</c:v>
                </c:pt>
                <c:pt idx="168">
                  <c:v>43355</c:v>
                </c:pt>
                <c:pt idx="169">
                  <c:v>43356</c:v>
                </c:pt>
                <c:pt idx="170">
                  <c:v>43357</c:v>
                </c:pt>
                <c:pt idx="171">
                  <c:v>43358</c:v>
                </c:pt>
                <c:pt idx="172">
                  <c:v>43361</c:v>
                </c:pt>
                <c:pt idx="173">
                  <c:v>43362</c:v>
                </c:pt>
                <c:pt idx="174">
                  <c:v>43363</c:v>
                </c:pt>
                <c:pt idx="175">
                  <c:v>43364</c:v>
                </c:pt>
                <c:pt idx="176">
                  <c:v>43365</c:v>
                </c:pt>
                <c:pt idx="177">
                  <c:v>43368</c:v>
                </c:pt>
                <c:pt idx="178">
                  <c:v>43369</c:v>
                </c:pt>
                <c:pt idx="179">
                  <c:v>43370</c:v>
                </c:pt>
                <c:pt idx="180">
                  <c:v>43371</c:v>
                </c:pt>
                <c:pt idx="181">
                  <c:v>43372</c:v>
                </c:pt>
                <c:pt idx="182">
                  <c:v>43375</c:v>
                </c:pt>
                <c:pt idx="183">
                  <c:v>43376</c:v>
                </c:pt>
                <c:pt idx="184">
                  <c:v>43377</c:v>
                </c:pt>
                <c:pt idx="185">
                  <c:v>43378</c:v>
                </c:pt>
                <c:pt idx="186">
                  <c:v>43379</c:v>
                </c:pt>
                <c:pt idx="187">
                  <c:v>43382</c:v>
                </c:pt>
                <c:pt idx="188">
                  <c:v>43383</c:v>
                </c:pt>
                <c:pt idx="189">
                  <c:v>43384</c:v>
                </c:pt>
                <c:pt idx="190">
                  <c:v>43385</c:v>
                </c:pt>
                <c:pt idx="191">
                  <c:v>43386</c:v>
                </c:pt>
                <c:pt idx="192">
                  <c:v>43389</c:v>
                </c:pt>
                <c:pt idx="193">
                  <c:v>43390</c:v>
                </c:pt>
                <c:pt idx="194">
                  <c:v>43391</c:v>
                </c:pt>
                <c:pt idx="195">
                  <c:v>43392</c:v>
                </c:pt>
                <c:pt idx="196">
                  <c:v>43393</c:v>
                </c:pt>
                <c:pt idx="197">
                  <c:v>43396</c:v>
                </c:pt>
                <c:pt idx="198">
                  <c:v>43397</c:v>
                </c:pt>
                <c:pt idx="199">
                  <c:v>43398</c:v>
                </c:pt>
                <c:pt idx="200">
                  <c:v>43399</c:v>
                </c:pt>
                <c:pt idx="201">
                  <c:v>43400</c:v>
                </c:pt>
                <c:pt idx="202">
                  <c:v>43403</c:v>
                </c:pt>
                <c:pt idx="203">
                  <c:v>43404</c:v>
                </c:pt>
                <c:pt idx="204">
                  <c:v>43405</c:v>
                </c:pt>
                <c:pt idx="205">
                  <c:v>43406</c:v>
                </c:pt>
                <c:pt idx="206">
                  <c:v>43407</c:v>
                </c:pt>
                <c:pt idx="207">
                  <c:v>43411</c:v>
                </c:pt>
                <c:pt idx="208">
                  <c:v>43412</c:v>
                </c:pt>
                <c:pt idx="209">
                  <c:v>43413</c:v>
                </c:pt>
                <c:pt idx="210">
                  <c:v>43414</c:v>
                </c:pt>
                <c:pt idx="211">
                  <c:v>43417</c:v>
                </c:pt>
                <c:pt idx="212">
                  <c:v>43418</c:v>
                </c:pt>
                <c:pt idx="213">
                  <c:v>43419</c:v>
                </c:pt>
                <c:pt idx="214">
                  <c:v>43420</c:v>
                </c:pt>
                <c:pt idx="215">
                  <c:v>43421</c:v>
                </c:pt>
                <c:pt idx="216">
                  <c:v>43424</c:v>
                </c:pt>
                <c:pt idx="217">
                  <c:v>43425</c:v>
                </c:pt>
                <c:pt idx="218">
                  <c:v>43426</c:v>
                </c:pt>
                <c:pt idx="219">
                  <c:v>43427</c:v>
                </c:pt>
                <c:pt idx="220">
                  <c:v>43428</c:v>
                </c:pt>
                <c:pt idx="221">
                  <c:v>43431</c:v>
                </c:pt>
                <c:pt idx="222">
                  <c:v>43432</c:v>
                </c:pt>
                <c:pt idx="223">
                  <c:v>43433</c:v>
                </c:pt>
                <c:pt idx="224">
                  <c:v>43434</c:v>
                </c:pt>
                <c:pt idx="225">
                  <c:v>43435</c:v>
                </c:pt>
                <c:pt idx="226">
                  <c:v>43438</c:v>
                </c:pt>
                <c:pt idx="227">
                  <c:v>43439</c:v>
                </c:pt>
                <c:pt idx="228">
                  <c:v>43440</c:v>
                </c:pt>
                <c:pt idx="229">
                  <c:v>43441</c:v>
                </c:pt>
                <c:pt idx="230">
                  <c:v>43442</c:v>
                </c:pt>
                <c:pt idx="231">
                  <c:v>43445</c:v>
                </c:pt>
                <c:pt idx="232">
                  <c:v>43446</c:v>
                </c:pt>
                <c:pt idx="233">
                  <c:v>43447</c:v>
                </c:pt>
                <c:pt idx="234">
                  <c:v>43448</c:v>
                </c:pt>
                <c:pt idx="235">
                  <c:v>43449</c:v>
                </c:pt>
                <c:pt idx="236">
                  <c:v>43452</c:v>
                </c:pt>
                <c:pt idx="237">
                  <c:v>43453</c:v>
                </c:pt>
                <c:pt idx="238">
                  <c:v>43454</c:v>
                </c:pt>
                <c:pt idx="239">
                  <c:v>43455</c:v>
                </c:pt>
                <c:pt idx="240">
                  <c:v>43456</c:v>
                </c:pt>
                <c:pt idx="241">
                  <c:v>43459</c:v>
                </c:pt>
                <c:pt idx="242">
                  <c:v>43460</c:v>
                </c:pt>
                <c:pt idx="243">
                  <c:v>43461</c:v>
                </c:pt>
                <c:pt idx="244">
                  <c:v>43462</c:v>
                </c:pt>
                <c:pt idx="245">
                  <c:v>43463</c:v>
                </c:pt>
                <c:pt idx="246">
                  <c:v>43464</c:v>
                </c:pt>
                <c:pt idx="247">
                  <c:v>43475</c:v>
                </c:pt>
                <c:pt idx="248">
                  <c:v>43476</c:v>
                </c:pt>
                <c:pt idx="249">
                  <c:v>43477</c:v>
                </c:pt>
                <c:pt idx="250">
                  <c:v>43480</c:v>
                </c:pt>
                <c:pt idx="251">
                  <c:v>43481</c:v>
                </c:pt>
                <c:pt idx="252">
                  <c:v>43482</c:v>
                </c:pt>
                <c:pt idx="253">
                  <c:v>43483</c:v>
                </c:pt>
                <c:pt idx="254">
                  <c:v>43484</c:v>
                </c:pt>
                <c:pt idx="255">
                  <c:v>43487</c:v>
                </c:pt>
                <c:pt idx="256">
                  <c:v>43488</c:v>
                </c:pt>
                <c:pt idx="257">
                  <c:v>43489</c:v>
                </c:pt>
                <c:pt idx="258">
                  <c:v>43490</c:v>
                </c:pt>
                <c:pt idx="259">
                  <c:v>43491</c:v>
                </c:pt>
                <c:pt idx="260">
                  <c:v>43494</c:v>
                </c:pt>
                <c:pt idx="261">
                  <c:v>43495</c:v>
                </c:pt>
                <c:pt idx="262">
                  <c:v>43496</c:v>
                </c:pt>
                <c:pt idx="263">
                  <c:v>43497</c:v>
                </c:pt>
                <c:pt idx="264">
                  <c:v>43498</c:v>
                </c:pt>
                <c:pt idx="265">
                  <c:v>43501</c:v>
                </c:pt>
                <c:pt idx="266">
                  <c:v>43502</c:v>
                </c:pt>
                <c:pt idx="267">
                  <c:v>43503</c:v>
                </c:pt>
                <c:pt idx="268">
                  <c:v>43504</c:v>
                </c:pt>
                <c:pt idx="269">
                  <c:v>43505</c:v>
                </c:pt>
                <c:pt idx="270">
                  <c:v>43508</c:v>
                </c:pt>
                <c:pt idx="271">
                  <c:v>43509</c:v>
                </c:pt>
                <c:pt idx="272">
                  <c:v>43510</c:v>
                </c:pt>
                <c:pt idx="273">
                  <c:v>43511</c:v>
                </c:pt>
                <c:pt idx="274">
                  <c:v>43512</c:v>
                </c:pt>
                <c:pt idx="275">
                  <c:v>43515</c:v>
                </c:pt>
                <c:pt idx="276">
                  <c:v>43516</c:v>
                </c:pt>
                <c:pt idx="277">
                  <c:v>43517</c:v>
                </c:pt>
                <c:pt idx="278">
                  <c:v>43518</c:v>
                </c:pt>
                <c:pt idx="279">
                  <c:v>43519</c:v>
                </c:pt>
                <c:pt idx="280">
                  <c:v>43522</c:v>
                </c:pt>
                <c:pt idx="281">
                  <c:v>43523</c:v>
                </c:pt>
                <c:pt idx="282">
                  <c:v>43524</c:v>
                </c:pt>
                <c:pt idx="283">
                  <c:v>43525</c:v>
                </c:pt>
                <c:pt idx="284">
                  <c:v>43526</c:v>
                </c:pt>
                <c:pt idx="285">
                  <c:v>43529</c:v>
                </c:pt>
                <c:pt idx="286">
                  <c:v>43530</c:v>
                </c:pt>
                <c:pt idx="287">
                  <c:v>43531</c:v>
                </c:pt>
                <c:pt idx="288">
                  <c:v>43532</c:v>
                </c:pt>
                <c:pt idx="289">
                  <c:v>43536</c:v>
                </c:pt>
                <c:pt idx="290">
                  <c:v>43537</c:v>
                </c:pt>
                <c:pt idx="291">
                  <c:v>43538</c:v>
                </c:pt>
                <c:pt idx="292">
                  <c:v>43539</c:v>
                </c:pt>
                <c:pt idx="293">
                  <c:v>43540</c:v>
                </c:pt>
                <c:pt idx="294">
                  <c:v>43543</c:v>
                </c:pt>
                <c:pt idx="295">
                  <c:v>43544</c:v>
                </c:pt>
                <c:pt idx="296">
                  <c:v>43545</c:v>
                </c:pt>
                <c:pt idx="297">
                  <c:v>43546</c:v>
                </c:pt>
                <c:pt idx="298">
                  <c:v>43547</c:v>
                </c:pt>
                <c:pt idx="299">
                  <c:v>43550</c:v>
                </c:pt>
                <c:pt idx="300">
                  <c:v>43551</c:v>
                </c:pt>
                <c:pt idx="301">
                  <c:v>43552</c:v>
                </c:pt>
                <c:pt idx="302">
                  <c:v>43553</c:v>
                </c:pt>
                <c:pt idx="303">
                  <c:v>43554</c:v>
                </c:pt>
                <c:pt idx="304">
                  <c:v>43557</c:v>
                </c:pt>
                <c:pt idx="305">
                  <c:v>43558</c:v>
                </c:pt>
                <c:pt idx="306">
                  <c:v>43559</c:v>
                </c:pt>
                <c:pt idx="307">
                  <c:v>43560</c:v>
                </c:pt>
                <c:pt idx="308">
                  <c:v>43561</c:v>
                </c:pt>
                <c:pt idx="309">
                  <c:v>43564</c:v>
                </c:pt>
                <c:pt idx="310">
                  <c:v>43565</c:v>
                </c:pt>
                <c:pt idx="311">
                  <c:v>43566</c:v>
                </c:pt>
                <c:pt idx="312">
                  <c:v>43567</c:v>
                </c:pt>
                <c:pt idx="313">
                  <c:v>43568</c:v>
                </c:pt>
                <c:pt idx="314">
                  <c:v>43571</c:v>
                </c:pt>
                <c:pt idx="315">
                  <c:v>43572</c:v>
                </c:pt>
                <c:pt idx="316">
                  <c:v>43573</c:v>
                </c:pt>
                <c:pt idx="317">
                  <c:v>43574</c:v>
                </c:pt>
                <c:pt idx="318">
                  <c:v>43575</c:v>
                </c:pt>
                <c:pt idx="319">
                  <c:v>43578</c:v>
                </c:pt>
                <c:pt idx="320">
                  <c:v>43579</c:v>
                </c:pt>
                <c:pt idx="321">
                  <c:v>43580</c:v>
                </c:pt>
                <c:pt idx="322">
                  <c:v>43581</c:v>
                </c:pt>
                <c:pt idx="323">
                  <c:v>43582</c:v>
                </c:pt>
                <c:pt idx="324">
                  <c:v>43585</c:v>
                </c:pt>
                <c:pt idx="325">
                  <c:v>43586</c:v>
                </c:pt>
                <c:pt idx="326">
                  <c:v>43592</c:v>
                </c:pt>
                <c:pt idx="327">
                  <c:v>43593</c:v>
                </c:pt>
                <c:pt idx="328">
                  <c:v>43594</c:v>
                </c:pt>
                <c:pt idx="329">
                  <c:v>43599</c:v>
                </c:pt>
                <c:pt idx="330">
                  <c:v>43600</c:v>
                </c:pt>
                <c:pt idx="331">
                  <c:v>43601</c:v>
                </c:pt>
                <c:pt idx="332">
                  <c:v>43602</c:v>
                </c:pt>
                <c:pt idx="333">
                  <c:v>43603</c:v>
                </c:pt>
                <c:pt idx="334">
                  <c:v>43606</c:v>
                </c:pt>
                <c:pt idx="335">
                  <c:v>43607</c:v>
                </c:pt>
                <c:pt idx="336">
                  <c:v>43608</c:v>
                </c:pt>
                <c:pt idx="337">
                  <c:v>43609</c:v>
                </c:pt>
                <c:pt idx="338">
                  <c:v>43610</c:v>
                </c:pt>
                <c:pt idx="339">
                  <c:v>43613</c:v>
                </c:pt>
                <c:pt idx="340">
                  <c:v>43614</c:v>
                </c:pt>
                <c:pt idx="341">
                  <c:v>43615</c:v>
                </c:pt>
                <c:pt idx="342">
                  <c:v>43616</c:v>
                </c:pt>
                <c:pt idx="343">
                  <c:v>43617</c:v>
                </c:pt>
                <c:pt idx="344">
                  <c:v>43620</c:v>
                </c:pt>
                <c:pt idx="345">
                  <c:v>43621</c:v>
                </c:pt>
                <c:pt idx="346">
                  <c:v>43622</c:v>
                </c:pt>
                <c:pt idx="347">
                  <c:v>43623</c:v>
                </c:pt>
                <c:pt idx="348">
                  <c:v>43624</c:v>
                </c:pt>
                <c:pt idx="349">
                  <c:v>43627</c:v>
                </c:pt>
                <c:pt idx="350">
                  <c:v>43628</c:v>
                </c:pt>
                <c:pt idx="351">
                  <c:v>43630</c:v>
                </c:pt>
                <c:pt idx="352">
                  <c:v>43631</c:v>
                </c:pt>
                <c:pt idx="353">
                  <c:v>43634</c:v>
                </c:pt>
                <c:pt idx="354">
                  <c:v>43635</c:v>
                </c:pt>
                <c:pt idx="355">
                  <c:v>43636</c:v>
                </c:pt>
                <c:pt idx="356">
                  <c:v>43637</c:v>
                </c:pt>
                <c:pt idx="357">
                  <c:v>43638</c:v>
                </c:pt>
                <c:pt idx="358">
                  <c:v>43641</c:v>
                </c:pt>
                <c:pt idx="359">
                  <c:v>43642</c:v>
                </c:pt>
                <c:pt idx="360">
                  <c:v>43643</c:v>
                </c:pt>
                <c:pt idx="361">
                  <c:v>43644</c:v>
                </c:pt>
                <c:pt idx="362">
                  <c:v>43645</c:v>
                </c:pt>
                <c:pt idx="363">
                  <c:v>43648</c:v>
                </c:pt>
                <c:pt idx="364">
                  <c:v>43649</c:v>
                </c:pt>
                <c:pt idx="365">
                  <c:v>43650</c:v>
                </c:pt>
                <c:pt idx="366">
                  <c:v>43651</c:v>
                </c:pt>
                <c:pt idx="367">
                  <c:v>43652</c:v>
                </c:pt>
                <c:pt idx="368">
                  <c:v>43655</c:v>
                </c:pt>
                <c:pt idx="369">
                  <c:v>43656</c:v>
                </c:pt>
                <c:pt idx="370">
                  <c:v>43657</c:v>
                </c:pt>
                <c:pt idx="371">
                  <c:v>43658</c:v>
                </c:pt>
                <c:pt idx="372">
                  <c:v>43659</c:v>
                </c:pt>
                <c:pt idx="373">
                  <c:v>43662</c:v>
                </c:pt>
                <c:pt idx="374">
                  <c:v>43663</c:v>
                </c:pt>
                <c:pt idx="375">
                  <c:v>43664</c:v>
                </c:pt>
                <c:pt idx="376">
                  <c:v>43665</c:v>
                </c:pt>
                <c:pt idx="377">
                  <c:v>43666</c:v>
                </c:pt>
                <c:pt idx="378">
                  <c:v>43669</c:v>
                </c:pt>
                <c:pt idx="379">
                  <c:v>43670</c:v>
                </c:pt>
                <c:pt idx="380">
                  <c:v>43671</c:v>
                </c:pt>
                <c:pt idx="381">
                  <c:v>43672</c:v>
                </c:pt>
                <c:pt idx="382">
                  <c:v>43673</c:v>
                </c:pt>
                <c:pt idx="383">
                  <c:v>43676</c:v>
                </c:pt>
                <c:pt idx="384">
                  <c:v>43677</c:v>
                </c:pt>
                <c:pt idx="385">
                  <c:v>43678</c:v>
                </c:pt>
                <c:pt idx="386">
                  <c:v>43679</c:v>
                </c:pt>
                <c:pt idx="387">
                  <c:v>43680</c:v>
                </c:pt>
                <c:pt idx="388">
                  <c:v>43683</c:v>
                </c:pt>
                <c:pt idx="389">
                  <c:v>43684</c:v>
                </c:pt>
                <c:pt idx="390">
                  <c:v>43685</c:v>
                </c:pt>
                <c:pt idx="391">
                  <c:v>43686</c:v>
                </c:pt>
                <c:pt idx="392">
                  <c:v>43687</c:v>
                </c:pt>
                <c:pt idx="393">
                  <c:v>43690</c:v>
                </c:pt>
                <c:pt idx="394">
                  <c:v>43691</c:v>
                </c:pt>
                <c:pt idx="395">
                  <c:v>43692</c:v>
                </c:pt>
                <c:pt idx="396">
                  <c:v>43693</c:v>
                </c:pt>
                <c:pt idx="397">
                  <c:v>43694</c:v>
                </c:pt>
                <c:pt idx="398">
                  <c:v>43697</c:v>
                </c:pt>
                <c:pt idx="399">
                  <c:v>43698</c:v>
                </c:pt>
                <c:pt idx="400">
                  <c:v>43699</c:v>
                </c:pt>
                <c:pt idx="401">
                  <c:v>43700</c:v>
                </c:pt>
                <c:pt idx="402">
                  <c:v>43701</c:v>
                </c:pt>
                <c:pt idx="403">
                  <c:v>43704</c:v>
                </c:pt>
                <c:pt idx="404">
                  <c:v>43705</c:v>
                </c:pt>
                <c:pt idx="405">
                  <c:v>43706</c:v>
                </c:pt>
                <c:pt idx="406">
                  <c:v>43707</c:v>
                </c:pt>
                <c:pt idx="407">
                  <c:v>43708</c:v>
                </c:pt>
                <c:pt idx="408">
                  <c:v>43711</c:v>
                </c:pt>
                <c:pt idx="409">
                  <c:v>43712</c:v>
                </c:pt>
                <c:pt idx="410">
                  <c:v>43713</c:v>
                </c:pt>
                <c:pt idx="411">
                  <c:v>43714</c:v>
                </c:pt>
                <c:pt idx="412">
                  <c:v>43715</c:v>
                </c:pt>
                <c:pt idx="413">
                  <c:v>43718</c:v>
                </c:pt>
                <c:pt idx="414">
                  <c:v>43719</c:v>
                </c:pt>
                <c:pt idx="415">
                  <c:v>43720</c:v>
                </c:pt>
                <c:pt idx="416">
                  <c:v>43721</c:v>
                </c:pt>
                <c:pt idx="417">
                  <c:v>43722</c:v>
                </c:pt>
                <c:pt idx="418">
                  <c:v>43725</c:v>
                </c:pt>
                <c:pt idx="419">
                  <c:v>43726</c:v>
                </c:pt>
                <c:pt idx="420">
                  <c:v>43727</c:v>
                </c:pt>
                <c:pt idx="421">
                  <c:v>43728</c:v>
                </c:pt>
                <c:pt idx="422">
                  <c:v>43729</c:v>
                </c:pt>
                <c:pt idx="423">
                  <c:v>43732</c:v>
                </c:pt>
                <c:pt idx="424">
                  <c:v>43733</c:v>
                </c:pt>
                <c:pt idx="425">
                  <c:v>43734</c:v>
                </c:pt>
                <c:pt idx="426">
                  <c:v>43735</c:v>
                </c:pt>
                <c:pt idx="427">
                  <c:v>43736</c:v>
                </c:pt>
                <c:pt idx="428">
                  <c:v>43739</c:v>
                </c:pt>
                <c:pt idx="429">
                  <c:v>43740</c:v>
                </c:pt>
                <c:pt idx="430">
                  <c:v>43741</c:v>
                </c:pt>
                <c:pt idx="431">
                  <c:v>43742</c:v>
                </c:pt>
                <c:pt idx="432">
                  <c:v>43743</c:v>
                </c:pt>
                <c:pt idx="433">
                  <c:v>43746</c:v>
                </c:pt>
                <c:pt idx="434">
                  <c:v>43747</c:v>
                </c:pt>
                <c:pt idx="435">
                  <c:v>43748</c:v>
                </c:pt>
                <c:pt idx="436">
                  <c:v>43749</c:v>
                </c:pt>
                <c:pt idx="437">
                  <c:v>43750</c:v>
                </c:pt>
                <c:pt idx="438">
                  <c:v>43753</c:v>
                </c:pt>
                <c:pt idx="439">
                  <c:v>43754</c:v>
                </c:pt>
                <c:pt idx="440">
                  <c:v>43755</c:v>
                </c:pt>
                <c:pt idx="441">
                  <c:v>43756</c:v>
                </c:pt>
                <c:pt idx="442">
                  <c:v>43757</c:v>
                </c:pt>
                <c:pt idx="443">
                  <c:v>43760</c:v>
                </c:pt>
                <c:pt idx="444">
                  <c:v>43761</c:v>
                </c:pt>
                <c:pt idx="445">
                  <c:v>43762</c:v>
                </c:pt>
                <c:pt idx="446">
                  <c:v>43763</c:v>
                </c:pt>
                <c:pt idx="447">
                  <c:v>43764</c:v>
                </c:pt>
                <c:pt idx="448">
                  <c:v>43767</c:v>
                </c:pt>
                <c:pt idx="449">
                  <c:v>43768</c:v>
                </c:pt>
                <c:pt idx="450">
                  <c:v>43769</c:v>
                </c:pt>
                <c:pt idx="451">
                  <c:v>43770</c:v>
                </c:pt>
                <c:pt idx="452">
                  <c:v>43771</c:v>
                </c:pt>
                <c:pt idx="453">
                  <c:v>43775</c:v>
                </c:pt>
                <c:pt idx="454">
                  <c:v>43776</c:v>
                </c:pt>
                <c:pt idx="455">
                  <c:v>43777</c:v>
                </c:pt>
                <c:pt idx="456">
                  <c:v>43778</c:v>
                </c:pt>
                <c:pt idx="457">
                  <c:v>43781</c:v>
                </c:pt>
                <c:pt idx="458">
                  <c:v>43782</c:v>
                </c:pt>
                <c:pt idx="459">
                  <c:v>43783</c:v>
                </c:pt>
                <c:pt idx="460">
                  <c:v>43784</c:v>
                </c:pt>
                <c:pt idx="461">
                  <c:v>43785</c:v>
                </c:pt>
                <c:pt idx="462">
                  <c:v>43788</c:v>
                </c:pt>
                <c:pt idx="463">
                  <c:v>43789</c:v>
                </c:pt>
                <c:pt idx="464">
                  <c:v>43790</c:v>
                </c:pt>
                <c:pt idx="465">
                  <c:v>43791</c:v>
                </c:pt>
                <c:pt idx="466">
                  <c:v>43792</c:v>
                </c:pt>
                <c:pt idx="467">
                  <c:v>43795</c:v>
                </c:pt>
                <c:pt idx="468">
                  <c:v>43796</c:v>
                </c:pt>
                <c:pt idx="469">
                  <c:v>43797</c:v>
                </c:pt>
                <c:pt idx="470">
                  <c:v>43798</c:v>
                </c:pt>
                <c:pt idx="471">
                  <c:v>43799</c:v>
                </c:pt>
                <c:pt idx="472">
                  <c:v>43802</c:v>
                </c:pt>
                <c:pt idx="473">
                  <c:v>43803</c:v>
                </c:pt>
                <c:pt idx="474">
                  <c:v>43804</c:v>
                </c:pt>
                <c:pt idx="475">
                  <c:v>43805</c:v>
                </c:pt>
                <c:pt idx="476">
                  <c:v>43806</c:v>
                </c:pt>
                <c:pt idx="477">
                  <c:v>43809</c:v>
                </c:pt>
                <c:pt idx="478">
                  <c:v>43810</c:v>
                </c:pt>
                <c:pt idx="479">
                  <c:v>43811</c:v>
                </c:pt>
                <c:pt idx="480">
                  <c:v>43812</c:v>
                </c:pt>
                <c:pt idx="481">
                  <c:v>43813</c:v>
                </c:pt>
                <c:pt idx="482">
                  <c:v>43816</c:v>
                </c:pt>
                <c:pt idx="483">
                  <c:v>43817</c:v>
                </c:pt>
                <c:pt idx="484">
                  <c:v>43818</c:v>
                </c:pt>
                <c:pt idx="485">
                  <c:v>43819</c:v>
                </c:pt>
                <c:pt idx="486">
                  <c:v>43820</c:v>
                </c:pt>
                <c:pt idx="487">
                  <c:v>43823</c:v>
                </c:pt>
                <c:pt idx="488">
                  <c:v>43824</c:v>
                </c:pt>
                <c:pt idx="489">
                  <c:v>43825</c:v>
                </c:pt>
                <c:pt idx="490">
                  <c:v>43826</c:v>
                </c:pt>
                <c:pt idx="491">
                  <c:v>43827</c:v>
                </c:pt>
                <c:pt idx="492">
                  <c:v>43830</c:v>
                </c:pt>
                <c:pt idx="493">
                  <c:v>43831</c:v>
                </c:pt>
                <c:pt idx="494">
                  <c:v>43840</c:v>
                </c:pt>
                <c:pt idx="495">
                  <c:v>43841</c:v>
                </c:pt>
                <c:pt idx="496">
                  <c:v>43844</c:v>
                </c:pt>
                <c:pt idx="497">
                  <c:v>43845</c:v>
                </c:pt>
                <c:pt idx="498">
                  <c:v>43846</c:v>
                </c:pt>
                <c:pt idx="499">
                  <c:v>43847</c:v>
                </c:pt>
                <c:pt idx="500">
                  <c:v>43848</c:v>
                </c:pt>
                <c:pt idx="501">
                  <c:v>43851</c:v>
                </c:pt>
                <c:pt idx="502">
                  <c:v>43852</c:v>
                </c:pt>
                <c:pt idx="503">
                  <c:v>43853</c:v>
                </c:pt>
                <c:pt idx="504">
                  <c:v>43854</c:v>
                </c:pt>
                <c:pt idx="505">
                  <c:v>43855</c:v>
                </c:pt>
                <c:pt idx="506">
                  <c:v>43858</c:v>
                </c:pt>
                <c:pt idx="507">
                  <c:v>43859</c:v>
                </c:pt>
                <c:pt idx="508">
                  <c:v>43860</c:v>
                </c:pt>
                <c:pt idx="509">
                  <c:v>43861</c:v>
                </c:pt>
                <c:pt idx="510">
                  <c:v>43862</c:v>
                </c:pt>
                <c:pt idx="511">
                  <c:v>43865</c:v>
                </c:pt>
                <c:pt idx="512">
                  <c:v>43866</c:v>
                </c:pt>
                <c:pt idx="513">
                  <c:v>43867</c:v>
                </c:pt>
                <c:pt idx="514">
                  <c:v>43868</c:v>
                </c:pt>
                <c:pt idx="515">
                  <c:v>43869</c:v>
                </c:pt>
                <c:pt idx="516">
                  <c:v>43872</c:v>
                </c:pt>
                <c:pt idx="517">
                  <c:v>43873</c:v>
                </c:pt>
                <c:pt idx="518">
                  <c:v>43874</c:v>
                </c:pt>
                <c:pt idx="519">
                  <c:v>43875</c:v>
                </c:pt>
                <c:pt idx="520">
                  <c:v>43876</c:v>
                </c:pt>
                <c:pt idx="521">
                  <c:v>43879</c:v>
                </c:pt>
                <c:pt idx="522">
                  <c:v>43880</c:v>
                </c:pt>
                <c:pt idx="523">
                  <c:v>43881</c:v>
                </c:pt>
                <c:pt idx="524">
                  <c:v>43882</c:v>
                </c:pt>
                <c:pt idx="525">
                  <c:v>43883</c:v>
                </c:pt>
                <c:pt idx="526">
                  <c:v>43887</c:v>
                </c:pt>
                <c:pt idx="527">
                  <c:v>43888</c:v>
                </c:pt>
                <c:pt idx="528">
                  <c:v>43889</c:v>
                </c:pt>
                <c:pt idx="529">
                  <c:v>43890</c:v>
                </c:pt>
                <c:pt idx="530">
                  <c:v>43893</c:v>
                </c:pt>
                <c:pt idx="531">
                  <c:v>43894</c:v>
                </c:pt>
                <c:pt idx="532">
                  <c:v>43895</c:v>
                </c:pt>
                <c:pt idx="533">
                  <c:v>43896</c:v>
                </c:pt>
                <c:pt idx="534">
                  <c:v>43897</c:v>
                </c:pt>
                <c:pt idx="535">
                  <c:v>43901</c:v>
                </c:pt>
                <c:pt idx="536">
                  <c:v>43902</c:v>
                </c:pt>
                <c:pt idx="537">
                  <c:v>43903</c:v>
                </c:pt>
                <c:pt idx="538">
                  <c:v>43904</c:v>
                </c:pt>
                <c:pt idx="539">
                  <c:v>43907</c:v>
                </c:pt>
                <c:pt idx="540">
                  <c:v>43908</c:v>
                </c:pt>
                <c:pt idx="541">
                  <c:v>43909</c:v>
                </c:pt>
                <c:pt idx="542">
                  <c:v>43910</c:v>
                </c:pt>
                <c:pt idx="543">
                  <c:v>43911</c:v>
                </c:pt>
                <c:pt idx="544">
                  <c:v>43914</c:v>
                </c:pt>
                <c:pt idx="545">
                  <c:v>43915</c:v>
                </c:pt>
                <c:pt idx="546">
                  <c:v>43916</c:v>
                </c:pt>
                <c:pt idx="547">
                  <c:v>43917</c:v>
                </c:pt>
                <c:pt idx="548">
                  <c:v>43918</c:v>
                </c:pt>
                <c:pt idx="549">
                  <c:v>43928</c:v>
                </c:pt>
              </c:numCache>
            </c:numRef>
          </c:cat>
          <c:val>
            <c:numRef>
              <c:f>Лист1!$B$2:$B$551</c:f>
              <c:numCache>
                <c:formatCode>#,##0.0000</c:formatCode>
                <c:ptCount val="550"/>
                <c:pt idx="0">
                  <c:v>57.046300000000002</c:v>
                </c:pt>
                <c:pt idx="1">
                  <c:v>56.873399999999997</c:v>
                </c:pt>
                <c:pt idx="2">
                  <c:v>56.995699999999999</c:v>
                </c:pt>
                <c:pt idx="3">
                  <c:v>56.601900000000001</c:v>
                </c:pt>
                <c:pt idx="4">
                  <c:v>56.356900000000003</c:v>
                </c:pt>
                <c:pt idx="5">
                  <c:v>56.387799999999999</c:v>
                </c:pt>
                <c:pt idx="6">
                  <c:v>56.592500000000001</c:v>
                </c:pt>
                <c:pt idx="7">
                  <c:v>56.759700000000002</c:v>
                </c:pt>
                <c:pt idx="8">
                  <c:v>56.589199999999998</c:v>
                </c:pt>
                <c:pt idx="9">
                  <c:v>56.626100000000001</c:v>
                </c:pt>
                <c:pt idx="10">
                  <c:v>56.411499999999997</c:v>
                </c:pt>
                <c:pt idx="11">
                  <c:v>56.388800000000003</c:v>
                </c:pt>
                <c:pt idx="12">
                  <c:v>55.928800000000003</c:v>
                </c:pt>
                <c:pt idx="13">
                  <c:v>55.828800000000001</c:v>
                </c:pt>
                <c:pt idx="14">
                  <c:v>56.290799999999997</c:v>
                </c:pt>
                <c:pt idx="15">
                  <c:v>56.291400000000003</c:v>
                </c:pt>
                <c:pt idx="16">
                  <c:v>56.183999999999997</c:v>
                </c:pt>
                <c:pt idx="17">
                  <c:v>56.261299999999999</c:v>
                </c:pt>
                <c:pt idx="18">
                  <c:v>56.040799999999997</c:v>
                </c:pt>
                <c:pt idx="19">
                  <c:v>56.627800000000001</c:v>
                </c:pt>
                <c:pt idx="20">
                  <c:v>57.2196</c:v>
                </c:pt>
                <c:pt idx="21">
                  <c:v>56.953299999999999</c:v>
                </c:pt>
                <c:pt idx="22">
                  <c:v>57.6736</c:v>
                </c:pt>
                <c:pt idx="23">
                  <c:v>58.171799999999998</c:v>
                </c:pt>
                <c:pt idx="24">
                  <c:v>58.017099999999999</c:v>
                </c:pt>
                <c:pt idx="25">
                  <c:v>57.770099999999999</c:v>
                </c:pt>
                <c:pt idx="26">
                  <c:v>57.5899</c:v>
                </c:pt>
                <c:pt idx="27">
                  <c:v>56.591799999999999</c:v>
                </c:pt>
                <c:pt idx="28">
                  <c:v>56.355400000000003</c:v>
                </c:pt>
                <c:pt idx="29">
                  <c:v>56.343800000000002</c:v>
                </c:pt>
                <c:pt idx="30">
                  <c:v>56.520099999999999</c:v>
                </c:pt>
                <c:pt idx="31">
                  <c:v>56.653700000000001</c:v>
                </c:pt>
                <c:pt idx="32">
                  <c:v>56.760800000000003</c:v>
                </c:pt>
                <c:pt idx="33">
                  <c:v>55.9208</c:v>
                </c:pt>
                <c:pt idx="34">
                  <c:v>55.671700000000001</c:v>
                </c:pt>
                <c:pt idx="35">
                  <c:v>56.374200000000002</c:v>
                </c:pt>
                <c:pt idx="36">
                  <c:v>56.433399999999999</c:v>
                </c:pt>
                <c:pt idx="37">
                  <c:v>56.6616</c:v>
                </c:pt>
                <c:pt idx="38">
                  <c:v>57.1</c:v>
                </c:pt>
                <c:pt idx="39">
                  <c:v>56.504100000000001</c:v>
                </c:pt>
                <c:pt idx="40">
                  <c:v>56.801099999999998</c:v>
                </c:pt>
                <c:pt idx="41">
                  <c:v>56.612200000000001</c:v>
                </c:pt>
                <c:pt idx="42">
                  <c:v>56.935899999999997</c:v>
                </c:pt>
                <c:pt idx="43">
                  <c:v>56.937199999999997</c:v>
                </c:pt>
                <c:pt idx="44">
                  <c:v>57.018799999999999</c:v>
                </c:pt>
                <c:pt idx="45">
                  <c:v>57.494199999999999</c:v>
                </c:pt>
                <c:pt idx="46">
                  <c:v>57.552100000000003</c:v>
                </c:pt>
                <c:pt idx="47">
                  <c:v>57.703299999999999</c:v>
                </c:pt>
                <c:pt idx="48">
                  <c:v>57.495399999999997</c:v>
                </c:pt>
                <c:pt idx="49">
                  <c:v>56.839100000000002</c:v>
                </c:pt>
                <c:pt idx="50">
                  <c:v>57.107199999999999</c:v>
                </c:pt>
                <c:pt idx="51">
                  <c:v>57.003900000000002</c:v>
                </c:pt>
                <c:pt idx="52">
                  <c:v>57.174700000000001</c:v>
                </c:pt>
                <c:pt idx="53">
                  <c:v>57.559800000000003</c:v>
                </c:pt>
                <c:pt idx="54">
                  <c:v>57.762599999999999</c:v>
                </c:pt>
                <c:pt idx="55">
                  <c:v>57.264899999999997</c:v>
                </c:pt>
                <c:pt idx="56">
                  <c:v>57.284999999999997</c:v>
                </c:pt>
                <c:pt idx="57">
                  <c:v>57.537500000000001</c:v>
                </c:pt>
                <c:pt idx="58">
                  <c:v>57.764600000000002</c:v>
                </c:pt>
                <c:pt idx="59">
                  <c:v>57.579599999999999</c:v>
                </c:pt>
                <c:pt idx="60">
                  <c:v>57.833199999999998</c:v>
                </c:pt>
                <c:pt idx="61">
                  <c:v>58.571399999999997</c:v>
                </c:pt>
                <c:pt idx="62">
                  <c:v>62.369900000000001</c:v>
                </c:pt>
                <c:pt idx="63">
                  <c:v>64.062600000000003</c:v>
                </c:pt>
                <c:pt idx="64">
                  <c:v>62.065899999999999</c:v>
                </c:pt>
                <c:pt idx="65">
                  <c:v>61.431100000000001</c:v>
                </c:pt>
                <c:pt idx="66">
                  <c:v>62.279400000000003</c:v>
                </c:pt>
                <c:pt idx="67">
                  <c:v>61.145400000000002</c:v>
                </c:pt>
                <c:pt idx="68">
                  <c:v>61.553899999999999</c:v>
                </c:pt>
                <c:pt idx="69">
                  <c:v>60.8583</c:v>
                </c:pt>
                <c:pt idx="70">
                  <c:v>61.322200000000002</c:v>
                </c:pt>
                <c:pt idx="71">
                  <c:v>61.765500000000003</c:v>
                </c:pt>
                <c:pt idx="72">
                  <c:v>61.664400000000001</c:v>
                </c:pt>
                <c:pt idx="73">
                  <c:v>61.749400000000001</c:v>
                </c:pt>
                <c:pt idx="74">
                  <c:v>62.602699999999999</c:v>
                </c:pt>
                <c:pt idx="75">
                  <c:v>62.725999999999999</c:v>
                </c:pt>
                <c:pt idx="76">
                  <c:v>61.999699999999997</c:v>
                </c:pt>
                <c:pt idx="77">
                  <c:v>63.485999999999997</c:v>
                </c:pt>
                <c:pt idx="78">
                  <c:v>63.2012</c:v>
                </c:pt>
                <c:pt idx="79">
                  <c:v>62.714799999999997</c:v>
                </c:pt>
                <c:pt idx="80">
                  <c:v>63.006599999999999</c:v>
                </c:pt>
                <c:pt idx="81">
                  <c:v>62.5229</c:v>
                </c:pt>
                <c:pt idx="82">
                  <c:v>61.735399999999998</c:v>
                </c:pt>
                <c:pt idx="83">
                  <c:v>61.7684</c:v>
                </c:pt>
                <c:pt idx="84">
                  <c:v>61.916400000000003</c:v>
                </c:pt>
                <c:pt idx="85">
                  <c:v>62.3033</c:v>
                </c:pt>
                <c:pt idx="86">
                  <c:v>61.8215</c:v>
                </c:pt>
                <c:pt idx="87">
                  <c:v>61.940800000000003</c:v>
                </c:pt>
                <c:pt idx="88">
                  <c:v>62.532699999999998</c:v>
                </c:pt>
                <c:pt idx="89">
                  <c:v>61.261000000000003</c:v>
                </c:pt>
                <c:pt idx="90">
                  <c:v>61.594499999999996</c:v>
                </c:pt>
                <c:pt idx="91">
                  <c:v>61.408999999999999</c:v>
                </c:pt>
                <c:pt idx="92">
                  <c:v>61.665900000000001</c:v>
                </c:pt>
                <c:pt idx="93">
                  <c:v>62.271000000000001</c:v>
                </c:pt>
                <c:pt idx="94">
                  <c:v>62.642000000000003</c:v>
                </c:pt>
                <c:pt idx="95">
                  <c:v>62.593699999999998</c:v>
                </c:pt>
                <c:pt idx="96">
                  <c:v>62.018799999999999</c:v>
                </c:pt>
                <c:pt idx="97">
                  <c:v>62.205599999999997</c:v>
                </c:pt>
                <c:pt idx="98">
                  <c:v>61.929000000000002</c:v>
                </c:pt>
                <c:pt idx="99">
                  <c:v>61.982199999999999</c:v>
                </c:pt>
                <c:pt idx="100">
                  <c:v>62.006399999999999</c:v>
                </c:pt>
                <c:pt idx="101">
                  <c:v>61.8125</c:v>
                </c:pt>
                <c:pt idx="102">
                  <c:v>62.667999999999999</c:v>
                </c:pt>
                <c:pt idx="103">
                  <c:v>62.3431</c:v>
                </c:pt>
                <c:pt idx="104">
                  <c:v>63.116399999999999</c:v>
                </c:pt>
                <c:pt idx="105">
                  <c:v>62.251100000000001</c:v>
                </c:pt>
                <c:pt idx="106">
                  <c:v>62.685099999999998</c:v>
                </c:pt>
                <c:pt idx="107">
                  <c:v>63.483800000000002</c:v>
                </c:pt>
                <c:pt idx="108">
                  <c:v>64.068299999999994</c:v>
                </c:pt>
                <c:pt idx="109">
                  <c:v>63.6175</c:v>
                </c:pt>
                <c:pt idx="110">
                  <c:v>63.787300000000002</c:v>
                </c:pt>
                <c:pt idx="111">
                  <c:v>63.239600000000003</c:v>
                </c:pt>
                <c:pt idx="112">
                  <c:v>62.9497</c:v>
                </c:pt>
                <c:pt idx="113">
                  <c:v>62.790799999999997</c:v>
                </c:pt>
                <c:pt idx="114">
                  <c:v>63.135899999999999</c:v>
                </c:pt>
                <c:pt idx="115">
                  <c:v>63.290999999999997</c:v>
                </c:pt>
                <c:pt idx="116">
                  <c:v>62.756500000000003</c:v>
                </c:pt>
                <c:pt idx="117">
                  <c:v>63.139400000000002</c:v>
                </c:pt>
                <c:pt idx="118">
                  <c:v>63.2194</c:v>
                </c:pt>
                <c:pt idx="119">
                  <c:v>63.226700000000001</c:v>
                </c:pt>
                <c:pt idx="120">
                  <c:v>63.260399999999997</c:v>
                </c:pt>
                <c:pt idx="121">
                  <c:v>63.121600000000001</c:v>
                </c:pt>
                <c:pt idx="122">
                  <c:v>62.833799999999997</c:v>
                </c:pt>
                <c:pt idx="123">
                  <c:v>62.444200000000002</c:v>
                </c:pt>
                <c:pt idx="124">
                  <c:v>62.097999999999999</c:v>
                </c:pt>
                <c:pt idx="125">
                  <c:v>62.206200000000003</c:v>
                </c:pt>
                <c:pt idx="126">
                  <c:v>62.293399999999998</c:v>
                </c:pt>
                <c:pt idx="127">
                  <c:v>62.255600000000001</c:v>
                </c:pt>
                <c:pt idx="128">
                  <c:v>62.435200000000002</c:v>
                </c:pt>
                <c:pt idx="129">
                  <c:v>62.900599999999997</c:v>
                </c:pt>
                <c:pt idx="130">
                  <c:v>63.2746</c:v>
                </c:pt>
                <c:pt idx="131">
                  <c:v>63.488799999999998</c:v>
                </c:pt>
                <c:pt idx="132">
                  <c:v>63.195700000000002</c:v>
                </c:pt>
                <c:pt idx="133">
                  <c:v>62.923499999999997</c:v>
                </c:pt>
                <c:pt idx="134">
                  <c:v>63.083599999999997</c:v>
                </c:pt>
                <c:pt idx="135">
                  <c:v>62.947099999999999</c:v>
                </c:pt>
                <c:pt idx="136">
                  <c:v>62.9726</c:v>
                </c:pt>
                <c:pt idx="137">
                  <c:v>62.780500000000004</c:v>
                </c:pt>
                <c:pt idx="138">
                  <c:v>62.349699999999999</c:v>
                </c:pt>
                <c:pt idx="139">
                  <c:v>62.558999999999997</c:v>
                </c:pt>
                <c:pt idx="140">
                  <c:v>63.135800000000003</c:v>
                </c:pt>
                <c:pt idx="141">
                  <c:v>63.454900000000002</c:v>
                </c:pt>
                <c:pt idx="142">
                  <c:v>63.497500000000002</c:v>
                </c:pt>
                <c:pt idx="143">
                  <c:v>63.542499999999997</c:v>
                </c:pt>
                <c:pt idx="144">
                  <c:v>63.594999999999999</c:v>
                </c:pt>
                <c:pt idx="145">
                  <c:v>66.285600000000002</c:v>
                </c:pt>
                <c:pt idx="146">
                  <c:v>66.907499999999999</c:v>
                </c:pt>
                <c:pt idx="147">
                  <c:v>68.223399999999998</c:v>
                </c:pt>
                <c:pt idx="148">
                  <c:v>66.753500000000003</c:v>
                </c:pt>
                <c:pt idx="149">
                  <c:v>66.377200000000002</c:v>
                </c:pt>
                <c:pt idx="150">
                  <c:v>66.893199999999993</c:v>
                </c:pt>
                <c:pt idx="151">
                  <c:v>66.875699999999995</c:v>
                </c:pt>
                <c:pt idx="152">
                  <c:v>67.180700000000002</c:v>
                </c:pt>
                <c:pt idx="153">
                  <c:v>67.178299999999993</c:v>
                </c:pt>
                <c:pt idx="154">
                  <c:v>67.616299999999995</c:v>
                </c:pt>
                <c:pt idx="155">
                  <c:v>68.525899999999993</c:v>
                </c:pt>
                <c:pt idx="156">
                  <c:v>67.7911</c:v>
                </c:pt>
                <c:pt idx="157">
                  <c:v>67.396299999999997</c:v>
                </c:pt>
                <c:pt idx="158">
                  <c:v>67.391099999999994</c:v>
                </c:pt>
                <c:pt idx="159">
                  <c:v>68.145099999999999</c:v>
                </c:pt>
                <c:pt idx="160">
                  <c:v>68.082099999999997</c:v>
                </c:pt>
                <c:pt idx="161">
                  <c:v>68.044700000000006</c:v>
                </c:pt>
                <c:pt idx="162">
                  <c:v>67.744299999999996</c:v>
                </c:pt>
                <c:pt idx="163">
                  <c:v>68.273700000000005</c:v>
                </c:pt>
                <c:pt idx="164">
                  <c:v>68.462800000000001</c:v>
                </c:pt>
                <c:pt idx="165">
                  <c:v>68.250500000000002</c:v>
                </c:pt>
                <c:pt idx="166">
                  <c:v>69.028599999999997</c:v>
                </c:pt>
                <c:pt idx="167">
                  <c:v>69.868499999999997</c:v>
                </c:pt>
                <c:pt idx="168">
                  <c:v>69.974400000000003</c:v>
                </c:pt>
                <c:pt idx="169">
                  <c:v>69.572800000000001</c:v>
                </c:pt>
                <c:pt idx="170">
                  <c:v>68.637</c:v>
                </c:pt>
                <c:pt idx="171">
                  <c:v>68.282600000000002</c:v>
                </c:pt>
                <c:pt idx="172">
                  <c:v>68.195800000000006</c:v>
                </c:pt>
                <c:pt idx="173">
                  <c:v>67.751900000000006</c:v>
                </c:pt>
                <c:pt idx="174">
                  <c:v>67.009799999999998</c:v>
                </c:pt>
                <c:pt idx="175">
                  <c:v>66.472499999999997</c:v>
                </c:pt>
                <c:pt idx="176">
                  <c:v>66.249700000000004</c:v>
                </c:pt>
                <c:pt idx="177">
                  <c:v>66.159400000000005</c:v>
                </c:pt>
                <c:pt idx="178">
                  <c:v>65.824399999999997</c:v>
                </c:pt>
                <c:pt idx="179">
                  <c:v>65.758499999999998</c:v>
                </c:pt>
                <c:pt idx="180">
                  <c:v>65.835499999999996</c:v>
                </c:pt>
                <c:pt idx="181">
                  <c:v>65.590599999999995</c:v>
                </c:pt>
                <c:pt idx="182">
                  <c:v>65.5745</c:v>
                </c:pt>
                <c:pt idx="183">
                  <c:v>65.222099999999998</c:v>
                </c:pt>
                <c:pt idx="184">
                  <c:v>65.424400000000006</c:v>
                </c:pt>
                <c:pt idx="185">
                  <c:v>66.211500000000001</c:v>
                </c:pt>
                <c:pt idx="186">
                  <c:v>66.626999999999995</c:v>
                </c:pt>
                <c:pt idx="187">
                  <c:v>66.968500000000006</c:v>
                </c:pt>
                <c:pt idx="188">
                  <c:v>66.403199999999998</c:v>
                </c:pt>
                <c:pt idx="189">
                  <c:v>66.183199999999999</c:v>
                </c:pt>
                <c:pt idx="190">
                  <c:v>66.7727</c:v>
                </c:pt>
                <c:pt idx="191">
                  <c:v>65.975099999999998</c:v>
                </c:pt>
                <c:pt idx="192">
                  <c:v>65.750799999999998</c:v>
                </c:pt>
                <c:pt idx="193">
                  <c:v>65.530500000000004</c:v>
                </c:pt>
                <c:pt idx="194">
                  <c:v>65.402600000000007</c:v>
                </c:pt>
                <c:pt idx="195">
                  <c:v>65.723799999999997</c:v>
                </c:pt>
                <c:pt idx="196">
                  <c:v>65.813999999999993</c:v>
                </c:pt>
                <c:pt idx="197">
                  <c:v>65.3065</c:v>
                </c:pt>
                <c:pt idx="198">
                  <c:v>65.310100000000006</c:v>
                </c:pt>
                <c:pt idx="199">
                  <c:v>65.629900000000006</c:v>
                </c:pt>
                <c:pt idx="200">
                  <c:v>65.747600000000006</c:v>
                </c:pt>
                <c:pt idx="201">
                  <c:v>65.634500000000003</c:v>
                </c:pt>
                <c:pt idx="202">
                  <c:v>65.812899999999999</c:v>
                </c:pt>
                <c:pt idx="203">
                  <c:v>65.774199999999993</c:v>
                </c:pt>
                <c:pt idx="204">
                  <c:v>65.596199999999996</c:v>
                </c:pt>
                <c:pt idx="205">
                  <c:v>65.651700000000005</c:v>
                </c:pt>
                <c:pt idx="206">
                  <c:v>65.579899999999995</c:v>
                </c:pt>
                <c:pt idx="207">
                  <c:v>65.991200000000006</c:v>
                </c:pt>
                <c:pt idx="208">
                  <c:v>66.091800000000006</c:v>
                </c:pt>
                <c:pt idx="209">
                  <c:v>66.215500000000006</c:v>
                </c:pt>
                <c:pt idx="210">
                  <c:v>66.849699999999999</c:v>
                </c:pt>
                <c:pt idx="211">
                  <c:v>67.523799999999994</c:v>
                </c:pt>
                <c:pt idx="212">
                  <c:v>67.681200000000004</c:v>
                </c:pt>
                <c:pt idx="213">
                  <c:v>67.997500000000002</c:v>
                </c:pt>
                <c:pt idx="214">
                  <c:v>66.615899999999996</c:v>
                </c:pt>
                <c:pt idx="215">
                  <c:v>65.993099999999998</c:v>
                </c:pt>
                <c:pt idx="216">
                  <c:v>66.008099999999999</c:v>
                </c:pt>
                <c:pt idx="217">
                  <c:v>65.587100000000007</c:v>
                </c:pt>
                <c:pt idx="218">
                  <c:v>65.948499999999996</c:v>
                </c:pt>
                <c:pt idx="219">
                  <c:v>65.606700000000004</c:v>
                </c:pt>
                <c:pt idx="220">
                  <c:v>65.666399999999996</c:v>
                </c:pt>
                <c:pt idx="221">
                  <c:v>66.507199999999997</c:v>
                </c:pt>
                <c:pt idx="222">
                  <c:v>66.78</c:v>
                </c:pt>
                <c:pt idx="223">
                  <c:v>66.943600000000004</c:v>
                </c:pt>
                <c:pt idx="224">
                  <c:v>66.634200000000007</c:v>
                </c:pt>
                <c:pt idx="225">
                  <c:v>66.533500000000004</c:v>
                </c:pt>
                <c:pt idx="226">
                  <c:v>66.292100000000005</c:v>
                </c:pt>
                <c:pt idx="227">
                  <c:v>66.446700000000007</c:v>
                </c:pt>
                <c:pt idx="228">
                  <c:v>66.824200000000005</c:v>
                </c:pt>
                <c:pt idx="229">
                  <c:v>66.737700000000004</c:v>
                </c:pt>
                <c:pt idx="230">
                  <c:v>66.922700000000006</c:v>
                </c:pt>
                <c:pt idx="231">
                  <c:v>66.241600000000005</c:v>
                </c:pt>
                <c:pt idx="232">
                  <c:v>66.502200000000002</c:v>
                </c:pt>
                <c:pt idx="233">
                  <c:v>66.422499999999999</c:v>
                </c:pt>
                <c:pt idx="234">
                  <c:v>66.254999999999995</c:v>
                </c:pt>
                <c:pt idx="235">
                  <c:v>66.433700000000002</c:v>
                </c:pt>
                <c:pt idx="236">
                  <c:v>66.620800000000003</c:v>
                </c:pt>
                <c:pt idx="237">
                  <c:v>66.745400000000004</c:v>
                </c:pt>
                <c:pt idx="238">
                  <c:v>67.112099999999998</c:v>
                </c:pt>
                <c:pt idx="239">
                  <c:v>67.370999999999995</c:v>
                </c:pt>
                <c:pt idx="240">
                  <c:v>68.008499999999998</c:v>
                </c:pt>
                <c:pt idx="241">
                  <c:v>68.407300000000006</c:v>
                </c:pt>
                <c:pt idx="242">
                  <c:v>68.744799999999998</c:v>
                </c:pt>
                <c:pt idx="243">
                  <c:v>68.886499999999998</c:v>
                </c:pt>
                <c:pt idx="244">
                  <c:v>68.876199999999997</c:v>
                </c:pt>
                <c:pt idx="245">
                  <c:v>69.521799999999999</c:v>
                </c:pt>
                <c:pt idx="246">
                  <c:v>69.470600000000005</c:v>
                </c:pt>
                <c:pt idx="247">
                  <c:v>67.079499999999996</c:v>
                </c:pt>
                <c:pt idx="248">
                  <c:v>66.860500000000002</c:v>
                </c:pt>
                <c:pt idx="249">
                  <c:v>66.916700000000006</c:v>
                </c:pt>
                <c:pt idx="250">
                  <c:v>67.191999999999993</c:v>
                </c:pt>
                <c:pt idx="251">
                  <c:v>67.081999999999994</c:v>
                </c:pt>
                <c:pt idx="252">
                  <c:v>66.761700000000005</c:v>
                </c:pt>
                <c:pt idx="253">
                  <c:v>66.443799999999996</c:v>
                </c:pt>
                <c:pt idx="254">
                  <c:v>66.3309</c:v>
                </c:pt>
                <c:pt idx="255">
                  <c:v>66.363399999999999</c:v>
                </c:pt>
                <c:pt idx="256">
                  <c:v>66.549899999999994</c:v>
                </c:pt>
                <c:pt idx="257">
                  <c:v>66.331800000000001</c:v>
                </c:pt>
                <c:pt idx="258">
                  <c:v>66.001599999999996</c:v>
                </c:pt>
                <c:pt idx="259">
                  <c:v>65.917000000000002</c:v>
                </c:pt>
                <c:pt idx="260">
                  <c:v>65.930000000000007</c:v>
                </c:pt>
                <c:pt idx="261">
                  <c:v>66.341200000000001</c:v>
                </c:pt>
                <c:pt idx="262">
                  <c:v>66.098699999999994</c:v>
                </c:pt>
                <c:pt idx="263">
                  <c:v>65.357699999999994</c:v>
                </c:pt>
                <c:pt idx="264">
                  <c:v>65.6601</c:v>
                </c:pt>
                <c:pt idx="265">
                  <c:v>65.585899999999995</c:v>
                </c:pt>
                <c:pt idx="266">
                  <c:v>65.569100000000006</c:v>
                </c:pt>
                <c:pt idx="267">
                  <c:v>65.668599999999998</c:v>
                </c:pt>
                <c:pt idx="268">
                  <c:v>66.019900000000007</c:v>
                </c:pt>
                <c:pt idx="269">
                  <c:v>66.062799999999996</c:v>
                </c:pt>
                <c:pt idx="270">
                  <c:v>65.651700000000005</c:v>
                </c:pt>
                <c:pt idx="271">
                  <c:v>65.714699999999993</c:v>
                </c:pt>
                <c:pt idx="272">
                  <c:v>65.678299999999993</c:v>
                </c:pt>
                <c:pt idx="273">
                  <c:v>66.542900000000003</c:v>
                </c:pt>
                <c:pt idx="274">
                  <c:v>66.704400000000007</c:v>
                </c:pt>
                <c:pt idx="275">
                  <c:v>66.247</c:v>
                </c:pt>
                <c:pt idx="276">
                  <c:v>66.202200000000005</c:v>
                </c:pt>
                <c:pt idx="277">
                  <c:v>65.856800000000007</c:v>
                </c:pt>
                <c:pt idx="278">
                  <c:v>65.540099999999995</c:v>
                </c:pt>
                <c:pt idx="279">
                  <c:v>65.514899999999997</c:v>
                </c:pt>
                <c:pt idx="280">
                  <c:v>65.258200000000002</c:v>
                </c:pt>
                <c:pt idx="281">
                  <c:v>65.618200000000002</c:v>
                </c:pt>
                <c:pt idx="282">
                  <c:v>65.757000000000005</c:v>
                </c:pt>
                <c:pt idx="283">
                  <c:v>65.889499999999998</c:v>
                </c:pt>
                <c:pt idx="284">
                  <c:v>65.814499999999995</c:v>
                </c:pt>
                <c:pt idx="285">
                  <c:v>65.795599999999993</c:v>
                </c:pt>
                <c:pt idx="286">
                  <c:v>65.800399999999996</c:v>
                </c:pt>
                <c:pt idx="287">
                  <c:v>65.843000000000004</c:v>
                </c:pt>
                <c:pt idx="288">
                  <c:v>65.964600000000004</c:v>
                </c:pt>
                <c:pt idx="289">
                  <c:v>66.076300000000003</c:v>
                </c:pt>
                <c:pt idx="290">
                  <c:v>65.767399999999995</c:v>
                </c:pt>
                <c:pt idx="291">
                  <c:v>65.588999999999999</c:v>
                </c:pt>
                <c:pt idx="292">
                  <c:v>65.402100000000004</c:v>
                </c:pt>
                <c:pt idx="293">
                  <c:v>65.420100000000005</c:v>
                </c:pt>
                <c:pt idx="294">
                  <c:v>64.669399999999996</c:v>
                </c:pt>
                <c:pt idx="295">
                  <c:v>64.316699999999997</c:v>
                </c:pt>
                <c:pt idx="296">
                  <c:v>64.280299999999997</c:v>
                </c:pt>
                <c:pt idx="297">
                  <c:v>63.741999999999997</c:v>
                </c:pt>
                <c:pt idx="298">
                  <c:v>63.770499999999998</c:v>
                </c:pt>
                <c:pt idx="299">
                  <c:v>64.499300000000005</c:v>
                </c:pt>
                <c:pt idx="300">
                  <c:v>64.168300000000002</c:v>
                </c:pt>
                <c:pt idx="301">
                  <c:v>64.592500000000001</c:v>
                </c:pt>
                <c:pt idx="302">
                  <c:v>64.801199999999994</c:v>
                </c:pt>
                <c:pt idx="303">
                  <c:v>64.734700000000004</c:v>
                </c:pt>
                <c:pt idx="304">
                  <c:v>65.417599999999993</c:v>
                </c:pt>
                <c:pt idx="305">
                  <c:v>65.4726</c:v>
                </c:pt>
                <c:pt idx="306">
                  <c:v>65.163899999999998</c:v>
                </c:pt>
                <c:pt idx="307">
                  <c:v>65.328100000000006</c:v>
                </c:pt>
                <c:pt idx="308">
                  <c:v>65.407200000000003</c:v>
                </c:pt>
                <c:pt idx="309">
                  <c:v>65.349800000000002</c:v>
                </c:pt>
                <c:pt idx="310">
                  <c:v>64.776600000000002</c:v>
                </c:pt>
                <c:pt idx="311">
                  <c:v>64.737300000000005</c:v>
                </c:pt>
                <c:pt idx="312">
                  <c:v>64.399100000000004</c:v>
                </c:pt>
                <c:pt idx="313">
                  <c:v>64.517099999999999</c:v>
                </c:pt>
                <c:pt idx="314">
                  <c:v>64.246899999999997</c:v>
                </c:pt>
                <c:pt idx="315">
                  <c:v>64.242199999999997</c:v>
                </c:pt>
                <c:pt idx="316">
                  <c:v>63.945</c:v>
                </c:pt>
                <c:pt idx="317">
                  <c:v>64.068799999999996</c:v>
                </c:pt>
                <c:pt idx="318">
                  <c:v>63.9602</c:v>
                </c:pt>
                <c:pt idx="319">
                  <c:v>63.786000000000001</c:v>
                </c:pt>
                <c:pt idx="320">
                  <c:v>63.790599999999998</c:v>
                </c:pt>
                <c:pt idx="321">
                  <c:v>63.979799999999997</c:v>
                </c:pt>
                <c:pt idx="322">
                  <c:v>64.679400000000001</c:v>
                </c:pt>
                <c:pt idx="323">
                  <c:v>64.705299999999994</c:v>
                </c:pt>
                <c:pt idx="324">
                  <c:v>64.691699999999997</c:v>
                </c:pt>
                <c:pt idx="325">
                  <c:v>64.631399999999999</c:v>
                </c:pt>
                <c:pt idx="326">
                  <c:v>65.334999999999994</c:v>
                </c:pt>
                <c:pt idx="327">
                  <c:v>65.2166</c:v>
                </c:pt>
                <c:pt idx="328">
                  <c:v>65.228700000000003</c:v>
                </c:pt>
                <c:pt idx="329">
                  <c:v>65.470299999999995</c:v>
                </c:pt>
                <c:pt idx="330">
                  <c:v>65.3001</c:v>
                </c:pt>
                <c:pt idx="331">
                  <c:v>64.8489</c:v>
                </c:pt>
                <c:pt idx="332">
                  <c:v>64.559799999999996</c:v>
                </c:pt>
                <c:pt idx="333">
                  <c:v>64.6327</c:v>
                </c:pt>
                <c:pt idx="334">
                  <c:v>64.488799999999998</c:v>
                </c:pt>
                <c:pt idx="335">
                  <c:v>64.537199999999999</c:v>
                </c:pt>
                <c:pt idx="336">
                  <c:v>64.415599999999998</c:v>
                </c:pt>
                <c:pt idx="337">
                  <c:v>64.491299999999995</c:v>
                </c:pt>
                <c:pt idx="338">
                  <c:v>64.610600000000005</c:v>
                </c:pt>
                <c:pt idx="339">
                  <c:v>64.4636</c:v>
                </c:pt>
                <c:pt idx="340">
                  <c:v>64.539400000000001</c:v>
                </c:pt>
                <c:pt idx="341">
                  <c:v>64.9084</c:v>
                </c:pt>
                <c:pt idx="342">
                  <c:v>65.058300000000003</c:v>
                </c:pt>
                <c:pt idx="343">
                  <c:v>65.383399999999995</c:v>
                </c:pt>
                <c:pt idx="344">
                  <c:v>65.554699999999997</c:v>
                </c:pt>
                <c:pt idx="345">
                  <c:v>65.1614</c:v>
                </c:pt>
                <c:pt idx="346">
                  <c:v>65.124300000000005</c:v>
                </c:pt>
                <c:pt idx="347">
                  <c:v>65.233999999999995</c:v>
                </c:pt>
                <c:pt idx="348">
                  <c:v>65.039500000000004</c:v>
                </c:pt>
                <c:pt idx="349">
                  <c:v>64.791899999999998</c:v>
                </c:pt>
                <c:pt idx="350">
                  <c:v>64.515799999999999</c:v>
                </c:pt>
                <c:pt idx="351">
                  <c:v>64.631399999999999</c:v>
                </c:pt>
                <c:pt idx="352">
                  <c:v>64.432599999999994</c:v>
                </c:pt>
                <c:pt idx="353">
                  <c:v>64.318700000000007</c:v>
                </c:pt>
                <c:pt idx="354">
                  <c:v>64.3352</c:v>
                </c:pt>
                <c:pt idx="355">
                  <c:v>63.979399999999998</c:v>
                </c:pt>
                <c:pt idx="356">
                  <c:v>63.387700000000002</c:v>
                </c:pt>
                <c:pt idx="357">
                  <c:v>63.1295</c:v>
                </c:pt>
                <c:pt idx="358">
                  <c:v>62.909500000000001</c:v>
                </c:pt>
                <c:pt idx="359">
                  <c:v>62.5229</c:v>
                </c:pt>
                <c:pt idx="360">
                  <c:v>62.808300000000003</c:v>
                </c:pt>
                <c:pt idx="361">
                  <c:v>63.045200000000001</c:v>
                </c:pt>
                <c:pt idx="362">
                  <c:v>63.075600000000001</c:v>
                </c:pt>
                <c:pt idx="363">
                  <c:v>63.054099999999998</c:v>
                </c:pt>
                <c:pt idx="364">
                  <c:v>63.226500000000001</c:v>
                </c:pt>
                <c:pt idx="365">
                  <c:v>63.495100000000001</c:v>
                </c:pt>
                <c:pt idx="366">
                  <c:v>63.401299999999999</c:v>
                </c:pt>
                <c:pt idx="367">
                  <c:v>63.584099999999999</c:v>
                </c:pt>
                <c:pt idx="368">
                  <c:v>63.869900000000001</c:v>
                </c:pt>
                <c:pt idx="369">
                  <c:v>63.765999999999998</c:v>
                </c:pt>
                <c:pt idx="370">
                  <c:v>63.7988</c:v>
                </c:pt>
                <c:pt idx="371">
                  <c:v>62.994399999999999</c:v>
                </c:pt>
                <c:pt idx="372">
                  <c:v>63.020400000000002</c:v>
                </c:pt>
                <c:pt idx="373">
                  <c:v>62.828000000000003</c:v>
                </c:pt>
                <c:pt idx="374">
                  <c:v>62.812899999999999</c:v>
                </c:pt>
                <c:pt idx="375">
                  <c:v>62.945099999999996</c:v>
                </c:pt>
                <c:pt idx="376">
                  <c:v>62.828600000000002</c:v>
                </c:pt>
                <c:pt idx="377">
                  <c:v>62.866599999999998</c:v>
                </c:pt>
                <c:pt idx="378">
                  <c:v>62.977600000000002</c:v>
                </c:pt>
                <c:pt idx="379">
                  <c:v>63.128999999999998</c:v>
                </c:pt>
                <c:pt idx="380">
                  <c:v>63.116199999999999</c:v>
                </c:pt>
                <c:pt idx="381">
                  <c:v>63.157200000000003</c:v>
                </c:pt>
                <c:pt idx="382">
                  <c:v>63.127099999999999</c:v>
                </c:pt>
                <c:pt idx="383">
                  <c:v>63.521000000000001</c:v>
                </c:pt>
                <c:pt idx="384">
                  <c:v>63.379100000000001</c:v>
                </c:pt>
                <c:pt idx="385">
                  <c:v>63.417200000000001</c:v>
                </c:pt>
                <c:pt idx="386">
                  <c:v>63.834000000000003</c:v>
                </c:pt>
                <c:pt idx="387">
                  <c:v>64.642300000000006</c:v>
                </c:pt>
                <c:pt idx="388">
                  <c:v>65.054599999999994</c:v>
                </c:pt>
                <c:pt idx="389">
                  <c:v>65.203000000000003</c:v>
                </c:pt>
                <c:pt idx="390">
                  <c:v>65.093199999999996</c:v>
                </c:pt>
                <c:pt idx="391">
                  <c:v>65.129900000000006</c:v>
                </c:pt>
                <c:pt idx="392">
                  <c:v>65.254300000000001</c:v>
                </c:pt>
                <c:pt idx="393">
                  <c:v>65.428700000000006</c:v>
                </c:pt>
                <c:pt idx="394">
                  <c:v>65.601699999999994</c:v>
                </c:pt>
                <c:pt idx="395">
                  <c:v>65.203199999999995</c:v>
                </c:pt>
                <c:pt idx="396">
                  <c:v>65.890699999999995</c:v>
                </c:pt>
                <c:pt idx="397">
                  <c:v>65.996099999999998</c:v>
                </c:pt>
                <c:pt idx="398">
                  <c:v>66.608199999999997</c:v>
                </c:pt>
                <c:pt idx="399">
                  <c:v>66.784000000000006</c:v>
                </c:pt>
                <c:pt idx="400">
                  <c:v>66.263000000000005</c:v>
                </c:pt>
                <c:pt idx="401">
                  <c:v>65.619600000000005</c:v>
                </c:pt>
                <c:pt idx="402">
                  <c:v>65.604600000000005</c:v>
                </c:pt>
                <c:pt idx="403">
                  <c:v>65.973500000000001</c:v>
                </c:pt>
                <c:pt idx="404">
                  <c:v>66.260800000000003</c:v>
                </c:pt>
                <c:pt idx="405">
                  <c:v>66.412700000000001</c:v>
                </c:pt>
                <c:pt idx="406">
                  <c:v>66.747100000000003</c:v>
                </c:pt>
                <c:pt idx="407">
                  <c:v>66.489699999999999</c:v>
                </c:pt>
                <c:pt idx="408">
                  <c:v>66.623500000000007</c:v>
                </c:pt>
                <c:pt idx="409">
                  <c:v>66.907200000000003</c:v>
                </c:pt>
                <c:pt idx="410">
                  <c:v>66.500200000000007</c:v>
                </c:pt>
                <c:pt idx="411">
                  <c:v>66.052800000000005</c:v>
                </c:pt>
                <c:pt idx="412">
                  <c:v>65.998099999999994</c:v>
                </c:pt>
                <c:pt idx="413">
                  <c:v>65.569800000000001</c:v>
                </c:pt>
                <c:pt idx="414">
                  <c:v>65.439300000000003</c:v>
                </c:pt>
                <c:pt idx="415">
                  <c:v>65.432100000000005</c:v>
                </c:pt>
                <c:pt idx="416">
                  <c:v>65.190899999999999</c:v>
                </c:pt>
                <c:pt idx="417">
                  <c:v>64.471100000000007</c:v>
                </c:pt>
                <c:pt idx="418">
                  <c:v>63.827199999999998</c:v>
                </c:pt>
                <c:pt idx="419">
                  <c:v>64.121300000000005</c:v>
                </c:pt>
                <c:pt idx="420">
                  <c:v>64.429000000000002</c:v>
                </c:pt>
                <c:pt idx="421">
                  <c:v>64.219899999999996</c:v>
                </c:pt>
                <c:pt idx="422">
                  <c:v>63.848700000000001</c:v>
                </c:pt>
                <c:pt idx="423">
                  <c:v>63.945300000000003</c:v>
                </c:pt>
                <c:pt idx="424">
                  <c:v>63.706000000000003</c:v>
                </c:pt>
                <c:pt idx="425">
                  <c:v>64.187299999999993</c:v>
                </c:pt>
                <c:pt idx="426">
                  <c:v>64.288799999999995</c:v>
                </c:pt>
                <c:pt idx="427">
                  <c:v>64.415599999999998</c:v>
                </c:pt>
                <c:pt idx="428">
                  <c:v>64.640699999999995</c:v>
                </c:pt>
                <c:pt idx="429">
                  <c:v>65.066999999999993</c:v>
                </c:pt>
                <c:pt idx="430">
                  <c:v>65.439899999999994</c:v>
                </c:pt>
                <c:pt idx="431">
                  <c:v>65.131200000000007</c:v>
                </c:pt>
                <c:pt idx="432">
                  <c:v>65.03</c:v>
                </c:pt>
                <c:pt idx="433">
                  <c:v>64.825900000000004</c:v>
                </c:pt>
                <c:pt idx="434">
                  <c:v>64.867199999999997</c:v>
                </c:pt>
                <c:pt idx="435">
                  <c:v>65.0976</c:v>
                </c:pt>
                <c:pt idx="436">
                  <c:v>64.741600000000005</c:v>
                </c:pt>
                <c:pt idx="437">
                  <c:v>64.223699999999994</c:v>
                </c:pt>
                <c:pt idx="438">
                  <c:v>64.365200000000002</c:v>
                </c:pt>
                <c:pt idx="439">
                  <c:v>64.254800000000003</c:v>
                </c:pt>
                <c:pt idx="440">
                  <c:v>64.345500000000001</c:v>
                </c:pt>
                <c:pt idx="441">
                  <c:v>64.014399999999995</c:v>
                </c:pt>
                <c:pt idx="442">
                  <c:v>63.9542</c:v>
                </c:pt>
                <c:pt idx="443">
                  <c:v>63.760599999999997</c:v>
                </c:pt>
                <c:pt idx="444">
                  <c:v>63.633600000000001</c:v>
                </c:pt>
                <c:pt idx="445">
                  <c:v>63.799700000000001</c:v>
                </c:pt>
                <c:pt idx="446">
                  <c:v>63.86</c:v>
                </c:pt>
                <c:pt idx="447">
                  <c:v>63.996600000000001</c:v>
                </c:pt>
                <c:pt idx="448">
                  <c:v>63.87</c:v>
                </c:pt>
                <c:pt idx="449">
                  <c:v>63.832000000000001</c:v>
                </c:pt>
                <c:pt idx="450">
                  <c:v>63.873399999999997</c:v>
                </c:pt>
                <c:pt idx="451">
                  <c:v>63.774799999999999</c:v>
                </c:pt>
                <c:pt idx="452">
                  <c:v>64.031599999999997</c:v>
                </c:pt>
                <c:pt idx="453">
                  <c:v>63.247999999999998</c:v>
                </c:pt>
                <c:pt idx="454">
                  <c:v>63.588000000000001</c:v>
                </c:pt>
                <c:pt idx="455">
                  <c:v>63.729799999999997</c:v>
                </c:pt>
                <c:pt idx="456">
                  <c:v>63.729500000000002</c:v>
                </c:pt>
                <c:pt idx="457">
                  <c:v>63.912100000000002</c:v>
                </c:pt>
                <c:pt idx="458">
                  <c:v>63.853000000000002</c:v>
                </c:pt>
                <c:pt idx="459">
                  <c:v>64.200900000000004</c:v>
                </c:pt>
                <c:pt idx="460">
                  <c:v>64.210099999999997</c:v>
                </c:pt>
                <c:pt idx="461">
                  <c:v>63.888100000000001</c:v>
                </c:pt>
                <c:pt idx="462">
                  <c:v>63.754199999999997</c:v>
                </c:pt>
                <c:pt idx="463">
                  <c:v>63.773000000000003</c:v>
                </c:pt>
                <c:pt idx="464">
                  <c:v>64.021299999999997</c:v>
                </c:pt>
                <c:pt idx="465">
                  <c:v>63.843000000000004</c:v>
                </c:pt>
                <c:pt idx="466">
                  <c:v>63.710099999999997</c:v>
                </c:pt>
                <c:pt idx="467">
                  <c:v>63.7637</c:v>
                </c:pt>
                <c:pt idx="468">
                  <c:v>64.023899999999998</c:v>
                </c:pt>
                <c:pt idx="469">
                  <c:v>63.972200000000001</c:v>
                </c:pt>
                <c:pt idx="470">
                  <c:v>64.100499999999997</c:v>
                </c:pt>
                <c:pt idx="471">
                  <c:v>64.081699999999998</c:v>
                </c:pt>
                <c:pt idx="472">
                  <c:v>64.409700000000001</c:v>
                </c:pt>
                <c:pt idx="473">
                  <c:v>64.140100000000004</c:v>
                </c:pt>
                <c:pt idx="474">
                  <c:v>64.194800000000001</c:v>
                </c:pt>
                <c:pt idx="475">
                  <c:v>63.813499999999998</c:v>
                </c:pt>
                <c:pt idx="476">
                  <c:v>63.718499999999999</c:v>
                </c:pt>
                <c:pt idx="477">
                  <c:v>63.724400000000003</c:v>
                </c:pt>
                <c:pt idx="478">
                  <c:v>63.578800000000001</c:v>
                </c:pt>
                <c:pt idx="479">
                  <c:v>63.565300000000001</c:v>
                </c:pt>
                <c:pt idx="480">
                  <c:v>63.225700000000003</c:v>
                </c:pt>
                <c:pt idx="481">
                  <c:v>62.554400000000001</c:v>
                </c:pt>
                <c:pt idx="482">
                  <c:v>62.768599999999999</c:v>
                </c:pt>
                <c:pt idx="483">
                  <c:v>62.532600000000002</c:v>
                </c:pt>
                <c:pt idx="484">
                  <c:v>62.583100000000002</c:v>
                </c:pt>
                <c:pt idx="485">
                  <c:v>62.528300000000002</c:v>
                </c:pt>
                <c:pt idx="486">
                  <c:v>62.4071</c:v>
                </c:pt>
                <c:pt idx="487">
                  <c:v>62.249899999999997</c:v>
                </c:pt>
                <c:pt idx="488">
                  <c:v>62.167299999999997</c:v>
                </c:pt>
                <c:pt idx="489">
                  <c:v>61.7164</c:v>
                </c:pt>
                <c:pt idx="490">
                  <c:v>61.767600000000002</c:v>
                </c:pt>
                <c:pt idx="491">
                  <c:v>62.031500000000001</c:v>
                </c:pt>
                <c:pt idx="492">
                  <c:v>61.905700000000003</c:v>
                </c:pt>
                <c:pt idx="493">
                  <c:v>61.905700000000003</c:v>
                </c:pt>
                <c:pt idx="494">
                  <c:v>61.234000000000002</c:v>
                </c:pt>
                <c:pt idx="495">
                  <c:v>61.263199999999998</c:v>
                </c:pt>
                <c:pt idx="496">
                  <c:v>60.947400000000002</c:v>
                </c:pt>
                <c:pt idx="497">
                  <c:v>61.414000000000001</c:v>
                </c:pt>
                <c:pt idx="498">
                  <c:v>61.4328</c:v>
                </c:pt>
                <c:pt idx="499">
                  <c:v>61.569400000000002</c:v>
                </c:pt>
                <c:pt idx="500">
                  <c:v>61.533299999999997</c:v>
                </c:pt>
                <c:pt idx="501">
                  <c:v>61.465400000000002</c:v>
                </c:pt>
                <c:pt idx="502">
                  <c:v>61.855200000000004</c:v>
                </c:pt>
                <c:pt idx="503">
                  <c:v>61.834299999999999</c:v>
                </c:pt>
                <c:pt idx="504">
                  <c:v>61.951500000000003</c:v>
                </c:pt>
                <c:pt idx="505">
                  <c:v>61.803100000000001</c:v>
                </c:pt>
                <c:pt idx="506">
                  <c:v>62.338000000000001</c:v>
                </c:pt>
                <c:pt idx="507">
                  <c:v>62.829900000000002</c:v>
                </c:pt>
                <c:pt idx="508">
                  <c:v>62.3934</c:v>
                </c:pt>
                <c:pt idx="509">
                  <c:v>63.035899999999998</c:v>
                </c:pt>
                <c:pt idx="510">
                  <c:v>63.138500000000001</c:v>
                </c:pt>
                <c:pt idx="511">
                  <c:v>63.909100000000002</c:v>
                </c:pt>
                <c:pt idx="512">
                  <c:v>63.434199999999997</c:v>
                </c:pt>
                <c:pt idx="513">
                  <c:v>63.174199999999999</c:v>
                </c:pt>
                <c:pt idx="514">
                  <c:v>62.797699999999999</c:v>
                </c:pt>
                <c:pt idx="515">
                  <c:v>63.472000000000001</c:v>
                </c:pt>
                <c:pt idx="516">
                  <c:v>63.770800000000001</c:v>
                </c:pt>
                <c:pt idx="517">
                  <c:v>63.948999999999998</c:v>
                </c:pt>
                <c:pt idx="518">
                  <c:v>63.046999999999997</c:v>
                </c:pt>
                <c:pt idx="519">
                  <c:v>63.601599999999998</c:v>
                </c:pt>
                <c:pt idx="520">
                  <c:v>63.453600000000002</c:v>
                </c:pt>
                <c:pt idx="521">
                  <c:v>63.308500000000002</c:v>
                </c:pt>
                <c:pt idx="522">
                  <c:v>63.769799999999996</c:v>
                </c:pt>
                <c:pt idx="523">
                  <c:v>63.6873</c:v>
                </c:pt>
                <c:pt idx="524">
                  <c:v>63.741300000000003</c:v>
                </c:pt>
                <c:pt idx="525">
                  <c:v>64.300799999999995</c:v>
                </c:pt>
                <c:pt idx="526">
                  <c:v>64.921300000000002</c:v>
                </c:pt>
                <c:pt idx="527">
                  <c:v>65.517700000000005</c:v>
                </c:pt>
                <c:pt idx="528">
                  <c:v>65.609700000000004</c:v>
                </c:pt>
                <c:pt idx="529">
                  <c:v>66.990899999999996</c:v>
                </c:pt>
                <c:pt idx="530">
                  <c:v>66.327399999999997</c:v>
                </c:pt>
                <c:pt idx="531">
                  <c:v>66.443700000000007</c:v>
                </c:pt>
                <c:pt idx="532">
                  <c:v>66.078400000000002</c:v>
                </c:pt>
                <c:pt idx="533">
                  <c:v>66.185400000000001</c:v>
                </c:pt>
                <c:pt idx="534">
                  <c:v>67.517499999999998</c:v>
                </c:pt>
                <c:pt idx="535">
                  <c:v>72.020799999999994</c:v>
                </c:pt>
                <c:pt idx="536">
                  <c:v>71.471999999999994</c:v>
                </c:pt>
                <c:pt idx="537">
                  <c:v>74.0274</c:v>
                </c:pt>
                <c:pt idx="538">
                  <c:v>73.188199999999995</c:v>
                </c:pt>
                <c:pt idx="539">
                  <c:v>74.126199999999997</c:v>
                </c:pt>
                <c:pt idx="540">
                  <c:v>73.889600000000002</c:v>
                </c:pt>
                <c:pt idx="541">
                  <c:v>77.213099999999997</c:v>
                </c:pt>
                <c:pt idx="542">
                  <c:v>80.156999999999996</c:v>
                </c:pt>
                <c:pt idx="543">
                  <c:v>78.044300000000007</c:v>
                </c:pt>
                <c:pt idx="544">
                  <c:v>80.881500000000003</c:v>
                </c:pt>
                <c:pt idx="545">
                  <c:v>78.849299999999999</c:v>
                </c:pt>
                <c:pt idx="546">
                  <c:v>77.7928</c:v>
                </c:pt>
                <c:pt idx="547">
                  <c:v>78.722300000000004</c:v>
                </c:pt>
                <c:pt idx="548">
                  <c:v>77.732500000000002</c:v>
                </c:pt>
                <c:pt idx="549">
                  <c:v>76.407399999999996</c:v>
                </c:pt>
              </c:numCache>
            </c:numRef>
          </c:val>
          <c:smooth val="0"/>
          <c:extLst>
            <c:ext xmlns:c16="http://schemas.microsoft.com/office/drawing/2014/chart" uri="{C3380CC4-5D6E-409C-BE32-E72D297353CC}">
              <c16:uniqueId val="{00000000-2EB9-4EFC-86CA-C16F006202D2}"/>
            </c:ext>
          </c:extLst>
        </c:ser>
        <c:dLbls>
          <c:showLegendKey val="0"/>
          <c:showVal val="0"/>
          <c:showCatName val="0"/>
          <c:showSerName val="0"/>
          <c:showPercent val="0"/>
          <c:showBubbleSize val="0"/>
        </c:dLbls>
        <c:smooth val="0"/>
        <c:axId val="1830406495"/>
        <c:axId val="1906847759"/>
      </c:lineChart>
      <c:dateAx>
        <c:axId val="1830406495"/>
        <c:scaling>
          <c:orientation val="minMax"/>
        </c:scaling>
        <c:delete val="1"/>
        <c:axPos val="b"/>
        <c:numFmt formatCode="m/d/yy" sourceLinked="1"/>
        <c:majorTickMark val="none"/>
        <c:minorTickMark val="none"/>
        <c:tickLblPos val="nextTo"/>
        <c:crossAx val="1906847759"/>
        <c:crosses val="autoZero"/>
        <c:auto val="1"/>
        <c:lblOffset val="100"/>
        <c:baseTimeUnit val="days"/>
      </c:dateAx>
      <c:valAx>
        <c:axId val="1906847759"/>
        <c:scaling>
          <c:orientation val="minMax"/>
          <c:min val="55"/>
        </c:scaling>
        <c:delete val="1"/>
        <c:axPos val="l"/>
        <c:numFmt formatCode="#,##0" sourceLinked="0"/>
        <c:majorTickMark val="none"/>
        <c:minorTickMark val="none"/>
        <c:tickLblPos val="nextTo"/>
        <c:crossAx val="1830406495"/>
        <c:crosses val="autoZero"/>
        <c:crossBetween val="between"/>
        <c:majorUnit val="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38153461853034"/>
          <c:y val="0.14610332552731495"/>
          <c:w val="0.89098635987275021"/>
          <c:h val="0.85389683432428087"/>
        </c:manualLayout>
      </c:layout>
      <c:lineChart>
        <c:grouping val="standard"/>
        <c:varyColors val="0"/>
        <c:ser>
          <c:idx val="0"/>
          <c:order val="0"/>
          <c:spPr>
            <a:ln w="38100">
              <a:solidFill>
                <a:schemeClr val="accent1">
                  <a:lumMod val="75000"/>
                </a:schemeClr>
              </a:solidFill>
              <a:prstDash val="sysDot"/>
            </a:ln>
          </c:spPr>
          <c:marker>
            <c:symbol val="none"/>
          </c:marker>
          <c:dPt>
            <c:idx val="29"/>
            <c:bubble3D val="0"/>
            <c:spPr>
              <a:ln w="38100">
                <a:solidFill>
                  <a:schemeClr val="accent1"/>
                </a:solidFill>
                <a:prstDash val="sysDot"/>
              </a:ln>
            </c:spPr>
            <c:extLst>
              <c:ext xmlns:c16="http://schemas.microsoft.com/office/drawing/2014/chart" uri="{C3380CC4-5D6E-409C-BE32-E72D297353CC}">
                <c16:uniqueId val="{00000001-1CAC-4F1B-96FE-2473B2631D50}"/>
              </c:ext>
            </c:extLst>
          </c:dPt>
          <c:dPt>
            <c:idx val="31"/>
            <c:bubble3D val="0"/>
            <c:spPr>
              <a:ln w="38100">
                <a:noFill/>
                <a:prstDash val="sysDot"/>
              </a:ln>
            </c:spPr>
            <c:extLst>
              <c:ext xmlns:c16="http://schemas.microsoft.com/office/drawing/2014/chart" uri="{C3380CC4-5D6E-409C-BE32-E72D297353CC}">
                <c16:uniqueId val="{00000003-1CAC-4F1B-96FE-2473B2631D50}"/>
              </c:ext>
            </c:extLst>
          </c:dPt>
          <c:dPt>
            <c:idx val="32"/>
            <c:bubble3D val="0"/>
            <c:spPr>
              <a:ln w="38100">
                <a:noFill/>
                <a:prstDash val="sysDot"/>
              </a:ln>
            </c:spPr>
            <c:extLst>
              <c:ext xmlns:c16="http://schemas.microsoft.com/office/drawing/2014/chart" uri="{C3380CC4-5D6E-409C-BE32-E72D297353CC}">
                <c16:uniqueId val="{00000005-1CAC-4F1B-96FE-2473B2631D50}"/>
              </c:ext>
            </c:extLst>
          </c:dPt>
          <c:dPt>
            <c:idx val="33"/>
            <c:bubble3D val="0"/>
            <c:spPr>
              <a:ln w="38100">
                <a:noFill/>
                <a:prstDash val="sysDot"/>
              </a:ln>
            </c:spPr>
            <c:extLst>
              <c:ext xmlns:c16="http://schemas.microsoft.com/office/drawing/2014/chart" uri="{C3380CC4-5D6E-409C-BE32-E72D297353CC}">
                <c16:uniqueId val="{00000007-1CAC-4F1B-96FE-2473B2631D50}"/>
              </c:ext>
            </c:extLst>
          </c:dPt>
          <c:dPt>
            <c:idx val="34"/>
            <c:bubble3D val="0"/>
            <c:spPr>
              <a:ln w="38100">
                <a:noFill/>
                <a:prstDash val="sysDot"/>
              </a:ln>
            </c:spPr>
            <c:extLst>
              <c:ext xmlns:c16="http://schemas.microsoft.com/office/drawing/2014/chart" uri="{C3380CC4-5D6E-409C-BE32-E72D297353CC}">
                <c16:uniqueId val="{00000009-1CAC-4F1B-96FE-2473B2631D50}"/>
              </c:ext>
            </c:extLst>
          </c:dPt>
          <c:dPt>
            <c:idx val="35"/>
            <c:bubble3D val="0"/>
            <c:spPr>
              <a:ln w="38100">
                <a:noFill/>
                <a:prstDash val="sysDot"/>
              </a:ln>
            </c:spPr>
            <c:extLst>
              <c:ext xmlns:c16="http://schemas.microsoft.com/office/drawing/2014/chart" uri="{C3380CC4-5D6E-409C-BE32-E72D297353CC}">
                <c16:uniqueId val="{0000000B-1CAC-4F1B-96FE-2473B2631D50}"/>
              </c:ext>
            </c:extLst>
          </c:dPt>
          <c:dPt>
            <c:idx val="36"/>
            <c:bubble3D val="0"/>
            <c:spPr>
              <a:ln w="38100">
                <a:noFill/>
                <a:prstDash val="sysDot"/>
              </a:ln>
            </c:spPr>
            <c:extLst>
              <c:ext xmlns:c16="http://schemas.microsoft.com/office/drawing/2014/chart" uri="{C3380CC4-5D6E-409C-BE32-E72D297353CC}">
                <c16:uniqueId val="{0000000D-1CAC-4F1B-96FE-2473B2631D50}"/>
              </c:ext>
            </c:extLst>
          </c:dPt>
          <c:dPt>
            <c:idx val="37"/>
            <c:bubble3D val="0"/>
            <c:spPr>
              <a:ln w="38100">
                <a:noFill/>
                <a:prstDash val="sysDot"/>
              </a:ln>
            </c:spPr>
            <c:extLst>
              <c:ext xmlns:c16="http://schemas.microsoft.com/office/drawing/2014/chart" uri="{C3380CC4-5D6E-409C-BE32-E72D297353CC}">
                <c16:uniqueId val="{0000000F-1CAC-4F1B-96FE-2473B2631D50}"/>
              </c:ext>
            </c:extLst>
          </c:dPt>
          <c:dPt>
            <c:idx val="38"/>
            <c:bubble3D val="0"/>
            <c:spPr>
              <a:ln w="38100">
                <a:noFill/>
                <a:prstDash val="sysDot"/>
              </a:ln>
            </c:spPr>
            <c:extLst>
              <c:ext xmlns:c16="http://schemas.microsoft.com/office/drawing/2014/chart" uri="{C3380CC4-5D6E-409C-BE32-E72D297353CC}">
                <c16:uniqueId val="{00000011-1CAC-4F1B-96FE-2473B2631D50}"/>
              </c:ext>
            </c:extLst>
          </c:dPt>
          <c:dPt>
            <c:idx val="39"/>
            <c:bubble3D val="0"/>
            <c:spPr>
              <a:ln w="38100">
                <a:noFill/>
                <a:prstDash val="sysDot"/>
              </a:ln>
            </c:spPr>
            <c:extLst>
              <c:ext xmlns:c16="http://schemas.microsoft.com/office/drawing/2014/chart" uri="{C3380CC4-5D6E-409C-BE32-E72D297353CC}">
                <c16:uniqueId val="{00000013-1CAC-4F1B-96FE-2473B2631D50}"/>
              </c:ext>
            </c:extLst>
          </c:dPt>
          <c:dPt>
            <c:idx val="40"/>
            <c:bubble3D val="0"/>
            <c:spPr>
              <a:ln w="38100">
                <a:noFill/>
                <a:prstDash val="sysDot"/>
              </a:ln>
            </c:spPr>
            <c:extLst>
              <c:ext xmlns:c16="http://schemas.microsoft.com/office/drawing/2014/chart" uri="{C3380CC4-5D6E-409C-BE32-E72D297353CC}">
                <c16:uniqueId val="{00000015-1CAC-4F1B-96FE-2473B2631D50}"/>
              </c:ext>
            </c:extLst>
          </c:dPt>
          <c:dPt>
            <c:idx val="41"/>
            <c:bubble3D val="0"/>
            <c:spPr>
              <a:ln w="38100">
                <a:noFill/>
                <a:prstDash val="sysDot"/>
              </a:ln>
            </c:spPr>
            <c:extLst>
              <c:ext xmlns:c16="http://schemas.microsoft.com/office/drawing/2014/chart" uri="{C3380CC4-5D6E-409C-BE32-E72D297353CC}">
                <c16:uniqueId val="{00000017-1CAC-4F1B-96FE-2473B2631D50}"/>
              </c:ext>
            </c:extLst>
          </c:dPt>
          <c:dPt>
            <c:idx val="42"/>
            <c:bubble3D val="0"/>
            <c:spPr>
              <a:ln w="38100">
                <a:noFill/>
                <a:prstDash val="sysDot"/>
              </a:ln>
            </c:spPr>
            <c:extLst>
              <c:ext xmlns:c16="http://schemas.microsoft.com/office/drawing/2014/chart" uri="{C3380CC4-5D6E-409C-BE32-E72D297353CC}">
                <c16:uniqueId val="{00000019-1CAC-4F1B-96FE-2473B2631D50}"/>
              </c:ext>
            </c:extLst>
          </c:dPt>
          <c:dPt>
            <c:idx val="43"/>
            <c:bubble3D val="0"/>
            <c:spPr>
              <a:ln w="38100">
                <a:noFill/>
                <a:prstDash val="sysDot"/>
              </a:ln>
            </c:spPr>
            <c:extLst>
              <c:ext xmlns:c16="http://schemas.microsoft.com/office/drawing/2014/chart" uri="{C3380CC4-5D6E-409C-BE32-E72D297353CC}">
                <c16:uniqueId val="{0000001B-1CAC-4F1B-96FE-2473B2631D50}"/>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1C-1CAC-4F1B-96FE-2473B2631D50}"/>
            </c:ext>
          </c:extLst>
        </c:ser>
        <c:dLbls>
          <c:showLegendKey val="0"/>
          <c:showVal val="0"/>
          <c:showCatName val="0"/>
          <c:showSerName val="0"/>
          <c:showPercent val="0"/>
          <c:showBubbleSize val="0"/>
        </c:dLbls>
        <c:smooth val="0"/>
        <c:axId val="115333760"/>
        <c:axId val="115339648"/>
      </c:lineChart>
      <c:dateAx>
        <c:axId val="115333760"/>
        <c:scaling>
          <c:orientation val="maxMin"/>
        </c:scaling>
        <c:delete val="1"/>
        <c:axPos val="b"/>
        <c:numFmt formatCode="m/d/yyyy" sourceLinked="1"/>
        <c:majorTickMark val="out"/>
        <c:minorTickMark val="none"/>
        <c:tickLblPos val="nextTo"/>
        <c:crossAx val="115339648"/>
        <c:crosses val="autoZero"/>
        <c:auto val="1"/>
        <c:lblOffset val="100"/>
        <c:baseTimeUnit val="days"/>
      </c:dateAx>
      <c:valAx>
        <c:axId val="115339648"/>
        <c:scaling>
          <c:orientation val="minMax"/>
          <c:max val="68"/>
          <c:min val="58"/>
        </c:scaling>
        <c:delete val="1"/>
        <c:axPos val="r"/>
        <c:numFmt formatCode="General" sourceLinked="1"/>
        <c:majorTickMark val="out"/>
        <c:minorTickMark val="none"/>
        <c:tickLblPos val="nextTo"/>
        <c:crossAx val="115333760"/>
        <c:crosses val="autoZero"/>
        <c:crossBetween val="between"/>
      </c:valAx>
    </c:plotArea>
    <c:plotVisOnly val="1"/>
    <c:dispBlanksAs val="zero"/>
    <c:showDLblsOverMax val="0"/>
  </c:chart>
  <c:txPr>
    <a:bodyPr/>
    <a:lstStyle/>
    <a:p>
      <a:pPr>
        <a:defRPr sz="1800"/>
      </a:pPr>
      <a:endParaRPr lang="ru-RU"/>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38153461853034"/>
          <c:y val="0.14610332552731495"/>
          <c:w val="0.89098635987275021"/>
          <c:h val="0.85389683432428087"/>
        </c:manualLayout>
      </c:layout>
      <c:lineChart>
        <c:grouping val="standard"/>
        <c:varyColors val="0"/>
        <c:ser>
          <c:idx val="0"/>
          <c:order val="0"/>
          <c:spPr>
            <a:ln w="38100">
              <a:solidFill>
                <a:schemeClr val="accent1">
                  <a:lumMod val="75000"/>
                </a:schemeClr>
              </a:solidFill>
              <a:prstDash val="sysDot"/>
            </a:ln>
          </c:spPr>
          <c:marker>
            <c:symbol val="none"/>
          </c:marker>
          <c:dPt>
            <c:idx val="29"/>
            <c:bubble3D val="0"/>
            <c:spPr>
              <a:ln w="38100">
                <a:solidFill>
                  <a:schemeClr val="accent1"/>
                </a:solidFill>
                <a:prstDash val="sysDot"/>
              </a:ln>
            </c:spPr>
            <c:extLst>
              <c:ext xmlns:c16="http://schemas.microsoft.com/office/drawing/2014/chart" uri="{C3380CC4-5D6E-409C-BE32-E72D297353CC}">
                <c16:uniqueId val="{00000001-E182-4315-9BCC-F69F04481AF4}"/>
              </c:ext>
            </c:extLst>
          </c:dPt>
          <c:dPt>
            <c:idx val="31"/>
            <c:bubble3D val="0"/>
            <c:spPr>
              <a:ln w="38100">
                <a:noFill/>
                <a:prstDash val="sysDot"/>
              </a:ln>
            </c:spPr>
            <c:extLst>
              <c:ext xmlns:c16="http://schemas.microsoft.com/office/drawing/2014/chart" uri="{C3380CC4-5D6E-409C-BE32-E72D297353CC}">
                <c16:uniqueId val="{00000003-E182-4315-9BCC-F69F04481AF4}"/>
              </c:ext>
            </c:extLst>
          </c:dPt>
          <c:dPt>
            <c:idx val="32"/>
            <c:bubble3D val="0"/>
            <c:spPr>
              <a:ln w="38100">
                <a:noFill/>
                <a:prstDash val="sysDot"/>
              </a:ln>
            </c:spPr>
            <c:extLst>
              <c:ext xmlns:c16="http://schemas.microsoft.com/office/drawing/2014/chart" uri="{C3380CC4-5D6E-409C-BE32-E72D297353CC}">
                <c16:uniqueId val="{00000005-E182-4315-9BCC-F69F04481AF4}"/>
              </c:ext>
            </c:extLst>
          </c:dPt>
          <c:dPt>
            <c:idx val="33"/>
            <c:bubble3D val="0"/>
            <c:spPr>
              <a:ln w="38100">
                <a:noFill/>
                <a:prstDash val="sysDot"/>
              </a:ln>
            </c:spPr>
            <c:extLst>
              <c:ext xmlns:c16="http://schemas.microsoft.com/office/drawing/2014/chart" uri="{C3380CC4-5D6E-409C-BE32-E72D297353CC}">
                <c16:uniqueId val="{00000007-E182-4315-9BCC-F69F04481AF4}"/>
              </c:ext>
            </c:extLst>
          </c:dPt>
          <c:dPt>
            <c:idx val="34"/>
            <c:bubble3D val="0"/>
            <c:spPr>
              <a:ln w="38100">
                <a:noFill/>
                <a:prstDash val="sysDot"/>
              </a:ln>
            </c:spPr>
            <c:extLst>
              <c:ext xmlns:c16="http://schemas.microsoft.com/office/drawing/2014/chart" uri="{C3380CC4-5D6E-409C-BE32-E72D297353CC}">
                <c16:uniqueId val="{00000009-E182-4315-9BCC-F69F04481AF4}"/>
              </c:ext>
            </c:extLst>
          </c:dPt>
          <c:dPt>
            <c:idx val="35"/>
            <c:bubble3D val="0"/>
            <c:spPr>
              <a:ln w="38100">
                <a:noFill/>
                <a:prstDash val="sysDot"/>
              </a:ln>
            </c:spPr>
            <c:extLst>
              <c:ext xmlns:c16="http://schemas.microsoft.com/office/drawing/2014/chart" uri="{C3380CC4-5D6E-409C-BE32-E72D297353CC}">
                <c16:uniqueId val="{0000000B-E182-4315-9BCC-F69F04481AF4}"/>
              </c:ext>
            </c:extLst>
          </c:dPt>
          <c:dPt>
            <c:idx val="36"/>
            <c:bubble3D val="0"/>
            <c:spPr>
              <a:ln w="38100">
                <a:noFill/>
                <a:prstDash val="sysDot"/>
              </a:ln>
            </c:spPr>
            <c:extLst>
              <c:ext xmlns:c16="http://schemas.microsoft.com/office/drawing/2014/chart" uri="{C3380CC4-5D6E-409C-BE32-E72D297353CC}">
                <c16:uniqueId val="{0000000D-E182-4315-9BCC-F69F04481AF4}"/>
              </c:ext>
            </c:extLst>
          </c:dPt>
          <c:dPt>
            <c:idx val="37"/>
            <c:bubble3D val="0"/>
            <c:spPr>
              <a:ln w="38100">
                <a:noFill/>
                <a:prstDash val="sysDot"/>
              </a:ln>
            </c:spPr>
            <c:extLst>
              <c:ext xmlns:c16="http://schemas.microsoft.com/office/drawing/2014/chart" uri="{C3380CC4-5D6E-409C-BE32-E72D297353CC}">
                <c16:uniqueId val="{0000000F-E182-4315-9BCC-F69F04481AF4}"/>
              </c:ext>
            </c:extLst>
          </c:dPt>
          <c:dPt>
            <c:idx val="38"/>
            <c:bubble3D val="0"/>
            <c:spPr>
              <a:ln w="38100">
                <a:noFill/>
                <a:prstDash val="sysDot"/>
              </a:ln>
            </c:spPr>
            <c:extLst>
              <c:ext xmlns:c16="http://schemas.microsoft.com/office/drawing/2014/chart" uri="{C3380CC4-5D6E-409C-BE32-E72D297353CC}">
                <c16:uniqueId val="{00000011-E182-4315-9BCC-F69F04481AF4}"/>
              </c:ext>
            </c:extLst>
          </c:dPt>
          <c:dPt>
            <c:idx val="39"/>
            <c:bubble3D val="0"/>
            <c:spPr>
              <a:ln w="38100">
                <a:noFill/>
                <a:prstDash val="sysDot"/>
              </a:ln>
            </c:spPr>
            <c:extLst>
              <c:ext xmlns:c16="http://schemas.microsoft.com/office/drawing/2014/chart" uri="{C3380CC4-5D6E-409C-BE32-E72D297353CC}">
                <c16:uniqueId val="{00000013-E182-4315-9BCC-F69F04481AF4}"/>
              </c:ext>
            </c:extLst>
          </c:dPt>
          <c:dPt>
            <c:idx val="40"/>
            <c:bubble3D val="0"/>
            <c:spPr>
              <a:ln w="38100">
                <a:noFill/>
                <a:prstDash val="sysDot"/>
              </a:ln>
            </c:spPr>
            <c:extLst>
              <c:ext xmlns:c16="http://schemas.microsoft.com/office/drawing/2014/chart" uri="{C3380CC4-5D6E-409C-BE32-E72D297353CC}">
                <c16:uniqueId val="{00000015-E182-4315-9BCC-F69F04481AF4}"/>
              </c:ext>
            </c:extLst>
          </c:dPt>
          <c:dPt>
            <c:idx val="41"/>
            <c:bubble3D val="0"/>
            <c:spPr>
              <a:ln w="38100">
                <a:noFill/>
                <a:prstDash val="sysDot"/>
              </a:ln>
            </c:spPr>
            <c:extLst>
              <c:ext xmlns:c16="http://schemas.microsoft.com/office/drawing/2014/chart" uri="{C3380CC4-5D6E-409C-BE32-E72D297353CC}">
                <c16:uniqueId val="{00000017-E182-4315-9BCC-F69F04481AF4}"/>
              </c:ext>
            </c:extLst>
          </c:dPt>
          <c:dPt>
            <c:idx val="42"/>
            <c:bubble3D val="0"/>
            <c:spPr>
              <a:ln w="38100">
                <a:noFill/>
                <a:prstDash val="sysDot"/>
              </a:ln>
            </c:spPr>
            <c:extLst>
              <c:ext xmlns:c16="http://schemas.microsoft.com/office/drawing/2014/chart" uri="{C3380CC4-5D6E-409C-BE32-E72D297353CC}">
                <c16:uniqueId val="{00000019-E182-4315-9BCC-F69F04481AF4}"/>
              </c:ext>
            </c:extLst>
          </c:dPt>
          <c:dPt>
            <c:idx val="43"/>
            <c:bubble3D val="0"/>
            <c:spPr>
              <a:ln w="38100">
                <a:noFill/>
                <a:prstDash val="sysDot"/>
              </a:ln>
            </c:spPr>
            <c:extLst>
              <c:ext xmlns:c16="http://schemas.microsoft.com/office/drawing/2014/chart" uri="{C3380CC4-5D6E-409C-BE32-E72D297353CC}">
                <c16:uniqueId val="{0000001B-E182-4315-9BCC-F69F04481AF4}"/>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1C-E182-4315-9BCC-F69F04481AF4}"/>
            </c:ext>
          </c:extLst>
        </c:ser>
        <c:dLbls>
          <c:showLegendKey val="0"/>
          <c:showVal val="0"/>
          <c:showCatName val="0"/>
          <c:showSerName val="0"/>
          <c:showPercent val="0"/>
          <c:showBubbleSize val="0"/>
        </c:dLbls>
        <c:smooth val="0"/>
        <c:axId val="115333760"/>
        <c:axId val="115339648"/>
      </c:lineChart>
      <c:dateAx>
        <c:axId val="115333760"/>
        <c:scaling>
          <c:orientation val="maxMin"/>
        </c:scaling>
        <c:delete val="1"/>
        <c:axPos val="b"/>
        <c:numFmt formatCode="m/d/yyyy" sourceLinked="1"/>
        <c:majorTickMark val="out"/>
        <c:minorTickMark val="none"/>
        <c:tickLblPos val="nextTo"/>
        <c:crossAx val="115339648"/>
        <c:crosses val="autoZero"/>
        <c:auto val="1"/>
        <c:lblOffset val="100"/>
        <c:baseTimeUnit val="days"/>
      </c:dateAx>
      <c:valAx>
        <c:axId val="115339648"/>
        <c:scaling>
          <c:orientation val="minMax"/>
          <c:max val="68"/>
          <c:min val="58"/>
        </c:scaling>
        <c:delete val="1"/>
        <c:axPos val="r"/>
        <c:numFmt formatCode="General" sourceLinked="1"/>
        <c:majorTickMark val="out"/>
        <c:minorTickMark val="none"/>
        <c:tickLblPos val="nextTo"/>
        <c:crossAx val="115333760"/>
        <c:crosses val="autoZero"/>
        <c:crossBetween val="between"/>
      </c:valAx>
    </c:plotArea>
    <c:plotVisOnly val="1"/>
    <c:dispBlanksAs val="zero"/>
    <c:showDLblsOverMax val="0"/>
  </c:chart>
  <c:txPr>
    <a:bodyPr/>
    <a:lstStyle/>
    <a:p>
      <a:pPr>
        <a:defRPr sz="1800"/>
      </a:pPr>
      <a:endParaRPr lang="ru-RU"/>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6744863240611509E-2"/>
          <c:y val="8.6437809395177326E-2"/>
          <c:w val="0.94325510832912585"/>
          <c:h val="0.78870757703401095"/>
        </c:manualLayout>
      </c:layout>
      <c:lineChart>
        <c:grouping val="standard"/>
        <c:varyColors val="0"/>
        <c:ser>
          <c:idx val="0"/>
          <c:order val="0"/>
          <c:spPr>
            <a:ln w="38100">
              <a:solidFill>
                <a:schemeClr val="accent1"/>
              </a:solidFill>
              <a:prstDash val="sysDot"/>
            </a:ln>
            <a:effectLst/>
          </c:spPr>
          <c:marker>
            <c:symbol val="none"/>
          </c:marker>
          <c:dPt>
            <c:idx val="0"/>
            <c:bubble3D val="0"/>
            <c:spPr>
              <a:ln w="38100">
                <a:noFill/>
                <a:prstDash val="sysDot"/>
              </a:ln>
              <a:effectLst/>
            </c:spPr>
            <c:extLst>
              <c:ext xmlns:c16="http://schemas.microsoft.com/office/drawing/2014/chart" uri="{C3380CC4-5D6E-409C-BE32-E72D297353CC}">
                <c16:uniqueId val="{00000001-5192-407C-ABAD-BDFB4F4E6FE1}"/>
              </c:ext>
            </c:extLst>
          </c:dPt>
          <c:dPt>
            <c:idx val="1"/>
            <c:bubble3D val="0"/>
            <c:spPr>
              <a:ln w="38100">
                <a:noFill/>
                <a:prstDash val="sysDot"/>
              </a:ln>
              <a:effectLst/>
            </c:spPr>
            <c:extLst>
              <c:ext xmlns:c16="http://schemas.microsoft.com/office/drawing/2014/chart" uri="{C3380CC4-5D6E-409C-BE32-E72D297353CC}">
                <c16:uniqueId val="{00000003-5192-407C-ABAD-BDFB4F4E6FE1}"/>
              </c:ext>
            </c:extLst>
          </c:dPt>
          <c:dPt>
            <c:idx val="2"/>
            <c:bubble3D val="0"/>
            <c:spPr>
              <a:ln w="38100">
                <a:noFill/>
                <a:prstDash val="sysDot"/>
              </a:ln>
              <a:effectLst/>
            </c:spPr>
            <c:extLst>
              <c:ext xmlns:c16="http://schemas.microsoft.com/office/drawing/2014/chart" uri="{C3380CC4-5D6E-409C-BE32-E72D297353CC}">
                <c16:uniqueId val="{00000005-5192-407C-ABAD-BDFB4F4E6FE1}"/>
              </c:ext>
            </c:extLst>
          </c:dPt>
          <c:dPt>
            <c:idx val="3"/>
            <c:bubble3D val="0"/>
            <c:spPr>
              <a:ln w="38100">
                <a:noFill/>
                <a:prstDash val="sysDot"/>
              </a:ln>
              <a:effectLst/>
            </c:spPr>
            <c:extLst>
              <c:ext xmlns:c16="http://schemas.microsoft.com/office/drawing/2014/chart" uri="{C3380CC4-5D6E-409C-BE32-E72D297353CC}">
                <c16:uniqueId val="{00000007-5192-407C-ABAD-BDFB4F4E6FE1}"/>
              </c:ext>
            </c:extLst>
          </c:dPt>
          <c:dPt>
            <c:idx val="4"/>
            <c:bubble3D val="0"/>
            <c:spPr>
              <a:ln w="38100">
                <a:noFill/>
                <a:prstDash val="sysDot"/>
              </a:ln>
              <a:effectLst/>
            </c:spPr>
            <c:extLst>
              <c:ext xmlns:c16="http://schemas.microsoft.com/office/drawing/2014/chart" uri="{C3380CC4-5D6E-409C-BE32-E72D297353CC}">
                <c16:uniqueId val="{00000009-5192-407C-ABAD-BDFB4F4E6FE1}"/>
              </c:ext>
            </c:extLst>
          </c:dPt>
          <c:dPt>
            <c:idx val="5"/>
            <c:bubble3D val="0"/>
            <c:spPr>
              <a:ln w="38100">
                <a:noFill/>
                <a:prstDash val="sysDot"/>
              </a:ln>
              <a:effectLst/>
            </c:spPr>
            <c:extLst>
              <c:ext xmlns:c16="http://schemas.microsoft.com/office/drawing/2014/chart" uri="{C3380CC4-5D6E-409C-BE32-E72D297353CC}">
                <c16:uniqueId val="{0000000B-5192-407C-ABAD-BDFB4F4E6FE1}"/>
              </c:ext>
            </c:extLst>
          </c:dPt>
          <c:dPt>
            <c:idx val="6"/>
            <c:bubble3D val="0"/>
            <c:spPr>
              <a:ln w="38100">
                <a:noFill/>
                <a:prstDash val="sysDot"/>
              </a:ln>
              <a:effectLst/>
            </c:spPr>
            <c:extLst>
              <c:ext xmlns:c16="http://schemas.microsoft.com/office/drawing/2014/chart" uri="{C3380CC4-5D6E-409C-BE32-E72D297353CC}">
                <c16:uniqueId val="{0000000D-5192-407C-ABAD-BDFB4F4E6FE1}"/>
              </c:ext>
            </c:extLst>
          </c:dPt>
          <c:dPt>
            <c:idx val="7"/>
            <c:bubble3D val="0"/>
            <c:spPr>
              <a:ln w="38100">
                <a:noFill/>
                <a:prstDash val="sysDot"/>
              </a:ln>
              <a:effectLst/>
            </c:spPr>
            <c:extLst>
              <c:ext xmlns:c16="http://schemas.microsoft.com/office/drawing/2014/chart" uri="{C3380CC4-5D6E-409C-BE32-E72D297353CC}">
                <c16:uniqueId val="{0000000F-5192-407C-ABAD-BDFB4F4E6FE1}"/>
              </c:ext>
            </c:extLst>
          </c:dPt>
          <c:dPt>
            <c:idx val="8"/>
            <c:bubble3D val="0"/>
            <c:spPr>
              <a:ln w="38100">
                <a:noFill/>
                <a:prstDash val="sysDot"/>
              </a:ln>
              <a:effectLst/>
            </c:spPr>
            <c:extLst>
              <c:ext xmlns:c16="http://schemas.microsoft.com/office/drawing/2014/chart" uri="{C3380CC4-5D6E-409C-BE32-E72D297353CC}">
                <c16:uniqueId val="{00000011-5192-407C-ABAD-BDFB4F4E6FE1}"/>
              </c:ext>
            </c:extLst>
          </c:dPt>
          <c:dPt>
            <c:idx val="9"/>
            <c:bubble3D val="0"/>
            <c:spPr>
              <a:ln w="38100">
                <a:noFill/>
                <a:prstDash val="sysDot"/>
              </a:ln>
              <a:effectLst/>
            </c:spPr>
            <c:extLst>
              <c:ext xmlns:c16="http://schemas.microsoft.com/office/drawing/2014/chart" uri="{C3380CC4-5D6E-409C-BE32-E72D297353CC}">
                <c16:uniqueId val="{00000013-5192-407C-ABAD-BDFB4F4E6FE1}"/>
              </c:ext>
            </c:extLst>
          </c:dPt>
          <c:dPt>
            <c:idx val="10"/>
            <c:bubble3D val="0"/>
            <c:spPr>
              <a:ln w="38100">
                <a:noFill/>
                <a:prstDash val="sysDot"/>
              </a:ln>
              <a:effectLst/>
            </c:spPr>
            <c:extLst>
              <c:ext xmlns:c16="http://schemas.microsoft.com/office/drawing/2014/chart" uri="{C3380CC4-5D6E-409C-BE32-E72D297353CC}">
                <c16:uniqueId val="{00000015-5192-407C-ABAD-BDFB4F4E6FE1}"/>
              </c:ext>
            </c:extLst>
          </c:dPt>
          <c:dPt>
            <c:idx val="11"/>
            <c:bubble3D val="0"/>
            <c:spPr>
              <a:ln w="38100">
                <a:noFill/>
                <a:prstDash val="sysDot"/>
              </a:ln>
              <a:effectLst/>
            </c:spPr>
            <c:extLst>
              <c:ext xmlns:c16="http://schemas.microsoft.com/office/drawing/2014/chart" uri="{C3380CC4-5D6E-409C-BE32-E72D297353CC}">
                <c16:uniqueId val="{00000017-5192-407C-ABAD-BDFB4F4E6FE1}"/>
              </c:ext>
            </c:extLst>
          </c:dPt>
          <c:dPt>
            <c:idx val="12"/>
            <c:bubble3D val="0"/>
            <c:spPr>
              <a:ln w="38100">
                <a:noFill/>
                <a:prstDash val="sysDot"/>
              </a:ln>
              <a:effectLst/>
            </c:spPr>
            <c:extLst>
              <c:ext xmlns:c16="http://schemas.microsoft.com/office/drawing/2014/chart" uri="{C3380CC4-5D6E-409C-BE32-E72D297353CC}">
                <c16:uniqueId val="{00000019-5192-407C-ABAD-BDFB4F4E6FE1}"/>
              </c:ext>
            </c:extLst>
          </c:dPt>
          <c:dPt>
            <c:idx val="13"/>
            <c:bubble3D val="0"/>
            <c:spPr>
              <a:ln w="38100">
                <a:noFill/>
                <a:prstDash val="sysDot"/>
              </a:ln>
              <a:effectLst/>
            </c:spPr>
            <c:extLst>
              <c:ext xmlns:c16="http://schemas.microsoft.com/office/drawing/2014/chart" uri="{C3380CC4-5D6E-409C-BE32-E72D297353CC}">
                <c16:uniqueId val="{0000001B-5192-407C-ABAD-BDFB4F4E6FE1}"/>
              </c:ext>
            </c:extLst>
          </c:dPt>
          <c:dPt>
            <c:idx val="21"/>
            <c:bubble3D val="0"/>
            <c:extLst>
              <c:ext xmlns:c16="http://schemas.microsoft.com/office/drawing/2014/chart" uri="{C3380CC4-5D6E-409C-BE32-E72D297353CC}">
                <c16:uniqueId val="{0000001C-5192-407C-ABAD-BDFB4F4E6FE1}"/>
              </c:ext>
            </c:extLst>
          </c:dPt>
          <c:dPt>
            <c:idx val="22"/>
            <c:bubble3D val="0"/>
            <c:extLst>
              <c:ext xmlns:c16="http://schemas.microsoft.com/office/drawing/2014/chart" uri="{C3380CC4-5D6E-409C-BE32-E72D297353CC}">
                <c16:uniqueId val="{0000001D-5192-407C-ABAD-BDFB4F4E6FE1}"/>
              </c:ext>
            </c:extLst>
          </c:dPt>
          <c:dPt>
            <c:idx val="23"/>
            <c:bubble3D val="0"/>
            <c:extLst>
              <c:ext xmlns:c16="http://schemas.microsoft.com/office/drawing/2014/chart" uri="{C3380CC4-5D6E-409C-BE32-E72D297353CC}">
                <c16:uniqueId val="{0000001E-5192-407C-ABAD-BDFB4F4E6FE1}"/>
              </c:ext>
            </c:extLst>
          </c:dPt>
          <c:dPt>
            <c:idx val="24"/>
            <c:bubble3D val="0"/>
            <c:extLst>
              <c:ext xmlns:c16="http://schemas.microsoft.com/office/drawing/2014/chart" uri="{C3380CC4-5D6E-409C-BE32-E72D297353CC}">
                <c16:uniqueId val="{0000001F-5192-407C-ABAD-BDFB4F4E6FE1}"/>
              </c:ext>
            </c:extLst>
          </c:dPt>
          <c:dPt>
            <c:idx val="25"/>
            <c:bubble3D val="0"/>
            <c:extLst>
              <c:ext xmlns:c16="http://schemas.microsoft.com/office/drawing/2014/chart" uri="{C3380CC4-5D6E-409C-BE32-E72D297353CC}">
                <c16:uniqueId val="{00000020-5192-407C-ABAD-BDFB4F4E6FE1}"/>
              </c:ext>
            </c:extLst>
          </c:dPt>
          <c:dPt>
            <c:idx val="26"/>
            <c:bubble3D val="0"/>
            <c:extLst>
              <c:ext xmlns:c16="http://schemas.microsoft.com/office/drawing/2014/chart" uri="{C3380CC4-5D6E-409C-BE32-E72D297353CC}">
                <c16:uniqueId val="{00000021-5192-407C-ABAD-BDFB4F4E6FE1}"/>
              </c:ext>
            </c:extLst>
          </c:dPt>
          <c:dPt>
            <c:idx val="27"/>
            <c:bubble3D val="0"/>
            <c:extLst>
              <c:ext xmlns:c16="http://schemas.microsoft.com/office/drawing/2014/chart" uri="{C3380CC4-5D6E-409C-BE32-E72D297353CC}">
                <c16:uniqueId val="{00000022-5192-407C-ABAD-BDFB4F4E6FE1}"/>
              </c:ext>
            </c:extLst>
          </c:dPt>
          <c:dPt>
            <c:idx val="28"/>
            <c:bubble3D val="0"/>
            <c:extLst>
              <c:ext xmlns:c16="http://schemas.microsoft.com/office/drawing/2014/chart" uri="{C3380CC4-5D6E-409C-BE32-E72D297353CC}">
                <c16:uniqueId val="{00000023-5192-407C-ABAD-BDFB4F4E6FE1}"/>
              </c:ext>
            </c:extLst>
          </c:dPt>
          <c:dPt>
            <c:idx val="29"/>
            <c:bubble3D val="0"/>
            <c:extLst>
              <c:ext xmlns:c16="http://schemas.microsoft.com/office/drawing/2014/chart" uri="{C3380CC4-5D6E-409C-BE32-E72D297353CC}">
                <c16:uniqueId val="{00000024-5192-407C-ABAD-BDFB4F4E6FE1}"/>
              </c:ext>
            </c:extLst>
          </c:dPt>
          <c:dPt>
            <c:idx val="30"/>
            <c:bubble3D val="0"/>
            <c:extLst>
              <c:ext xmlns:c16="http://schemas.microsoft.com/office/drawing/2014/chart" uri="{C3380CC4-5D6E-409C-BE32-E72D297353CC}">
                <c16:uniqueId val="{00000025-5192-407C-ABAD-BDFB4F4E6FE1}"/>
              </c:ext>
            </c:extLst>
          </c:dPt>
          <c:dPt>
            <c:idx val="31"/>
            <c:bubble3D val="0"/>
            <c:extLst>
              <c:ext xmlns:c16="http://schemas.microsoft.com/office/drawing/2014/chart" uri="{C3380CC4-5D6E-409C-BE32-E72D297353CC}">
                <c16:uniqueId val="{00000026-5192-407C-ABAD-BDFB4F4E6FE1}"/>
              </c:ext>
            </c:extLst>
          </c:dPt>
          <c:dPt>
            <c:idx val="32"/>
            <c:bubble3D val="0"/>
            <c:extLst>
              <c:ext xmlns:c16="http://schemas.microsoft.com/office/drawing/2014/chart" uri="{C3380CC4-5D6E-409C-BE32-E72D297353CC}">
                <c16:uniqueId val="{00000027-5192-407C-ABAD-BDFB4F4E6FE1}"/>
              </c:ext>
            </c:extLst>
          </c:dPt>
          <c:dPt>
            <c:idx val="33"/>
            <c:bubble3D val="0"/>
            <c:extLst>
              <c:ext xmlns:c16="http://schemas.microsoft.com/office/drawing/2014/chart" uri="{C3380CC4-5D6E-409C-BE32-E72D297353CC}">
                <c16:uniqueId val="{00000028-5192-407C-ABAD-BDFB4F4E6FE1}"/>
              </c:ext>
            </c:extLst>
          </c:dPt>
          <c:dPt>
            <c:idx val="34"/>
            <c:bubble3D val="0"/>
            <c:extLst>
              <c:ext xmlns:c16="http://schemas.microsoft.com/office/drawing/2014/chart" uri="{C3380CC4-5D6E-409C-BE32-E72D297353CC}">
                <c16:uniqueId val="{00000029-5192-407C-ABAD-BDFB4F4E6FE1}"/>
              </c:ext>
            </c:extLst>
          </c:dPt>
          <c:dPt>
            <c:idx val="35"/>
            <c:bubble3D val="0"/>
            <c:extLst>
              <c:ext xmlns:c16="http://schemas.microsoft.com/office/drawing/2014/chart" uri="{C3380CC4-5D6E-409C-BE32-E72D297353CC}">
                <c16:uniqueId val="{0000002A-5192-407C-ABAD-BDFB4F4E6FE1}"/>
              </c:ext>
            </c:extLst>
          </c:dPt>
          <c:dPt>
            <c:idx val="36"/>
            <c:bubble3D val="0"/>
            <c:extLst>
              <c:ext xmlns:c16="http://schemas.microsoft.com/office/drawing/2014/chart" uri="{C3380CC4-5D6E-409C-BE32-E72D297353CC}">
                <c16:uniqueId val="{0000002B-5192-407C-ABAD-BDFB4F4E6FE1}"/>
              </c:ext>
            </c:extLst>
          </c:dPt>
          <c:dPt>
            <c:idx val="37"/>
            <c:bubble3D val="0"/>
            <c:extLst>
              <c:ext xmlns:c16="http://schemas.microsoft.com/office/drawing/2014/chart" uri="{C3380CC4-5D6E-409C-BE32-E72D297353CC}">
                <c16:uniqueId val="{0000002C-5192-407C-ABAD-BDFB4F4E6FE1}"/>
              </c:ext>
            </c:extLst>
          </c:dPt>
          <c:dPt>
            <c:idx val="38"/>
            <c:bubble3D val="0"/>
            <c:extLst>
              <c:ext xmlns:c16="http://schemas.microsoft.com/office/drawing/2014/chart" uri="{C3380CC4-5D6E-409C-BE32-E72D297353CC}">
                <c16:uniqueId val="{0000002D-5192-407C-ABAD-BDFB4F4E6FE1}"/>
              </c:ext>
            </c:extLst>
          </c:dPt>
          <c:dPt>
            <c:idx val="39"/>
            <c:bubble3D val="0"/>
            <c:extLst>
              <c:ext xmlns:c16="http://schemas.microsoft.com/office/drawing/2014/chart" uri="{C3380CC4-5D6E-409C-BE32-E72D297353CC}">
                <c16:uniqueId val="{0000002E-5192-407C-ABAD-BDFB4F4E6FE1}"/>
              </c:ext>
            </c:extLst>
          </c:dPt>
          <c:dPt>
            <c:idx val="40"/>
            <c:bubble3D val="0"/>
            <c:extLst>
              <c:ext xmlns:c16="http://schemas.microsoft.com/office/drawing/2014/chart" uri="{C3380CC4-5D6E-409C-BE32-E72D297353CC}">
                <c16:uniqueId val="{0000002F-5192-407C-ABAD-BDFB4F4E6FE1}"/>
              </c:ext>
            </c:extLst>
          </c:dPt>
          <c:dPt>
            <c:idx val="41"/>
            <c:bubble3D val="0"/>
            <c:extLst>
              <c:ext xmlns:c16="http://schemas.microsoft.com/office/drawing/2014/chart" uri="{C3380CC4-5D6E-409C-BE32-E72D297353CC}">
                <c16:uniqueId val="{00000030-5192-407C-ABAD-BDFB4F4E6FE1}"/>
              </c:ext>
            </c:extLst>
          </c:dPt>
          <c:dPt>
            <c:idx val="42"/>
            <c:bubble3D val="0"/>
            <c:extLst>
              <c:ext xmlns:c16="http://schemas.microsoft.com/office/drawing/2014/chart" uri="{C3380CC4-5D6E-409C-BE32-E72D297353CC}">
                <c16:uniqueId val="{00000031-5192-407C-ABAD-BDFB4F4E6FE1}"/>
              </c:ext>
            </c:extLst>
          </c:dPt>
          <c:dPt>
            <c:idx val="43"/>
            <c:bubble3D val="0"/>
            <c:extLst>
              <c:ext xmlns:c16="http://schemas.microsoft.com/office/drawing/2014/chart" uri="{C3380CC4-5D6E-409C-BE32-E72D297353CC}">
                <c16:uniqueId val="{00000032-5192-407C-ABAD-BDFB4F4E6FE1}"/>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33-5192-407C-ABAD-BDFB4F4E6FE1}"/>
            </c:ext>
          </c:extLst>
        </c:ser>
        <c:dLbls>
          <c:showLegendKey val="0"/>
          <c:showVal val="0"/>
          <c:showCatName val="0"/>
          <c:showSerName val="0"/>
          <c:showPercent val="0"/>
          <c:showBubbleSize val="0"/>
        </c:dLbls>
        <c:smooth val="0"/>
        <c:axId val="117681152"/>
        <c:axId val="117682944"/>
      </c:lineChart>
      <c:dateAx>
        <c:axId val="117681152"/>
        <c:scaling>
          <c:orientation val="minMax"/>
        </c:scaling>
        <c:delete val="1"/>
        <c:axPos val="b"/>
        <c:numFmt formatCode="m/d/yyyy" sourceLinked="1"/>
        <c:majorTickMark val="out"/>
        <c:minorTickMark val="none"/>
        <c:tickLblPos val="nextTo"/>
        <c:crossAx val="117682944"/>
        <c:crosses val="autoZero"/>
        <c:auto val="1"/>
        <c:lblOffset val="100"/>
        <c:baseTimeUnit val="days"/>
      </c:dateAx>
      <c:valAx>
        <c:axId val="117682944"/>
        <c:scaling>
          <c:orientation val="minMax"/>
          <c:max val="68"/>
          <c:min val="58"/>
        </c:scaling>
        <c:delete val="1"/>
        <c:axPos val="l"/>
        <c:numFmt formatCode="General" sourceLinked="1"/>
        <c:majorTickMark val="out"/>
        <c:minorTickMark val="none"/>
        <c:tickLblPos val="nextTo"/>
        <c:crossAx val="117681152"/>
        <c:crosses val="autoZero"/>
        <c:crossBetween val="between"/>
      </c:valAx>
      <c:spPr>
        <a:noFill/>
        <a:ln w="25400">
          <a:noFill/>
        </a:ln>
        <a:effectLst/>
      </c:spPr>
    </c:plotArea>
    <c:plotVisOnly val="1"/>
    <c:dispBlanksAs val="zero"/>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8920880169404984E-2"/>
          <c:y val="3.004096764019638E-2"/>
          <c:w val="0.89111791590092848"/>
          <c:h val="0.86222404882972137"/>
        </c:manualLayout>
      </c:layout>
      <c:lineChart>
        <c:grouping val="standard"/>
        <c:varyColors val="0"/>
        <c:ser>
          <c:idx val="0"/>
          <c:order val="0"/>
          <c:tx>
            <c:strRef>
              <c:f>Лист1!$B$1</c:f>
              <c:strCache>
                <c:ptCount val="1"/>
                <c:pt idx="0">
                  <c:v>Ряд 1</c:v>
                </c:pt>
              </c:strCache>
            </c:strRef>
          </c:tx>
          <c:spPr>
            <a:ln w="19050" cap="rnd">
              <a:solidFill>
                <a:schemeClr val="accent1"/>
              </a:solidFill>
              <a:round/>
            </a:ln>
            <a:effectLst/>
          </c:spPr>
          <c:marker>
            <c:symbol val="none"/>
          </c:marker>
          <c:cat>
            <c:numRef>
              <c:f>Лист1!$A$2:$A$551</c:f>
              <c:numCache>
                <c:formatCode>m/d/yy</c:formatCode>
                <c:ptCount val="550"/>
                <c:pt idx="0">
                  <c:v>43110</c:v>
                </c:pt>
                <c:pt idx="1">
                  <c:v>43111</c:v>
                </c:pt>
                <c:pt idx="2">
                  <c:v>43112</c:v>
                </c:pt>
                <c:pt idx="3">
                  <c:v>43113</c:v>
                </c:pt>
                <c:pt idx="4">
                  <c:v>43116</c:v>
                </c:pt>
                <c:pt idx="5">
                  <c:v>43117</c:v>
                </c:pt>
                <c:pt idx="6">
                  <c:v>43118</c:v>
                </c:pt>
                <c:pt idx="7">
                  <c:v>43119</c:v>
                </c:pt>
                <c:pt idx="8">
                  <c:v>43120</c:v>
                </c:pt>
                <c:pt idx="9">
                  <c:v>43123</c:v>
                </c:pt>
                <c:pt idx="10">
                  <c:v>43124</c:v>
                </c:pt>
                <c:pt idx="11">
                  <c:v>43125</c:v>
                </c:pt>
                <c:pt idx="12">
                  <c:v>43126</c:v>
                </c:pt>
                <c:pt idx="13">
                  <c:v>43127</c:v>
                </c:pt>
                <c:pt idx="14">
                  <c:v>43130</c:v>
                </c:pt>
                <c:pt idx="15">
                  <c:v>43131</c:v>
                </c:pt>
                <c:pt idx="16">
                  <c:v>43132</c:v>
                </c:pt>
                <c:pt idx="17">
                  <c:v>43133</c:v>
                </c:pt>
                <c:pt idx="18">
                  <c:v>43134</c:v>
                </c:pt>
                <c:pt idx="19">
                  <c:v>43137</c:v>
                </c:pt>
                <c:pt idx="20">
                  <c:v>43138</c:v>
                </c:pt>
                <c:pt idx="21">
                  <c:v>43139</c:v>
                </c:pt>
                <c:pt idx="22">
                  <c:v>43140</c:v>
                </c:pt>
                <c:pt idx="23">
                  <c:v>43141</c:v>
                </c:pt>
                <c:pt idx="24">
                  <c:v>43144</c:v>
                </c:pt>
                <c:pt idx="25">
                  <c:v>43145</c:v>
                </c:pt>
                <c:pt idx="26">
                  <c:v>43146</c:v>
                </c:pt>
                <c:pt idx="27">
                  <c:v>43147</c:v>
                </c:pt>
                <c:pt idx="28">
                  <c:v>43148</c:v>
                </c:pt>
                <c:pt idx="29">
                  <c:v>43151</c:v>
                </c:pt>
                <c:pt idx="30">
                  <c:v>43152</c:v>
                </c:pt>
                <c:pt idx="31">
                  <c:v>43153</c:v>
                </c:pt>
                <c:pt idx="32">
                  <c:v>43154</c:v>
                </c:pt>
                <c:pt idx="33">
                  <c:v>43158</c:v>
                </c:pt>
                <c:pt idx="34">
                  <c:v>43159</c:v>
                </c:pt>
                <c:pt idx="35">
                  <c:v>43160</c:v>
                </c:pt>
                <c:pt idx="36">
                  <c:v>43161</c:v>
                </c:pt>
                <c:pt idx="37">
                  <c:v>43162</c:v>
                </c:pt>
                <c:pt idx="38">
                  <c:v>43165</c:v>
                </c:pt>
                <c:pt idx="39">
                  <c:v>43166</c:v>
                </c:pt>
                <c:pt idx="40">
                  <c:v>43167</c:v>
                </c:pt>
                <c:pt idx="41">
                  <c:v>43172</c:v>
                </c:pt>
                <c:pt idx="42">
                  <c:v>43173</c:v>
                </c:pt>
                <c:pt idx="43">
                  <c:v>43174</c:v>
                </c:pt>
                <c:pt idx="44">
                  <c:v>43175</c:v>
                </c:pt>
                <c:pt idx="45">
                  <c:v>43176</c:v>
                </c:pt>
                <c:pt idx="46">
                  <c:v>43179</c:v>
                </c:pt>
                <c:pt idx="47">
                  <c:v>43180</c:v>
                </c:pt>
                <c:pt idx="48">
                  <c:v>43181</c:v>
                </c:pt>
                <c:pt idx="49">
                  <c:v>43182</c:v>
                </c:pt>
                <c:pt idx="50">
                  <c:v>43183</c:v>
                </c:pt>
                <c:pt idx="51">
                  <c:v>43186</c:v>
                </c:pt>
                <c:pt idx="52">
                  <c:v>43187</c:v>
                </c:pt>
                <c:pt idx="53">
                  <c:v>43188</c:v>
                </c:pt>
                <c:pt idx="54">
                  <c:v>43189</c:v>
                </c:pt>
                <c:pt idx="55">
                  <c:v>43190</c:v>
                </c:pt>
                <c:pt idx="56">
                  <c:v>43193</c:v>
                </c:pt>
                <c:pt idx="57">
                  <c:v>43194</c:v>
                </c:pt>
                <c:pt idx="58">
                  <c:v>43195</c:v>
                </c:pt>
                <c:pt idx="59">
                  <c:v>43196</c:v>
                </c:pt>
                <c:pt idx="60">
                  <c:v>43197</c:v>
                </c:pt>
                <c:pt idx="61">
                  <c:v>43200</c:v>
                </c:pt>
                <c:pt idx="62">
                  <c:v>43201</c:v>
                </c:pt>
                <c:pt idx="63">
                  <c:v>43202</c:v>
                </c:pt>
                <c:pt idx="64">
                  <c:v>43203</c:v>
                </c:pt>
                <c:pt idx="65">
                  <c:v>43204</c:v>
                </c:pt>
                <c:pt idx="66">
                  <c:v>43207</c:v>
                </c:pt>
                <c:pt idx="67">
                  <c:v>43208</c:v>
                </c:pt>
                <c:pt idx="68">
                  <c:v>43209</c:v>
                </c:pt>
                <c:pt idx="69">
                  <c:v>43210</c:v>
                </c:pt>
                <c:pt idx="70">
                  <c:v>43211</c:v>
                </c:pt>
                <c:pt idx="71">
                  <c:v>43214</c:v>
                </c:pt>
                <c:pt idx="72">
                  <c:v>43215</c:v>
                </c:pt>
                <c:pt idx="73">
                  <c:v>43216</c:v>
                </c:pt>
                <c:pt idx="74">
                  <c:v>43217</c:v>
                </c:pt>
                <c:pt idx="75">
                  <c:v>43218</c:v>
                </c:pt>
                <c:pt idx="76">
                  <c:v>43219</c:v>
                </c:pt>
                <c:pt idx="77">
                  <c:v>43224</c:v>
                </c:pt>
                <c:pt idx="78">
                  <c:v>43225</c:v>
                </c:pt>
                <c:pt idx="79">
                  <c:v>43228</c:v>
                </c:pt>
                <c:pt idx="80">
                  <c:v>43229</c:v>
                </c:pt>
                <c:pt idx="81">
                  <c:v>43231</c:v>
                </c:pt>
                <c:pt idx="82">
                  <c:v>43232</c:v>
                </c:pt>
                <c:pt idx="83">
                  <c:v>43235</c:v>
                </c:pt>
                <c:pt idx="84">
                  <c:v>43236</c:v>
                </c:pt>
                <c:pt idx="85">
                  <c:v>43237</c:v>
                </c:pt>
                <c:pt idx="86">
                  <c:v>43238</c:v>
                </c:pt>
                <c:pt idx="87">
                  <c:v>43239</c:v>
                </c:pt>
                <c:pt idx="88">
                  <c:v>43242</c:v>
                </c:pt>
                <c:pt idx="89">
                  <c:v>43243</c:v>
                </c:pt>
                <c:pt idx="90">
                  <c:v>43244</c:v>
                </c:pt>
                <c:pt idx="91">
                  <c:v>43245</c:v>
                </c:pt>
                <c:pt idx="92">
                  <c:v>43246</c:v>
                </c:pt>
                <c:pt idx="93">
                  <c:v>43249</c:v>
                </c:pt>
                <c:pt idx="94">
                  <c:v>43250</c:v>
                </c:pt>
                <c:pt idx="95">
                  <c:v>43251</c:v>
                </c:pt>
                <c:pt idx="96">
                  <c:v>43252</c:v>
                </c:pt>
                <c:pt idx="97">
                  <c:v>43253</c:v>
                </c:pt>
                <c:pt idx="98">
                  <c:v>43256</c:v>
                </c:pt>
                <c:pt idx="99">
                  <c:v>43257</c:v>
                </c:pt>
                <c:pt idx="100">
                  <c:v>43258</c:v>
                </c:pt>
                <c:pt idx="101">
                  <c:v>43259</c:v>
                </c:pt>
                <c:pt idx="102">
                  <c:v>43260</c:v>
                </c:pt>
                <c:pt idx="103">
                  <c:v>43261</c:v>
                </c:pt>
                <c:pt idx="104">
                  <c:v>43265</c:v>
                </c:pt>
                <c:pt idx="105">
                  <c:v>43266</c:v>
                </c:pt>
                <c:pt idx="106">
                  <c:v>43267</c:v>
                </c:pt>
                <c:pt idx="107">
                  <c:v>43270</c:v>
                </c:pt>
                <c:pt idx="108">
                  <c:v>43271</c:v>
                </c:pt>
                <c:pt idx="109">
                  <c:v>43272</c:v>
                </c:pt>
                <c:pt idx="110">
                  <c:v>43273</c:v>
                </c:pt>
                <c:pt idx="111">
                  <c:v>43274</c:v>
                </c:pt>
                <c:pt idx="112">
                  <c:v>43277</c:v>
                </c:pt>
                <c:pt idx="113">
                  <c:v>43278</c:v>
                </c:pt>
                <c:pt idx="114">
                  <c:v>43279</c:v>
                </c:pt>
                <c:pt idx="115">
                  <c:v>43280</c:v>
                </c:pt>
                <c:pt idx="116">
                  <c:v>43281</c:v>
                </c:pt>
                <c:pt idx="117">
                  <c:v>43284</c:v>
                </c:pt>
                <c:pt idx="118">
                  <c:v>43285</c:v>
                </c:pt>
                <c:pt idx="119">
                  <c:v>43286</c:v>
                </c:pt>
                <c:pt idx="120">
                  <c:v>43287</c:v>
                </c:pt>
                <c:pt idx="121">
                  <c:v>43288</c:v>
                </c:pt>
                <c:pt idx="122">
                  <c:v>43291</c:v>
                </c:pt>
                <c:pt idx="123">
                  <c:v>43292</c:v>
                </c:pt>
                <c:pt idx="124">
                  <c:v>43293</c:v>
                </c:pt>
                <c:pt idx="125">
                  <c:v>43294</c:v>
                </c:pt>
                <c:pt idx="126">
                  <c:v>43295</c:v>
                </c:pt>
                <c:pt idx="127">
                  <c:v>43298</c:v>
                </c:pt>
                <c:pt idx="128">
                  <c:v>43299</c:v>
                </c:pt>
                <c:pt idx="129">
                  <c:v>43300</c:v>
                </c:pt>
                <c:pt idx="130">
                  <c:v>43301</c:v>
                </c:pt>
                <c:pt idx="131">
                  <c:v>43302</c:v>
                </c:pt>
                <c:pt idx="132">
                  <c:v>43305</c:v>
                </c:pt>
                <c:pt idx="133">
                  <c:v>43306</c:v>
                </c:pt>
                <c:pt idx="134">
                  <c:v>43307</c:v>
                </c:pt>
                <c:pt idx="135">
                  <c:v>43308</c:v>
                </c:pt>
                <c:pt idx="136">
                  <c:v>43309</c:v>
                </c:pt>
                <c:pt idx="137">
                  <c:v>43312</c:v>
                </c:pt>
                <c:pt idx="138">
                  <c:v>43313</c:v>
                </c:pt>
                <c:pt idx="139">
                  <c:v>43314</c:v>
                </c:pt>
                <c:pt idx="140">
                  <c:v>43315</c:v>
                </c:pt>
                <c:pt idx="141">
                  <c:v>43316</c:v>
                </c:pt>
                <c:pt idx="142">
                  <c:v>43319</c:v>
                </c:pt>
                <c:pt idx="143">
                  <c:v>43320</c:v>
                </c:pt>
                <c:pt idx="144">
                  <c:v>43321</c:v>
                </c:pt>
                <c:pt idx="145">
                  <c:v>43322</c:v>
                </c:pt>
                <c:pt idx="146">
                  <c:v>43323</c:v>
                </c:pt>
                <c:pt idx="147">
                  <c:v>43326</c:v>
                </c:pt>
                <c:pt idx="148">
                  <c:v>43327</c:v>
                </c:pt>
                <c:pt idx="149">
                  <c:v>43328</c:v>
                </c:pt>
                <c:pt idx="150">
                  <c:v>43329</c:v>
                </c:pt>
                <c:pt idx="151">
                  <c:v>43330</c:v>
                </c:pt>
                <c:pt idx="152">
                  <c:v>43333</c:v>
                </c:pt>
                <c:pt idx="153">
                  <c:v>43334</c:v>
                </c:pt>
                <c:pt idx="154">
                  <c:v>43335</c:v>
                </c:pt>
                <c:pt idx="155">
                  <c:v>43336</c:v>
                </c:pt>
                <c:pt idx="156">
                  <c:v>43337</c:v>
                </c:pt>
                <c:pt idx="157">
                  <c:v>43340</c:v>
                </c:pt>
                <c:pt idx="158">
                  <c:v>43341</c:v>
                </c:pt>
                <c:pt idx="159">
                  <c:v>43342</c:v>
                </c:pt>
                <c:pt idx="160">
                  <c:v>43343</c:v>
                </c:pt>
                <c:pt idx="161">
                  <c:v>43344</c:v>
                </c:pt>
                <c:pt idx="162">
                  <c:v>43347</c:v>
                </c:pt>
                <c:pt idx="163">
                  <c:v>43348</c:v>
                </c:pt>
                <c:pt idx="164">
                  <c:v>43349</c:v>
                </c:pt>
                <c:pt idx="165">
                  <c:v>43350</c:v>
                </c:pt>
                <c:pt idx="166">
                  <c:v>43351</c:v>
                </c:pt>
                <c:pt idx="167">
                  <c:v>43354</c:v>
                </c:pt>
                <c:pt idx="168">
                  <c:v>43355</c:v>
                </c:pt>
                <c:pt idx="169">
                  <c:v>43356</c:v>
                </c:pt>
                <c:pt idx="170">
                  <c:v>43357</c:v>
                </c:pt>
                <c:pt idx="171">
                  <c:v>43358</c:v>
                </c:pt>
                <c:pt idx="172">
                  <c:v>43361</c:v>
                </c:pt>
                <c:pt idx="173">
                  <c:v>43362</c:v>
                </c:pt>
                <c:pt idx="174">
                  <c:v>43363</c:v>
                </c:pt>
                <c:pt idx="175">
                  <c:v>43364</c:v>
                </c:pt>
                <c:pt idx="176">
                  <c:v>43365</c:v>
                </c:pt>
                <c:pt idx="177">
                  <c:v>43368</c:v>
                </c:pt>
                <c:pt idx="178">
                  <c:v>43369</c:v>
                </c:pt>
                <c:pt idx="179">
                  <c:v>43370</c:v>
                </c:pt>
                <c:pt idx="180">
                  <c:v>43371</c:v>
                </c:pt>
                <c:pt idx="181">
                  <c:v>43372</c:v>
                </c:pt>
                <c:pt idx="182">
                  <c:v>43375</c:v>
                </c:pt>
                <c:pt idx="183">
                  <c:v>43376</c:v>
                </c:pt>
                <c:pt idx="184">
                  <c:v>43377</c:v>
                </c:pt>
                <c:pt idx="185">
                  <c:v>43378</c:v>
                </c:pt>
                <c:pt idx="186">
                  <c:v>43379</c:v>
                </c:pt>
                <c:pt idx="187">
                  <c:v>43382</c:v>
                </c:pt>
                <c:pt idx="188">
                  <c:v>43383</c:v>
                </c:pt>
                <c:pt idx="189">
                  <c:v>43384</c:v>
                </c:pt>
                <c:pt idx="190">
                  <c:v>43385</c:v>
                </c:pt>
                <c:pt idx="191">
                  <c:v>43386</c:v>
                </c:pt>
                <c:pt idx="192">
                  <c:v>43389</c:v>
                </c:pt>
                <c:pt idx="193">
                  <c:v>43390</c:v>
                </c:pt>
                <c:pt idx="194">
                  <c:v>43391</c:v>
                </c:pt>
                <c:pt idx="195">
                  <c:v>43392</c:v>
                </c:pt>
                <c:pt idx="196">
                  <c:v>43393</c:v>
                </c:pt>
                <c:pt idx="197">
                  <c:v>43396</c:v>
                </c:pt>
                <c:pt idx="198">
                  <c:v>43397</c:v>
                </c:pt>
                <c:pt idx="199">
                  <c:v>43398</c:v>
                </c:pt>
                <c:pt idx="200">
                  <c:v>43399</c:v>
                </c:pt>
                <c:pt idx="201">
                  <c:v>43400</c:v>
                </c:pt>
                <c:pt idx="202">
                  <c:v>43403</c:v>
                </c:pt>
                <c:pt idx="203">
                  <c:v>43404</c:v>
                </c:pt>
                <c:pt idx="204">
                  <c:v>43405</c:v>
                </c:pt>
                <c:pt idx="205">
                  <c:v>43406</c:v>
                </c:pt>
                <c:pt idx="206">
                  <c:v>43407</c:v>
                </c:pt>
                <c:pt idx="207">
                  <c:v>43411</c:v>
                </c:pt>
                <c:pt idx="208">
                  <c:v>43412</c:v>
                </c:pt>
                <c:pt idx="209">
                  <c:v>43413</c:v>
                </c:pt>
                <c:pt idx="210">
                  <c:v>43414</c:v>
                </c:pt>
                <c:pt idx="211">
                  <c:v>43417</c:v>
                </c:pt>
                <c:pt idx="212">
                  <c:v>43418</c:v>
                </c:pt>
                <c:pt idx="213">
                  <c:v>43419</c:v>
                </c:pt>
                <c:pt idx="214">
                  <c:v>43420</c:v>
                </c:pt>
                <c:pt idx="215">
                  <c:v>43421</c:v>
                </c:pt>
                <c:pt idx="216">
                  <c:v>43424</c:v>
                </c:pt>
                <c:pt idx="217">
                  <c:v>43425</c:v>
                </c:pt>
                <c:pt idx="218">
                  <c:v>43426</c:v>
                </c:pt>
                <c:pt idx="219">
                  <c:v>43427</c:v>
                </c:pt>
                <c:pt idx="220">
                  <c:v>43428</c:v>
                </c:pt>
                <c:pt idx="221">
                  <c:v>43431</c:v>
                </c:pt>
                <c:pt idx="222">
                  <c:v>43432</c:v>
                </c:pt>
                <c:pt idx="223">
                  <c:v>43433</c:v>
                </c:pt>
                <c:pt idx="224">
                  <c:v>43434</c:v>
                </c:pt>
                <c:pt idx="225">
                  <c:v>43435</c:v>
                </c:pt>
                <c:pt idx="226">
                  <c:v>43438</c:v>
                </c:pt>
                <c:pt idx="227">
                  <c:v>43439</c:v>
                </c:pt>
                <c:pt idx="228">
                  <c:v>43440</c:v>
                </c:pt>
                <c:pt idx="229">
                  <c:v>43441</c:v>
                </c:pt>
                <c:pt idx="230">
                  <c:v>43442</c:v>
                </c:pt>
                <c:pt idx="231">
                  <c:v>43445</c:v>
                </c:pt>
                <c:pt idx="232">
                  <c:v>43446</c:v>
                </c:pt>
                <c:pt idx="233">
                  <c:v>43447</c:v>
                </c:pt>
                <c:pt idx="234">
                  <c:v>43448</c:v>
                </c:pt>
                <c:pt idx="235">
                  <c:v>43449</c:v>
                </c:pt>
                <c:pt idx="236">
                  <c:v>43452</c:v>
                </c:pt>
                <c:pt idx="237">
                  <c:v>43453</c:v>
                </c:pt>
                <c:pt idx="238">
                  <c:v>43454</c:v>
                </c:pt>
                <c:pt idx="239">
                  <c:v>43455</c:v>
                </c:pt>
                <c:pt idx="240">
                  <c:v>43456</c:v>
                </c:pt>
                <c:pt idx="241">
                  <c:v>43459</c:v>
                </c:pt>
                <c:pt idx="242">
                  <c:v>43460</c:v>
                </c:pt>
                <c:pt idx="243">
                  <c:v>43461</c:v>
                </c:pt>
                <c:pt idx="244">
                  <c:v>43462</c:v>
                </c:pt>
                <c:pt idx="245">
                  <c:v>43463</c:v>
                </c:pt>
                <c:pt idx="246">
                  <c:v>43464</c:v>
                </c:pt>
                <c:pt idx="247">
                  <c:v>43475</c:v>
                </c:pt>
                <c:pt idx="248">
                  <c:v>43476</c:v>
                </c:pt>
                <c:pt idx="249">
                  <c:v>43477</c:v>
                </c:pt>
                <c:pt idx="250">
                  <c:v>43480</c:v>
                </c:pt>
                <c:pt idx="251">
                  <c:v>43481</c:v>
                </c:pt>
                <c:pt idx="252">
                  <c:v>43482</c:v>
                </c:pt>
                <c:pt idx="253">
                  <c:v>43483</c:v>
                </c:pt>
                <c:pt idx="254">
                  <c:v>43484</c:v>
                </c:pt>
                <c:pt idx="255">
                  <c:v>43487</c:v>
                </c:pt>
                <c:pt idx="256">
                  <c:v>43488</c:v>
                </c:pt>
                <c:pt idx="257">
                  <c:v>43489</c:v>
                </c:pt>
                <c:pt idx="258">
                  <c:v>43490</c:v>
                </c:pt>
                <c:pt idx="259">
                  <c:v>43491</c:v>
                </c:pt>
                <c:pt idx="260">
                  <c:v>43494</c:v>
                </c:pt>
                <c:pt idx="261">
                  <c:v>43495</c:v>
                </c:pt>
                <c:pt idx="262">
                  <c:v>43496</c:v>
                </c:pt>
                <c:pt idx="263">
                  <c:v>43497</c:v>
                </c:pt>
                <c:pt idx="264">
                  <c:v>43498</c:v>
                </c:pt>
                <c:pt idx="265">
                  <c:v>43501</c:v>
                </c:pt>
                <c:pt idx="266">
                  <c:v>43502</c:v>
                </c:pt>
                <c:pt idx="267">
                  <c:v>43503</c:v>
                </c:pt>
                <c:pt idx="268">
                  <c:v>43504</c:v>
                </c:pt>
                <c:pt idx="269">
                  <c:v>43505</c:v>
                </c:pt>
                <c:pt idx="270">
                  <c:v>43508</c:v>
                </c:pt>
                <c:pt idx="271">
                  <c:v>43509</c:v>
                </c:pt>
                <c:pt idx="272">
                  <c:v>43510</c:v>
                </c:pt>
                <c:pt idx="273">
                  <c:v>43511</c:v>
                </c:pt>
                <c:pt idx="274">
                  <c:v>43512</c:v>
                </c:pt>
                <c:pt idx="275">
                  <c:v>43515</c:v>
                </c:pt>
                <c:pt idx="276">
                  <c:v>43516</c:v>
                </c:pt>
                <c:pt idx="277">
                  <c:v>43517</c:v>
                </c:pt>
                <c:pt idx="278">
                  <c:v>43518</c:v>
                </c:pt>
                <c:pt idx="279">
                  <c:v>43519</c:v>
                </c:pt>
                <c:pt idx="280">
                  <c:v>43522</c:v>
                </c:pt>
                <c:pt idx="281">
                  <c:v>43523</c:v>
                </c:pt>
                <c:pt idx="282">
                  <c:v>43524</c:v>
                </c:pt>
                <c:pt idx="283">
                  <c:v>43525</c:v>
                </c:pt>
                <c:pt idx="284">
                  <c:v>43526</c:v>
                </c:pt>
                <c:pt idx="285">
                  <c:v>43529</c:v>
                </c:pt>
                <c:pt idx="286">
                  <c:v>43530</c:v>
                </c:pt>
                <c:pt idx="287">
                  <c:v>43531</c:v>
                </c:pt>
                <c:pt idx="288">
                  <c:v>43532</c:v>
                </c:pt>
                <c:pt idx="289">
                  <c:v>43536</c:v>
                </c:pt>
                <c:pt idx="290">
                  <c:v>43537</c:v>
                </c:pt>
                <c:pt idx="291">
                  <c:v>43538</c:v>
                </c:pt>
                <c:pt idx="292">
                  <c:v>43539</c:v>
                </c:pt>
                <c:pt idx="293">
                  <c:v>43540</c:v>
                </c:pt>
                <c:pt idx="294">
                  <c:v>43543</c:v>
                </c:pt>
                <c:pt idx="295">
                  <c:v>43544</c:v>
                </c:pt>
                <c:pt idx="296">
                  <c:v>43545</c:v>
                </c:pt>
                <c:pt idx="297">
                  <c:v>43546</c:v>
                </c:pt>
                <c:pt idx="298">
                  <c:v>43547</c:v>
                </c:pt>
                <c:pt idx="299">
                  <c:v>43550</c:v>
                </c:pt>
                <c:pt idx="300">
                  <c:v>43551</c:v>
                </c:pt>
                <c:pt idx="301">
                  <c:v>43552</c:v>
                </c:pt>
                <c:pt idx="302">
                  <c:v>43553</c:v>
                </c:pt>
                <c:pt idx="303">
                  <c:v>43554</c:v>
                </c:pt>
                <c:pt idx="304">
                  <c:v>43557</c:v>
                </c:pt>
                <c:pt idx="305">
                  <c:v>43558</c:v>
                </c:pt>
                <c:pt idx="306">
                  <c:v>43559</c:v>
                </c:pt>
                <c:pt idx="307">
                  <c:v>43560</c:v>
                </c:pt>
                <c:pt idx="308">
                  <c:v>43561</c:v>
                </c:pt>
                <c:pt idx="309">
                  <c:v>43564</c:v>
                </c:pt>
                <c:pt idx="310">
                  <c:v>43565</c:v>
                </c:pt>
                <c:pt idx="311">
                  <c:v>43566</c:v>
                </c:pt>
                <c:pt idx="312">
                  <c:v>43567</c:v>
                </c:pt>
                <c:pt idx="313">
                  <c:v>43568</c:v>
                </c:pt>
                <c:pt idx="314">
                  <c:v>43571</c:v>
                </c:pt>
                <c:pt idx="315">
                  <c:v>43572</c:v>
                </c:pt>
                <c:pt idx="316">
                  <c:v>43573</c:v>
                </c:pt>
                <c:pt idx="317">
                  <c:v>43574</c:v>
                </c:pt>
                <c:pt idx="318">
                  <c:v>43575</c:v>
                </c:pt>
                <c:pt idx="319">
                  <c:v>43578</c:v>
                </c:pt>
                <c:pt idx="320">
                  <c:v>43579</c:v>
                </c:pt>
                <c:pt idx="321">
                  <c:v>43580</c:v>
                </c:pt>
                <c:pt idx="322">
                  <c:v>43581</c:v>
                </c:pt>
                <c:pt idx="323">
                  <c:v>43582</c:v>
                </c:pt>
                <c:pt idx="324">
                  <c:v>43585</c:v>
                </c:pt>
                <c:pt idx="325">
                  <c:v>43586</c:v>
                </c:pt>
                <c:pt idx="326">
                  <c:v>43592</c:v>
                </c:pt>
                <c:pt idx="327">
                  <c:v>43593</c:v>
                </c:pt>
                <c:pt idx="328">
                  <c:v>43594</c:v>
                </c:pt>
                <c:pt idx="329">
                  <c:v>43599</c:v>
                </c:pt>
                <c:pt idx="330">
                  <c:v>43600</c:v>
                </c:pt>
                <c:pt idx="331">
                  <c:v>43601</c:v>
                </c:pt>
                <c:pt idx="332">
                  <c:v>43602</c:v>
                </c:pt>
                <c:pt idx="333">
                  <c:v>43603</c:v>
                </c:pt>
                <c:pt idx="334">
                  <c:v>43606</c:v>
                </c:pt>
                <c:pt idx="335">
                  <c:v>43607</c:v>
                </c:pt>
                <c:pt idx="336">
                  <c:v>43608</c:v>
                </c:pt>
                <c:pt idx="337">
                  <c:v>43609</c:v>
                </c:pt>
                <c:pt idx="338">
                  <c:v>43610</c:v>
                </c:pt>
                <c:pt idx="339">
                  <c:v>43613</c:v>
                </c:pt>
                <c:pt idx="340">
                  <c:v>43614</c:v>
                </c:pt>
                <c:pt idx="341">
                  <c:v>43615</c:v>
                </c:pt>
                <c:pt idx="342">
                  <c:v>43616</c:v>
                </c:pt>
                <c:pt idx="343">
                  <c:v>43617</c:v>
                </c:pt>
                <c:pt idx="344">
                  <c:v>43620</c:v>
                </c:pt>
                <c:pt idx="345">
                  <c:v>43621</c:v>
                </c:pt>
                <c:pt idx="346">
                  <c:v>43622</c:v>
                </c:pt>
                <c:pt idx="347">
                  <c:v>43623</c:v>
                </c:pt>
                <c:pt idx="348">
                  <c:v>43624</c:v>
                </c:pt>
                <c:pt idx="349">
                  <c:v>43627</c:v>
                </c:pt>
                <c:pt idx="350">
                  <c:v>43628</c:v>
                </c:pt>
                <c:pt idx="351">
                  <c:v>43630</c:v>
                </c:pt>
                <c:pt idx="352">
                  <c:v>43631</c:v>
                </c:pt>
                <c:pt idx="353">
                  <c:v>43634</c:v>
                </c:pt>
                <c:pt idx="354">
                  <c:v>43635</c:v>
                </c:pt>
                <c:pt idx="355">
                  <c:v>43636</c:v>
                </c:pt>
                <c:pt idx="356">
                  <c:v>43637</c:v>
                </c:pt>
                <c:pt idx="357">
                  <c:v>43638</c:v>
                </c:pt>
                <c:pt idx="358">
                  <c:v>43641</c:v>
                </c:pt>
                <c:pt idx="359">
                  <c:v>43642</c:v>
                </c:pt>
                <c:pt idx="360">
                  <c:v>43643</c:v>
                </c:pt>
                <c:pt idx="361">
                  <c:v>43644</c:v>
                </c:pt>
                <c:pt idx="362">
                  <c:v>43645</c:v>
                </c:pt>
                <c:pt idx="363">
                  <c:v>43648</c:v>
                </c:pt>
                <c:pt idx="364">
                  <c:v>43649</c:v>
                </c:pt>
                <c:pt idx="365">
                  <c:v>43650</c:v>
                </c:pt>
                <c:pt idx="366">
                  <c:v>43651</c:v>
                </c:pt>
                <c:pt idx="367">
                  <c:v>43652</c:v>
                </c:pt>
                <c:pt idx="368">
                  <c:v>43655</c:v>
                </c:pt>
                <c:pt idx="369">
                  <c:v>43656</c:v>
                </c:pt>
                <c:pt idx="370">
                  <c:v>43657</c:v>
                </c:pt>
                <c:pt idx="371">
                  <c:v>43658</c:v>
                </c:pt>
                <c:pt idx="372">
                  <c:v>43659</c:v>
                </c:pt>
                <c:pt idx="373">
                  <c:v>43662</c:v>
                </c:pt>
                <c:pt idx="374">
                  <c:v>43663</c:v>
                </c:pt>
                <c:pt idx="375">
                  <c:v>43664</c:v>
                </c:pt>
                <c:pt idx="376">
                  <c:v>43665</c:v>
                </c:pt>
                <c:pt idx="377">
                  <c:v>43666</c:v>
                </c:pt>
                <c:pt idx="378">
                  <c:v>43669</c:v>
                </c:pt>
                <c:pt idx="379">
                  <c:v>43670</c:v>
                </c:pt>
                <c:pt idx="380">
                  <c:v>43671</c:v>
                </c:pt>
                <c:pt idx="381">
                  <c:v>43672</c:v>
                </c:pt>
                <c:pt idx="382">
                  <c:v>43673</c:v>
                </c:pt>
                <c:pt idx="383">
                  <c:v>43676</c:v>
                </c:pt>
                <c:pt idx="384">
                  <c:v>43677</c:v>
                </c:pt>
                <c:pt idx="385">
                  <c:v>43678</c:v>
                </c:pt>
                <c:pt idx="386">
                  <c:v>43679</c:v>
                </c:pt>
                <c:pt idx="387">
                  <c:v>43680</c:v>
                </c:pt>
                <c:pt idx="388">
                  <c:v>43683</c:v>
                </c:pt>
                <c:pt idx="389">
                  <c:v>43684</c:v>
                </c:pt>
                <c:pt idx="390">
                  <c:v>43685</c:v>
                </c:pt>
                <c:pt idx="391">
                  <c:v>43686</c:v>
                </c:pt>
                <c:pt idx="392">
                  <c:v>43687</c:v>
                </c:pt>
                <c:pt idx="393">
                  <c:v>43690</c:v>
                </c:pt>
                <c:pt idx="394">
                  <c:v>43691</c:v>
                </c:pt>
                <c:pt idx="395">
                  <c:v>43692</c:v>
                </c:pt>
                <c:pt idx="396">
                  <c:v>43693</c:v>
                </c:pt>
                <c:pt idx="397">
                  <c:v>43694</c:v>
                </c:pt>
                <c:pt idx="398">
                  <c:v>43697</c:v>
                </c:pt>
                <c:pt idx="399">
                  <c:v>43698</c:v>
                </c:pt>
                <c:pt idx="400">
                  <c:v>43699</c:v>
                </c:pt>
                <c:pt idx="401">
                  <c:v>43700</c:v>
                </c:pt>
                <c:pt idx="402">
                  <c:v>43701</c:v>
                </c:pt>
                <c:pt idx="403">
                  <c:v>43704</c:v>
                </c:pt>
                <c:pt idx="404">
                  <c:v>43705</c:v>
                </c:pt>
                <c:pt idx="405">
                  <c:v>43706</c:v>
                </c:pt>
                <c:pt idx="406">
                  <c:v>43707</c:v>
                </c:pt>
                <c:pt idx="407">
                  <c:v>43708</c:v>
                </c:pt>
                <c:pt idx="408">
                  <c:v>43711</c:v>
                </c:pt>
                <c:pt idx="409">
                  <c:v>43712</c:v>
                </c:pt>
                <c:pt idx="410">
                  <c:v>43713</c:v>
                </c:pt>
                <c:pt idx="411">
                  <c:v>43714</c:v>
                </c:pt>
                <c:pt idx="412">
                  <c:v>43715</c:v>
                </c:pt>
                <c:pt idx="413">
                  <c:v>43718</c:v>
                </c:pt>
                <c:pt idx="414">
                  <c:v>43719</c:v>
                </c:pt>
                <c:pt idx="415">
                  <c:v>43720</c:v>
                </c:pt>
                <c:pt idx="416">
                  <c:v>43721</c:v>
                </c:pt>
                <c:pt idx="417">
                  <c:v>43722</c:v>
                </c:pt>
                <c:pt idx="418">
                  <c:v>43725</c:v>
                </c:pt>
                <c:pt idx="419">
                  <c:v>43726</c:v>
                </c:pt>
                <c:pt idx="420">
                  <c:v>43727</c:v>
                </c:pt>
                <c:pt idx="421">
                  <c:v>43728</c:v>
                </c:pt>
                <c:pt idx="422">
                  <c:v>43729</c:v>
                </c:pt>
                <c:pt idx="423">
                  <c:v>43732</c:v>
                </c:pt>
                <c:pt idx="424">
                  <c:v>43733</c:v>
                </c:pt>
                <c:pt idx="425">
                  <c:v>43734</c:v>
                </c:pt>
                <c:pt idx="426">
                  <c:v>43735</c:v>
                </c:pt>
                <c:pt idx="427">
                  <c:v>43736</c:v>
                </c:pt>
                <c:pt idx="428">
                  <c:v>43739</c:v>
                </c:pt>
                <c:pt idx="429">
                  <c:v>43740</c:v>
                </c:pt>
                <c:pt idx="430">
                  <c:v>43741</c:v>
                </c:pt>
                <c:pt idx="431">
                  <c:v>43742</c:v>
                </c:pt>
                <c:pt idx="432">
                  <c:v>43743</c:v>
                </c:pt>
                <c:pt idx="433">
                  <c:v>43746</c:v>
                </c:pt>
                <c:pt idx="434">
                  <c:v>43747</c:v>
                </c:pt>
                <c:pt idx="435">
                  <c:v>43748</c:v>
                </c:pt>
                <c:pt idx="436">
                  <c:v>43749</c:v>
                </c:pt>
                <c:pt idx="437">
                  <c:v>43750</c:v>
                </c:pt>
                <c:pt idx="438">
                  <c:v>43753</c:v>
                </c:pt>
                <c:pt idx="439">
                  <c:v>43754</c:v>
                </c:pt>
                <c:pt idx="440">
                  <c:v>43755</c:v>
                </c:pt>
                <c:pt idx="441">
                  <c:v>43756</c:v>
                </c:pt>
                <c:pt idx="442">
                  <c:v>43757</c:v>
                </c:pt>
                <c:pt idx="443">
                  <c:v>43760</c:v>
                </c:pt>
                <c:pt idx="444">
                  <c:v>43761</c:v>
                </c:pt>
                <c:pt idx="445">
                  <c:v>43762</c:v>
                </c:pt>
                <c:pt idx="446">
                  <c:v>43763</c:v>
                </c:pt>
                <c:pt idx="447">
                  <c:v>43764</c:v>
                </c:pt>
                <c:pt idx="448">
                  <c:v>43767</c:v>
                </c:pt>
                <c:pt idx="449">
                  <c:v>43768</c:v>
                </c:pt>
                <c:pt idx="450">
                  <c:v>43769</c:v>
                </c:pt>
                <c:pt idx="451">
                  <c:v>43770</c:v>
                </c:pt>
                <c:pt idx="452">
                  <c:v>43771</c:v>
                </c:pt>
                <c:pt idx="453">
                  <c:v>43775</c:v>
                </c:pt>
                <c:pt idx="454">
                  <c:v>43776</c:v>
                </c:pt>
                <c:pt idx="455">
                  <c:v>43777</c:v>
                </c:pt>
                <c:pt idx="456">
                  <c:v>43778</c:v>
                </c:pt>
                <c:pt idx="457">
                  <c:v>43781</c:v>
                </c:pt>
                <c:pt idx="458">
                  <c:v>43782</c:v>
                </c:pt>
                <c:pt idx="459">
                  <c:v>43783</c:v>
                </c:pt>
                <c:pt idx="460">
                  <c:v>43784</c:v>
                </c:pt>
                <c:pt idx="461">
                  <c:v>43785</c:v>
                </c:pt>
                <c:pt idx="462">
                  <c:v>43788</c:v>
                </c:pt>
                <c:pt idx="463">
                  <c:v>43789</c:v>
                </c:pt>
                <c:pt idx="464">
                  <c:v>43790</c:v>
                </c:pt>
                <c:pt idx="465">
                  <c:v>43791</c:v>
                </c:pt>
                <c:pt idx="466">
                  <c:v>43792</c:v>
                </c:pt>
                <c:pt idx="467">
                  <c:v>43795</c:v>
                </c:pt>
                <c:pt idx="468">
                  <c:v>43796</c:v>
                </c:pt>
                <c:pt idx="469">
                  <c:v>43797</c:v>
                </c:pt>
                <c:pt idx="470">
                  <c:v>43798</c:v>
                </c:pt>
                <c:pt idx="471">
                  <c:v>43799</c:v>
                </c:pt>
                <c:pt idx="472">
                  <c:v>43802</c:v>
                </c:pt>
                <c:pt idx="473">
                  <c:v>43803</c:v>
                </c:pt>
                <c:pt idx="474">
                  <c:v>43804</c:v>
                </c:pt>
                <c:pt idx="475">
                  <c:v>43805</c:v>
                </c:pt>
                <c:pt idx="476">
                  <c:v>43806</c:v>
                </c:pt>
                <c:pt idx="477">
                  <c:v>43809</c:v>
                </c:pt>
                <c:pt idx="478">
                  <c:v>43810</c:v>
                </c:pt>
                <c:pt idx="479">
                  <c:v>43811</c:v>
                </c:pt>
                <c:pt idx="480">
                  <c:v>43812</c:v>
                </c:pt>
                <c:pt idx="481">
                  <c:v>43813</c:v>
                </c:pt>
                <c:pt idx="482">
                  <c:v>43816</c:v>
                </c:pt>
                <c:pt idx="483">
                  <c:v>43817</c:v>
                </c:pt>
                <c:pt idx="484">
                  <c:v>43818</c:v>
                </c:pt>
                <c:pt idx="485">
                  <c:v>43819</c:v>
                </c:pt>
                <c:pt idx="486">
                  <c:v>43820</c:v>
                </c:pt>
                <c:pt idx="487">
                  <c:v>43823</c:v>
                </c:pt>
                <c:pt idx="488">
                  <c:v>43824</c:v>
                </c:pt>
                <c:pt idx="489">
                  <c:v>43825</c:v>
                </c:pt>
                <c:pt idx="490">
                  <c:v>43826</c:v>
                </c:pt>
                <c:pt idx="491">
                  <c:v>43827</c:v>
                </c:pt>
                <c:pt idx="492">
                  <c:v>43830</c:v>
                </c:pt>
                <c:pt idx="493">
                  <c:v>43831</c:v>
                </c:pt>
                <c:pt idx="494">
                  <c:v>43840</c:v>
                </c:pt>
                <c:pt idx="495">
                  <c:v>43841</c:v>
                </c:pt>
                <c:pt idx="496">
                  <c:v>43844</c:v>
                </c:pt>
                <c:pt idx="497">
                  <c:v>43845</c:v>
                </c:pt>
                <c:pt idx="498">
                  <c:v>43846</c:v>
                </c:pt>
                <c:pt idx="499">
                  <c:v>43847</c:v>
                </c:pt>
                <c:pt idx="500">
                  <c:v>43848</c:v>
                </c:pt>
                <c:pt idx="501">
                  <c:v>43851</c:v>
                </c:pt>
                <c:pt idx="502">
                  <c:v>43852</c:v>
                </c:pt>
                <c:pt idx="503">
                  <c:v>43853</c:v>
                </c:pt>
                <c:pt idx="504">
                  <c:v>43854</c:v>
                </c:pt>
                <c:pt idx="505">
                  <c:v>43855</c:v>
                </c:pt>
                <c:pt idx="506">
                  <c:v>43858</c:v>
                </c:pt>
                <c:pt idx="507">
                  <c:v>43859</c:v>
                </c:pt>
                <c:pt idx="508">
                  <c:v>43860</c:v>
                </c:pt>
                <c:pt idx="509">
                  <c:v>43861</c:v>
                </c:pt>
                <c:pt idx="510">
                  <c:v>43862</c:v>
                </c:pt>
                <c:pt idx="511">
                  <c:v>43865</c:v>
                </c:pt>
                <c:pt idx="512">
                  <c:v>43866</c:v>
                </c:pt>
                <c:pt idx="513">
                  <c:v>43867</c:v>
                </c:pt>
                <c:pt idx="514">
                  <c:v>43868</c:v>
                </c:pt>
                <c:pt idx="515">
                  <c:v>43869</c:v>
                </c:pt>
                <c:pt idx="516">
                  <c:v>43872</c:v>
                </c:pt>
                <c:pt idx="517">
                  <c:v>43873</c:v>
                </c:pt>
                <c:pt idx="518">
                  <c:v>43874</c:v>
                </c:pt>
                <c:pt idx="519">
                  <c:v>43875</c:v>
                </c:pt>
                <c:pt idx="520">
                  <c:v>43876</c:v>
                </c:pt>
                <c:pt idx="521">
                  <c:v>43879</c:v>
                </c:pt>
                <c:pt idx="522">
                  <c:v>43880</c:v>
                </c:pt>
                <c:pt idx="523">
                  <c:v>43881</c:v>
                </c:pt>
                <c:pt idx="524">
                  <c:v>43882</c:v>
                </c:pt>
                <c:pt idx="525">
                  <c:v>43883</c:v>
                </c:pt>
                <c:pt idx="526">
                  <c:v>43887</c:v>
                </c:pt>
                <c:pt idx="527">
                  <c:v>43888</c:v>
                </c:pt>
                <c:pt idx="528">
                  <c:v>43889</c:v>
                </c:pt>
                <c:pt idx="529">
                  <c:v>43890</c:v>
                </c:pt>
                <c:pt idx="530">
                  <c:v>43893</c:v>
                </c:pt>
                <c:pt idx="531">
                  <c:v>43894</c:v>
                </c:pt>
                <c:pt idx="532">
                  <c:v>43895</c:v>
                </c:pt>
                <c:pt idx="533">
                  <c:v>43896</c:v>
                </c:pt>
                <c:pt idx="534">
                  <c:v>43897</c:v>
                </c:pt>
                <c:pt idx="535">
                  <c:v>43901</c:v>
                </c:pt>
                <c:pt idx="536">
                  <c:v>43902</c:v>
                </c:pt>
                <c:pt idx="537">
                  <c:v>43903</c:v>
                </c:pt>
                <c:pt idx="538">
                  <c:v>43904</c:v>
                </c:pt>
                <c:pt idx="539">
                  <c:v>43907</c:v>
                </c:pt>
                <c:pt idx="540">
                  <c:v>43908</c:v>
                </c:pt>
                <c:pt idx="541">
                  <c:v>43909</c:v>
                </c:pt>
                <c:pt idx="542">
                  <c:v>43910</c:v>
                </c:pt>
                <c:pt idx="543">
                  <c:v>43911</c:v>
                </c:pt>
                <c:pt idx="544">
                  <c:v>43914</c:v>
                </c:pt>
                <c:pt idx="545">
                  <c:v>43915</c:v>
                </c:pt>
                <c:pt idx="546">
                  <c:v>43916</c:v>
                </c:pt>
                <c:pt idx="547">
                  <c:v>43917</c:v>
                </c:pt>
                <c:pt idx="548">
                  <c:v>43918</c:v>
                </c:pt>
                <c:pt idx="549">
                  <c:v>43928</c:v>
                </c:pt>
              </c:numCache>
            </c:numRef>
          </c:cat>
          <c:val>
            <c:numRef>
              <c:f>Лист1!$B$2:$B$551</c:f>
              <c:numCache>
                <c:formatCode>#,##0.0000</c:formatCode>
                <c:ptCount val="550"/>
                <c:pt idx="0">
                  <c:v>57.046300000000002</c:v>
                </c:pt>
                <c:pt idx="1">
                  <c:v>56.873399999999997</c:v>
                </c:pt>
                <c:pt idx="2">
                  <c:v>56.995699999999999</c:v>
                </c:pt>
                <c:pt idx="3">
                  <c:v>56.601900000000001</c:v>
                </c:pt>
                <c:pt idx="4">
                  <c:v>56.356900000000003</c:v>
                </c:pt>
                <c:pt idx="5">
                  <c:v>56.387799999999999</c:v>
                </c:pt>
                <c:pt idx="6">
                  <c:v>56.592500000000001</c:v>
                </c:pt>
                <c:pt idx="7">
                  <c:v>56.759700000000002</c:v>
                </c:pt>
                <c:pt idx="8">
                  <c:v>56.589199999999998</c:v>
                </c:pt>
                <c:pt idx="9">
                  <c:v>56.626100000000001</c:v>
                </c:pt>
                <c:pt idx="10">
                  <c:v>56.411499999999997</c:v>
                </c:pt>
                <c:pt idx="11">
                  <c:v>56.388800000000003</c:v>
                </c:pt>
                <c:pt idx="12">
                  <c:v>55.928800000000003</c:v>
                </c:pt>
                <c:pt idx="13">
                  <c:v>55.828800000000001</c:v>
                </c:pt>
                <c:pt idx="14">
                  <c:v>56.290799999999997</c:v>
                </c:pt>
                <c:pt idx="15">
                  <c:v>56.291400000000003</c:v>
                </c:pt>
                <c:pt idx="16">
                  <c:v>56.183999999999997</c:v>
                </c:pt>
                <c:pt idx="17">
                  <c:v>56.261299999999999</c:v>
                </c:pt>
                <c:pt idx="18">
                  <c:v>56.040799999999997</c:v>
                </c:pt>
                <c:pt idx="19">
                  <c:v>56.627800000000001</c:v>
                </c:pt>
                <c:pt idx="20">
                  <c:v>57.2196</c:v>
                </c:pt>
                <c:pt idx="21">
                  <c:v>56.953299999999999</c:v>
                </c:pt>
                <c:pt idx="22">
                  <c:v>57.6736</c:v>
                </c:pt>
                <c:pt idx="23">
                  <c:v>58.171799999999998</c:v>
                </c:pt>
                <c:pt idx="24">
                  <c:v>58.017099999999999</c:v>
                </c:pt>
                <c:pt idx="25">
                  <c:v>57.770099999999999</c:v>
                </c:pt>
                <c:pt idx="26">
                  <c:v>57.5899</c:v>
                </c:pt>
                <c:pt idx="27">
                  <c:v>56.591799999999999</c:v>
                </c:pt>
                <c:pt idx="28">
                  <c:v>56.355400000000003</c:v>
                </c:pt>
                <c:pt idx="29">
                  <c:v>56.343800000000002</c:v>
                </c:pt>
                <c:pt idx="30">
                  <c:v>56.520099999999999</c:v>
                </c:pt>
                <c:pt idx="31">
                  <c:v>56.653700000000001</c:v>
                </c:pt>
                <c:pt idx="32">
                  <c:v>56.760800000000003</c:v>
                </c:pt>
                <c:pt idx="33">
                  <c:v>55.9208</c:v>
                </c:pt>
                <c:pt idx="34">
                  <c:v>55.671700000000001</c:v>
                </c:pt>
                <c:pt idx="35">
                  <c:v>56.374200000000002</c:v>
                </c:pt>
                <c:pt idx="36">
                  <c:v>56.433399999999999</c:v>
                </c:pt>
                <c:pt idx="37">
                  <c:v>56.6616</c:v>
                </c:pt>
                <c:pt idx="38">
                  <c:v>57.1</c:v>
                </c:pt>
                <c:pt idx="39">
                  <c:v>56.504100000000001</c:v>
                </c:pt>
                <c:pt idx="40">
                  <c:v>56.801099999999998</c:v>
                </c:pt>
                <c:pt idx="41">
                  <c:v>56.612200000000001</c:v>
                </c:pt>
                <c:pt idx="42">
                  <c:v>56.935899999999997</c:v>
                </c:pt>
                <c:pt idx="43">
                  <c:v>56.937199999999997</c:v>
                </c:pt>
                <c:pt idx="44">
                  <c:v>57.018799999999999</c:v>
                </c:pt>
                <c:pt idx="45">
                  <c:v>57.494199999999999</c:v>
                </c:pt>
                <c:pt idx="46">
                  <c:v>57.552100000000003</c:v>
                </c:pt>
                <c:pt idx="47">
                  <c:v>57.703299999999999</c:v>
                </c:pt>
                <c:pt idx="48">
                  <c:v>57.495399999999997</c:v>
                </c:pt>
                <c:pt idx="49">
                  <c:v>56.839100000000002</c:v>
                </c:pt>
                <c:pt idx="50">
                  <c:v>57.107199999999999</c:v>
                </c:pt>
                <c:pt idx="51">
                  <c:v>57.003900000000002</c:v>
                </c:pt>
                <c:pt idx="52">
                  <c:v>57.174700000000001</c:v>
                </c:pt>
                <c:pt idx="53">
                  <c:v>57.559800000000003</c:v>
                </c:pt>
                <c:pt idx="54">
                  <c:v>57.762599999999999</c:v>
                </c:pt>
                <c:pt idx="55">
                  <c:v>57.264899999999997</c:v>
                </c:pt>
                <c:pt idx="56">
                  <c:v>57.284999999999997</c:v>
                </c:pt>
                <c:pt idx="57">
                  <c:v>57.537500000000001</c:v>
                </c:pt>
                <c:pt idx="58">
                  <c:v>57.764600000000002</c:v>
                </c:pt>
                <c:pt idx="59">
                  <c:v>57.579599999999999</c:v>
                </c:pt>
                <c:pt idx="60">
                  <c:v>57.833199999999998</c:v>
                </c:pt>
                <c:pt idx="61">
                  <c:v>58.571399999999997</c:v>
                </c:pt>
                <c:pt idx="62">
                  <c:v>62.369900000000001</c:v>
                </c:pt>
                <c:pt idx="63">
                  <c:v>64.062600000000003</c:v>
                </c:pt>
                <c:pt idx="64">
                  <c:v>62.065899999999999</c:v>
                </c:pt>
                <c:pt idx="65">
                  <c:v>61.431100000000001</c:v>
                </c:pt>
                <c:pt idx="66">
                  <c:v>62.279400000000003</c:v>
                </c:pt>
                <c:pt idx="67">
                  <c:v>61.145400000000002</c:v>
                </c:pt>
                <c:pt idx="68">
                  <c:v>61.553899999999999</c:v>
                </c:pt>
                <c:pt idx="69">
                  <c:v>60.8583</c:v>
                </c:pt>
                <c:pt idx="70">
                  <c:v>61.322200000000002</c:v>
                </c:pt>
                <c:pt idx="71">
                  <c:v>61.765500000000003</c:v>
                </c:pt>
                <c:pt idx="72">
                  <c:v>61.664400000000001</c:v>
                </c:pt>
                <c:pt idx="73">
                  <c:v>61.749400000000001</c:v>
                </c:pt>
                <c:pt idx="74">
                  <c:v>62.602699999999999</c:v>
                </c:pt>
                <c:pt idx="75">
                  <c:v>62.725999999999999</c:v>
                </c:pt>
                <c:pt idx="76">
                  <c:v>61.999699999999997</c:v>
                </c:pt>
                <c:pt idx="77">
                  <c:v>63.485999999999997</c:v>
                </c:pt>
                <c:pt idx="78">
                  <c:v>63.2012</c:v>
                </c:pt>
                <c:pt idx="79">
                  <c:v>62.714799999999997</c:v>
                </c:pt>
                <c:pt idx="80">
                  <c:v>63.006599999999999</c:v>
                </c:pt>
                <c:pt idx="81">
                  <c:v>62.5229</c:v>
                </c:pt>
                <c:pt idx="82">
                  <c:v>61.735399999999998</c:v>
                </c:pt>
                <c:pt idx="83">
                  <c:v>61.7684</c:v>
                </c:pt>
                <c:pt idx="84">
                  <c:v>61.916400000000003</c:v>
                </c:pt>
                <c:pt idx="85">
                  <c:v>62.3033</c:v>
                </c:pt>
                <c:pt idx="86">
                  <c:v>61.8215</c:v>
                </c:pt>
                <c:pt idx="87">
                  <c:v>61.940800000000003</c:v>
                </c:pt>
                <c:pt idx="88">
                  <c:v>62.532699999999998</c:v>
                </c:pt>
                <c:pt idx="89">
                  <c:v>61.261000000000003</c:v>
                </c:pt>
                <c:pt idx="90">
                  <c:v>61.594499999999996</c:v>
                </c:pt>
                <c:pt idx="91">
                  <c:v>61.408999999999999</c:v>
                </c:pt>
                <c:pt idx="92">
                  <c:v>61.665900000000001</c:v>
                </c:pt>
                <c:pt idx="93">
                  <c:v>62.271000000000001</c:v>
                </c:pt>
                <c:pt idx="94">
                  <c:v>62.642000000000003</c:v>
                </c:pt>
                <c:pt idx="95">
                  <c:v>62.593699999999998</c:v>
                </c:pt>
                <c:pt idx="96">
                  <c:v>62.018799999999999</c:v>
                </c:pt>
                <c:pt idx="97">
                  <c:v>62.205599999999997</c:v>
                </c:pt>
                <c:pt idx="98">
                  <c:v>61.929000000000002</c:v>
                </c:pt>
                <c:pt idx="99">
                  <c:v>61.982199999999999</c:v>
                </c:pt>
                <c:pt idx="100">
                  <c:v>62.006399999999999</c:v>
                </c:pt>
                <c:pt idx="101">
                  <c:v>61.8125</c:v>
                </c:pt>
                <c:pt idx="102">
                  <c:v>62.667999999999999</c:v>
                </c:pt>
                <c:pt idx="103">
                  <c:v>62.3431</c:v>
                </c:pt>
                <c:pt idx="104">
                  <c:v>63.116399999999999</c:v>
                </c:pt>
                <c:pt idx="105">
                  <c:v>62.251100000000001</c:v>
                </c:pt>
                <c:pt idx="106">
                  <c:v>62.685099999999998</c:v>
                </c:pt>
                <c:pt idx="107">
                  <c:v>63.483800000000002</c:v>
                </c:pt>
                <c:pt idx="108">
                  <c:v>64.068299999999994</c:v>
                </c:pt>
                <c:pt idx="109">
                  <c:v>63.6175</c:v>
                </c:pt>
                <c:pt idx="110">
                  <c:v>63.787300000000002</c:v>
                </c:pt>
                <c:pt idx="111">
                  <c:v>63.239600000000003</c:v>
                </c:pt>
                <c:pt idx="112">
                  <c:v>62.9497</c:v>
                </c:pt>
                <c:pt idx="113">
                  <c:v>62.790799999999997</c:v>
                </c:pt>
                <c:pt idx="114">
                  <c:v>63.135899999999999</c:v>
                </c:pt>
                <c:pt idx="115">
                  <c:v>63.290999999999997</c:v>
                </c:pt>
                <c:pt idx="116">
                  <c:v>62.756500000000003</c:v>
                </c:pt>
                <c:pt idx="117">
                  <c:v>63.139400000000002</c:v>
                </c:pt>
                <c:pt idx="118">
                  <c:v>63.2194</c:v>
                </c:pt>
                <c:pt idx="119">
                  <c:v>63.226700000000001</c:v>
                </c:pt>
                <c:pt idx="120">
                  <c:v>63.260399999999997</c:v>
                </c:pt>
                <c:pt idx="121">
                  <c:v>63.121600000000001</c:v>
                </c:pt>
                <c:pt idx="122">
                  <c:v>62.833799999999997</c:v>
                </c:pt>
                <c:pt idx="123">
                  <c:v>62.444200000000002</c:v>
                </c:pt>
                <c:pt idx="124">
                  <c:v>62.097999999999999</c:v>
                </c:pt>
                <c:pt idx="125">
                  <c:v>62.206200000000003</c:v>
                </c:pt>
                <c:pt idx="126">
                  <c:v>62.293399999999998</c:v>
                </c:pt>
                <c:pt idx="127">
                  <c:v>62.255600000000001</c:v>
                </c:pt>
                <c:pt idx="128">
                  <c:v>62.435200000000002</c:v>
                </c:pt>
                <c:pt idx="129">
                  <c:v>62.900599999999997</c:v>
                </c:pt>
                <c:pt idx="130">
                  <c:v>63.2746</c:v>
                </c:pt>
                <c:pt idx="131">
                  <c:v>63.488799999999998</c:v>
                </c:pt>
                <c:pt idx="132">
                  <c:v>63.195700000000002</c:v>
                </c:pt>
                <c:pt idx="133">
                  <c:v>62.923499999999997</c:v>
                </c:pt>
                <c:pt idx="134">
                  <c:v>63.083599999999997</c:v>
                </c:pt>
                <c:pt idx="135">
                  <c:v>62.947099999999999</c:v>
                </c:pt>
                <c:pt idx="136">
                  <c:v>62.9726</c:v>
                </c:pt>
                <c:pt idx="137">
                  <c:v>62.780500000000004</c:v>
                </c:pt>
                <c:pt idx="138">
                  <c:v>62.349699999999999</c:v>
                </c:pt>
                <c:pt idx="139">
                  <c:v>62.558999999999997</c:v>
                </c:pt>
                <c:pt idx="140">
                  <c:v>63.135800000000003</c:v>
                </c:pt>
                <c:pt idx="141">
                  <c:v>63.454900000000002</c:v>
                </c:pt>
                <c:pt idx="142">
                  <c:v>63.497500000000002</c:v>
                </c:pt>
                <c:pt idx="143">
                  <c:v>63.542499999999997</c:v>
                </c:pt>
                <c:pt idx="144">
                  <c:v>63.594999999999999</c:v>
                </c:pt>
                <c:pt idx="145">
                  <c:v>66.285600000000002</c:v>
                </c:pt>
                <c:pt idx="146">
                  <c:v>66.907499999999999</c:v>
                </c:pt>
                <c:pt idx="147">
                  <c:v>68.223399999999998</c:v>
                </c:pt>
                <c:pt idx="148">
                  <c:v>66.753500000000003</c:v>
                </c:pt>
                <c:pt idx="149">
                  <c:v>66.377200000000002</c:v>
                </c:pt>
                <c:pt idx="150">
                  <c:v>66.893199999999993</c:v>
                </c:pt>
                <c:pt idx="151">
                  <c:v>66.875699999999995</c:v>
                </c:pt>
                <c:pt idx="152">
                  <c:v>67.180700000000002</c:v>
                </c:pt>
                <c:pt idx="153">
                  <c:v>67.178299999999993</c:v>
                </c:pt>
                <c:pt idx="154">
                  <c:v>67.616299999999995</c:v>
                </c:pt>
                <c:pt idx="155">
                  <c:v>68.525899999999993</c:v>
                </c:pt>
                <c:pt idx="156">
                  <c:v>67.7911</c:v>
                </c:pt>
                <c:pt idx="157">
                  <c:v>67.396299999999997</c:v>
                </c:pt>
                <c:pt idx="158">
                  <c:v>67.391099999999994</c:v>
                </c:pt>
                <c:pt idx="159">
                  <c:v>68.145099999999999</c:v>
                </c:pt>
                <c:pt idx="160">
                  <c:v>68.082099999999997</c:v>
                </c:pt>
                <c:pt idx="161">
                  <c:v>68.044700000000006</c:v>
                </c:pt>
                <c:pt idx="162">
                  <c:v>67.744299999999996</c:v>
                </c:pt>
                <c:pt idx="163">
                  <c:v>68.273700000000005</c:v>
                </c:pt>
                <c:pt idx="164">
                  <c:v>68.462800000000001</c:v>
                </c:pt>
                <c:pt idx="165">
                  <c:v>68.250500000000002</c:v>
                </c:pt>
                <c:pt idx="166">
                  <c:v>69.028599999999997</c:v>
                </c:pt>
                <c:pt idx="167">
                  <c:v>69.868499999999997</c:v>
                </c:pt>
                <c:pt idx="168">
                  <c:v>69.974400000000003</c:v>
                </c:pt>
                <c:pt idx="169">
                  <c:v>69.572800000000001</c:v>
                </c:pt>
                <c:pt idx="170">
                  <c:v>68.637</c:v>
                </c:pt>
                <c:pt idx="171">
                  <c:v>68.282600000000002</c:v>
                </c:pt>
                <c:pt idx="172">
                  <c:v>68.195800000000006</c:v>
                </c:pt>
                <c:pt idx="173">
                  <c:v>67.751900000000006</c:v>
                </c:pt>
                <c:pt idx="174">
                  <c:v>67.009799999999998</c:v>
                </c:pt>
                <c:pt idx="175">
                  <c:v>66.472499999999997</c:v>
                </c:pt>
                <c:pt idx="176">
                  <c:v>66.249700000000004</c:v>
                </c:pt>
                <c:pt idx="177">
                  <c:v>66.159400000000005</c:v>
                </c:pt>
                <c:pt idx="178">
                  <c:v>65.824399999999997</c:v>
                </c:pt>
                <c:pt idx="179">
                  <c:v>65.758499999999998</c:v>
                </c:pt>
                <c:pt idx="180">
                  <c:v>65.835499999999996</c:v>
                </c:pt>
                <c:pt idx="181">
                  <c:v>65.590599999999995</c:v>
                </c:pt>
                <c:pt idx="182">
                  <c:v>65.5745</c:v>
                </c:pt>
                <c:pt idx="183">
                  <c:v>65.222099999999998</c:v>
                </c:pt>
                <c:pt idx="184">
                  <c:v>65.424400000000006</c:v>
                </c:pt>
                <c:pt idx="185">
                  <c:v>66.211500000000001</c:v>
                </c:pt>
                <c:pt idx="186">
                  <c:v>66.626999999999995</c:v>
                </c:pt>
                <c:pt idx="187">
                  <c:v>66.968500000000006</c:v>
                </c:pt>
                <c:pt idx="188">
                  <c:v>66.403199999999998</c:v>
                </c:pt>
                <c:pt idx="189">
                  <c:v>66.183199999999999</c:v>
                </c:pt>
                <c:pt idx="190">
                  <c:v>66.7727</c:v>
                </c:pt>
                <c:pt idx="191">
                  <c:v>65.975099999999998</c:v>
                </c:pt>
                <c:pt idx="192">
                  <c:v>65.750799999999998</c:v>
                </c:pt>
                <c:pt idx="193">
                  <c:v>65.530500000000004</c:v>
                </c:pt>
                <c:pt idx="194">
                  <c:v>65.402600000000007</c:v>
                </c:pt>
                <c:pt idx="195">
                  <c:v>65.723799999999997</c:v>
                </c:pt>
                <c:pt idx="196">
                  <c:v>65.813999999999993</c:v>
                </c:pt>
                <c:pt idx="197">
                  <c:v>65.3065</c:v>
                </c:pt>
                <c:pt idx="198">
                  <c:v>65.310100000000006</c:v>
                </c:pt>
                <c:pt idx="199">
                  <c:v>65.629900000000006</c:v>
                </c:pt>
                <c:pt idx="200">
                  <c:v>65.747600000000006</c:v>
                </c:pt>
                <c:pt idx="201">
                  <c:v>65.634500000000003</c:v>
                </c:pt>
                <c:pt idx="202">
                  <c:v>65.812899999999999</c:v>
                </c:pt>
                <c:pt idx="203">
                  <c:v>65.774199999999993</c:v>
                </c:pt>
                <c:pt idx="204">
                  <c:v>65.596199999999996</c:v>
                </c:pt>
                <c:pt idx="205">
                  <c:v>65.651700000000005</c:v>
                </c:pt>
                <c:pt idx="206">
                  <c:v>65.579899999999995</c:v>
                </c:pt>
                <c:pt idx="207">
                  <c:v>65.991200000000006</c:v>
                </c:pt>
                <c:pt idx="208">
                  <c:v>66.091800000000006</c:v>
                </c:pt>
                <c:pt idx="209">
                  <c:v>66.215500000000006</c:v>
                </c:pt>
                <c:pt idx="210">
                  <c:v>66.849699999999999</c:v>
                </c:pt>
                <c:pt idx="211">
                  <c:v>67.523799999999994</c:v>
                </c:pt>
                <c:pt idx="212">
                  <c:v>67.681200000000004</c:v>
                </c:pt>
                <c:pt idx="213">
                  <c:v>67.997500000000002</c:v>
                </c:pt>
                <c:pt idx="214">
                  <c:v>66.615899999999996</c:v>
                </c:pt>
                <c:pt idx="215">
                  <c:v>65.993099999999998</c:v>
                </c:pt>
                <c:pt idx="216">
                  <c:v>66.008099999999999</c:v>
                </c:pt>
                <c:pt idx="217">
                  <c:v>65.587100000000007</c:v>
                </c:pt>
                <c:pt idx="218">
                  <c:v>65.948499999999996</c:v>
                </c:pt>
                <c:pt idx="219">
                  <c:v>65.606700000000004</c:v>
                </c:pt>
                <c:pt idx="220">
                  <c:v>65.666399999999996</c:v>
                </c:pt>
                <c:pt idx="221">
                  <c:v>66.507199999999997</c:v>
                </c:pt>
                <c:pt idx="222">
                  <c:v>66.78</c:v>
                </c:pt>
                <c:pt idx="223">
                  <c:v>66.943600000000004</c:v>
                </c:pt>
                <c:pt idx="224">
                  <c:v>66.634200000000007</c:v>
                </c:pt>
                <c:pt idx="225">
                  <c:v>66.533500000000004</c:v>
                </c:pt>
                <c:pt idx="226">
                  <c:v>66.292100000000005</c:v>
                </c:pt>
                <c:pt idx="227">
                  <c:v>66.446700000000007</c:v>
                </c:pt>
                <c:pt idx="228">
                  <c:v>66.824200000000005</c:v>
                </c:pt>
                <c:pt idx="229">
                  <c:v>66.737700000000004</c:v>
                </c:pt>
                <c:pt idx="230">
                  <c:v>66.922700000000006</c:v>
                </c:pt>
                <c:pt idx="231">
                  <c:v>66.241600000000005</c:v>
                </c:pt>
                <c:pt idx="232">
                  <c:v>66.502200000000002</c:v>
                </c:pt>
                <c:pt idx="233">
                  <c:v>66.422499999999999</c:v>
                </c:pt>
                <c:pt idx="234">
                  <c:v>66.254999999999995</c:v>
                </c:pt>
                <c:pt idx="235">
                  <c:v>66.433700000000002</c:v>
                </c:pt>
                <c:pt idx="236">
                  <c:v>66.620800000000003</c:v>
                </c:pt>
                <c:pt idx="237">
                  <c:v>66.745400000000004</c:v>
                </c:pt>
                <c:pt idx="238">
                  <c:v>67.112099999999998</c:v>
                </c:pt>
                <c:pt idx="239">
                  <c:v>67.370999999999995</c:v>
                </c:pt>
                <c:pt idx="240">
                  <c:v>68.008499999999998</c:v>
                </c:pt>
                <c:pt idx="241">
                  <c:v>68.407300000000006</c:v>
                </c:pt>
                <c:pt idx="242">
                  <c:v>68.744799999999998</c:v>
                </c:pt>
                <c:pt idx="243">
                  <c:v>68.886499999999998</c:v>
                </c:pt>
                <c:pt idx="244">
                  <c:v>68.876199999999997</c:v>
                </c:pt>
                <c:pt idx="245">
                  <c:v>69.521799999999999</c:v>
                </c:pt>
                <c:pt idx="246">
                  <c:v>69.470600000000005</c:v>
                </c:pt>
                <c:pt idx="247">
                  <c:v>67.079499999999996</c:v>
                </c:pt>
                <c:pt idx="248">
                  <c:v>66.860500000000002</c:v>
                </c:pt>
                <c:pt idx="249">
                  <c:v>66.916700000000006</c:v>
                </c:pt>
                <c:pt idx="250">
                  <c:v>67.191999999999993</c:v>
                </c:pt>
                <c:pt idx="251">
                  <c:v>67.081999999999994</c:v>
                </c:pt>
                <c:pt idx="252">
                  <c:v>66.761700000000005</c:v>
                </c:pt>
                <c:pt idx="253">
                  <c:v>66.443799999999996</c:v>
                </c:pt>
                <c:pt idx="254">
                  <c:v>66.3309</c:v>
                </c:pt>
                <c:pt idx="255">
                  <c:v>66.363399999999999</c:v>
                </c:pt>
                <c:pt idx="256">
                  <c:v>66.549899999999994</c:v>
                </c:pt>
                <c:pt idx="257">
                  <c:v>66.331800000000001</c:v>
                </c:pt>
                <c:pt idx="258">
                  <c:v>66.001599999999996</c:v>
                </c:pt>
                <c:pt idx="259">
                  <c:v>65.917000000000002</c:v>
                </c:pt>
                <c:pt idx="260">
                  <c:v>65.930000000000007</c:v>
                </c:pt>
                <c:pt idx="261">
                  <c:v>66.341200000000001</c:v>
                </c:pt>
                <c:pt idx="262">
                  <c:v>66.098699999999994</c:v>
                </c:pt>
                <c:pt idx="263">
                  <c:v>65.357699999999994</c:v>
                </c:pt>
                <c:pt idx="264">
                  <c:v>65.6601</c:v>
                </c:pt>
                <c:pt idx="265">
                  <c:v>65.585899999999995</c:v>
                </c:pt>
                <c:pt idx="266">
                  <c:v>65.569100000000006</c:v>
                </c:pt>
                <c:pt idx="267">
                  <c:v>65.668599999999998</c:v>
                </c:pt>
                <c:pt idx="268">
                  <c:v>66.019900000000007</c:v>
                </c:pt>
                <c:pt idx="269">
                  <c:v>66.062799999999996</c:v>
                </c:pt>
                <c:pt idx="270">
                  <c:v>65.651700000000005</c:v>
                </c:pt>
                <c:pt idx="271">
                  <c:v>65.714699999999993</c:v>
                </c:pt>
                <c:pt idx="272">
                  <c:v>65.678299999999993</c:v>
                </c:pt>
                <c:pt idx="273">
                  <c:v>66.542900000000003</c:v>
                </c:pt>
                <c:pt idx="274">
                  <c:v>66.704400000000007</c:v>
                </c:pt>
                <c:pt idx="275">
                  <c:v>66.247</c:v>
                </c:pt>
                <c:pt idx="276">
                  <c:v>66.202200000000005</c:v>
                </c:pt>
                <c:pt idx="277">
                  <c:v>65.856800000000007</c:v>
                </c:pt>
                <c:pt idx="278">
                  <c:v>65.540099999999995</c:v>
                </c:pt>
                <c:pt idx="279">
                  <c:v>65.514899999999997</c:v>
                </c:pt>
                <c:pt idx="280">
                  <c:v>65.258200000000002</c:v>
                </c:pt>
                <c:pt idx="281">
                  <c:v>65.618200000000002</c:v>
                </c:pt>
                <c:pt idx="282">
                  <c:v>65.757000000000005</c:v>
                </c:pt>
                <c:pt idx="283">
                  <c:v>65.889499999999998</c:v>
                </c:pt>
                <c:pt idx="284">
                  <c:v>65.814499999999995</c:v>
                </c:pt>
                <c:pt idx="285">
                  <c:v>65.795599999999993</c:v>
                </c:pt>
                <c:pt idx="286">
                  <c:v>65.800399999999996</c:v>
                </c:pt>
                <c:pt idx="287">
                  <c:v>65.843000000000004</c:v>
                </c:pt>
                <c:pt idx="288">
                  <c:v>65.964600000000004</c:v>
                </c:pt>
                <c:pt idx="289">
                  <c:v>66.076300000000003</c:v>
                </c:pt>
                <c:pt idx="290">
                  <c:v>65.767399999999995</c:v>
                </c:pt>
                <c:pt idx="291">
                  <c:v>65.588999999999999</c:v>
                </c:pt>
                <c:pt idx="292">
                  <c:v>65.402100000000004</c:v>
                </c:pt>
                <c:pt idx="293">
                  <c:v>65.420100000000005</c:v>
                </c:pt>
                <c:pt idx="294">
                  <c:v>64.669399999999996</c:v>
                </c:pt>
                <c:pt idx="295">
                  <c:v>64.316699999999997</c:v>
                </c:pt>
                <c:pt idx="296">
                  <c:v>64.280299999999997</c:v>
                </c:pt>
                <c:pt idx="297">
                  <c:v>63.741999999999997</c:v>
                </c:pt>
                <c:pt idx="298">
                  <c:v>63.770499999999998</c:v>
                </c:pt>
                <c:pt idx="299">
                  <c:v>64.499300000000005</c:v>
                </c:pt>
                <c:pt idx="300">
                  <c:v>64.168300000000002</c:v>
                </c:pt>
                <c:pt idx="301">
                  <c:v>64.592500000000001</c:v>
                </c:pt>
                <c:pt idx="302">
                  <c:v>64.801199999999994</c:v>
                </c:pt>
                <c:pt idx="303">
                  <c:v>64.734700000000004</c:v>
                </c:pt>
                <c:pt idx="304">
                  <c:v>65.417599999999993</c:v>
                </c:pt>
                <c:pt idx="305">
                  <c:v>65.4726</c:v>
                </c:pt>
                <c:pt idx="306">
                  <c:v>65.163899999999998</c:v>
                </c:pt>
                <c:pt idx="307">
                  <c:v>65.328100000000006</c:v>
                </c:pt>
                <c:pt idx="308">
                  <c:v>65.407200000000003</c:v>
                </c:pt>
                <c:pt idx="309">
                  <c:v>65.349800000000002</c:v>
                </c:pt>
                <c:pt idx="310">
                  <c:v>64.776600000000002</c:v>
                </c:pt>
                <c:pt idx="311">
                  <c:v>64.737300000000005</c:v>
                </c:pt>
                <c:pt idx="312">
                  <c:v>64.399100000000004</c:v>
                </c:pt>
                <c:pt idx="313">
                  <c:v>64.517099999999999</c:v>
                </c:pt>
                <c:pt idx="314">
                  <c:v>64.246899999999997</c:v>
                </c:pt>
                <c:pt idx="315">
                  <c:v>64.242199999999997</c:v>
                </c:pt>
                <c:pt idx="316">
                  <c:v>63.945</c:v>
                </c:pt>
                <c:pt idx="317">
                  <c:v>64.068799999999996</c:v>
                </c:pt>
                <c:pt idx="318">
                  <c:v>63.9602</c:v>
                </c:pt>
                <c:pt idx="319">
                  <c:v>63.786000000000001</c:v>
                </c:pt>
                <c:pt idx="320">
                  <c:v>63.790599999999998</c:v>
                </c:pt>
                <c:pt idx="321">
                  <c:v>63.979799999999997</c:v>
                </c:pt>
                <c:pt idx="322">
                  <c:v>64.679400000000001</c:v>
                </c:pt>
                <c:pt idx="323">
                  <c:v>64.705299999999994</c:v>
                </c:pt>
                <c:pt idx="324">
                  <c:v>64.691699999999997</c:v>
                </c:pt>
                <c:pt idx="325">
                  <c:v>64.631399999999999</c:v>
                </c:pt>
                <c:pt idx="326">
                  <c:v>65.334999999999994</c:v>
                </c:pt>
                <c:pt idx="327">
                  <c:v>65.2166</c:v>
                </c:pt>
                <c:pt idx="328">
                  <c:v>65.228700000000003</c:v>
                </c:pt>
                <c:pt idx="329">
                  <c:v>65.470299999999995</c:v>
                </c:pt>
                <c:pt idx="330">
                  <c:v>65.3001</c:v>
                </c:pt>
                <c:pt idx="331">
                  <c:v>64.8489</c:v>
                </c:pt>
                <c:pt idx="332">
                  <c:v>64.559799999999996</c:v>
                </c:pt>
                <c:pt idx="333">
                  <c:v>64.6327</c:v>
                </c:pt>
                <c:pt idx="334">
                  <c:v>64.488799999999998</c:v>
                </c:pt>
                <c:pt idx="335">
                  <c:v>64.537199999999999</c:v>
                </c:pt>
                <c:pt idx="336">
                  <c:v>64.415599999999998</c:v>
                </c:pt>
                <c:pt idx="337">
                  <c:v>64.491299999999995</c:v>
                </c:pt>
                <c:pt idx="338">
                  <c:v>64.610600000000005</c:v>
                </c:pt>
                <c:pt idx="339">
                  <c:v>64.4636</c:v>
                </c:pt>
                <c:pt idx="340">
                  <c:v>64.539400000000001</c:v>
                </c:pt>
                <c:pt idx="341">
                  <c:v>64.9084</c:v>
                </c:pt>
                <c:pt idx="342">
                  <c:v>65.058300000000003</c:v>
                </c:pt>
                <c:pt idx="343">
                  <c:v>65.383399999999995</c:v>
                </c:pt>
                <c:pt idx="344">
                  <c:v>65.554699999999997</c:v>
                </c:pt>
                <c:pt idx="345">
                  <c:v>65.1614</c:v>
                </c:pt>
                <c:pt idx="346">
                  <c:v>65.124300000000005</c:v>
                </c:pt>
                <c:pt idx="347">
                  <c:v>65.233999999999995</c:v>
                </c:pt>
                <c:pt idx="348">
                  <c:v>65.039500000000004</c:v>
                </c:pt>
                <c:pt idx="349">
                  <c:v>64.791899999999998</c:v>
                </c:pt>
                <c:pt idx="350">
                  <c:v>64.515799999999999</c:v>
                </c:pt>
                <c:pt idx="351">
                  <c:v>64.631399999999999</c:v>
                </c:pt>
                <c:pt idx="352">
                  <c:v>64.432599999999994</c:v>
                </c:pt>
                <c:pt idx="353">
                  <c:v>64.318700000000007</c:v>
                </c:pt>
                <c:pt idx="354">
                  <c:v>64.3352</c:v>
                </c:pt>
                <c:pt idx="355">
                  <c:v>63.979399999999998</c:v>
                </c:pt>
                <c:pt idx="356">
                  <c:v>63.387700000000002</c:v>
                </c:pt>
                <c:pt idx="357">
                  <c:v>63.1295</c:v>
                </c:pt>
                <c:pt idx="358">
                  <c:v>62.909500000000001</c:v>
                </c:pt>
                <c:pt idx="359">
                  <c:v>62.5229</c:v>
                </c:pt>
                <c:pt idx="360">
                  <c:v>62.808300000000003</c:v>
                </c:pt>
                <c:pt idx="361">
                  <c:v>63.045200000000001</c:v>
                </c:pt>
                <c:pt idx="362">
                  <c:v>63.075600000000001</c:v>
                </c:pt>
                <c:pt idx="363">
                  <c:v>63.054099999999998</c:v>
                </c:pt>
                <c:pt idx="364">
                  <c:v>63.226500000000001</c:v>
                </c:pt>
                <c:pt idx="365">
                  <c:v>63.495100000000001</c:v>
                </c:pt>
                <c:pt idx="366">
                  <c:v>63.401299999999999</c:v>
                </c:pt>
                <c:pt idx="367">
                  <c:v>63.584099999999999</c:v>
                </c:pt>
                <c:pt idx="368">
                  <c:v>63.869900000000001</c:v>
                </c:pt>
                <c:pt idx="369">
                  <c:v>63.765999999999998</c:v>
                </c:pt>
                <c:pt idx="370">
                  <c:v>63.7988</c:v>
                </c:pt>
                <c:pt idx="371">
                  <c:v>62.994399999999999</c:v>
                </c:pt>
                <c:pt idx="372">
                  <c:v>63.020400000000002</c:v>
                </c:pt>
                <c:pt idx="373">
                  <c:v>62.828000000000003</c:v>
                </c:pt>
                <c:pt idx="374">
                  <c:v>62.812899999999999</c:v>
                </c:pt>
                <c:pt idx="375">
                  <c:v>62.945099999999996</c:v>
                </c:pt>
                <c:pt idx="376">
                  <c:v>62.828600000000002</c:v>
                </c:pt>
                <c:pt idx="377">
                  <c:v>62.866599999999998</c:v>
                </c:pt>
                <c:pt idx="378">
                  <c:v>62.977600000000002</c:v>
                </c:pt>
                <c:pt idx="379">
                  <c:v>63.128999999999998</c:v>
                </c:pt>
                <c:pt idx="380">
                  <c:v>63.116199999999999</c:v>
                </c:pt>
                <c:pt idx="381">
                  <c:v>63.157200000000003</c:v>
                </c:pt>
                <c:pt idx="382">
                  <c:v>63.127099999999999</c:v>
                </c:pt>
                <c:pt idx="383">
                  <c:v>63.521000000000001</c:v>
                </c:pt>
                <c:pt idx="384">
                  <c:v>63.379100000000001</c:v>
                </c:pt>
                <c:pt idx="385">
                  <c:v>63.417200000000001</c:v>
                </c:pt>
                <c:pt idx="386">
                  <c:v>63.834000000000003</c:v>
                </c:pt>
                <c:pt idx="387">
                  <c:v>64.642300000000006</c:v>
                </c:pt>
                <c:pt idx="388">
                  <c:v>65.054599999999994</c:v>
                </c:pt>
                <c:pt idx="389">
                  <c:v>65.203000000000003</c:v>
                </c:pt>
                <c:pt idx="390">
                  <c:v>65.093199999999996</c:v>
                </c:pt>
                <c:pt idx="391">
                  <c:v>65.129900000000006</c:v>
                </c:pt>
                <c:pt idx="392">
                  <c:v>65.254300000000001</c:v>
                </c:pt>
                <c:pt idx="393">
                  <c:v>65.428700000000006</c:v>
                </c:pt>
                <c:pt idx="394">
                  <c:v>65.601699999999994</c:v>
                </c:pt>
                <c:pt idx="395">
                  <c:v>65.203199999999995</c:v>
                </c:pt>
                <c:pt idx="396">
                  <c:v>65.890699999999995</c:v>
                </c:pt>
                <c:pt idx="397">
                  <c:v>65.996099999999998</c:v>
                </c:pt>
                <c:pt idx="398">
                  <c:v>66.608199999999997</c:v>
                </c:pt>
                <c:pt idx="399">
                  <c:v>66.784000000000006</c:v>
                </c:pt>
                <c:pt idx="400">
                  <c:v>66.263000000000005</c:v>
                </c:pt>
                <c:pt idx="401">
                  <c:v>65.619600000000005</c:v>
                </c:pt>
                <c:pt idx="402">
                  <c:v>65.604600000000005</c:v>
                </c:pt>
                <c:pt idx="403">
                  <c:v>65.973500000000001</c:v>
                </c:pt>
                <c:pt idx="404">
                  <c:v>66.260800000000003</c:v>
                </c:pt>
                <c:pt idx="405">
                  <c:v>66.412700000000001</c:v>
                </c:pt>
                <c:pt idx="406">
                  <c:v>66.747100000000003</c:v>
                </c:pt>
                <c:pt idx="407">
                  <c:v>66.489699999999999</c:v>
                </c:pt>
                <c:pt idx="408">
                  <c:v>66.623500000000007</c:v>
                </c:pt>
                <c:pt idx="409">
                  <c:v>66.907200000000003</c:v>
                </c:pt>
                <c:pt idx="410">
                  <c:v>66.500200000000007</c:v>
                </c:pt>
                <c:pt idx="411">
                  <c:v>66.052800000000005</c:v>
                </c:pt>
                <c:pt idx="412">
                  <c:v>65.998099999999994</c:v>
                </c:pt>
                <c:pt idx="413">
                  <c:v>65.569800000000001</c:v>
                </c:pt>
                <c:pt idx="414">
                  <c:v>65.439300000000003</c:v>
                </c:pt>
                <c:pt idx="415">
                  <c:v>65.432100000000005</c:v>
                </c:pt>
                <c:pt idx="416">
                  <c:v>65.190899999999999</c:v>
                </c:pt>
                <c:pt idx="417">
                  <c:v>64.471100000000007</c:v>
                </c:pt>
                <c:pt idx="418">
                  <c:v>63.827199999999998</c:v>
                </c:pt>
                <c:pt idx="419">
                  <c:v>64.121300000000005</c:v>
                </c:pt>
                <c:pt idx="420">
                  <c:v>64.429000000000002</c:v>
                </c:pt>
                <c:pt idx="421">
                  <c:v>64.219899999999996</c:v>
                </c:pt>
                <c:pt idx="422">
                  <c:v>63.848700000000001</c:v>
                </c:pt>
                <c:pt idx="423">
                  <c:v>63.945300000000003</c:v>
                </c:pt>
                <c:pt idx="424">
                  <c:v>63.706000000000003</c:v>
                </c:pt>
                <c:pt idx="425">
                  <c:v>64.187299999999993</c:v>
                </c:pt>
                <c:pt idx="426">
                  <c:v>64.288799999999995</c:v>
                </c:pt>
                <c:pt idx="427">
                  <c:v>64.415599999999998</c:v>
                </c:pt>
                <c:pt idx="428">
                  <c:v>64.640699999999995</c:v>
                </c:pt>
                <c:pt idx="429">
                  <c:v>65.066999999999993</c:v>
                </c:pt>
                <c:pt idx="430">
                  <c:v>65.439899999999994</c:v>
                </c:pt>
                <c:pt idx="431">
                  <c:v>65.131200000000007</c:v>
                </c:pt>
                <c:pt idx="432">
                  <c:v>65.03</c:v>
                </c:pt>
                <c:pt idx="433">
                  <c:v>64.825900000000004</c:v>
                </c:pt>
                <c:pt idx="434">
                  <c:v>64.867199999999997</c:v>
                </c:pt>
                <c:pt idx="435">
                  <c:v>65.0976</c:v>
                </c:pt>
                <c:pt idx="436">
                  <c:v>64.741600000000005</c:v>
                </c:pt>
                <c:pt idx="437">
                  <c:v>64.223699999999994</c:v>
                </c:pt>
                <c:pt idx="438">
                  <c:v>64.365200000000002</c:v>
                </c:pt>
                <c:pt idx="439">
                  <c:v>64.254800000000003</c:v>
                </c:pt>
                <c:pt idx="440">
                  <c:v>64.345500000000001</c:v>
                </c:pt>
                <c:pt idx="441">
                  <c:v>64.014399999999995</c:v>
                </c:pt>
                <c:pt idx="442">
                  <c:v>63.9542</c:v>
                </c:pt>
                <c:pt idx="443">
                  <c:v>63.760599999999997</c:v>
                </c:pt>
                <c:pt idx="444">
                  <c:v>63.633600000000001</c:v>
                </c:pt>
                <c:pt idx="445">
                  <c:v>63.799700000000001</c:v>
                </c:pt>
                <c:pt idx="446">
                  <c:v>63.86</c:v>
                </c:pt>
                <c:pt idx="447">
                  <c:v>63.996600000000001</c:v>
                </c:pt>
                <c:pt idx="448">
                  <c:v>63.87</c:v>
                </c:pt>
                <c:pt idx="449">
                  <c:v>63.832000000000001</c:v>
                </c:pt>
                <c:pt idx="450">
                  <c:v>63.873399999999997</c:v>
                </c:pt>
                <c:pt idx="451">
                  <c:v>63.774799999999999</c:v>
                </c:pt>
                <c:pt idx="452">
                  <c:v>64.031599999999997</c:v>
                </c:pt>
                <c:pt idx="453">
                  <c:v>63.247999999999998</c:v>
                </c:pt>
                <c:pt idx="454">
                  <c:v>63.588000000000001</c:v>
                </c:pt>
                <c:pt idx="455">
                  <c:v>63.729799999999997</c:v>
                </c:pt>
                <c:pt idx="456">
                  <c:v>63.729500000000002</c:v>
                </c:pt>
                <c:pt idx="457">
                  <c:v>63.912100000000002</c:v>
                </c:pt>
                <c:pt idx="458">
                  <c:v>63.853000000000002</c:v>
                </c:pt>
                <c:pt idx="459">
                  <c:v>64.200900000000004</c:v>
                </c:pt>
                <c:pt idx="460">
                  <c:v>64.210099999999997</c:v>
                </c:pt>
                <c:pt idx="461">
                  <c:v>63.888100000000001</c:v>
                </c:pt>
                <c:pt idx="462">
                  <c:v>63.754199999999997</c:v>
                </c:pt>
                <c:pt idx="463">
                  <c:v>63.773000000000003</c:v>
                </c:pt>
                <c:pt idx="464">
                  <c:v>64.021299999999997</c:v>
                </c:pt>
                <c:pt idx="465">
                  <c:v>63.843000000000004</c:v>
                </c:pt>
                <c:pt idx="466">
                  <c:v>63.710099999999997</c:v>
                </c:pt>
                <c:pt idx="467">
                  <c:v>63.7637</c:v>
                </c:pt>
                <c:pt idx="468">
                  <c:v>64.023899999999998</c:v>
                </c:pt>
                <c:pt idx="469">
                  <c:v>63.972200000000001</c:v>
                </c:pt>
                <c:pt idx="470">
                  <c:v>64.100499999999997</c:v>
                </c:pt>
                <c:pt idx="471">
                  <c:v>64.081699999999998</c:v>
                </c:pt>
                <c:pt idx="472">
                  <c:v>64.409700000000001</c:v>
                </c:pt>
                <c:pt idx="473">
                  <c:v>64.140100000000004</c:v>
                </c:pt>
                <c:pt idx="474">
                  <c:v>64.194800000000001</c:v>
                </c:pt>
                <c:pt idx="475">
                  <c:v>63.813499999999998</c:v>
                </c:pt>
                <c:pt idx="476">
                  <c:v>63.718499999999999</c:v>
                </c:pt>
                <c:pt idx="477">
                  <c:v>63.724400000000003</c:v>
                </c:pt>
                <c:pt idx="478">
                  <c:v>63.578800000000001</c:v>
                </c:pt>
                <c:pt idx="479">
                  <c:v>63.565300000000001</c:v>
                </c:pt>
                <c:pt idx="480">
                  <c:v>63.225700000000003</c:v>
                </c:pt>
                <c:pt idx="481">
                  <c:v>62.554400000000001</c:v>
                </c:pt>
                <c:pt idx="482">
                  <c:v>62.768599999999999</c:v>
                </c:pt>
                <c:pt idx="483">
                  <c:v>62.532600000000002</c:v>
                </c:pt>
                <c:pt idx="484">
                  <c:v>62.583100000000002</c:v>
                </c:pt>
                <c:pt idx="485">
                  <c:v>62.528300000000002</c:v>
                </c:pt>
                <c:pt idx="486">
                  <c:v>62.4071</c:v>
                </c:pt>
                <c:pt idx="487">
                  <c:v>62.249899999999997</c:v>
                </c:pt>
                <c:pt idx="488">
                  <c:v>62.167299999999997</c:v>
                </c:pt>
                <c:pt idx="489">
                  <c:v>61.7164</c:v>
                </c:pt>
                <c:pt idx="490">
                  <c:v>61.767600000000002</c:v>
                </c:pt>
                <c:pt idx="491">
                  <c:v>62.031500000000001</c:v>
                </c:pt>
                <c:pt idx="492">
                  <c:v>61.905700000000003</c:v>
                </c:pt>
                <c:pt idx="493">
                  <c:v>61.905700000000003</c:v>
                </c:pt>
                <c:pt idx="494">
                  <c:v>61.234000000000002</c:v>
                </c:pt>
                <c:pt idx="495">
                  <c:v>61.263199999999998</c:v>
                </c:pt>
                <c:pt idx="496">
                  <c:v>60.947400000000002</c:v>
                </c:pt>
                <c:pt idx="497">
                  <c:v>61.414000000000001</c:v>
                </c:pt>
                <c:pt idx="498">
                  <c:v>61.4328</c:v>
                </c:pt>
                <c:pt idx="499">
                  <c:v>61.569400000000002</c:v>
                </c:pt>
                <c:pt idx="500">
                  <c:v>61.533299999999997</c:v>
                </c:pt>
                <c:pt idx="501">
                  <c:v>61.465400000000002</c:v>
                </c:pt>
                <c:pt idx="502">
                  <c:v>61.855200000000004</c:v>
                </c:pt>
                <c:pt idx="503">
                  <c:v>61.834299999999999</c:v>
                </c:pt>
                <c:pt idx="504">
                  <c:v>61.951500000000003</c:v>
                </c:pt>
                <c:pt idx="505">
                  <c:v>61.803100000000001</c:v>
                </c:pt>
                <c:pt idx="506">
                  <c:v>62.338000000000001</c:v>
                </c:pt>
                <c:pt idx="507">
                  <c:v>62.829900000000002</c:v>
                </c:pt>
                <c:pt idx="508">
                  <c:v>62.3934</c:v>
                </c:pt>
                <c:pt idx="509">
                  <c:v>63.035899999999998</c:v>
                </c:pt>
                <c:pt idx="510">
                  <c:v>63.138500000000001</c:v>
                </c:pt>
                <c:pt idx="511">
                  <c:v>63.909100000000002</c:v>
                </c:pt>
                <c:pt idx="512">
                  <c:v>63.434199999999997</c:v>
                </c:pt>
                <c:pt idx="513">
                  <c:v>63.174199999999999</c:v>
                </c:pt>
                <c:pt idx="514">
                  <c:v>62.797699999999999</c:v>
                </c:pt>
                <c:pt idx="515">
                  <c:v>63.472000000000001</c:v>
                </c:pt>
                <c:pt idx="516">
                  <c:v>63.770800000000001</c:v>
                </c:pt>
                <c:pt idx="517">
                  <c:v>63.948999999999998</c:v>
                </c:pt>
                <c:pt idx="518">
                  <c:v>63.046999999999997</c:v>
                </c:pt>
                <c:pt idx="519">
                  <c:v>63.601599999999998</c:v>
                </c:pt>
                <c:pt idx="520">
                  <c:v>63.453600000000002</c:v>
                </c:pt>
                <c:pt idx="521">
                  <c:v>63.308500000000002</c:v>
                </c:pt>
                <c:pt idx="522">
                  <c:v>63.769799999999996</c:v>
                </c:pt>
                <c:pt idx="523">
                  <c:v>63.6873</c:v>
                </c:pt>
                <c:pt idx="524">
                  <c:v>63.741300000000003</c:v>
                </c:pt>
                <c:pt idx="525">
                  <c:v>64.300799999999995</c:v>
                </c:pt>
                <c:pt idx="526">
                  <c:v>64.921300000000002</c:v>
                </c:pt>
                <c:pt idx="527">
                  <c:v>65.517700000000005</c:v>
                </c:pt>
                <c:pt idx="528">
                  <c:v>65.609700000000004</c:v>
                </c:pt>
                <c:pt idx="529">
                  <c:v>66.990899999999996</c:v>
                </c:pt>
                <c:pt idx="530">
                  <c:v>66.327399999999997</c:v>
                </c:pt>
                <c:pt idx="531">
                  <c:v>66.443700000000007</c:v>
                </c:pt>
                <c:pt idx="532">
                  <c:v>66.078400000000002</c:v>
                </c:pt>
                <c:pt idx="533">
                  <c:v>66.185400000000001</c:v>
                </c:pt>
                <c:pt idx="534">
                  <c:v>67.517499999999998</c:v>
                </c:pt>
                <c:pt idx="535">
                  <c:v>72.020799999999994</c:v>
                </c:pt>
                <c:pt idx="536">
                  <c:v>71.471999999999994</c:v>
                </c:pt>
                <c:pt idx="537">
                  <c:v>74.0274</c:v>
                </c:pt>
                <c:pt idx="538">
                  <c:v>73.188199999999995</c:v>
                </c:pt>
                <c:pt idx="539">
                  <c:v>74.126199999999997</c:v>
                </c:pt>
                <c:pt idx="540">
                  <c:v>73.889600000000002</c:v>
                </c:pt>
                <c:pt idx="541">
                  <c:v>77.213099999999997</c:v>
                </c:pt>
                <c:pt idx="542">
                  <c:v>80.156999999999996</c:v>
                </c:pt>
                <c:pt idx="543">
                  <c:v>78.044300000000007</c:v>
                </c:pt>
                <c:pt idx="544">
                  <c:v>80.881500000000003</c:v>
                </c:pt>
                <c:pt idx="545">
                  <c:v>78.849299999999999</c:v>
                </c:pt>
                <c:pt idx="546">
                  <c:v>77.7928</c:v>
                </c:pt>
                <c:pt idx="547">
                  <c:v>78.722300000000004</c:v>
                </c:pt>
                <c:pt idx="548">
                  <c:v>77.732500000000002</c:v>
                </c:pt>
                <c:pt idx="549">
                  <c:v>76.407399999999996</c:v>
                </c:pt>
              </c:numCache>
            </c:numRef>
          </c:val>
          <c:smooth val="0"/>
          <c:extLst>
            <c:ext xmlns:c16="http://schemas.microsoft.com/office/drawing/2014/chart" uri="{C3380CC4-5D6E-409C-BE32-E72D297353CC}">
              <c16:uniqueId val="{00000000-2EB9-4EFC-86CA-C16F006202D2}"/>
            </c:ext>
          </c:extLst>
        </c:ser>
        <c:dLbls>
          <c:showLegendKey val="0"/>
          <c:showVal val="0"/>
          <c:showCatName val="0"/>
          <c:showSerName val="0"/>
          <c:showPercent val="0"/>
          <c:showBubbleSize val="0"/>
        </c:dLbls>
        <c:smooth val="0"/>
        <c:axId val="1830406495"/>
        <c:axId val="1906847759"/>
      </c:lineChart>
      <c:dateAx>
        <c:axId val="1830406495"/>
        <c:scaling>
          <c:orientation val="minMax"/>
        </c:scaling>
        <c:delete val="1"/>
        <c:axPos val="b"/>
        <c:numFmt formatCode="m/d/yy" sourceLinked="1"/>
        <c:majorTickMark val="none"/>
        <c:minorTickMark val="none"/>
        <c:tickLblPos val="nextTo"/>
        <c:crossAx val="1906847759"/>
        <c:crosses val="autoZero"/>
        <c:auto val="1"/>
        <c:lblOffset val="100"/>
        <c:baseTimeUnit val="days"/>
      </c:dateAx>
      <c:valAx>
        <c:axId val="1906847759"/>
        <c:scaling>
          <c:orientation val="minMax"/>
          <c:min val="55"/>
        </c:scaling>
        <c:delete val="1"/>
        <c:axPos val="l"/>
        <c:numFmt formatCode="#,##0" sourceLinked="0"/>
        <c:majorTickMark val="none"/>
        <c:minorTickMark val="none"/>
        <c:tickLblPos val="nextTo"/>
        <c:crossAx val="1830406495"/>
        <c:crosses val="autoZero"/>
        <c:crossBetween val="between"/>
        <c:majorUnit val="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jpg"/><Relationship Id="rId12" Type="http://schemas.openxmlformats.org/officeDocument/2006/relationships/image" Target="http://948875DB399316525E8F7C2BFC9D7963.dms.sberbank.ru/948875DB399316525E8F7C2BFC9D7963-DE7A487B07B789C379731BCA2E01C8EA-A0E0961F83CCE2C66753BA57F0ABA49D/1.png" TargetMode="Externa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11" Type="http://schemas.openxmlformats.org/officeDocument/2006/relationships/image" Target="http://948875DB399316525E8F7C2BFC9D7963.dms.sberbank.ru/948875DB399316525E8F7C2BFC9D7963-DE7A487B07B789C379731BCA2E01C8EA-F0BF641C30B0DA11F16D61B9297805FA/1.png" TargetMode="External"/><Relationship Id="rId5" Type="http://schemas.openxmlformats.org/officeDocument/2006/relationships/oleObject" Target="../embeddings/oleObject2.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http://948875DB399316525E8F7C2BFC9D7963.dms.sberbank.ru/948875DB399316525E8F7C2BFC9D7963-DE7A487B07B789C379731BCA2E01C8EA-A0E0961F83CCE2C66753BA57F0ABA49D/1.png" TargetMode="External"/><Relationship Id="rId3" Type="http://schemas.openxmlformats.org/officeDocument/2006/relationships/tags" Target="../tags/tag10.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http://948875DB399316525E8F7C2BFC9D7963.dms.sberbank.ru/948875DB399316525E8F7C2BFC9D7963-DE7A487B07B789C379731BCA2E01C8EA-F0BF641C30B0DA11F16D61B9297805FA/1.png" TargetMode="External"/><Relationship Id="rId3" Type="http://schemas.openxmlformats.org/officeDocument/2006/relationships/tags" Target="../tags/tag16.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3.xml"/><Relationship Id="rId9" Type="http://schemas.openxmlformats.org/officeDocument/2006/relationships/image" Target="http://948875DB399316525E8F7C2BFC9D7963.dms.sberbank.ru/948875DB399316525E8F7C2BFC9D7963-DE7A487B07B789C379731BCA2E01C8EA-A0E0961F83CCE2C66753BA57F0ABA49D/1.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5" imgW="384" imgH="385" progId="TCLayout.ActiveDocument.1">
                  <p:embed/>
                </p:oleObj>
              </mc:Choice>
              <mc:Fallback>
                <p:oleObj name="think-cell Slide" r:id="rId5" imgW="384" imgH="385"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90925" y="0"/>
            <a:ext cx="8601075" cy="6858000"/>
          </a:xfrm>
          <a:prstGeom prst="rect">
            <a:avLst/>
          </a:prstGeom>
        </p:spPr>
      </p:pic>
      <p:sp>
        <p:nvSpPr>
          <p:cNvPr id="15" name="Rectangle 14"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39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14" name="Title 13"/>
          <p:cNvSpPr>
            <a:spLocks noGrp="1"/>
          </p:cNvSpPr>
          <p:nvPr>
            <p:ph type="title" hasCustomPrompt="1"/>
          </p:nvPr>
        </p:nvSpPr>
        <p:spPr>
          <a:xfrm>
            <a:off x="792479" y="2933582"/>
            <a:ext cx="7936742" cy="632481"/>
          </a:xfrm>
          <a:noFill/>
        </p:spPr>
        <p:txBody>
          <a:bodyPr vert="horz" wrap="square" rtlCol="0" anchor="ctr">
            <a:spAutoFit/>
          </a:bodyPr>
          <a:lstStyle>
            <a:lvl1pPr>
              <a:defRPr lang="ru-RU" sz="39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3900" dirty="0" smtClean="0">
                <a:solidFill>
                  <a:srgbClr val="00766C"/>
                </a:solidFill>
                <a:effectLst/>
                <a:latin typeface="SB Sans Display Semibold" panose="020B0703040504020204" pitchFamily="34" charset="0"/>
                <a:cs typeface="SB Sans Display Semibold" panose="020B0703040504020204" pitchFamily="34" charset="0"/>
              </a:rPr>
              <a:t>Шаблон презентации 2020</a:t>
            </a:r>
            <a:endParaRPr lang="ru-RU" sz="3900" dirty="0">
              <a:solidFill>
                <a:srgbClr val="00766C"/>
              </a:solidFill>
              <a:latin typeface="SB Sans Display Semibold" panose="020B0703040504020204" pitchFamily="34" charset="0"/>
              <a:cs typeface="SB Sans Display Semibold" panose="020B0703040504020204" pitchFamily="34" charset="0"/>
            </a:endParaRPr>
          </a:p>
        </p:txBody>
      </p:sp>
      <p:sp>
        <p:nvSpPr>
          <p:cNvPr id="17" name="Text Placeholder 16"/>
          <p:cNvSpPr>
            <a:spLocks noGrp="1"/>
          </p:cNvSpPr>
          <p:nvPr>
            <p:ph type="body" sz="quarter" idx="10" hasCustomPrompt="1"/>
          </p:nvPr>
        </p:nvSpPr>
        <p:spPr>
          <a:xfrm>
            <a:off x="792480" y="5872096"/>
            <a:ext cx="740908" cy="355482"/>
          </a:xfrm>
          <a:noFill/>
        </p:spPr>
        <p:txBody>
          <a:bodyPr vert="horz" wrap="none" lIns="91440" tIns="45720" rIns="91440" bIns="45720" rtlCol="0" anchor="b">
            <a:spAutoFit/>
          </a:bodyPr>
          <a:lstStyle>
            <a:lvl1pPr marL="0" indent="0">
              <a:buNone/>
              <a:defRPr lang="ru-RU" sz="1900" dirty="0">
                <a:solidFill>
                  <a:schemeClr val="bg2">
                    <a:lumMod val="50000"/>
                  </a:schemeClr>
                </a:solidFill>
                <a:effectLst/>
                <a:latin typeface="SB Sans Display" panose="020B0503040504020204" pitchFamily="34" charset="0"/>
                <a:cs typeface="SB Sans Display" panose="020B0503040504020204" pitchFamily="34" charset="0"/>
              </a:defRPr>
            </a:lvl1pPr>
          </a:lstStyle>
          <a:p>
            <a:pPr marL="228600" lvl="0" indent="-228600"/>
            <a:r>
              <a:rPr lang="ru-RU" dirty="0" smtClean="0"/>
              <a:t>Дата</a:t>
            </a:r>
            <a:endParaRPr lang="ru-RU" dirty="0"/>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3335" y="738732"/>
            <a:ext cx="1973150" cy="395815"/>
          </a:xfrm>
          <a:prstGeom prst="rect">
            <a:avLst/>
          </a:prstGeom>
        </p:spPr>
      </p:pic>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69457" y="476174"/>
            <a:ext cx="828987" cy="883847"/>
          </a:xfrm>
          <a:prstGeom prst="rect">
            <a:avLst/>
          </a:prstGeom>
        </p:spPr>
      </p:pic>
      <p:pic>
        <p:nvPicPr>
          <p:cNvPr id="6" name="Picture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679728" y="4675743"/>
            <a:ext cx="1078903" cy="1341009"/>
          </a:xfrm>
          <a:prstGeom prst="rect">
            <a:avLst/>
          </a:prstGeom>
        </p:spPr>
      </p:pic>
      <p:pic>
        <p:nvPicPr>
          <p:cNvPr id="4" name="Рисунок 3" descr="http://948875DB399316525E8F7C2BFC9D7963.dms.sberbank.ru/948875DB399316525E8F7C2BFC9D7963-DE7A487B07B789C379731BCA2E01C8EA-F0BF641C30B0DA11F16D61B9297805FA/1.png"/>
          <p:cNvPicPr>
            <a:picLocks/>
          </p:cNvPicPr>
          <p:nvPr userDrawn="1"/>
        </p:nvPicPr>
        <p:blipFill>
          <a:blip r:link="rId11"/>
          <a:stretch>
            <a:fillRect/>
          </a:stretch>
        </p:blipFill>
        <p:spPr>
          <a:xfrm>
            <a:off x="0" y="0"/>
            <a:ext cx="1588" cy="1588"/>
          </a:xfrm>
          <a:prstGeom prst="rect">
            <a:avLst/>
          </a:prstGeom>
        </p:spPr>
      </p:pic>
      <p:pic>
        <p:nvPicPr>
          <p:cNvPr id="8" name="Рисунок 7" descr="http://948875DB399316525E8F7C2BFC9D7963.dms.sberbank.ru/948875DB399316525E8F7C2BFC9D7963-DE7A487B07B789C379731BCA2E01C8EA-A0E0961F83CCE2C66753BA57F0ABA49D/1.png"/>
          <p:cNvPicPr>
            <a:picLocks/>
          </p:cNvPicPr>
          <p:nvPr userDrawn="1"/>
        </p:nvPicPr>
        <p:blipFill>
          <a:blip r:link="rId12"/>
          <a:stretch>
            <a:fillRect/>
          </a:stretch>
        </p:blipFill>
        <p:spPr>
          <a:xfrm>
            <a:off x="0" y="0"/>
            <a:ext cx="1588" cy="1588"/>
          </a:xfrm>
          <a:prstGeom prst="rect">
            <a:avLst/>
          </a:prstGeom>
        </p:spPr>
      </p:pic>
    </p:spTree>
    <p:extLst>
      <p:ext uri="{BB962C8B-B14F-4D97-AF65-F5344CB8AC3E}">
        <p14:creationId xmlns:p14="http://schemas.microsoft.com/office/powerpoint/2010/main" val="3407756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13209737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5" name="Рисунок 4" descr="http://948875DB399316525E8F7C2BFC9D7963.dms.sberbank.ru/948875DB399316525E8F7C2BFC9D7963-DE7A487B07B789C379731BCA2E01C8EA-A0E0961F83CCE2C66753BA57F0ABA49D/1.png"/>
          <p:cNvPicPr>
            <a:picLocks/>
          </p:cNvPicPr>
          <p:nvPr userDrawn="1"/>
        </p:nvPicPr>
        <p:blipFill>
          <a:blip r:link="rId8"/>
          <a:stretch>
            <a:fillRect/>
          </a:stretch>
        </p:blipFill>
        <p:spPr>
          <a:xfrm>
            <a:off x="0" y="0"/>
            <a:ext cx="1588" cy="1588"/>
          </a:xfrm>
          <a:prstGeom prst="rect">
            <a:avLst/>
          </a:prstGeom>
        </p:spPr>
      </p:pic>
      <p:pic>
        <p:nvPicPr>
          <p:cNvPr id="14" name="Рисунок 13" descr="http://948875DB399316525E8F7C2BFC9D7963.dms.sberbank.ru/948875DB399316525E8F7C2BFC9D7963-DE7A487B07B789C379731BCA2E01C8EA-A0E0961F83CCE2C66753BA57F0ABA49D/1.png"/>
          <p:cNvPicPr>
            <a:picLocks/>
          </p:cNvPicPr>
          <p:nvPr userDrawn="1"/>
        </p:nvPicPr>
        <p:blipFill>
          <a:blip r:link="rId8"/>
          <a:stretch>
            <a:fillRect/>
          </a:stretch>
        </p:blipFill>
        <p:spPr>
          <a:xfrm>
            <a:off x="0" y="0"/>
            <a:ext cx="1588" cy="1588"/>
          </a:xfrm>
          <a:prstGeom prst="rect">
            <a:avLst/>
          </a:prstGeom>
        </p:spPr>
      </p:pic>
    </p:spTree>
    <p:extLst>
      <p:ext uri="{BB962C8B-B14F-4D97-AF65-F5344CB8AC3E}">
        <p14:creationId xmlns:p14="http://schemas.microsoft.com/office/powerpoint/2010/main" val="3402698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8341016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3" name="Рисунок 2" descr="http://948875DB399316525E8F7C2BFC9D7963.dms.sberbank.ru/948875DB399316525E8F7C2BFC9D7963-DE7A487B07B789C379731BCA2E01C8EA-F0BF641C30B0DA11F16D61B9297805FA/1.png"/>
          <p:cNvPicPr>
            <a:picLocks/>
          </p:cNvPicPr>
          <p:nvPr userDrawn="1"/>
        </p:nvPicPr>
        <p:blipFill>
          <a:blip r:link="rId8"/>
          <a:stretch>
            <a:fillRect/>
          </a:stretch>
        </p:blipFill>
        <p:spPr>
          <a:xfrm>
            <a:off x="0" y="0"/>
            <a:ext cx="1588" cy="1588"/>
          </a:xfrm>
          <a:prstGeom prst="rect">
            <a:avLst/>
          </a:prstGeom>
        </p:spPr>
      </p:pic>
      <p:pic>
        <p:nvPicPr>
          <p:cNvPr id="4" name="Рисунок 3" descr="http://948875DB399316525E8F7C2BFC9D7963.dms.sberbank.ru/948875DB399316525E8F7C2BFC9D7963-DE7A487B07B789C379731BCA2E01C8EA-A0E0961F83CCE2C66753BA57F0ABA49D/1.png"/>
          <p:cNvPicPr>
            <a:picLocks/>
          </p:cNvPicPr>
          <p:nvPr userDrawn="1"/>
        </p:nvPicPr>
        <p:blipFill>
          <a:blip r:link="rId9"/>
          <a:stretch>
            <a:fillRect/>
          </a:stretch>
        </p:blipFill>
        <p:spPr>
          <a:xfrm>
            <a:off x="0" y="0"/>
            <a:ext cx="1588" cy="1588"/>
          </a:xfrm>
          <a:prstGeom prst="rect">
            <a:avLst/>
          </a:prstGeom>
        </p:spPr>
      </p:pic>
    </p:spTree>
    <p:extLst>
      <p:ext uri="{BB962C8B-B14F-4D97-AF65-F5344CB8AC3E}">
        <p14:creationId xmlns:p14="http://schemas.microsoft.com/office/powerpoint/2010/main" val="13567670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2.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3.xml"/><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6" imgW="384" imgH="385" progId="TCLayout.ActiveDocument.1">
                  <p:embed/>
                </p:oleObj>
              </mc:Choice>
              <mc:Fallback>
                <p:oleObj name="think-cell Slide" r:id="rId6" imgW="384" imgH="385" progId="TCLayout.ActiveDocument.1">
                  <p:embed/>
                  <p:pic>
                    <p:nvPicPr>
                      <p:cNvPr id="8" name="Object 7"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4400" b="0" i="0" baseline="0" dirty="0">
              <a:latin typeface="SB Sans Display Semibold" panose="020B0703040504020204" pitchFamily="34" charset="0"/>
              <a:ea typeface="+mj-ea"/>
              <a:cs typeface="+mj-cs"/>
              <a:sym typeface="SB Sans Display Semibold" panose="020B0703040504020204" pitchFamily="34" charset="0"/>
            </a:endParaRPr>
          </a:p>
        </p:txBody>
      </p:sp>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C838D-6406-4574-A9A5-074039DD8048}" type="slidenum">
              <a:rPr lang="ru-RU" smtClean="0"/>
              <a:t>‹#›</a:t>
            </a:fld>
            <a:endParaRPr lang="ru-RU"/>
          </a:p>
        </p:txBody>
      </p:sp>
    </p:spTree>
    <p:extLst>
      <p:ext uri="{BB962C8B-B14F-4D97-AF65-F5344CB8AC3E}">
        <p14:creationId xmlns:p14="http://schemas.microsoft.com/office/powerpoint/2010/main" val="479403794"/>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7" imgW="384" imgH="385" progId="TCLayout.ActiveDocument.1">
                  <p:embed/>
                </p:oleObj>
              </mc:Choice>
              <mc:Fallback>
                <p:oleObj name="think-cell Slide" r:id="rId7" imgW="384" imgH="385" progId="TCLayout.ActiveDocument.1">
                  <p:embed/>
                  <p:pic>
                    <p:nvPicPr>
                      <p:cNvPr id="8" name="Object 7"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294773916"/>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79">
          <p15:clr>
            <a:srgbClr val="F26B43"/>
          </p15:clr>
        </p15:guide>
        <p15:guide id="3" pos="3840">
          <p15:clr>
            <a:srgbClr val="F26B43"/>
          </p15:clr>
        </p15:guide>
        <p15:guide id="4" pos="740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7" imgW="384" imgH="385" progId="TCLayout.ActiveDocument.1">
                  <p:embed/>
                </p:oleObj>
              </mc:Choice>
              <mc:Fallback>
                <p:oleObj name="think-cell Slide" r:id="rId7" imgW="384" imgH="385" progId="TCLayout.ActiveDocument.1">
                  <p:embed/>
                  <p:pic>
                    <p:nvPicPr>
                      <p:cNvPr id="8" name="Object 7"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530166987"/>
      </p:ext>
    </p:extLst>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79">
          <p15:clr>
            <a:srgbClr val="F26B43"/>
          </p15:clr>
        </p15:guide>
        <p15:guide id="3" pos="3840">
          <p15:clr>
            <a:srgbClr val="F26B43"/>
          </p15:clr>
        </p15:guide>
        <p15:guide id="4" pos="740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slideLayout" Target="../slideLayouts/slideLayout3.xml"/><Relationship Id="rId7" Type="http://schemas.openxmlformats.org/officeDocument/2006/relationships/chart" Target="../charts/chart1.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chart" Target="../charts/chart3.xml"/><Relationship Id="rId4" Type="http://schemas.openxmlformats.org/officeDocument/2006/relationships/oleObject" Target="../embeddings/oleObject7.bin"/><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8.png"/><Relationship Id="rId4" Type="http://schemas.openxmlformats.org/officeDocument/2006/relationships/chart" Target="../charts/chart4.xml"/><Relationship Id="rId9"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hyperlink" Target="http://www.sberbank.ru/ru/legal/investments/globalmarkets/riski" TargetMode="External"/><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5" imgW="384" imgH="385" progId="TCLayout.ActiveDocument.1">
                  <p:embed/>
                </p:oleObj>
              </mc:Choice>
              <mc:Fallback>
                <p:oleObj name="think-cell Slide" r:id="rId5" imgW="384" imgH="38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3900" b="0" i="0" u="none" strike="noStrike" kern="1200" cap="none" spc="0" normalizeH="0" baseline="0" noProof="0" dirty="0">
              <a:ln>
                <a:noFill/>
              </a:ln>
              <a:solidFill>
                <a:prstClr val="white"/>
              </a:solidFill>
              <a:effectLst/>
              <a:uLnTx/>
              <a:uFillTx/>
              <a:latin typeface="SB Sans Display Semibold" panose="020B0604020202020204" charset="0"/>
              <a:ea typeface="+mn-ea"/>
              <a:cs typeface="SB Sans Display Semibold" panose="020B0604020202020204" charset="0"/>
              <a:sym typeface="SB Sans Display Semibold" panose="020B0604020202020204" charset="0"/>
            </a:endParaRPr>
          </a:p>
        </p:txBody>
      </p:sp>
      <p:sp>
        <p:nvSpPr>
          <p:cNvPr id="7" name="Title 6"/>
          <p:cNvSpPr>
            <a:spLocks noGrp="1"/>
          </p:cNvSpPr>
          <p:nvPr>
            <p:ph type="title"/>
          </p:nvPr>
        </p:nvSpPr>
        <p:spPr>
          <a:xfrm>
            <a:off x="792479" y="2926080"/>
            <a:ext cx="7936742" cy="647485"/>
          </a:xfrm>
        </p:spPr>
        <p:txBody>
          <a:bodyPr vert="horz"/>
          <a:lstStyle/>
          <a:p>
            <a:r>
              <a:rPr lang="ru-RU" dirty="0"/>
              <a:t>Валютный </a:t>
            </a:r>
            <a:r>
              <a:rPr lang="ru-RU" dirty="0" smtClean="0"/>
              <a:t>опцион</a:t>
            </a:r>
            <a:endParaRPr lang="ru-RU" dirty="0"/>
          </a:p>
        </p:txBody>
      </p:sp>
      <p:sp>
        <p:nvSpPr>
          <p:cNvPr id="6" name="Text Placeholder 5"/>
          <p:cNvSpPr>
            <a:spLocks noGrp="1"/>
          </p:cNvSpPr>
          <p:nvPr>
            <p:ph type="body" sz="quarter" idx="10"/>
          </p:nvPr>
        </p:nvSpPr>
        <p:spPr>
          <a:xfrm>
            <a:off x="792480" y="5872096"/>
            <a:ext cx="965329" cy="355482"/>
          </a:xfrm>
        </p:spPr>
        <p:txBody>
          <a:bodyPr/>
          <a:lstStyle/>
          <a:p>
            <a:r>
              <a:rPr lang="ru-RU" dirty="0" smtClean="0"/>
              <a:t>2021 г.</a:t>
            </a:r>
            <a:endParaRPr lang="ru-RU" dirty="0"/>
          </a:p>
        </p:txBody>
      </p:sp>
      <p:sp>
        <p:nvSpPr>
          <p:cNvPr id="14" name="Text Placeholder 5"/>
          <p:cNvSpPr txBox="1">
            <a:spLocks/>
          </p:cNvSpPr>
          <p:nvPr/>
        </p:nvSpPr>
        <p:spPr>
          <a:xfrm>
            <a:off x="792479" y="6308725"/>
            <a:ext cx="10952677" cy="401264"/>
          </a:xfrm>
          <a:prstGeom prst="rect">
            <a:avLst/>
          </a:prstGeom>
          <a:noFill/>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lang="ru-RU" sz="1900" kern="1200" dirty="0">
                <a:solidFill>
                  <a:schemeClr val="bg2">
                    <a:lumMod val="50000"/>
                  </a:schemeClr>
                </a:solidFill>
                <a:effectLst/>
                <a:latin typeface="SB Sans Display" panose="020B0503040504020204" pitchFamily="34" charset="0"/>
                <a:ea typeface="+mn-ea"/>
                <a:cs typeface="SB Sans Display" panose="020B050304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Данный материал содержит описание механизма работы продукта </a:t>
            </a:r>
            <a:r>
              <a:rPr kumimoji="0" lang="ru-RU" sz="1100" b="0" i="0" u="none" strike="noStrike" kern="1200" cap="none" spc="0" normalizeH="0" baseline="0" noProof="0" dirty="0" smtClean="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«Валютный опцион». </a:t>
            </a:r>
            <a:endPar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Не является индивидуальной инвестиционной рекомендацией.</a:t>
            </a:r>
          </a:p>
        </p:txBody>
      </p:sp>
    </p:spTree>
    <p:extLst>
      <p:ext uri="{BB962C8B-B14F-4D97-AF65-F5344CB8AC3E}">
        <p14:creationId xmlns:p14="http://schemas.microsoft.com/office/powerpoint/2010/main" val="2476206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Скругленный прямоугольник 10"/>
          <p:cNvSpPr/>
          <p:nvPr/>
        </p:nvSpPr>
        <p:spPr>
          <a:xfrm>
            <a:off x="450458" y="915106"/>
            <a:ext cx="4945627" cy="2530788"/>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marR="0" lvl="0" indent="-180975" algn="l" defTabSz="91437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ru-RU" sz="1600" b="0" i="0" u="none" strike="noStrike" kern="1200" cap="none" spc="0" normalizeH="0" baseline="0" noProof="0" dirty="0">
              <a:ln>
                <a:noFill/>
              </a:ln>
              <a:solidFill>
                <a:srgbClr val="333F48"/>
              </a:solidFill>
              <a:effectLst/>
              <a:uLnTx/>
              <a:uFillTx/>
              <a:latin typeface="SB Sans Display"/>
              <a:ea typeface="+mn-ea"/>
              <a:cs typeface="+mn-cs"/>
            </a:endParaRPr>
          </a:p>
        </p:txBody>
      </p:sp>
      <p:graphicFrame>
        <p:nvGraphicFramePr>
          <p:cNvPr id="8" name="Object 7"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4" imgW="384" imgH="385" progId="TCLayout.ActiveDocument.1">
                  <p:embed/>
                </p:oleObj>
              </mc:Choice>
              <mc:Fallback>
                <p:oleObj name="think-cell Slide" r:id="rId4" imgW="384" imgH="385" progId="TCLayout.ActiveDocument.1">
                  <p:embed/>
                  <p:pic>
                    <p:nvPicPr>
                      <p:cNvPr id="8" name="Object 7"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p:cNvSpPr>
            <a:spLocks noGrp="1"/>
          </p:cNvSpPr>
          <p:nvPr>
            <p:ph type="title"/>
          </p:nvPr>
        </p:nvSpPr>
        <p:spPr>
          <a:xfrm>
            <a:off x="442913" y="283842"/>
            <a:ext cx="10515600" cy="568617"/>
          </a:xfrm>
        </p:spPr>
        <p:txBody>
          <a:bodyPr vert="horz"/>
          <a:lstStyle/>
          <a:p>
            <a:r>
              <a:rPr lang="ru-RU" dirty="0" smtClean="0"/>
              <a:t>Валютный </a:t>
            </a:r>
            <a:r>
              <a:rPr lang="ru-RU" dirty="0" smtClean="0"/>
              <a:t>опцион </a:t>
            </a:r>
            <a:r>
              <a:rPr lang="ru-RU" dirty="0" err="1"/>
              <a:t>К</a:t>
            </a:r>
            <a:r>
              <a:rPr lang="ru-RU" dirty="0" err="1" smtClean="0"/>
              <a:t>олл</a:t>
            </a:r>
            <a:r>
              <a:rPr lang="ru-RU" dirty="0" smtClean="0"/>
              <a:t> </a:t>
            </a:r>
            <a:r>
              <a:rPr lang="ru-RU" dirty="0" smtClean="0"/>
              <a:t>- </a:t>
            </a:r>
            <a:r>
              <a:rPr lang="ru-RU" dirty="0" smtClean="0"/>
              <a:t>покупка валюты</a:t>
            </a:r>
            <a:r>
              <a:rPr lang="ru-RU" dirty="0" smtClean="0"/>
              <a:t/>
            </a:r>
            <a:br>
              <a:rPr lang="ru-RU" dirty="0" smtClean="0"/>
            </a:br>
            <a:r>
              <a:rPr lang="ru-RU" sz="1400" dirty="0" smtClean="0"/>
              <a:t>Аналог страховки</a:t>
            </a:r>
            <a:endParaRPr lang="ru-RU" sz="1400" dirty="0"/>
          </a:p>
        </p:txBody>
      </p:sp>
      <p:sp>
        <p:nvSpPr>
          <p:cNvPr id="6" name="Text Placeholder 5"/>
          <p:cNvSpPr>
            <a:spLocks noGrp="1"/>
          </p:cNvSpPr>
          <p:nvPr>
            <p:ph type="body" sz="quarter" idx="13"/>
          </p:nvPr>
        </p:nvSpPr>
        <p:spPr>
          <a:xfrm>
            <a:off x="450458" y="6622630"/>
            <a:ext cx="11094332" cy="142347"/>
          </a:xfrm>
        </p:spPr>
        <p:txBody>
          <a:bodyPr/>
          <a:lstStyle/>
          <a:p>
            <a:r>
              <a:rPr lang="ru-RU" dirty="0"/>
              <a:t>¹ Все данные предоставлены в ознакомительных целях (в качестве примера) и могут быть изменены с течением </a:t>
            </a:r>
            <a:r>
              <a:rPr lang="ru-RU" dirty="0" smtClean="0"/>
              <a:t>времени. Курс, от которого выполнен расчет – </a:t>
            </a:r>
            <a:r>
              <a:rPr lang="ru-RU" dirty="0" smtClean="0"/>
              <a:t>73</a:t>
            </a:r>
            <a:r>
              <a:rPr lang="ru-RU" dirty="0" smtClean="0"/>
              <a:t>,60 </a:t>
            </a:r>
            <a:r>
              <a:rPr lang="en-US" dirty="0" smtClean="0"/>
              <a:t>USDRUB</a:t>
            </a:r>
            <a:endParaRPr lang="ru-RU" dirty="0" smtClean="0"/>
          </a:p>
        </p:txBody>
      </p:sp>
      <p:sp>
        <p:nvSpPr>
          <p:cNvPr id="64" name="TextBox 63"/>
          <p:cNvSpPr txBox="1"/>
          <p:nvPr/>
        </p:nvSpPr>
        <p:spPr>
          <a:xfrm>
            <a:off x="450459" y="1012320"/>
            <a:ext cx="4866605" cy="193899"/>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Механизм работы</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70" name="TextBox 69"/>
          <p:cNvSpPr txBox="1"/>
          <p:nvPr/>
        </p:nvSpPr>
        <p:spPr>
          <a:xfrm>
            <a:off x="5760367" y="1695774"/>
            <a:ext cx="3109699" cy="2252924"/>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Возможности</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6"/>
              </a:buBlip>
            </a:pPr>
            <a:r>
              <a:rPr lang="ru-RU" sz="1200" b="0" dirty="0">
                <a:solidFill>
                  <a:srgbClr val="333F48"/>
                </a:solidFill>
                <a:latin typeface="SB Sans Display Light" panose="020B0303040504020204" pitchFamily="34" charset="0"/>
                <a:cs typeface="SB Sans Display Light" panose="020B0303040504020204" pitchFamily="34" charset="0"/>
              </a:rPr>
              <a:t>Опцион «</a:t>
            </a:r>
            <a:r>
              <a:rPr lang="ru-RU" sz="1200" b="0" dirty="0" err="1">
                <a:solidFill>
                  <a:srgbClr val="333F48"/>
                </a:solidFill>
                <a:latin typeface="SB Sans Display Light" panose="020B0303040504020204" pitchFamily="34" charset="0"/>
                <a:cs typeface="SB Sans Display Light" panose="020B0303040504020204" pitchFamily="34" charset="0"/>
              </a:rPr>
              <a:t>Колл</a:t>
            </a:r>
            <a:r>
              <a:rPr lang="ru-RU" sz="1200" b="0" dirty="0">
                <a:solidFill>
                  <a:srgbClr val="333F48"/>
                </a:solidFill>
                <a:latin typeface="SB Sans Display Light" panose="020B0303040504020204" pitchFamily="34" charset="0"/>
                <a:cs typeface="SB Sans Display Light" panose="020B0303040504020204" pitchFamily="34" charset="0"/>
              </a:rPr>
              <a:t>» (</a:t>
            </a:r>
            <a:r>
              <a:rPr lang="ru-RU" sz="1200" b="0" dirty="0" err="1">
                <a:solidFill>
                  <a:srgbClr val="333F48"/>
                </a:solidFill>
                <a:latin typeface="SB Sans Display Light" panose="020B0303040504020204" pitchFamily="34" charset="0"/>
                <a:cs typeface="SB Sans Display Light" panose="020B0303040504020204" pitchFamily="34" charset="0"/>
              </a:rPr>
              <a:t>Call</a:t>
            </a:r>
            <a:r>
              <a:rPr lang="ru-RU" sz="1200" b="0" dirty="0">
                <a:solidFill>
                  <a:srgbClr val="333F48"/>
                </a:solidFill>
                <a:latin typeface="SB Sans Display Light" panose="020B0303040504020204" pitchFamily="34" charset="0"/>
                <a:cs typeface="SB Sans Display Light" panose="020B0303040504020204" pitchFamily="34" charset="0"/>
              </a:rPr>
              <a:t>) позволяет </a:t>
            </a:r>
            <a:r>
              <a:rPr lang="ru-RU" sz="1200" b="0" dirty="0" err="1">
                <a:solidFill>
                  <a:srgbClr val="333F48"/>
                </a:solidFill>
                <a:latin typeface="SB Sans Display Light" panose="020B0303040504020204" pitchFamily="34" charset="0"/>
                <a:cs typeface="SB Sans Display Light" panose="020B0303040504020204" pitchFamily="34" charset="0"/>
              </a:rPr>
              <a:t>захеджировать</a:t>
            </a:r>
            <a:r>
              <a:rPr lang="ru-RU" sz="1200" b="0" dirty="0">
                <a:solidFill>
                  <a:srgbClr val="333F48"/>
                </a:solidFill>
                <a:latin typeface="SB Sans Display Light" panose="020B0303040504020204" pitchFamily="34" charset="0"/>
                <a:cs typeface="SB Sans Display Light" panose="020B0303040504020204" pitchFamily="34" charset="0"/>
              </a:rPr>
              <a:t> Клиента от неблагоприятного движения валютного курса</a:t>
            </a:r>
          </a:p>
          <a:p>
            <a:pPr marL="182563" lvl="0" indent="-182563">
              <a:lnSpc>
                <a:spcPct val="90000"/>
              </a:lnSpc>
              <a:spcBef>
                <a:spcPts val="600"/>
              </a:spcBef>
              <a:buSzPct val="150000"/>
              <a:buBlip>
                <a:blip r:embed="rId6"/>
              </a:buBlip>
            </a:pPr>
            <a:r>
              <a:rPr lang="ru-RU" sz="1200" b="0" dirty="0">
                <a:solidFill>
                  <a:srgbClr val="333F48"/>
                </a:solidFill>
                <a:latin typeface="SB Sans Display Light" panose="020B0303040504020204" pitchFamily="34" charset="0"/>
                <a:cs typeface="SB Sans Display Light" panose="020B0303040504020204" pitchFamily="34" charset="0"/>
              </a:rPr>
              <a:t>Клиент может отказаться от исполнения опциона и участвовать в благоприятном движении валютного курса </a:t>
            </a:r>
          </a:p>
          <a:p>
            <a:pPr marL="182563" lvl="0" indent="-182563">
              <a:lnSpc>
                <a:spcPct val="90000"/>
              </a:lnSpc>
              <a:spcBef>
                <a:spcPts val="600"/>
              </a:spcBef>
              <a:buSzPct val="150000"/>
              <a:buBlip>
                <a:blip r:embed="rId6"/>
              </a:buBlip>
            </a:pPr>
            <a:r>
              <a:rPr lang="ru-RU" sz="1200" b="0" dirty="0">
                <a:solidFill>
                  <a:srgbClr val="333F48"/>
                </a:solidFill>
                <a:latin typeface="SB Sans Display Light" panose="020B0303040504020204" pitchFamily="34" charset="0"/>
                <a:cs typeface="SB Sans Display Light" panose="020B0303040504020204" pitchFamily="34" charset="0"/>
              </a:rPr>
              <a:t>Инструмент позволяет компенсировать потери Клиента в случае движения валютного курса выше зафиксированного курса («</a:t>
            </a:r>
            <a:r>
              <a:rPr lang="ru-RU" sz="1200" b="0" dirty="0" err="1">
                <a:solidFill>
                  <a:srgbClr val="333F48"/>
                </a:solidFill>
                <a:latin typeface="SB Sans Display Light" panose="020B0303040504020204" pitchFamily="34" charset="0"/>
                <a:cs typeface="SB Sans Display Light" panose="020B0303040504020204" pitchFamily="34" charset="0"/>
              </a:rPr>
              <a:t>страйка</a:t>
            </a:r>
            <a:r>
              <a:rPr lang="ru-RU" sz="1200" b="0" dirty="0">
                <a:solidFill>
                  <a:srgbClr val="333F48"/>
                </a:solidFill>
                <a:latin typeface="SB Sans Display Light" panose="020B0303040504020204" pitchFamily="34" charset="0"/>
                <a:cs typeface="SB Sans Display Light" panose="020B0303040504020204" pitchFamily="34" charset="0"/>
              </a:rPr>
              <a:t>»)</a:t>
            </a:r>
          </a:p>
        </p:txBody>
      </p:sp>
      <p:sp>
        <p:nvSpPr>
          <p:cNvPr id="74" name="TextBox 73"/>
          <p:cNvSpPr txBox="1"/>
          <p:nvPr/>
        </p:nvSpPr>
        <p:spPr>
          <a:xfrm>
            <a:off x="5769675" y="1010236"/>
            <a:ext cx="6205660" cy="603242"/>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Инструмент</a:t>
            </a:r>
            <a:endParaRPr kumimoji="0" lang="en-US" sz="1400" b="1" i="0" u="none" strike="noStrike" kern="1200" cap="none" spc="0" normalizeH="0" baseline="0" noProof="0" dirty="0" smtClean="0">
              <a:ln>
                <a:noFill/>
              </a:ln>
              <a:solidFill>
                <a:srgbClr val="00766C"/>
              </a:solidFill>
              <a:effectLst/>
              <a:uLnTx/>
              <a:uFillTx/>
              <a:latin typeface="SB Sans Display Semibold"/>
              <a:ea typeface="+mn-ea"/>
              <a:cs typeface="+mn-cs"/>
            </a:endParaRPr>
          </a:p>
          <a:p>
            <a:pPr marL="180975" marR="0" lvl="0" indent="-180975"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Опцион </a:t>
            </a:r>
            <a:r>
              <a:rPr kumimoji="0" lang="ru-RU" sz="1200" b="0" i="0" u="none" strike="noStrike" kern="1200" cap="none" spc="0" normalizeH="0" baseline="0" noProof="0" dirty="0" err="1" smtClean="0">
                <a:ln>
                  <a:noFill/>
                </a:ln>
                <a:solidFill>
                  <a:srgbClr val="333F48"/>
                </a:solidFill>
                <a:effectLst/>
                <a:uLnTx/>
                <a:uFillTx/>
                <a:latin typeface="SB Sans Display Semibold"/>
                <a:ea typeface="+mn-ea"/>
                <a:cs typeface="SB Sans Display Light" panose="020B0303040504020204" pitchFamily="34" charset="0"/>
              </a:rPr>
              <a:t>Колл</a:t>
            </a: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 («</a:t>
            </a:r>
            <a:r>
              <a:rPr kumimoji="0" lang="en-US"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Call</a:t>
            </a: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a:t>
            </a:r>
            <a:r>
              <a:rPr kumimoji="0" lang="en-US"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a:t>
            </a: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это </a:t>
            </a:r>
            <a:r>
              <a:rPr lang="ru-RU" sz="1200" b="0" dirty="0" smtClean="0">
                <a:solidFill>
                  <a:srgbClr val="333F48"/>
                </a:solidFill>
                <a:latin typeface="SB Sans Display Light" panose="020B0303040504020204" pitchFamily="34" charset="0"/>
                <a:cs typeface="SB Sans Display Light" panose="020B0303040504020204" pitchFamily="34" charset="0"/>
              </a:rPr>
              <a:t>право</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купить определенную сумму валюты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по фиксированному курсу </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200" b="0" i="0" u="none" strike="noStrike" kern="1200" cap="none" spc="0" normalizeH="0" baseline="0" noProof="0" dirty="0" err="1"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страйку</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в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будущем</a:t>
            </a:r>
          </a:p>
        </p:txBody>
      </p:sp>
      <p:graphicFrame>
        <p:nvGraphicFramePr>
          <p:cNvPr id="73" name="Диаграмма 72">
            <a:extLst>
              <a:ext uri="{FF2B5EF4-FFF2-40B4-BE49-F238E27FC236}">
                <a16:creationId xmlns:a16="http://schemas.microsoft.com/office/drawing/2014/main" id="{A94D784D-427E-A342-978A-34AE900F8D46}"/>
              </a:ext>
            </a:extLst>
          </p:cNvPr>
          <p:cNvGraphicFramePr>
            <a:graphicFrameLocks/>
          </p:cNvGraphicFramePr>
          <p:nvPr>
            <p:extLst>
              <p:ext uri="{D42A27DB-BD31-4B8C-83A1-F6EECF244321}">
                <p14:modId xmlns:p14="http://schemas.microsoft.com/office/powerpoint/2010/main" val="243664684"/>
              </p:ext>
            </p:extLst>
          </p:nvPr>
        </p:nvGraphicFramePr>
        <p:xfrm>
          <a:off x="2294244" y="1734066"/>
          <a:ext cx="2035761" cy="1322338"/>
        </p:xfrm>
        <a:graphic>
          <a:graphicData uri="http://schemas.openxmlformats.org/drawingml/2006/chart">
            <c:chart xmlns:c="http://schemas.openxmlformats.org/drawingml/2006/chart" xmlns:r="http://schemas.openxmlformats.org/officeDocument/2006/relationships" r:id="rId7"/>
          </a:graphicData>
        </a:graphic>
      </p:graphicFrame>
      <p:cxnSp>
        <p:nvCxnSpPr>
          <p:cNvPr id="75" name="Прямая соединительная линия 74">
            <a:extLst>
              <a:ext uri="{FF2B5EF4-FFF2-40B4-BE49-F238E27FC236}">
                <a16:creationId xmlns:a16="http://schemas.microsoft.com/office/drawing/2014/main" id="{EEF1A54A-AF28-6C42-BD30-672D1196AF78}"/>
              </a:ext>
            </a:extLst>
          </p:cNvPr>
          <p:cNvCxnSpPr>
            <a:cxnSpLocks/>
          </p:cNvCxnSpPr>
          <p:nvPr/>
        </p:nvCxnSpPr>
        <p:spPr>
          <a:xfrm>
            <a:off x="2921727" y="2058259"/>
            <a:ext cx="0" cy="1080000"/>
          </a:xfrm>
          <a:prstGeom prst="line">
            <a:avLst/>
          </a:prstGeom>
          <a:noFill/>
          <a:ln w="12700" cap="flat" cmpd="sng" algn="ctr">
            <a:solidFill>
              <a:srgbClr val="006600"/>
            </a:solidFill>
            <a:prstDash val="dash"/>
            <a:miter lim="800000"/>
          </a:ln>
          <a:effectLst/>
        </p:spPr>
      </p:cxnSp>
      <p:cxnSp>
        <p:nvCxnSpPr>
          <p:cNvPr id="76" name="Прямая соединительная линия 75">
            <a:extLst>
              <a:ext uri="{FF2B5EF4-FFF2-40B4-BE49-F238E27FC236}">
                <a16:creationId xmlns:a16="http://schemas.microsoft.com/office/drawing/2014/main" id="{69D67AEE-2B7B-C04C-8949-B4FB8175AFC3}"/>
              </a:ext>
            </a:extLst>
          </p:cNvPr>
          <p:cNvCxnSpPr>
            <a:cxnSpLocks/>
          </p:cNvCxnSpPr>
          <p:nvPr/>
        </p:nvCxnSpPr>
        <p:spPr>
          <a:xfrm>
            <a:off x="696497" y="1110091"/>
            <a:ext cx="1048" cy="2052000"/>
          </a:xfrm>
          <a:prstGeom prst="line">
            <a:avLst/>
          </a:prstGeom>
          <a:noFill/>
          <a:ln w="19050" cap="flat" cmpd="sng" algn="ctr">
            <a:solidFill>
              <a:schemeClr val="tx2"/>
            </a:solidFill>
            <a:prstDash val="solid"/>
            <a:miter lim="800000"/>
            <a:headEnd type="triangle" w="med" len="med"/>
            <a:tailEnd type="none" w="med" len="med"/>
          </a:ln>
          <a:effectLst/>
        </p:spPr>
      </p:cxnSp>
      <p:cxnSp>
        <p:nvCxnSpPr>
          <p:cNvPr id="77" name="Прямая соединительная линия 76">
            <a:extLst>
              <a:ext uri="{FF2B5EF4-FFF2-40B4-BE49-F238E27FC236}">
                <a16:creationId xmlns:a16="http://schemas.microsoft.com/office/drawing/2014/main" id="{DF14771E-E2AF-0F43-AA29-C52681751FF5}"/>
              </a:ext>
            </a:extLst>
          </p:cNvPr>
          <p:cNvCxnSpPr>
            <a:cxnSpLocks/>
          </p:cNvCxnSpPr>
          <p:nvPr/>
        </p:nvCxnSpPr>
        <p:spPr>
          <a:xfrm flipH="1">
            <a:off x="689283" y="3157693"/>
            <a:ext cx="4446814" cy="0"/>
          </a:xfrm>
          <a:prstGeom prst="line">
            <a:avLst/>
          </a:prstGeom>
          <a:noFill/>
          <a:ln w="19050" cap="flat" cmpd="sng" algn="ctr">
            <a:solidFill>
              <a:schemeClr val="tx2"/>
            </a:solidFill>
            <a:prstDash val="solid"/>
            <a:miter lim="800000"/>
            <a:headEnd type="triangle" w="med" len="med"/>
            <a:tailEnd type="none" w="med" len="med"/>
          </a:ln>
          <a:effectLst/>
        </p:spPr>
      </p:cxnSp>
      <p:sp>
        <p:nvSpPr>
          <p:cNvPr id="78" name="TextBox 77">
            <a:extLst>
              <a:ext uri="{FF2B5EF4-FFF2-40B4-BE49-F238E27FC236}">
                <a16:creationId xmlns:a16="http://schemas.microsoft.com/office/drawing/2014/main" id="{28DE6330-BDB2-D94B-831F-FB9F01E97D61}"/>
              </a:ext>
            </a:extLst>
          </p:cNvPr>
          <p:cNvSpPr txBox="1"/>
          <p:nvPr/>
        </p:nvSpPr>
        <p:spPr>
          <a:xfrm rot="16200000">
            <a:off x="158427" y="1480196"/>
            <a:ext cx="902811"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Курс валюты</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sp>
        <p:nvSpPr>
          <p:cNvPr id="79" name="TextBox 78">
            <a:extLst>
              <a:ext uri="{FF2B5EF4-FFF2-40B4-BE49-F238E27FC236}">
                <a16:creationId xmlns:a16="http://schemas.microsoft.com/office/drawing/2014/main" id="{BE5FDAC6-F395-1B46-A7B4-4330F21506C6}"/>
              </a:ext>
            </a:extLst>
          </p:cNvPr>
          <p:cNvSpPr txBox="1"/>
          <p:nvPr/>
        </p:nvSpPr>
        <p:spPr>
          <a:xfrm>
            <a:off x="4443301" y="3157693"/>
            <a:ext cx="885179"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Срок сделки</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cxnSp>
        <p:nvCxnSpPr>
          <p:cNvPr id="80" name="Прямая со стрелкой 79">
            <a:extLst>
              <a:ext uri="{FF2B5EF4-FFF2-40B4-BE49-F238E27FC236}">
                <a16:creationId xmlns:a16="http://schemas.microsoft.com/office/drawing/2014/main" id="{E56BF714-D5BF-8647-8ACC-D03868799446}"/>
              </a:ext>
            </a:extLst>
          </p:cNvPr>
          <p:cNvCxnSpPr>
            <a:cxnSpLocks/>
          </p:cNvCxnSpPr>
          <p:nvPr/>
        </p:nvCxnSpPr>
        <p:spPr>
          <a:xfrm flipV="1">
            <a:off x="2938158" y="2058259"/>
            <a:ext cx="1402327" cy="2"/>
          </a:xfrm>
          <a:prstGeom prst="straightConnector1">
            <a:avLst/>
          </a:prstGeom>
          <a:noFill/>
          <a:ln w="19050" cap="flat" cmpd="sng" algn="ctr">
            <a:solidFill>
              <a:srgbClr val="EB7F2E"/>
            </a:solidFill>
            <a:prstDash val="solid"/>
            <a:miter lim="800000"/>
            <a:headEnd type="oval" w="med" len="med"/>
            <a:tailEnd type="triangle" w="med" len="med"/>
          </a:ln>
          <a:effectLst/>
        </p:spPr>
      </p:cxnSp>
      <p:sp>
        <p:nvSpPr>
          <p:cNvPr id="81" name="TextBox 80">
            <a:extLst>
              <a:ext uri="{FF2B5EF4-FFF2-40B4-BE49-F238E27FC236}">
                <a16:creationId xmlns:a16="http://schemas.microsoft.com/office/drawing/2014/main" id="{A57AA08C-4E1D-F845-AADF-6953AEC4EB00}"/>
              </a:ext>
            </a:extLst>
          </p:cNvPr>
          <p:cNvSpPr txBox="1"/>
          <p:nvPr/>
        </p:nvSpPr>
        <p:spPr>
          <a:xfrm>
            <a:off x="2286777" y="3157693"/>
            <a:ext cx="1088760"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Фиксация курса</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graphicFrame>
        <p:nvGraphicFramePr>
          <p:cNvPr id="82" name="Диаграмма 81">
            <a:extLst>
              <a:ext uri="{FF2B5EF4-FFF2-40B4-BE49-F238E27FC236}">
                <a16:creationId xmlns:a16="http://schemas.microsoft.com/office/drawing/2014/main" id="{633C99B7-754F-E54C-80C7-798C1D082F23}"/>
              </a:ext>
            </a:extLst>
          </p:cNvPr>
          <p:cNvGraphicFramePr/>
          <p:nvPr>
            <p:extLst>
              <p:ext uri="{D42A27DB-BD31-4B8C-83A1-F6EECF244321}">
                <p14:modId xmlns:p14="http://schemas.microsoft.com/office/powerpoint/2010/main" val="2110781533"/>
              </p:ext>
            </p:extLst>
          </p:nvPr>
        </p:nvGraphicFramePr>
        <p:xfrm>
          <a:off x="501340" y="1911090"/>
          <a:ext cx="2509017" cy="1027296"/>
        </p:xfrm>
        <a:graphic>
          <a:graphicData uri="http://schemas.openxmlformats.org/drawingml/2006/chart">
            <c:chart xmlns:c="http://schemas.openxmlformats.org/drawingml/2006/chart" xmlns:r="http://schemas.openxmlformats.org/officeDocument/2006/relationships" r:id="rId8"/>
          </a:graphicData>
        </a:graphic>
      </p:graphicFrame>
      <p:cxnSp>
        <p:nvCxnSpPr>
          <p:cNvPr id="83" name="Прямая соединительная линия 82">
            <a:extLst>
              <a:ext uri="{FF2B5EF4-FFF2-40B4-BE49-F238E27FC236}">
                <a16:creationId xmlns:a16="http://schemas.microsoft.com/office/drawing/2014/main" id="{09CFA35B-F76E-224C-946A-E79C92B40901}"/>
              </a:ext>
            </a:extLst>
          </p:cNvPr>
          <p:cNvCxnSpPr>
            <a:cxnSpLocks/>
          </p:cNvCxnSpPr>
          <p:nvPr/>
        </p:nvCxnSpPr>
        <p:spPr>
          <a:xfrm flipH="1">
            <a:off x="4330005" y="1543024"/>
            <a:ext cx="0" cy="1584000"/>
          </a:xfrm>
          <a:prstGeom prst="line">
            <a:avLst/>
          </a:prstGeom>
          <a:noFill/>
          <a:ln w="12700" cap="flat" cmpd="sng" algn="ctr">
            <a:solidFill>
              <a:srgbClr val="006600"/>
            </a:solidFill>
            <a:prstDash val="dash"/>
            <a:miter lim="800000"/>
          </a:ln>
          <a:effectLst/>
        </p:spPr>
      </p:cxnSp>
      <p:sp>
        <p:nvSpPr>
          <p:cNvPr id="84" name="Заголовок 1">
            <a:extLst>
              <a:ext uri="{FF2B5EF4-FFF2-40B4-BE49-F238E27FC236}">
                <a16:creationId xmlns:a16="http://schemas.microsoft.com/office/drawing/2014/main" id="{A99D0D9D-8E9D-7F40-8BA2-E27350FB04AA}"/>
              </a:ext>
            </a:extLst>
          </p:cNvPr>
          <p:cNvSpPr txBox="1">
            <a:spLocks/>
          </p:cNvSpPr>
          <p:nvPr/>
        </p:nvSpPr>
        <p:spPr>
          <a:xfrm>
            <a:off x="3935533" y="1150579"/>
            <a:ext cx="788944"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900" b="1" i="0" u="none" strike="noStrike" kern="1200" cap="none" spc="0" normalizeH="0" baseline="0" noProof="0" dirty="0" smtClean="0">
                <a:ln>
                  <a:noFill/>
                </a:ln>
                <a:solidFill>
                  <a:srgbClr val="000000">
                    <a:lumMod val="65000"/>
                    <a:lumOff val="35000"/>
                  </a:srgbClr>
                </a:solidFill>
                <a:effectLst/>
                <a:uLnTx/>
                <a:uFillTx/>
                <a:latin typeface="SB Sans Display"/>
                <a:cs typeface="Arial" panose="020B0604020202020204" pitchFamily="34" charset="0"/>
              </a:rPr>
              <a:t>Расчеты по сделке</a:t>
            </a:r>
            <a:endParaRPr kumimoji="0" lang="ru-RU" sz="900" b="1" i="0" u="none" strike="noStrike" kern="1200" cap="none" spc="0" normalizeH="0" baseline="0" noProof="0" dirty="0">
              <a:ln>
                <a:noFill/>
              </a:ln>
              <a:solidFill>
                <a:srgbClr val="000000">
                  <a:lumMod val="65000"/>
                  <a:lumOff val="35000"/>
                </a:srgbClr>
              </a:solidFill>
              <a:effectLst/>
              <a:uLnTx/>
              <a:uFillTx/>
              <a:latin typeface="SB Sans Display"/>
              <a:cs typeface="Arial" panose="020B0604020202020204" pitchFamily="34" charset="0"/>
            </a:endParaRPr>
          </a:p>
        </p:txBody>
      </p:sp>
      <p:sp>
        <p:nvSpPr>
          <p:cNvPr id="88" name="Заголовок 1">
            <a:extLst>
              <a:ext uri="{FF2B5EF4-FFF2-40B4-BE49-F238E27FC236}">
                <a16:creationId xmlns:a16="http://schemas.microsoft.com/office/drawing/2014/main" id="{C08C22AB-AD55-F240-97E7-17C361B65CFD}"/>
              </a:ext>
            </a:extLst>
          </p:cNvPr>
          <p:cNvSpPr txBox="1">
            <a:spLocks/>
          </p:cNvSpPr>
          <p:nvPr/>
        </p:nvSpPr>
        <p:spPr>
          <a:xfrm>
            <a:off x="3103352" y="2118369"/>
            <a:ext cx="1106048" cy="1523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en-US"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7</a:t>
            </a:r>
            <a:r>
              <a:rPr kumimoji="0" lang="ru-RU"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3,</a:t>
            </a:r>
            <a:r>
              <a:rPr lang="ru-RU" sz="1100" b="1" dirty="0">
                <a:solidFill>
                  <a:srgbClr val="EB7F2E"/>
                </a:solidFill>
                <a:latin typeface="SB Sans Display"/>
                <a:cs typeface="Arial" panose="020B0604020202020204" pitchFamily="34" charset="0"/>
              </a:rPr>
              <a:t>6</a:t>
            </a:r>
            <a:r>
              <a:rPr kumimoji="0" lang="en-US"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0 </a:t>
            </a:r>
            <a:r>
              <a:rPr kumimoji="0" lang="en-US"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USD</a:t>
            </a:r>
            <a:r>
              <a:rPr kumimoji="0" lang="ru-RU"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a:t>
            </a:r>
            <a:r>
              <a:rPr kumimoji="0" lang="en-US"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RUB</a:t>
            </a:r>
            <a:endParaRPr kumimoji="0" lang="en-US" sz="2400" b="1" i="0" u="none" strike="noStrike" kern="1200" cap="all" spc="0" normalizeH="0" baseline="0" noProof="0" dirty="0">
              <a:ln>
                <a:noFill/>
              </a:ln>
              <a:solidFill>
                <a:srgbClr val="EB7F2E"/>
              </a:solidFill>
              <a:effectLst/>
              <a:uLnTx/>
              <a:uFillTx/>
              <a:latin typeface="SB Sans Display"/>
              <a:cs typeface="Arial" panose="020B0604020202020204" pitchFamily="34" charset="0"/>
            </a:endParaRPr>
          </a:p>
        </p:txBody>
      </p:sp>
      <p:sp>
        <p:nvSpPr>
          <p:cNvPr id="90" name="TextBox 89"/>
          <p:cNvSpPr txBox="1"/>
          <p:nvPr/>
        </p:nvSpPr>
        <p:spPr>
          <a:xfrm>
            <a:off x="8870067" y="1695176"/>
            <a:ext cx="3105267" cy="423193"/>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Ограничения</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9"/>
              </a:buBlip>
            </a:pPr>
            <a:r>
              <a:rPr lang="ru-RU" sz="1100" b="0" dirty="0">
                <a:solidFill>
                  <a:srgbClr val="333F48"/>
                </a:solidFill>
                <a:latin typeface="SB Sans Display Light" panose="020B0303040504020204" pitchFamily="34" charset="0"/>
                <a:cs typeface="SB Sans Display Light" panose="020B0303040504020204" pitchFamily="34" charset="0"/>
              </a:rPr>
              <a:t>Необходимо заплатить премию за опцион</a:t>
            </a:r>
          </a:p>
        </p:txBody>
      </p:sp>
      <p:sp>
        <p:nvSpPr>
          <p:cNvPr id="92" name="Овал 91">
            <a:extLst>
              <a:ext uri="{FF2B5EF4-FFF2-40B4-BE49-F238E27FC236}">
                <a16:creationId xmlns:a16="http://schemas.microsoft.com/office/drawing/2014/main" id="{1EDB2500-A830-5A4F-AFDE-2967B9F0CD6B}"/>
              </a:ext>
            </a:extLst>
          </p:cNvPr>
          <p:cNvSpPr/>
          <p:nvPr/>
        </p:nvSpPr>
        <p:spPr>
          <a:xfrm>
            <a:off x="440265" y="3772573"/>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B Sans Display"/>
                <a:ea typeface="+mn-ea"/>
                <a:cs typeface="+mn-cs"/>
              </a:rPr>
              <a:t>1</a:t>
            </a:r>
          </a:p>
        </p:txBody>
      </p:sp>
      <p:sp>
        <p:nvSpPr>
          <p:cNvPr id="95" name="Текст 9">
            <a:extLst>
              <a:ext uri="{FF2B5EF4-FFF2-40B4-BE49-F238E27FC236}">
                <a16:creationId xmlns:a16="http://schemas.microsoft.com/office/drawing/2014/main" id="{68883521-9063-7F4C-B7A2-70C4B48053AC}"/>
              </a:ext>
            </a:extLst>
          </p:cNvPr>
          <p:cNvSpPr txBox="1">
            <a:spLocks/>
          </p:cNvSpPr>
          <p:nvPr/>
        </p:nvSpPr>
        <p:spPr>
          <a:xfrm>
            <a:off x="696497" y="3757739"/>
            <a:ext cx="2913548" cy="24709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 typeface="Arial"/>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rPr>
              <a:t>Заключение сделки </a:t>
            </a: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Calibri Light" charset="0"/>
              </a:rPr>
              <a:t>опцион</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endParaRPr>
          </a:p>
        </p:txBody>
      </p:sp>
      <p:sp>
        <p:nvSpPr>
          <p:cNvPr id="96" name="Овал 95">
            <a:extLst>
              <a:ext uri="{FF2B5EF4-FFF2-40B4-BE49-F238E27FC236}">
                <a16:creationId xmlns:a16="http://schemas.microsoft.com/office/drawing/2014/main" id="{D1C29BAB-8C6D-2947-8EFA-2EC6FA6F0479}"/>
              </a:ext>
            </a:extLst>
          </p:cNvPr>
          <p:cNvSpPr/>
          <p:nvPr/>
        </p:nvSpPr>
        <p:spPr>
          <a:xfrm>
            <a:off x="440265" y="5045040"/>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B Sans Display"/>
                <a:ea typeface="+mn-ea"/>
                <a:cs typeface="+mn-cs"/>
              </a:rPr>
              <a:t>2</a:t>
            </a:r>
          </a:p>
        </p:txBody>
      </p:sp>
      <p:sp>
        <p:nvSpPr>
          <p:cNvPr id="97" name="Текст 9">
            <a:extLst>
              <a:ext uri="{FF2B5EF4-FFF2-40B4-BE49-F238E27FC236}">
                <a16:creationId xmlns:a16="http://schemas.microsoft.com/office/drawing/2014/main" id="{076C5E5A-073A-BC47-8344-AF53EB0192AE}"/>
              </a:ext>
            </a:extLst>
          </p:cNvPr>
          <p:cNvSpPr txBox="1">
            <a:spLocks/>
          </p:cNvSpPr>
          <p:nvPr/>
        </p:nvSpPr>
        <p:spPr>
          <a:xfrm>
            <a:off x="696497" y="5026189"/>
            <a:ext cx="3746804" cy="24511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 typeface="Arial"/>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rPr>
              <a:t>Дата исполнения – расчёты по сделке</a:t>
            </a:r>
          </a:p>
        </p:txBody>
      </p:sp>
      <p:graphicFrame>
        <p:nvGraphicFramePr>
          <p:cNvPr id="129" name="Table 80"/>
          <p:cNvGraphicFramePr>
            <a:graphicFrameLocks noGrp="1"/>
          </p:cNvGraphicFramePr>
          <p:nvPr>
            <p:extLst>
              <p:ext uri="{D42A27DB-BD31-4B8C-83A1-F6EECF244321}">
                <p14:modId xmlns:p14="http://schemas.microsoft.com/office/powerpoint/2010/main" val="3332713348"/>
              </p:ext>
            </p:extLst>
          </p:nvPr>
        </p:nvGraphicFramePr>
        <p:xfrm>
          <a:off x="5760369" y="4523427"/>
          <a:ext cx="6214964" cy="871558"/>
        </p:xfrm>
        <a:graphic>
          <a:graphicData uri="http://schemas.openxmlformats.org/drawingml/2006/table">
            <a:tbl>
              <a:tblPr firstRow="1">
                <a:tableStyleId>{D27102A9-8310-4765-A935-A1911B00CA55}</a:tableStyleId>
              </a:tblPr>
              <a:tblGrid>
                <a:gridCol w="1874320">
                  <a:extLst>
                    <a:ext uri="{9D8B030D-6E8A-4147-A177-3AD203B41FA5}">
                      <a16:colId xmlns:a16="http://schemas.microsoft.com/office/drawing/2014/main" val="2661377809"/>
                    </a:ext>
                  </a:extLst>
                </a:gridCol>
                <a:gridCol w="1036611">
                  <a:extLst>
                    <a:ext uri="{9D8B030D-6E8A-4147-A177-3AD203B41FA5}">
                      <a16:colId xmlns:a16="http://schemas.microsoft.com/office/drawing/2014/main" val="2147700004"/>
                    </a:ext>
                  </a:extLst>
                </a:gridCol>
                <a:gridCol w="1101344">
                  <a:extLst>
                    <a:ext uri="{9D8B030D-6E8A-4147-A177-3AD203B41FA5}">
                      <a16:colId xmlns:a16="http://schemas.microsoft.com/office/drawing/2014/main" val="2297067781"/>
                    </a:ext>
                  </a:extLst>
                </a:gridCol>
                <a:gridCol w="1101345">
                  <a:extLst>
                    <a:ext uri="{9D8B030D-6E8A-4147-A177-3AD203B41FA5}">
                      <a16:colId xmlns:a16="http://schemas.microsoft.com/office/drawing/2014/main" val="4068839617"/>
                    </a:ext>
                  </a:extLst>
                </a:gridCol>
                <a:gridCol w="1101344">
                  <a:extLst>
                    <a:ext uri="{9D8B030D-6E8A-4147-A177-3AD203B41FA5}">
                      <a16:colId xmlns:a16="http://schemas.microsoft.com/office/drawing/2014/main" val="3260755703"/>
                    </a:ext>
                  </a:extLst>
                </a:gridCol>
              </a:tblGrid>
              <a:tr h="279478">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Параметр / Срок</a:t>
                      </a:r>
                      <a:endParaRPr lang="ru-RU" sz="1100" b="0" kern="1200" dirty="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1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686776"/>
                  </a:ext>
                </a:extLst>
              </a:tr>
              <a:tr h="26289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n-lt"/>
                          <a:ea typeface="+mn-ea"/>
                          <a:cs typeface="SB Sans Display Light" panose="020B0303040504020204" pitchFamily="34" charset="0"/>
                        </a:rPr>
                        <a:t>Курс («</a:t>
                      </a:r>
                      <a:r>
                        <a:rPr lang="ru-RU" sz="1100" b="0" kern="1200" dirty="0" err="1" smtClean="0">
                          <a:solidFill>
                            <a:schemeClr val="tx2"/>
                          </a:solidFill>
                          <a:latin typeface="+mn-lt"/>
                          <a:ea typeface="+mn-ea"/>
                          <a:cs typeface="SB Sans Display Light" panose="020B0303040504020204" pitchFamily="34" charset="0"/>
                        </a:rPr>
                        <a:t>страйк</a:t>
                      </a:r>
                      <a:r>
                        <a:rPr lang="ru-RU" sz="1100" b="0" kern="1200" dirty="0" smtClean="0">
                          <a:solidFill>
                            <a:schemeClr val="tx2"/>
                          </a:solidFill>
                          <a:latin typeface="+mn-lt"/>
                          <a:ea typeface="+mn-ea"/>
                          <a:cs typeface="SB Sans Display Light" panose="020B0303040504020204" pitchFamily="34" charset="0"/>
                        </a:rPr>
                        <a:t>»)</a:t>
                      </a:r>
                      <a:r>
                        <a:rPr lang="en-US" sz="1100" b="0" kern="1200" dirty="0" smtClean="0">
                          <a:solidFill>
                            <a:schemeClr val="tx2"/>
                          </a:solidFill>
                          <a:latin typeface="+mn-lt"/>
                          <a:ea typeface="+mn-ea"/>
                          <a:cs typeface="SB Sans Display Light" panose="020B0303040504020204" pitchFamily="34" charset="0"/>
                        </a:rPr>
                        <a:t> USDRUB</a:t>
                      </a:r>
                      <a:endParaRPr lang="ru-RU" sz="1100" b="0" kern="1200" dirty="0" smtClean="0">
                        <a:solidFill>
                          <a:schemeClr val="tx2"/>
                        </a:solidFill>
                        <a:latin typeface="+mn-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7</a:t>
                      </a:r>
                      <a:r>
                        <a:rPr kumimoji="0" lang="ru-RU"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3</a:t>
                      </a:r>
                      <a:r>
                        <a:rPr kumimoji="0" lang="en-US"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7</a:t>
                      </a:r>
                      <a:r>
                        <a:rPr kumimoji="0" lang="ru-RU"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3</a:t>
                      </a:r>
                      <a:r>
                        <a:rPr kumimoji="0" lang="en-US"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6259309"/>
                  </a:ext>
                </a:extLst>
              </a:tr>
              <a:tr h="26289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ru-RU" sz="1200" b="0" i="0" u="none" strike="noStrike" kern="1200" cap="none" spc="0" normalizeH="0" baseline="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Премия</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 от номинала сделки)</a:t>
                      </a:r>
                      <a:endParaRPr kumimoji="0" lang="ru-RU" sz="1200" b="0" i="0" u="none" strike="noStrike" kern="1200" cap="none" spc="0" normalizeH="0" baseline="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10</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4</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10</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4</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85</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6</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65</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52947"/>
                  </a:ext>
                </a:extLst>
              </a:tr>
            </a:tbl>
          </a:graphicData>
        </a:graphic>
      </p:graphicFrame>
      <p:sp>
        <p:nvSpPr>
          <p:cNvPr id="130" name="TextBox 129"/>
          <p:cNvSpPr txBox="1"/>
          <p:nvPr/>
        </p:nvSpPr>
        <p:spPr>
          <a:xfrm>
            <a:off x="5823619" y="4213281"/>
            <a:ext cx="6151713" cy="199285"/>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Индикативные параметры сделки</a:t>
            </a:r>
            <a:r>
              <a:rPr kumimoji="0" lang="ru-RU" sz="1400" b="1" i="0" u="none" strike="noStrike" kern="1200" cap="none" spc="0" normalizeH="0" baseline="0" noProof="0" dirty="0" smtClean="0">
                <a:ln>
                  <a:noFill/>
                </a:ln>
                <a:solidFill>
                  <a:prstClr val="black"/>
                </a:solidFill>
                <a:effectLst/>
                <a:uLnTx/>
                <a:uFillTx/>
                <a:latin typeface="SB Sans Display Semibold"/>
                <a:ea typeface="+mn-ea"/>
                <a:cs typeface="+mn-cs"/>
              </a:rPr>
              <a:t>¹ </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49" name="Заголовок 1">
            <a:extLst>
              <a:ext uri="{FF2B5EF4-FFF2-40B4-BE49-F238E27FC236}">
                <a16:creationId xmlns:a16="http://schemas.microsoft.com/office/drawing/2014/main" id="{A89E0C22-5DA3-854F-869A-65AF6C0F0078}"/>
              </a:ext>
            </a:extLst>
          </p:cNvPr>
          <p:cNvSpPr txBox="1">
            <a:spLocks/>
          </p:cNvSpPr>
          <p:nvPr/>
        </p:nvSpPr>
        <p:spPr>
          <a:xfrm>
            <a:off x="4561707" y="2022573"/>
            <a:ext cx="753966" cy="7478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defRPr/>
            </a:pPr>
            <a:r>
              <a:rPr lang="ru-RU" sz="900" cap="none" dirty="0">
                <a:solidFill>
                  <a:srgbClr val="000000">
                    <a:lumMod val="85000"/>
                    <a:lumOff val="15000"/>
                  </a:srgbClr>
                </a:solidFill>
                <a:latin typeface="SB Sans Display"/>
                <a:cs typeface="Arial" panose="020B0604020202020204" pitchFamily="34" charset="0"/>
              </a:rPr>
              <a:t>Можно купить по текущему курсу, если он будет </a:t>
            </a:r>
            <a:r>
              <a:rPr lang="ru-RU" sz="900" cap="none" dirty="0" smtClean="0">
                <a:solidFill>
                  <a:srgbClr val="000000">
                    <a:lumMod val="85000"/>
                    <a:lumOff val="15000"/>
                  </a:srgbClr>
                </a:solidFill>
                <a:latin typeface="SB Sans Display"/>
                <a:cs typeface="Arial" panose="020B0604020202020204" pitchFamily="34" charset="0"/>
              </a:rPr>
              <a:t>лучше</a:t>
            </a:r>
            <a:endParaRPr lang="en-US" sz="900" cap="none" dirty="0">
              <a:solidFill>
                <a:srgbClr val="000000">
                  <a:lumMod val="85000"/>
                  <a:lumOff val="15000"/>
                </a:srgbClr>
              </a:solidFill>
              <a:latin typeface="SB Sans Display"/>
              <a:cs typeface="Arial" panose="020B0604020202020204" pitchFamily="34" charset="0"/>
            </a:endParaRPr>
          </a:p>
        </p:txBody>
      </p:sp>
      <p:sp>
        <p:nvSpPr>
          <p:cNvPr id="50" name="Дуга 49">
            <a:extLst>
              <a:ext uri="{FF2B5EF4-FFF2-40B4-BE49-F238E27FC236}">
                <a16:creationId xmlns:a16="http://schemas.microsoft.com/office/drawing/2014/main" id="{C3AE420B-EC21-6949-9E34-5DCF1380905B}"/>
              </a:ext>
            </a:extLst>
          </p:cNvPr>
          <p:cNvSpPr/>
          <p:nvPr/>
        </p:nvSpPr>
        <p:spPr>
          <a:xfrm rot="2244709">
            <a:off x="3907317" y="2033503"/>
            <a:ext cx="517806" cy="945420"/>
          </a:xfrm>
          <a:prstGeom prst="arc">
            <a:avLst>
              <a:gd name="adj1" fmla="val 15795898"/>
              <a:gd name="adj2" fmla="val 190814"/>
            </a:avLst>
          </a:prstGeom>
          <a:noFill/>
          <a:ln w="19050" cap="flat" cmpd="sng" algn="ctr">
            <a:solidFill>
              <a:srgbClr val="EB7F2E"/>
            </a:solidFill>
            <a:prstDash val="dash"/>
            <a:miter lim="800000"/>
            <a:headEnd type="none" w="med" len="med"/>
            <a:tailEnd type="triangle" w="med" len="me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ru-RU" sz="1900" b="0" i="0" u="none" strike="noStrike" kern="0" cap="none" spc="0" normalizeH="0" baseline="0" noProof="0" dirty="0">
              <a:ln>
                <a:noFill/>
              </a:ln>
              <a:solidFill>
                <a:srgbClr val="000000"/>
              </a:solidFill>
              <a:effectLst/>
              <a:uLnTx/>
              <a:uFillTx/>
            </a:endParaRPr>
          </a:p>
        </p:txBody>
      </p:sp>
      <p:sp>
        <p:nvSpPr>
          <p:cNvPr id="53" name="TextBox 52"/>
          <p:cNvSpPr txBox="1"/>
          <p:nvPr/>
        </p:nvSpPr>
        <p:spPr>
          <a:xfrm>
            <a:off x="826265" y="4189127"/>
            <a:ext cx="4309832" cy="581698"/>
          </a:xfrm>
          <a:prstGeom prst="rect">
            <a:avLst/>
          </a:prstGeom>
          <a:noFill/>
        </p:spPr>
        <p:txBody>
          <a:bodyPr wrap="square" lIns="0" tIns="0" rIns="0" bIns="0" rtlCol="0">
            <a:spAutoFit/>
          </a:bodyPr>
          <a:lstStyle>
            <a:defPPr>
              <a:defRPr lang="ru-RU"/>
            </a:defPPr>
            <a:lvl1pPr>
              <a:defRPr sz="1400" b="1">
                <a:latin typeface="+mj-lt"/>
              </a:defRPr>
            </a:lvl1pPr>
          </a:lstStyle>
          <a:p>
            <a:pPr lvl="0">
              <a:lnSpc>
                <a:spcPct val="90000"/>
              </a:lnSpc>
              <a:spcBef>
                <a:spcPts val="600"/>
              </a:spcBef>
            </a:pPr>
            <a:r>
              <a:rPr lang="ru-RU" b="0" dirty="0">
                <a:solidFill>
                  <a:srgbClr val="333F48"/>
                </a:solidFill>
                <a:latin typeface="SB Sans Display Light" panose="020B0303040504020204" pitchFamily="34" charset="0"/>
                <a:cs typeface="SB Sans Display Light" panose="020B0303040504020204" pitchFamily="34" charset="0"/>
              </a:rPr>
              <a:t>Клиент фиксирует будущий курс («</a:t>
            </a:r>
            <a:r>
              <a:rPr lang="ru-RU" b="0" dirty="0" err="1">
                <a:solidFill>
                  <a:srgbClr val="333F48"/>
                </a:solidFill>
                <a:latin typeface="SB Sans Display Light" panose="020B0303040504020204" pitchFamily="34" charset="0"/>
                <a:cs typeface="SB Sans Display Light" panose="020B0303040504020204" pitchFamily="34" charset="0"/>
              </a:rPr>
              <a:t>страйк</a:t>
            </a:r>
            <a:r>
              <a:rPr lang="ru-RU" b="0" dirty="0">
                <a:solidFill>
                  <a:srgbClr val="333F48"/>
                </a:solidFill>
                <a:latin typeface="SB Sans Display Light" panose="020B0303040504020204" pitchFamily="34" charset="0"/>
                <a:cs typeface="SB Sans Display Light" panose="020B0303040504020204" pitchFamily="34" charset="0"/>
              </a:rPr>
              <a:t>») </a:t>
            </a:r>
            <a:r>
              <a:rPr lang="ru-RU" b="0" dirty="0" smtClean="0">
                <a:solidFill>
                  <a:srgbClr val="333F48"/>
                </a:solidFill>
                <a:latin typeface="SB Sans Display Light" panose="020B0303040504020204" pitchFamily="34" charset="0"/>
                <a:cs typeface="SB Sans Display Light" panose="020B0303040504020204" pitchFamily="34" charset="0"/>
              </a:rPr>
              <a:t>73,60 USDRUB </a:t>
            </a:r>
            <a:r>
              <a:rPr lang="ru-RU" b="0" dirty="0">
                <a:solidFill>
                  <a:srgbClr val="333F48"/>
                </a:solidFill>
                <a:latin typeface="SB Sans Display Light" panose="020B0303040504020204" pitchFamily="34" charset="0"/>
                <a:cs typeface="SB Sans Display Light" panose="020B0303040504020204" pitchFamily="34" charset="0"/>
              </a:rPr>
              <a:t>и срок покупки валюты по опциону и уплачивает премию</a:t>
            </a:r>
          </a:p>
        </p:txBody>
      </p:sp>
      <p:sp>
        <p:nvSpPr>
          <p:cNvPr id="54" name="TextBox 53"/>
          <p:cNvSpPr txBox="1"/>
          <p:nvPr/>
        </p:nvSpPr>
        <p:spPr>
          <a:xfrm>
            <a:off x="826265" y="5457149"/>
            <a:ext cx="4309832" cy="780983"/>
          </a:xfrm>
          <a:prstGeom prst="rect">
            <a:avLst/>
          </a:prstGeom>
          <a:noFill/>
        </p:spPr>
        <p:txBody>
          <a:bodyPr wrap="square" lIns="0" tIns="0" rIns="0" bIns="0" rtlCol="0">
            <a:spAutoFit/>
          </a:bodyPr>
          <a:lstStyle>
            <a:defPPr>
              <a:defRPr lang="ru-RU"/>
            </a:defPPr>
            <a:lvl1pPr>
              <a:defRPr sz="1400" b="1">
                <a:latin typeface="+mj-lt"/>
              </a:defRPr>
            </a:lvl1pPr>
          </a:lstStyle>
          <a:p>
            <a:pPr lvl="0">
              <a:lnSpc>
                <a:spcPct val="90000"/>
              </a:lnSpc>
              <a:spcBef>
                <a:spcPts val="600"/>
              </a:spcBef>
            </a:pPr>
            <a:r>
              <a:rPr lang="ru-RU" b="0" dirty="0">
                <a:solidFill>
                  <a:srgbClr val="333F48"/>
                </a:solidFill>
                <a:latin typeface="SB Sans Display Light" panose="020B0303040504020204" pitchFamily="34" charset="0"/>
                <a:cs typeface="SB Sans Display Light" panose="020B0303040504020204" pitchFamily="34" charset="0"/>
              </a:rPr>
              <a:t>Если рыночный курс на дату исполнения опциона будет ниже, чем курс («</a:t>
            </a:r>
            <a:r>
              <a:rPr lang="ru-RU" b="0" dirty="0" err="1">
                <a:solidFill>
                  <a:srgbClr val="333F48"/>
                </a:solidFill>
                <a:latin typeface="SB Sans Display Light" panose="020B0303040504020204" pitchFamily="34" charset="0"/>
                <a:cs typeface="SB Sans Display Light" panose="020B0303040504020204" pitchFamily="34" charset="0"/>
              </a:rPr>
              <a:t>страйк</a:t>
            </a:r>
            <a:r>
              <a:rPr lang="ru-RU" b="0" dirty="0">
                <a:solidFill>
                  <a:srgbClr val="333F48"/>
                </a:solidFill>
                <a:latin typeface="SB Sans Display Light" panose="020B0303040504020204" pitchFamily="34" charset="0"/>
                <a:cs typeface="SB Sans Display Light" panose="020B0303040504020204" pitchFamily="34" charset="0"/>
              </a:rPr>
              <a:t>») опциона </a:t>
            </a:r>
            <a:r>
              <a:rPr lang="ru-RU" b="0" dirty="0" smtClean="0">
                <a:solidFill>
                  <a:srgbClr val="333F48"/>
                </a:solidFill>
                <a:latin typeface="SB Sans Display Light" panose="020B0303040504020204" pitchFamily="34" charset="0"/>
                <a:cs typeface="SB Sans Display Light" panose="020B0303040504020204" pitchFamily="34" charset="0"/>
              </a:rPr>
              <a:t>73,60 </a:t>
            </a:r>
            <a:r>
              <a:rPr lang="ru-RU" b="0" dirty="0">
                <a:solidFill>
                  <a:srgbClr val="333F48"/>
                </a:solidFill>
                <a:latin typeface="SB Sans Display Light" panose="020B0303040504020204" pitchFamily="34" charset="0"/>
                <a:cs typeface="SB Sans Display Light" panose="020B0303040504020204" pitchFamily="34" charset="0"/>
              </a:rPr>
              <a:t>USDRUB – Клиент имеет возможность купить валюту по текущему курсу </a:t>
            </a:r>
          </a:p>
        </p:txBody>
      </p:sp>
      <p:sp>
        <p:nvSpPr>
          <p:cNvPr id="56" name="Заголовок 1">
            <a:extLst>
              <a:ext uri="{FF2B5EF4-FFF2-40B4-BE49-F238E27FC236}">
                <a16:creationId xmlns:a16="http://schemas.microsoft.com/office/drawing/2014/main" id="{DBB3CB8D-BFC1-F748-81F6-4DEB1127DF06}"/>
              </a:ext>
            </a:extLst>
          </p:cNvPr>
          <p:cNvSpPr txBox="1">
            <a:spLocks/>
          </p:cNvSpPr>
          <p:nvPr/>
        </p:nvSpPr>
        <p:spPr>
          <a:xfrm>
            <a:off x="5760368" y="5664044"/>
            <a:ext cx="6214965" cy="8586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400" cap="none" dirty="0">
                <a:solidFill>
                  <a:srgbClr val="333F48"/>
                </a:solidFill>
                <a:latin typeface="SB Sans Display Semibold" panose="020B0703040504020204" pitchFamily="34" charset="0"/>
                <a:ea typeface="+mn-ea"/>
                <a:cs typeface="SB Sans Display Semibold" panose="020B0703040504020204" pitchFamily="34" charset="0"/>
              </a:rPr>
              <a:t>Премия опциона зависит от</a:t>
            </a:r>
            <a:r>
              <a:rPr sz="1400" cap="none" dirty="0">
                <a:solidFill>
                  <a:srgbClr val="333F48"/>
                </a:solidFill>
                <a:latin typeface="SB Sans Display Semibold" panose="020B0703040504020204" pitchFamily="34" charset="0"/>
                <a:ea typeface="+mn-ea"/>
                <a:cs typeface="SB Sans Display Semibold" panose="020B0703040504020204" pitchFamily="34" charset="0"/>
              </a:rPr>
              <a:t>:</a:t>
            </a:r>
            <a:r>
              <a:rPr lang="ru-RU" sz="1400" cap="none" dirty="0">
                <a:solidFill>
                  <a:srgbClr val="333F48"/>
                </a:solidFill>
                <a:latin typeface="SB Sans Display Semibold" panose="020B0703040504020204" pitchFamily="34" charset="0"/>
                <a:ea typeface="+mn-ea"/>
                <a:cs typeface="SB Sans Display Semibold" panose="020B0703040504020204" pitchFamily="34" charset="0"/>
              </a:rPr>
              <a:t> </a:t>
            </a:r>
            <a:endParaRPr sz="1400" cap="none" dirty="0">
              <a:solidFill>
                <a:srgbClr val="333F48"/>
              </a:solidFill>
              <a:latin typeface="SB Sans Display Semibold" panose="020B0703040504020204" pitchFamily="34" charset="0"/>
              <a:ea typeface="+mn-ea"/>
              <a:cs typeface="SB Sans Display Semibold" panose="020B07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Курса («</a:t>
            </a:r>
            <a:r>
              <a:rPr lang="ru-RU" sz="1200" cap="none" dirty="0" err="1">
                <a:solidFill>
                  <a:srgbClr val="333F48"/>
                </a:solidFill>
                <a:latin typeface="SB Sans Display Light" panose="020B0303040504020204" pitchFamily="34" charset="0"/>
                <a:ea typeface="+mn-ea"/>
                <a:cs typeface="SB Sans Display Light" panose="020B0303040504020204" pitchFamily="34" charset="0"/>
              </a:rPr>
              <a:t>страйк</a:t>
            </a:r>
            <a:r>
              <a:rPr lang="ru-RU" sz="1200" cap="none" dirty="0">
                <a:solidFill>
                  <a:srgbClr val="333F48"/>
                </a:solidFill>
                <a:latin typeface="SB Sans Display Light" panose="020B0303040504020204" pitchFamily="34" charset="0"/>
                <a:ea typeface="+mn-ea"/>
                <a:cs typeface="SB Sans Display Light" panose="020B0303040504020204" pitchFamily="34" charset="0"/>
              </a:rPr>
              <a:t>») опциона</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Текущего курса валюты</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Волатильности курса валюты</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Срока исполнения сделки</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p:txBody>
      </p:sp>
      <p:graphicFrame>
        <p:nvGraphicFramePr>
          <p:cNvPr id="58" name="Диаграмма 57">
            <a:extLst>
              <a:ext uri="{FF2B5EF4-FFF2-40B4-BE49-F238E27FC236}">
                <a16:creationId xmlns:a16="http://schemas.microsoft.com/office/drawing/2014/main" id="{498637AF-623E-D04A-8553-A15EE5F1A87C}"/>
              </a:ext>
            </a:extLst>
          </p:cNvPr>
          <p:cNvGraphicFramePr>
            <a:graphicFrameLocks/>
          </p:cNvGraphicFramePr>
          <p:nvPr>
            <p:extLst>
              <p:ext uri="{D42A27DB-BD31-4B8C-83A1-F6EECF244321}">
                <p14:modId xmlns:p14="http://schemas.microsoft.com/office/powerpoint/2010/main" val="807811349"/>
              </p:ext>
            </p:extLst>
          </p:nvPr>
        </p:nvGraphicFramePr>
        <p:xfrm>
          <a:off x="1791701" y="1036756"/>
          <a:ext cx="2574951" cy="1265092"/>
        </p:xfrm>
        <a:graphic>
          <a:graphicData uri="http://schemas.openxmlformats.org/drawingml/2006/chart">
            <c:chart xmlns:c="http://schemas.openxmlformats.org/drawingml/2006/chart" xmlns:r="http://schemas.openxmlformats.org/officeDocument/2006/relationships" r:id="rId10"/>
          </a:graphicData>
        </a:graphic>
      </p:graphicFrame>
      <p:sp>
        <p:nvSpPr>
          <p:cNvPr id="59" name="Заголовок 1"/>
          <p:cNvSpPr txBox="1">
            <a:spLocks/>
          </p:cNvSpPr>
          <p:nvPr/>
        </p:nvSpPr>
        <p:spPr>
          <a:xfrm>
            <a:off x="2469209" y="1340450"/>
            <a:ext cx="895223" cy="3739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900" b="1" i="0" u="none" strike="noStrike" kern="1200" cap="none" spc="0" normalizeH="0" baseline="0" noProof="0" dirty="0" smtClean="0">
                <a:ln>
                  <a:noFill/>
                </a:ln>
                <a:solidFill>
                  <a:srgbClr val="EB7F2E"/>
                </a:solidFill>
                <a:effectLst/>
                <a:uLnTx/>
                <a:uFillTx/>
                <a:latin typeface="SB Sans Display"/>
                <a:cs typeface="Arial" panose="020B0604020202020204" pitchFamily="34" charset="0"/>
              </a:rPr>
              <a:t>Фиксация</a:t>
            </a:r>
            <a:r>
              <a:rPr kumimoji="0" lang="ru-RU" sz="900" b="1" i="0" u="none" strike="noStrike" kern="1200" cap="none" spc="0" normalizeH="0" noProof="0" dirty="0" smtClean="0">
                <a:ln>
                  <a:noFill/>
                </a:ln>
                <a:solidFill>
                  <a:srgbClr val="EB7F2E"/>
                </a:solidFill>
                <a:effectLst/>
                <a:uLnTx/>
                <a:uFillTx/>
                <a:latin typeface="SB Sans Display"/>
                <a:cs typeface="Arial" panose="020B0604020202020204" pitchFamily="34" charset="0"/>
              </a:rPr>
              <a:t> </a:t>
            </a:r>
            <a:r>
              <a:rPr kumimoji="0" lang="ru-RU" sz="900" b="1" i="0" u="none" strike="noStrike" kern="1200" cap="none" spc="0" normalizeH="0" baseline="0" noProof="0" dirty="0" smtClean="0">
                <a:ln>
                  <a:noFill/>
                </a:ln>
                <a:solidFill>
                  <a:srgbClr val="EB7F2E"/>
                </a:solidFill>
                <a:effectLst/>
                <a:uLnTx/>
                <a:uFillTx/>
                <a:latin typeface="SB Sans Display"/>
                <a:cs typeface="Arial" panose="020B0604020202020204" pitchFamily="34" charset="0"/>
              </a:rPr>
              <a:t>курса</a:t>
            </a:r>
            <a:r>
              <a:rPr kumimoji="0" lang="ru-RU" sz="900" b="0" i="0" u="none" strike="noStrike" kern="1200" cap="none" spc="0" normalizeH="0" baseline="0" noProof="0" dirty="0" smtClean="0">
                <a:ln>
                  <a:noFill/>
                </a:ln>
                <a:solidFill>
                  <a:srgbClr val="000000">
                    <a:lumMod val="85000"/>
                    <a:lumOff val="15000"/>
                  </a:srgbClr>
                </a:solidFill>
                <a:effectLst/>
                <a:uLnTx/>
                <a:uFillTx/>
                <a:latin typeface="SB Sans Display"/>
                <a:cs typeface="Arial" panose="020B0604020202020204" pitchFamily="34" charset="0"/>
              </a:rPr>
              <a:t> «</a:t>
            </a:r>
            <a:r>
              <a:rPr kumimoji="0" lang="ru-RU" sz="900" b="0" i="0" u="none" strike="noStrike" kern="1200" cap="none" spc="0" normalizeH="0" baseline="0" noProof="0" dirty="0" err="1" smtClean="0">
                <a:ln>
                  <a:noFill/>
                </a:ln>
                <a:solidFill>
                  <a:srgbClr val="000000">
                    <a:lumMod val="85000"/>
                    <a:lumOff val="15000"/>
                  </a:srgbClr>
                </a:solidFill>
                <a:effectLst/>
                <a:uLnTx/>
                <a:uFillTx/>
                <a:latin typeface="SB Sans Display"/>
                <a:cs typeface="Arial" panose="020B0604020202020204" pitchFamily="34" charset="0"/>
              </a:rPr>
              <a:t>страйка</a:t>
            </a:r>
            <a:r>
              <a:rPr kumimoji="0" lang="ru-RU" sz="900" b="0" i="0" u="none" strike="noStrike" kern="1200" cap="none" spc="0" normalizeH="0" baseline="0" noProof="0" dirty="0" smtClean="0">
                <a:ln>
                  <a:noFill/>
                </a:ln>
                <a:solidFill>
                  <a:srgbClr val="000000">
                    <a:lumMod val="85000"/>
                    <a:lumOff val="15000"/>
                  </a:srgbClr>
                </a:solidFill>
                <a:effectLst/>
                <a:uLnTx/>
                <a:uFillTx/>
                <a:latin typeface="SB Sans Display"/>
                <a:cs typeface="Arial" panose="020B0604020202020204" pitchFamily="34" charset="0"/>
              </a:rPr>
              <a:t>»</a:t>
            </a:r>
            <a:r>
              <a:rPr kumimoji="0" lang="ru-RU" sz="900" b="0" i="0" u="none" strike="noStrike" kern="1200" cap="none" spc="0" normalizeH="0" noProof="0" dirty="0" smtClean="0">
                <a:ln>
                  <a:noFill/>
                </a:ln>
                <a:solidFill>
                  <a:srgbClr val="000000">
                    <a:lumMod val="85000"/>
                    <a:lumOff val="15000"/>
                  </a:srgbClr>
                </a:solidFill>
                <a:effectLst/>
                <a:uLnTx/>
                <a:uFillTx/>
                <a:latin typeface="SB Sans Display"/>
                <a:cs typeface="Arial" panose="020B0604020202020204" pitchFamily="34" charset="0"/>
              </a:rPr>
              <a:t> </a:t>
            </a:r>
            <a:r>
              <a:rPr lang="ru-RU" sz="900" b="1" cap="none" dirty="0">
                <a:solidFill>
                  <a:srgbClr val="EB7F2E"/>
                </a:solidFill>
                <a:latin typeface="SB Sans Display"/>
                <a:cs typeface="Arial" panose="020B0604020202020204" pitchFamily="34" charset="0"/>
              </a:rPr>
              <a:t>опциона</a:t>
            </a:r>
            <a:endParaRPr lang="ru-RU" sz="900" b="1" cap="none" dirty="0">
              <a:solidFill>
                <a:srgbClr val="EB7F2E"/>
              </a:solidFill>
              <a:latin typeface="SB Sans Display"/>
              <a:cs typeface="Arial" panose="020B0604020202020204" pitchFamily="34" charset="0"/>
            </a:endParaRPr>
          </a:p>
        </p:txBody>
      </p:sp>
    </p:spTree>
    <p:extLst>
      <p:ext uri="{BB962C8B-B14F-4D97-AF65-F5344CB8AC3E}">
        <p14:creationId xmlns:p14="http://schemas.microsoft.com/office/powerpoint/2010/main" val="967949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Скругленный прямоугольник 10"/>
          <p:cNvSpPr/>
          <p:nvPr/>
        </p:nvSpPr>
        <p:spPr>
          <a:xfrm>
            <a:off x="450458" y="915106"/>
            <a:ext cx="4945627" cy="2530788"/>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marR="0" lvl="0" indent="-180975" algn="l" defTabSz="91437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ru-RU" sz="1600" b="0" i="0" u="none" strike="noStrike" kern="1200" cap="none" spc="0" normalizeH="0" baseline="0" noProof="0" dirty="0">
              <a:ln>
                <a:noFill/>
              </a:ln>
              <a:solidFill>
                <a:srgbClr val="333F48"/>
              </a:solidFill>
              <a:effectLst/>
              <a:uLnTx/>
              <a:uFillTx/>
              <a:latin typeface="SB Sans Display"/>
              <a:ea typeface="+mn-ea"/>
              <a:cs typeface="+mn-cs"/>
            </a:endParaRPr>
          </a:p>
        </p:txBody>
      </p:sp>
      <p:graphicFrame>
        <p:nvGraphicFramePr>
          <p:cNvPr id="34" name="Диаграмма 33">
            <a:extLst>
              <a:ext uri="{FF2B5EF4-FFF2-40B4-BE49-F238E27FC236}">
                <a16:creationId xmlns:a16="http://schemas.microsoft.com/office/drawing/2014/main" id="{498637AF-623E-D04A-8553-A15EE5F1A87C}"/>
              </a:ext>
            </a:extLst>
          </p:cNvPr>
          <p:cNvGraphicFramePr>
            <a:graphicFrameLocks/>
          </p:cNvGraphicFramePr>
          <p:nvPr>
            <p:extLst>
              <p:ext uri="{D42A27DB-BD31-4B8C-83A1-F6EECF244321}">
                <p14:modId xmlns:p14="http://schemas.microsoft.com/office/powerpoint/2010/main" val="2710549567"/>
              </p:ext>
            </p:extLst>
          </p:nvPr>
        </p:nvGraphicFramePr>
        <p:xfrm>
          <a:off x="1791701" y="1036756"/>
          <a:ext cx="2574951" cy="12650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Object 7"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itle 9"/>
          <p:cNvSpPr>
            <a:spLocks noGrp="1"/>
          </p:cNvSpPr>
          <p:nvPr>
            <p:ph type="title"/>
          </p:nvPr>
        </p:nvSpPr>
        <p:spPr>
          <a:xfrm>
            <a:off x="442913" y="283842"/>
            <a:ext cx="10515600" cy="568617"/>
          </a:xfrm>
        </p:spPr>
        <p:txBody>
          <a:bodyPr vert="horz"/>
          <a:lstStyle/>
          <a:p>
            <a:r>
              <a:rPr lang="ru-RU" dirty="0" smtClean="0"/>
              <a:t>Валютный </a:t>
            </a:r>
            <a:r>
              <a:rPr lang="ru-RU" dirty="0" smtClean="0"/>
              <a:t>опцион </a:t>
            </a:r>
            <a:r>
              <a:rPr lang="ru-RU" dirty="0" smtClean="0"/>
              <a:t>Пут</a:t>
            </a:r>
            <a:r>
              <a:rPr lang="ru-RU" dirty="0" smtClean="0"/>
              <a:t> </a:t>
            </a:r>
            <a:r>
              <a:rPr lang="ru-RU" dirty="0" smtClean="0"/>
              <a:t>- </a:t>
            </a:r>
            <a:r>
              <a:rPr lang="ru-RU" dirty="0" smtClean="0"/>
              <a:t>продажа валюты</a:t>
            </a:r>
            <a:r>
              <a:rPr lang="ru-RU" dirty="0" smtClean="0"/>
              <a:t/>
            </a:r>
            <a:br>
              <a:rPr lang="ru-RU" dirty="0" smtClean="0"/>
            </a:br>
            <a:r>
              <a:rPr lang="ru-RU" sz="1400" dirty="0" smtClean="0"/>
              <a:t>Аналог страховки</a:t>
            </a:r>
            <a:endParaRPr lang="ru-RU" sz="1400" dirty="0"/>
          </a:p>
        </p:txBody>
      </p:sp>
      <p:sp>
        <p:nvSpPr>
          <p:cNvPr id="6" name="Text Placeholder 5"/>
          <p:cNvSpPr>
            <a:spLocks noGrp="1"/>
          </p:cNvSpPr>
          <p:nvPr>
            <p:ph type="body" sz="quarter" idx="13"/>
          </p:nvPr>
        </p:nvSpPr>
        <p:spPr>
          <a:xfrm>
            <a:off x="450458" y="6622630"/>
            <a:ext cx="11094332" cy="142347"/>
          </a:xfrm>
        </p:spPr>
        <p:txBody>
          <a:bodyPr/>
          <a:lstStyle/>
          <a:p>
            <a:r>
              <a:rPr lang="ru-RU" dirty="0"/>
              <a:t>¹ Все данные предоставлены в ознакомительных целях (в качестве примера) и могут быть изменены с течением </a:t>
            </a:r>
            <a:r>
              <a:rPr lang="ru-RU" dirty="0" smtClean="0"/>
              <a:t>времени. Курс, от которого выполнен расчет – </a:t>
            </a:r>
            <a:r>
              <a:rPr lang="ru-RU" dirty="0" smtClean="0"/>
              <a:t>73</a:t>
            </a:r>
            <a:r>
              <a:rPr lang="ru-RU" dirty="0" smtClean="0"/>
              <a:t>,60 </a:t>
            </a:r>
            <a:r>
              <a:rPr lang="en-US" dirty="0" smtClean="0"/>
              <a:t>USDRUB</a:t>
            </a:r>
            <a:endParaRPr lang="ru-RU" dirty="0" smtClean="0"/>
          </a:p>
        </p:txBody>
      </p:sp>
      <p:sp>
        <p:nvSpPr>
          <p:cNvPr id="64" name="TextBox 63"/>
          <p:cNvSpPr txBox="1"/>
          <p:nvPr/>
        </p:nvSpPr>
        <p:spPr>
          <a:xfrm>
            <a:off x="450459" y="1012320"/>
            <a:ext cx="4866605" cy="193899"/>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Механизм работы</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70" name="TextBox 69"/>
          <p:cNvSpPr txBox="1"/>
          <p:nvPr/>
        </p:nvSpPr>
        <p:spPr>
          <a:xfrm>
            <a:off x="5760367" y="1695774"/>
            <a:ext cx="3109700" cy="2252924"/>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Возможности</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Опцион «Пут» (</a:t>
            </a:r>
            <a:r>
              <a:rPr lang="ru-RU" sz="1200" b="0" dirty="0" err="1">
                <a:solidFill>
                  <a:srgbClr val="333F48"/>
                </a:solidFill>
                <a:latin typeface="SB Sans Display Light" panose="020B0303040504020204" pitchFamily="34" charset="0"/>
                <a:cs typeface="SB Sans Display Light" panose="020B0303040504020204" pitchFamily="34" charset="0"/>
              </a:rPr>
              <a:t>Put</a:t>
            </a:r>
            <a:r>
              <a:rPr lang="ru-RU" sz="1200" b="0" dirty="0">
                <a:solidFill>
                  <a:srgbClr val="333F48"/>
                </a:solidFill>
                <a:latin typeface="SB Sans Display Light" panose="020B0303040504020204" pitchFamily="34" charset="0"/>
                <a:cs typeface="SB Sans Display Light" panose="020B0303040504020204" pitchFamily="34" charset="0"/>
              </a:rPr>
              <a:t>) позволяет </a:t>
            </a:r>
            <a:r>
              <a:rPr lang="ru-RU" sz="1200" b="0" dirty="0" err="1">
                <a:solidFill>
                  <a:srgbClr val="333F48"/>
                </a:solidFill>
                <a:latin typeface="SB Sans Display Light" panose="020B0303040504020204" pitchFamily="34" charset="0"/>
                <a:cs typeface="SB Sans Display Light" panose="020B0303040504020204" pitchFamily="34" charset="0"/>
              </a:rPr>
              <a:t>захеджировать</a:t>
            </a:r>
            <a:r>
              <a:rPr lang="ru-RU" sz="1200" b="0" dirty="0">
                <a:solidFill>
                  <a:srgbClr val="333F48"/>
                </a:solidFill>
                <a:latin typeface="SB Sans Display Light" panose="020B0303040504020204" pitchFamily="34" charset="0"/>
                <a:cs typeface="SB Sans Display Light" panose="020B0303040504020204" pitchFamily="34" charset="0"/>
              </a:rPr>
              <a:t> Клиента от неблагоприятного движения валютного курса </a:t>
            </a:r>
          </a:p>
          <a:p>
            <a:pPr marL="182563" lvl="0" indent="-182563">
              <a:lnSpc>
                <a:spcPct val="90000"/>
              </a:lnSpc>
              <a:spcBef>
                <a:spcPts val="600"/>
              </a:spcBef>
              <a:buSzPct val="150000"/>
              <a:buBlip>
                <a:blip r:embed="rId7"/>
              </a:buBlip>
            </a:pPr>
            <a:r>
              <a:rPr lang="ru-RU" sz="1200" b="0" dirty="0" smtClean="0">
                <a:solidFill>
                  <a:srgbClr val="333F48"/>
                </a:solidFill>
                <a:latin typeface="SB Sans Display Light" panose="020B0303040504020204" pitchFamily="34" charset="0"/>
                <a:cs typeface="SB Sans Display Light" panose="020B0303040504020204" pitchFamily="34" charset="0"/>
              </a:rPr>
              <a:t>Клиент </a:t>
            </a:r>
            <a:r>
              <a:rPr lang="ru-RU" sz="1200" b="0" dirty="0">
                <a:solidFill>
                  <a:srgbClr val="333F48"/>
                </a:solidFill>
                <a:latin typeface="SB Sans Display Light" panose="020B0303040504020204" pitchFamily="34" charset="0"/>
                <a:cs typeface="SB Sans Display Light" panose="020B0303040504020204" pitchFamily="34" charset="0"/>
              </a:rPr>
              <a:t>может отказаться от исполнения опциона и участвовать в благоприятном движении валютного курса </a:t>
            </a: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Инструмент позволяет компенсировать потери Клиента в случае движения валютного курса </a:t>
            </a:r>
            <a:r>
              <a:rPr lang="ru-RU" sz="1200" b="0" dirty="0" smtClean="0">
                <a:solidFill>
                  <a:srgbClr val="333F48"/>
                </a:solidFill>
                <a:latin typeface="SB Sans Display Light" panose="020B0303040504020204" pitchFamily="34" charset="0"/>
                <a:cs typeface="SB Sans Display Light" panose="020B0303040504020204" pitchFamily="34" charset="0"/>
              </a:rPr>
              <a:t>ниже зафиксированного </a:t>
            </a:r>
            <a:r>
              <a:rPr lang="ru-RU" sz="1200" b="0" dirty="0">
                <a:solidFill>
                  <a:srgbClr val="333F48"/>
                </a:solidFill>
                <a:latin typeface="SB Sans Display Light" panose="020B0303040504020204" pitchFamily="34" charset="0"/>
                <a:cs typeface="SB Sans Display Light" panose="020B0303040504020204" pitchFamily="34" charset="0"/>
              </a:rPr>
              <a:t>курса («</a:t>
            </a:r>
            <a:r>
              <a:rPr lang="ru-RU" sz="1200" b="0" dirty="0" err="1">
                <a:solidFill>
                  <a:srgbClr val="333F48"/>
                </a:solidFill>
                <a:latin typeface="SB Sans Display Light" panose="020B0303040504020204" pitchFamily="34" charset="0"/>
                <a:cs typeface="SB Sans Display Light" panose="020B0303040504020204" pitchFamily="34" charset="0"/>
              </a:rPr>
              <a:t>страйка</a:t>
            </a:r>
            <a:r>
              <a:rPr lang="ru-RU" sz="1200" b="0" dirty="0">
                <a:solidFill>
                  <a:srgbClr val="333F48"/>
                </a:solidFill>
                <a:latin typeface="SB Sans Display Light" panose="020B0303040504020204" pitchFamily="34" charset="0"/>
                <a:cs typeface="SB Sans Display Light" panose="020B0303040504020204" pitchFamily="34" charset="0"/>
              </a:rPr>
              <a:t>»)</a:t>
            </a:r>
          </a:p>
        </p:txBody>
      </p:sp>
      <p:sp>
        <p:nvSpPr>
          <p:cNvPr id="74" name="TextBox 73"/>
          <p:cNvSpPr txBox="1"/>
          <p:nvPr/>
        </p:nvSpPr>
        <p:spPr>
          <a:xfrm>
            <a:off x="5769675" y="1010236"/>
            <a:ext cx="6205660" cy="603242"/>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Инструмент</a:t>
            </a:r>
            <a:endParaRPr kumimoji="0" lang="en-US" sz="1400" b="1" i="0" u="none" strike="noStrike" kern="1200" cap="none" spc="0" normalizeH="0" baseline="0" noProof="0" dirty="0" smtClean="0">
              <a:ln>
                <a:noFill/>
              </a:ln>
              <a:solidFill>
                <a:srgbClr val="00766C"/>
              </a:solidFill>
              <a:effectLst/>
              <a:uLnTx/>
              <a:uFillTx/>
              <a:latin typeface="SB Sans Display Semibold"/>
              <a:ea typeface="+mn-ea"/>
              <a:cs typeface="+mn-cs"/>
            </a:endParaRPr>
          </a:p>
          <a:p>
            <a:pPr marL="180975" marR="0" lvl="0" indent="-180975" algn="l" defTabSz="9144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Опцион Пут («</a:t>
            </a:r>
            <a:r>
              <a:rPr kumimoji="0" lang="en-US"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Put</a:t>
            </a: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a:t>
            </a:r>
            <a:r>
              <a:rPr kumimoji="0" lang="en-US"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a:t>
            </a: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это </a:t>
            </a:r>
            <a:r>
              <a:rPr lang="ru-RU" sz="1200" b="0" dirty="0" smtClean="0">
                <a:solidFill>
                  <a:srgbClr val="333F48"/>
                </a:solidFill>
                <a:latin typeface="SB Sans Display Light" panose="020B0303040504020204" pitchFamily="34" charset="0"/>
                <a:cs typeface="SB Sans Display Light" panose="020B0303040504020204" pitchFamily="34" charset="0"/>
              </a:rPr>
              <a:t>право</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a:t>
            </a:r>
            <a:r>
              <a:rPr lang="ru-RU" sz="1200" b="0" dirty="0" smtClean="0">
                <a:solidFill>
                  <a:srgbClr val="333F48"/>
                </a:solidFill>
                <a:latin typeface="SB Sans Display Light" panose="020B0303040504020204" pitchFamily="34" charset="0"/>
                <a:cs typeface="SB Sans Display Light" panose="020B0303040504020204" pitchFamily="34" charset="0"/>
              </a:rPr>
              <a:t>продать</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определенную сумму валюты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по фиксированному курсу </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200" b="0" i="0" u="none" strike="noStrike" kern="1200" cap="none" spc="0" normalizeH="0" baseline="0" noProof="0" dirty="0" err="1"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страйку</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в </a:t>
            </a:r>
            <a:r>
              <a:rPr kumimoji="0" lang="ru-RU" sz="1200" b="0" i="0" u="none" strike="noStrike" kern="1200" cap="none" spc="0" normalizeH="0" baseline="0" noProof="0" dirty="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будущем</a:t>
            </a:r>
          </a:p>
        </p:txBody>
      </p:sp>
      <p:sp>
        <p:nvSpPr>
          <p:cNvPr id="72" name="Заголовок 1"/>
          <p:cNvSpPr txBox="1">
            <a:spLocks/>
          </p:cNvSpPr>
          <p:nvPr/>
        </p:nvSpPr>
        <p:spPr>
          <a:xfrm>
            <a:off x="2469209" y="1340450"/>
            <a:ext cx="895223" cy="3739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900" b="1" i="0" u="none" strike="noStrike" kern="1200" cap="none" spc="0" normalizeH="0" baseline="0" noProof="0" dirty="0" smtClean="0">
                <a:ln>
                  <a:noFill/>
                </a:ln>
                <a:solidFill>
                  <a:srgbClr val="EB7F2E"/>
                </a:solidFill>
                <a:effectLst/>
                <a:uLnTx/>
                <a:uFillTx/>
                <a:latin typeface="SB Sans Display"/>
                <a:cs typeface="Arial" panose="020B0604020202020204" pitchFamily="34" charset="0"/>
              </a:rPr>
              <a:t>Фиксация</a:t>
            </a:r>
            <a:r>
              <a:rPr kumimoji="0" lang="ru-RU" sz="900" b="1" i="0" u="none" strike="noStrike" kern="1200" cap="none" spc="0" normalizeH="0" noProof="0" dirty="0" smtClean="0">
                <a:ln>
                  <a:noFill/>
                </a:ln>
                <a:solidFill>
                  <a:srgbClr val="EB7F2E"/>
                </a:solidFill>
                <a:effectLst/>
                <a:uLnTx/>
                <a:uFillTx/>
                <a:latin typeface="SB Sans Display"/>
                <a:cs typeface="Arial" panose="020B0604020202020204" pitchFamily="34" charset="0"/>
              </a:rPr>
              <a:t> </a:t>
            </a:r>
            <a:r>
              <a:rPr kumimoji="0" lang="ru-RU" sz="900" b="1" i="0" u="none" strike="noStrike" kern="1200" cap="none" spc="0" normalizeH="0" baseline="0" noProof="0" dirty="0" smtClean="0">
                <a:ln>
                  <a:noFill/>
                </a:ln>
                <a:solidFill>
                  <a:srgbClr val="EB7F2E"/>
                </a:solidFill>
                <a:effectLst/>
                <a:uLnTx/>
                <a:uFillTx/>
                <a:latin typeface="SB Sans Display"/>
                <a:cs typeface="Arial" panose="020B0604020202020204" pitchFamily="34" charset="0"/>
              </a:rPr>
              <a:t>курса</a:t>
            </a:r>
            <a:r>
              <a:rPr kumimoji="0" lang="ru-RU" sz="900" b="0" i="0" u="none" strike="noStrike" kern="1200" cap="none" spc="0" normalizeH="0" baseline="0" noProof="0" dirty="0" smtClean="0">
                <a:ln>
                  <a:noFill/>
                </a:ln>
                <a:solidFill>
                  <a:srgbClr val="000000">
                    <a:lumMod val="85000"/>
                    <a:lumOff val="15000"/>
                  </a:srgbClr>
                </a:solidFill>
                <a:effectLst/>
                <a:uLnTx/>
                <a:uFillTx/>
                <a:latin typeface="SB Sans Display"/>
                <a:cs typeface="Arial" panose="020B0604020202020204" pitchFamily="34" charset="0"/>
              </a:rPr>
              <a:t> «</a:t>
            </a:r>
            <a:r>
              <a:rPr kumimoji="0" lang="ru-RU" sz="900" b="0" i="0" u="none" strike="noStrike" kern="1200" cap="none" spc="0" normalizeH="0" baseline="0" noProof="0" dirty="0" err="1" smtClean="0">
                <a:ln>
                  <a:noFill/>
                </a:ln>
                <a:solidFill>
                  <a:srgbClr val="000000">
                    <a:lumMod val="85000"/>
                    <a:lumOff val="15000"/>
                  </a:srgbClr>
                </a:solidFill>
                <a:effectLst/>
                <a:uLnTx/>
                <a:uFillTx/>
                <a:latin typeface="SB Sans Display"/>
                <a:cs typeface="Arial" panose="020B0604020202020204" pitchFamily="34" charset="0"/>
              </a:rPr>
              <a:t>страйка</a:t>
            </a:r>
            <a:r>
              <a:rPr kumimoji="0" lang="ru-RU" sz="900" b="0" i="0" u="none" strike="noStrike" kern="1200" cap="none" spc="0" normalizeH="0" baseline="0" noProof="0" dirty="0" smtClean="0">
                <a:ln>
                  <a:noFill/>
                </a:ln>
                <a:solidFill>
                  <a:srgbClr val="000000">
                    <a:lumMod val="85000"/>
                    <a:lumOff val="15000"/>
                  </a:srgbClr>
                </a:solidFill>
                <a:effectLst/>
                <a:uLnTx/>
                <a:uFillTx/>
                <a:latin typeface="SB Sans Display"/>
                <a:cs typeface="Arial" panose="020B0604020202020204" pitchFamily="34" charset="0"/>
              </a:rPr>
              <a:t>»</a:t>
            </a:r>
            <a:r>
              <a:rPr kumimoji="0" lang="ru-RU" sz="900" b="0" i="0" u="none" strike="noStrike" kern="1200" cap="none" spc="0" normalizeH="0" noProof="0" dirty="0" smtClean="0">
                <a:ln>
                  <a:noFill/>
                </a:ln>
                <a:solidFill>
                  <a:srgbClr val="000000">
                    <a:lumMod val="85000"/>
                    <a:lumOff val="15000"/>
                  </a:srgbClr>
                </a:solidFill>
                <a:effectLst/>
                <a:uLnTx/>
                <a:uFillTx/>
                <a:latin typeface="SB Sans Display"/>
                <a:cs typeface="Arial" panose="020B0604020202020204" pitchFamily="34" charset="0"/>
              </a:rPr>
              <a:t> </a:t>
            </a:r>
            <a:r>
              <a:rPr lang="ru-RU" sz="900" b="1" cap="none" dirty="0">
                <a:solidFill>
                  <a:srgbClr val="EB7F2E"/>
                </a:solidFill>
                <a:latin typeface="SB Sans Display"/>
                <a:cs typeface="Arial" panose="020B0604020202020204" pitchFamily="34" charset="0"/>
              </a:rPr>
              <a:t>опциона</a:t>
            </a:r>
            <a:endParaRPr lang="ru-RU" sz="900" b="1" cap="none" dirty="0">
              <a:solidFill>
                <a:srgbClr val="EB7F2E"/>
              </a:solidFill>
              <a:latin typeface="SB Sans Display"/>
              <a:cs typeface="Arial" panose="020B0604020202020204" pitchFamily="34" charset="0"/>
            </a:endParaRPr>
          </a:p>
        </p:txBody>
      </p:sp>
      <p:graphicFrame>
        <p:nvGraphicFramePr>
          <p:cNvPr id="73" name="Диаграмма 72">
            <a:extLst>
              <a:ext uri="{FF2B5EF4-FFF2-40B4-BE49-F238E27FC236}">
                <a16:creationId xmlns:a16="http://schemas.microsoft.com/office/drawing/2014/main" id="{A94D784D-427E-A342-978A-34AE900F8D46}"/>
              </a:ext>
            </a:extLst>
          </p:cNvPr>
          <p:cNvGraphicFramePr>
            <a:graphicFrameLocks/>
          </p:cNvGraphicFramePr>
          <p:nvPr>
            <p:extLst/>
          </p:nvPr>
        </p:nvGraphicFramePr>
        <p:xfrm>
          <a:off x="2294244" y="1734066"/>
          <a:ext cx="2035761" cy="1322338"/>
        </p:xfrm>
        <a:graphic>
          <a:graphicData uri="http://schemas.openxmlformats.org/drawingml/2006/chart">
            <c:chart xmlns:c="http://schemas.openxmlformats.org/drawingml/2006/chart" xmlns:r="http://schemas.openxmlformats.org/officeDocument/2006/relationships" r:id="rId8"/>
          </a:graphicData>
        </a:graphic>
      </p:graphicFrame>
      <p:cxnSp>
        <p:nvCxnSpPr>
          <p:cNvPr id="75" name="Прямая соединительная линия 74">
            <a:extLst>
              <a:ext uri="{FF2B5EF4-FFF2-40B4-BE49-F238E27FC236}">
                <a16:creationId xmlns:a16="http://schemas.microsoft.com/office/drawing/2014/main" id="{EEF1A54A-AF28-6C42-BD30-672D1196AF78}"/>
              </a:ext>
            </a:extLst>
          </p:cNvPr>
          <p:cNvCxnSpPr>
            <a:cxnSpLocks/>
          </p:cNvCxnSpPr>
          <p:nvPr/>
        </p:nvCxnSpPr>
        <p:spPr>
          <a:xfrm>
            <a:off x="2921727" y="2058259"/>
            <a:ext cx="0" cy="1080000"/>
          </a:xfrm>
          <a:prstGeom prst="line">
            <a:avLst/>
          </a:prstGeom>
          <a:noFill/>
          <a:ln w="12700" cap="flat" cmpd="sng" algn="ctr">
            <a:solidFill>
              <a:srgbClr val="006600"/>
            </a:solidFill>
            <a:prstDash val="dash"/>
            <a:miter lim="800000"/>
          </a:ln>
          <a:effectLst/>
        </p:spPr>
      </p:cxnSp>
      <p:cxnSp>
        <p:nvCxnSpPr>
          <p:cNvPr id="76" name="Прямая соединительная линия 75">
            <a:extLst>
              <a:ext uri="{FF2B5EF4-FFF2-40B4-BE49-F238E27FC236}">
                <a16:creationId xmlns:a16="http://schemas.microsoft.com/office/drawing/2014/main" id="{69D67AEE-2B7B-C04C-8949-B4FB8175AFC3}"/>
              </a:ext>
            </a:extLst>
          </p:cNvPr>
          <p:cNvCxnSpPr>
            <a:cxnSpLocks/>
          </p:cNvCxnSpPr>
          <p:nvPr/>
        </p:nvCxnSpPr>
        <p:spPr>
          <a:xfrm>
            <a:off x="696497" y="1110091"/>
            <a:ext cx="1048" cy="2052000"/>
          </a:xfrm>
          <a:prstGeom prst="line">
            <a:avLst/>
          </a:prstGeom>
          <a:noFill/>
          <a:ln w="19050" cap="flat" cmpd="sng" algn="ctr">
            <a:solidFill>
              <a:schemeClr val="tx2"/>
            </a:solidFill>
            <a:prstDash val="solid"/>
            <a:miter lim="800000"/>
            <a:headEnd type="triangle" w="med" len="med"/>
            <a:tailEnd type="none" w="med" len="med"/>
          </a:ln>
          <a:effectLst/>
        </p:spPr>
      </p:cxnSp>
      <p:cxnSp>
        <p:nvCxnSpPr>
          <p:cNvPr id="77" name="Прямая соединительная линия 76">
            <a:extLst>
              <a:ext uri="{FF2B5EF4-FFF2-40B4-BE49-F238E27FC236}">
                <a16:creationId xmlns:a16="http://schemas.microsoft.com/office/drawing/2014/main" id="{DF14771E-E2AF-0F43-AA29-C52681751FF5}"/>
              </a:ext>
            </a:extLst>
          </p:cNvPr>
          <p:cNvCxnSpPr>
            <a:cxnSpLocks/>
          </p:cNvCxnSpPr>
          <p:nvPr/>
        </p:nvCxnSpPr>
        <p:spPr>
          <a:xfrm flipH="1">
            <a:off x="689283" y="3157693"/>
            <a:ext cx="4446814" cy="0"/>
          </a:xfrm>
          <a:prstGeom prst="line">
            <a:avLst/>
          </a:prstGeom>
          <a:noFill/>
          <a:ln w="19050" cap="flat" cmpd="sng" algn="ctr">
            <a:solidFill>
              <a:schemeClr val="tx2"/>
            </a:solidFill>
            <a:prstDash val="solid"/>
            <a:miter lim="800000"/>
            <a:headEnd type="triangle" w="med" len="med"/>
            <a:tailEnd type="none" w="med" len="med"/>
          </a:ln>
          <a:effectLst/>
        </p:spPr>
      </p:cxnSp>
      <p:sp>
        <p:nvSpPr>
          <p:cNvPr id="78" name="TextBox 77">
            <a:extLst>
              <a:ext uri="{FF2B5EF4-FFF2-40B4-BE49-F238E27FC236}">
                <a16:creationId xmlns:a16="http://schemas.microsoft.com/office/drawing/2014/main" id="{28DE6330-BDB2-D94B-831F-FB9F01E97D61}"/>
              </a:ext>
            </a:extLst>
          </p:cNvPr>
          <p:cNvSpPr txBox="1"/>
          <p:nvPr/>
        </p:nvSpPr>
        <p:spPr>
          <a:xfrm rot="16200000">
            <a:off x="158427" y="1480196"/>
            <a:ext cx="902811"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Курс валюты</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sp>
        <p:nvSpPr>
          <p:cNvPr id="79" name="TextBox 78">
            <a:extLst>
              <a:ext uri="{FF2B5EF4-FFF2-40B4-BE49-F238E27FC236}">
                <a16:creationId xmlns:a16="http://schemas.microsoft.com/office/drawing/2014/main" id="{BE5FDAC6-F395-1B46-A7B4-4330F21506C6}"/>
              </a:ext>
            </a:extLst>
          </p:cNvPr>
          <p:cNvSpPr txBox="1"/>
          <p:nvPr/>
        </p:nvSpPr>
        <p:spPr>
          <a:xfrm>
            <a:off x="4443301" y="3157693"/>
            <a:ext cx="885179"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Срок сделки</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cxnSp>
        <p:nvCxnSpPr>
          <p:cNvPr id="80" name="Прямая со стрелкой 79">
            <a:extLst>
              <a:ext uri="{FF2B5EF4-FFF2-40B4-BE49-F238E27FC236}">
                <a16:creationId xmlns:a16="http://schemas.microsoft.com/office/drawing/2014/main" id="{E56BF714-D5BF-8647-8ACC-D03868799446}"/>
              </a:ext>
            </a:extLst>
          </p:cNvPr>
          <p:cNvCxnSpPr>
            <a:cxnSpLocks/>
          </p:cNvCxnSpPr>
          <p:nvPr/>
        </p:nvCxnSpPr>
        <p:spPr>
          <a:xfrm flipV="1">
            <a:off x="2938158" y="2058259"/>
            <a:ext cx="1402327" cy="2"/>
          </a:xfrm>
          <a:prstGeom prst="straightConnector1">
            <a:avLst/>
          </a:prstGeom>
          <a:noFill/>
          <a:ln w="19050" cap="flat" cmpd="sng" algn="ctr">
            <a:solidFill>
              <a:srgbClr val="EB7F2E"/>
            </a:solidFill>
            <a:prstDash val="solid"/>
            <a:miter lim="800000"/>
            <a:headEnd type="oval" w="med" len="med"/>
            <a:tailEnd type="triangle" w="med" len="med"/>
          </a:ln>
          <a:effectLst/>
        </p:spPr>
      </p:cxnSp>
      <p:sp>
        <p:nvSpPr>
          <p:cNvPr id="81" name="TextBox 80">
            <a:extLst>
              <a:ext uri="{FF2B5EF4-FFF2-40B4-BE49-F238E27FC236}">
                <a16:creationId xmlns:a16="http://schemas.microsoft.com/office/drawing/2014/main" id="{A57AA08C-4E1D-F845-AADF-6953AEC4EB00}"/>
              </a:ext>
            </a:extLst>
          </p:cNvPr>
          <p:cNvSpPr txBox="1"/>
          <p:nvPr/>
        </p:nvSpPr>
        <p:spPr>
          <a:xfrm>
            <a:off x="2286777" y="3157693"/>
            <a:ext cx="1088760" cy="216982"/>
          </a:xfrm>
          <a:prstGeom prst="rect">
            <a:avLst/>
          </a:prstGeom>
          <a:noFill/>
        </p:spPr>
        <p:txBody>
          <a:bodyPr wrap="none" rtlCol="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ru-RU" sz="900" b="0" i="1" u="none" strike="noStrike" kern="1200" cap="none" spc="0" normalizeH="0" baseline="0" noProof="0" dirty="0" smtClean="0">
                <a:ln>
                  <a:noFill/>
                </a:ln>
                <a:solidFill>
                  <a:prstClr val="black"/>
                </a:solidFill>
                <a:effectLst/>
                <a:uLnTx/>
                <a:uFillTx/>
                <a:latin typeface="SB Sans Display"/>
                <a:ea typeface="Segoe UI" panose="020B0502040204020203" pitchFamily="34" charset="0"/>
                <a:cs typeface="Arial" panose="020B0604020202020204" pitchFamily="34" charset="0"/>
              </a:rPr>
              <a:t>Фиксация курса</a:t>
            </a:r>
            <a:endParaRPr kumimoji="0" lang="ru-RU" sz="900" b="0" i="1" u="none" strike="noStrike" kern="1200" cap="none" spc="0" normalizeH="0" baseline="0" noProof="0" dirty="0">
              <a:ln>
                <a:noFill/>
              </a:ln>
              <a:solidFill>
                <a:prstClr val="black"/>
              </a:solidFill>
              <a:effectLst/>
              <a:uLnTx/>
              <a:uFillTx/>
              <a:latin typeface="SB Sans Display"/>
              <a:ea typeface="Segoe UI" panose="020B0502040204020203" pitchFamily="34" charset="0"/>
              <a:cs typeface="Arial" panose="020B0604020202020204" pitchFamily="34" charset="0"/>
            </a:endParaRPr>
          </a:p>
        </p:txBody>
      </p:sp>
      <p:graphicFrame>
        <p:nvGraphicFramePr>
          <p:cNvPr id="82" name="Диаграмма 81">
            <a:extLst>
              <a:ext uri="{FF2B5EF4-FFF2-40B4-BE49-F238E27FC236}">
                <a16:creationId xmlns:a16="http://schemas.microsoft.com/office/drawing/2014/main" id="{633C99B7-754F-E54C-80C7-798C1D082F23}"/>
              </a:ext>
            </a:extLst>
          </p:cNvPr>
          <p:cNvGraphicFramePr/>
          <p:nvPr>
            <p:extLst/>
          </p:nvPr>
        </p:nvGraphicFramePr>
        <p:xfrm>
          <a:off x="501340" y="1911090"/>
          <a:ext cx="2509017" cy="1027296"/>
        </p:xfrm>
        <a:graphic>
          <a:graphicData uri="http://schemas.openxmlformats.org/drawingml/2006/chart">
            <c:chart xmlns:c="http://schemas.openxmlformats.org/drawingml/2006/chart" xmlns:r="http://schemas.openxmlformats.org/officeDocument/2006/relationships" r:id="rId9"/>
          </a:graphicData>
        </a:graphic>
      </p:graphicFrame>
      <p:cxnSp>
        <p:nvCxnSpPr>
          <p:cNvPr id="83" name="Прямая соединительная линия 82">
            <a:extLst>
              <a:ext uri="{FF2B5EF4-FFF2-40B4-BE49-F238E27FC236}">
                <a16:creationId xmlns:a16="http://schemas.microsoft.com/office/drawing/2014/main" id="{09CFA35B-F76E-224C-946A-E79C92B40901}"/>
              </a:ext>
            </a:extLst>
          </p:cNvPr>
          <p:cNvCxnSpPr>
            <a:cxnSpLocks/>
          </p:cNvCxnSpPr>
          <p:nvPr/>
        </p:nvCxnSpPr>
        <p:spPr>
          <a:xfrm flipH="1">
            <a:off x="4330005" y="1543024"/>
            <a:ext cx="0" cy="1584000"/>
          </a:xfrm>
          <a:prstGeom prst="line">
            <a:avLst/>
          </a:prstGeom>
          <a:noFill/>
          <a:ln w="12700" cap="flat" cmpd="sng" algn="ctr">
            <a:solidFill>
              <a:srgbClr val="006600"/>
            </a:solidFill>
            <a:prstDash val="dash"/>
            <a:miter lim="800000"/>
          </a:ln>
          <a:effectLst/>
        </p:spPr>
      </p:cxnSp>
      <p:sp>
        <p:nvSpPr>
          <p:cNvPr id="84" name="Заголовок 1">
            <a:extLst>
              <a:ext uri="{FF2B5EF4-FFF2-40B4-BE49-F238E27FC236}">
                <a16:creationId xmlns:a16="http://schemas.microsoft.com/office/drawing/2014/main" id="{A99D0D9D-8E9D-7F40-8BA2-E27350FB04AA}"/>
              </a:ext>
            </a:extLst>
          </p:cNvPr>
          <p:cNvSpPr txBox="1">
            <a:spLocks/>
          </p:cNvSpPr>
          <p:nvPr/>
        </p:nvSpPr>
        <p:spPr>
          <a:xfrm>
            <a:off x="3946013" y="1140547"/>
            <a:ext cx="788944"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ru-RU" sz="900" b="1" i="0" u="none" strike="noStrike" kern="1200" cap="none" spc="0" normalizeH="0" baseline="0" noProof="0" dirty="0" smtClean="0">
                <a:ln>
                  <a:noFill/>
                </a:ln>
                <a:solidFill>
                  <a:srgbClr val="000000">
                    <a:lumMod val="65000"/>
                    <a:lumOff val="35000"/>
                  </a:srgbClr>
                </a:solidFill>
                <a:effectLst/>
                <a:uLnTx/>
                <a:uFillTx/>
                <a:latin typeface="SB Sans Display"/>
                <a:cs typeface="Arial" panose="020B0604020202020204" pitchFamily="34" charset="0"/>
              </a:rPr>
              <a:t>Расчеты по сделке</a:t>
            </a:r>
            <a:endParaRPr kumimoji="0" lang="ru-RU" sz="900" b="1" i="0" u="none" strike="noStrike" kern="1200" cap="none" spc="0" normalizeH="0" baseline="0" noProof="0" dirty="0">
              <a:ln>
                <a:noFill/>
              </a:ln>
              <a:solidFill>
                <a:srgbClr val="000000">
                  <a:lumMod val="65000"/>
                  <a:lumOff val="35000"/>
                </a:srgbClr>
              </a:solidFill>
              <a:effectLst/>
              <a:uLnTx/>
              <a:uFillTx/>
              <a:latin typeface="SB Sans Display"/>
              <a:cs typeface="Arial" panose="020B0604020202020204" pitchFamily="34" charset="0"/>
            </a:endParaRPr>
          </a:p>
        </p:txBody>
      </p:sp>
      <p:sp>
        <p:nvSpPr>
          <p:cNvPr id="88" name="Заголовок 1">
            <a:extLst>
              <a:ext uri="{FF2B5EF4-FFF2-40B4-BE49-F238E27FC236}">
                <a16:creationId xmlns:a16="http://schemas.microsoft.com/office/drawing/2014/main" id="{C08C22AB-AD55-F240-97E7-17C361B65CFD}"/>
              </a:ext>
            </a:extLst>
          </p:cNvPr>
          <p:cNvSpPr txBox="1">
            <a:spLocks/>
          </p:cNvSpPr>
          <p:nvPr/>
        </p:nvSpPr>
        <p:spPr>
          <a:xfrm>
            <a:off x="3071155" y="2120908"/>
            <a:ext cx="1106048" cy="1523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marL="0" marR="0" lvl="0" indent="0" algn="ctr" defTabSz="895350" rtl="0" eaLnBrk="1" fontAlgn="base" latinLnBrk="0" hangingPunct="1">
              <a:lnSpc>
                <a:spcPct val="90000"/>
              </a:lnSpc>
              <a:spcBef>
                <a:spcPct val="0"/>
              </a:spcBef>
              <a:spcAft>
                <a:spcPct val="0"/>
              </a:spcAft>
              <a:buClrTx/>
              <a:buSzTx/>
              <a:buFontTx/>
              <a:buNone/>
              <a:tabLst>
                <a:tab pos="357188" algn="l"/>
              </a:tabLst>
              <a:defRPr/>
            </a:pPr>
            <a:r>
              <a:rPr kumimoji="0" lang="en-US"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7</a:t>
            </a:r>
            <a:r>
              <a:rPr kumimoji="0" lang="ru-RU"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3,</a:t>
            </a:r>
            <a:r>
              <a:rPr lang="ru-RU" sz="1100" b="1" dirty="0">
                <a:solidFill>
                  <a:srgbClr val="EB7F2E"/>
                </a:solidFill>
                <a:latin typeface="SB Sans Display"/>
                <a:cs typeface="Arial" panose="020B0604020202020204" pitchFamily="34" charset="0"/>
              </a:rPr>
              <a:t>6</a:t>
            </a:r>
            <a:r>
              <a:rPr kumimoji="0" lang="en-US" sz="1100" b="1" i="0" u="none" strike="noStrike" kern="1200" cap="all" spc="0" normalizeH="0" baseline="0" noProof="0" dirty="0" smtClean="0">
                <a:ln>
                  <a:noFill/>
                </a:ln>
                <a:solidFill>
                  <a:srgbClr val="EB7F2E"/>
                </a:solidFill>
                <a:effectLst/>
                <a:uLnTx/>
                <a:uFillTx/>
                <a:latin typeface="SB Sans Display"/>
                <a:cs typeface="Arial" panose="020B0604020202020204" pitchFamily="34" charset="0"/>
              </a:rPr>
              <a:t>0 </a:t>
            </a:r>
            <a:r>
              <a:rPr kumimoji="0" lang="en-US"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USD</a:t>
            </a:r>
            <a:r>
              <a:rPr kumimoji="0" lang="ru-RU"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a:t>
            </a:r>
            <a:r>
              <a:rPr kumimoji="0" lang="en-US" sz="1100" b="1" i="0" u="none" strike="noStrike" kern="1200" cap="all" spc="0" normalizeH="0" baseline="0" noProof="0" dirty="0">
                <a:ln>
                  <a:noFill/>
                </a:ln>
                <a:solidFill>
                  <a:srgbClr val="EB7F2E"/>
                </a:solidFill>
                <a:effectLst/>
                <a:uLnTx/>
                <a:uFillTx/>
                <a:latin typeface="SB Sans Display"/>
                <a:cs typeface="Arial" panose="020B0604020202020204" pitchFamily="34" charset="0"/>
              </a:rPr>
              <a:t>RUB</a:t>
            </a:r>
            <a:endParaRPr kumimoji="0" lang="en-US" sz="2400" b="1" i="0" u="none" strike="noStrike" kern="1200" cap="all" spc="0" normalizeH="0" baseline="0" noProof="0" dirty="0">
              <a:ln>
                <a:noFill/>
              </a:ln>
              <a:solidFill>
                <a:srgbClr val="EB7F2E"/>
              </a:solidFill>
              <a:effectLst/>
              <a:uLnTx/>
              <a:uFillTx/>
              <a:latin typeface="SB Sans Display"/>
              <a:cs typeface="Arial" panose="020B0604020202020204" pitchFamily="34" charset="0"/>
            </a:endParaRPr>
          </a:p>
        </p:txBody>
      </p:sp>
      <p:sp>
        <p:nvSpPr>
          <p:cNvPr id="90" name="TextBox 89"/>
          <p:cNvSpPr txBox="1"/>
          <p:nvPr/>
        </p:nvSpPr>
        <p:spPr>
          <a:xfrm>
            <a:off x="8870067" y="1695176"/>
            <a:ext cx="3105267" cy="423193"/>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Ограничения</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10"/>
              </a:buBlip>
            </a:pPr>
            <a:r>
              <a:rPr lang="ru-RU" sz="1100" b="0" dirty="0">
                <a:solidFill>
                  <a:srgbClr val="333F48"/>
                </a:solidFill>
                <a:latin typeface="SB Sans Display Light" panose="020B0303040504020204" pitchFamily="34" charset="0"/>
                <a:cs typeface="SB Sans Display Light" panose="020B0303040504020204" pitchFamily="34" charset="0"/>
              </a:rPr>
              <a:t>Необходимо заплатить премию за опцион</a:t>
            </a:r>
          </a:p>
        </p:txBody>
      </p:sp>
      <p:sp>
        <p:nvSpPr>
          <p:cNvPr id="92" name="Овал 91">
            <a:extLst>
              <a:ext uri="{FF2B5EF4-FFF2-40B4-BE49-F238E27FC236}">
                <a16:creationId xmlns:a16="http://schemas.microsoft.com/office/drawing/2014/main" id="{1EDB2500-A830-5A4F-AFDE-2967B9F0CD6B}"/>
              </a:ext>
            </a:extLst>
          </p:cNvPr>
          <p:cNvSpPr/>
          <p:nvPr/>
        </p:nvSpPr>
        <p:spPr>
          <a:xfrm>
            <a:off x="440265" y="3772573"/>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B Sans Display"/>
                <a:ea typeface="+mn-ea"/>
                <a:cs typeface="+mn-cs"/>
              </a:rPr>
              <a:t>1</a:t>
            </a:r>
          </a:p>
        </p:txBody>
      </p:sp>
      <p:sp>
        <p:nvSpPr>
          <p:cNvPr id="95" name="Текст 9">
            <a:extLst>
              <a:ext uri="{FF2B5EF4-FFF2-40B4-BE49-F238E27FC236}">
                <a16:creationId xmlns:a16="http://schemas.microsoft.com/office/drawing/2014/main" id="{68883521-9063-7F4C-B7A2-70C4B48053AC}"/>
              </a:ext>
            </a:extLst>
          </p:cNvPr>
          <p:cNvSpPr txBox="1">
            <a:spLocks/>
          </p:cNvSpPr>
          <p:nvPr/>
        </p:nvSpPr>
        <p:spPr>
          <a:xfrm>
            <a:off x="696497" y="3757739"/>
            <a:ext cx="2913548" cy="24709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 typeface="Arial"/>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rPr>
              <a:t>Заключение сделки </a:t>
            </a: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Calibri Light" charset="0"/>
              </a:rPr>
              <a:t>опцион</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endParaRPr>
          </a:p>
        </p:txBody>
      </p:sp>
      <p:sp>
        <p:nvSpPr>
          <p:cNvPr id="96" name="Овал 95">
            <a:extLst>
              <a:ext uri="{FF2B5EF4-FFF2-40B4-BE49-F238E27FC236}">
                <a16:creationId xmlns:a16="http://schemas.microsoft.com/office/drawing/2014/main" id="{D1C29BAB-8C6D-2947-8EFA-2EC6FA6F0479}"/>
              </a:ext>
            </a:extLst>
          </p:cNvPr>
          <p:cNvSpPr/>
          <p:nvPr/>
        </p:nvSpPr>
        <p:spPr>
          <a:xfrm>
            <a:off x="440265" y="5045040"/>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B Sans Display"/>
                <a:ea typeface="+mn-ea"/>
                <a:cs typeface="+mn-cs"/>
              </a:rPr>
              <a:t>2</a:t>
            </a:r>
          </a:p>
        </p:txBody>
      </p:sp>
      <p:sp>
        <p:nvSpPr>
          <p:cNvPr id="97" name="Текст 9">
            <a:extLst>
              <a:ext uri="{FF2B5EF4-FFF2-40B4-BE49-F238E27FC236}">
                <a16:creationId xmlns:a16="http://schemas.microsoft.com/office/drawing/2014/main" id="{076C5E5A-073A-BC47-8344-AF53EB0192AE}"/>
              </a:ext>
            </a:extLst>
          </p:cNvPr>
          <p:cNvSpPr txBox="1">
            <a:spLocks/>
          </p:cNvSpPr>
          <p:nvPr/>
        </p:nvSpPr>
        <p:spPr>
          <a:xfrm>
            <a:off x="696497" y="5026189"/>
            <a:ext cx="3746804" cy="24511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0"/>
              </a:spcBef>
              <a:spcAft>
                <a:spcPts val="0"/>
              </a:spcAft>
              <a:buClrTx/>
              <a:buSzTx/>
              <a:buFont typeface="Arial"/>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Calibri Light" charset="0"/>
              </a:rPr>
              <a:t>Дата исполнения – расчёты по сделке</a:t>
            </a:r>
          </a:p>
        </p:txBody>
      </p:sp>
      <p:graphicFrame>
        <p:nvGraphicFramePr>
          <p:cNvPr id="129" name="Table 80"/>
          <p:cNvGraphicFramePr>
            <a:graphicFrameLocks noGrp="1"/>
          </p:cNvGraphicFramePr>
          <p:nvPr>
            <p:extLst>
              <p:ext uri="{D42A27DB-BD31-4B8C-83A1-F6EECF244321}">
                <p14:modId xmlns:p14="http://schemas.microsoft.com/office/powerpoint/2010/main" val="2672577709"/>
              </p:ext>
            </p:extLst>
          </p:nvPr>
        </p:nvGraphicFramePr>
        <p:xfrm>
          <a:off x="5760369" y="4523427"/>
          <a:ext cx="6214964" cy="871558"/>
        </p:xfrm>
        <a:graphic>
          <a:graphicData uri="http://schemas.openxmlformats.org/drawingml/2006/table">
            <a:tbl>
              <a:tblPr firstRow="1">
                <a:tableStyleId>{D27102A9-8310-4765-A935-A1911B00CA55}</a:tableStyleId>
              </a:tblPr>
              <a:tblGrid>
                <a:gridCol w="1863303">
                  <a:extLst>
                    <a:ext uri="{9D8B030D-6E8A-4147-A177-3AD203B41FA5}">
                      <a16:colId xmlns:a16="http://schemas.microsoft.com/office/drawing/2014/main" val="2661377809"/>
                    </a:ext>
                  </a:extLst>
                </a:gridCol>
                <a:gridCol w="1047628">
                  <a:extLst>
                    <a:ext uri="{9D8B030D-6E8A-4147-A177-3AD203B41FA5}">
                      <a16:colId xmlns:a16="http://schemas.microsoft.com/office/drawing/2014/main" val="2147700004"/>
                    </a:ext>
                  </a:extLst>
                </a:gridCol>
                <a:gridCol w="1101344">
                  <a:extLst>
                    <a:ext uri="{9D8B030D-6E8A-4147-A177-3AD203B41FA5}">
                      <a16:colId xmlns:a16="http://schemas.microsoft.com/office/drawing/2014/main" val="2297067781"/>
                    </a:ext>
                  </a:extLst>
                </a:gridCol>
                <a:gridCol w="1101345">
                  <a:extLst>
                    <a:ext uri="{9D8B030D-6E8A-4147-A177-3AD203B41FA5}">
                      <a16:colId xmlns:a16="http://schemas.microsoft.com/office/drawing/2014/main" val="4068839617"/>
                    </a:ext>
                  </a:extLst>
                </a:gridCol>
                <a:gridCol w="1101344">
                  <a:extLst>
                    <a:ext uri="{9D8B030D-6E8A-4147-A177-3AD203B41FA5}">
                      <a16:colId xmlns:a16="http://schemas.microsoft.com/office/drawing/2014/main" val="3260755703"/>
                    </a:ext>
                  </a:extLst>
                </a:gridCol>
              </a:tblGrid>
              <a:tr h="279478">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Параметр / Срок</a:t>
                      </a:r>
                      <a:endParaRPr lang="ru-RU" sz="1100" b="0" kern="1200" dirty="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1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686776"/>
                  </a:ext>
                </a:extLst>
              </a:tr>
              <a:tr h="26289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n-lt"/>
                          <a:ea typeface="+mn-ea"/>
                          <a:cs typeface="SB Sans Display Light" panose="020B0303040504020204" pitchFamily="34" charset="0"/>
                        </a:rPr>
                        <a:t>Курс («</a:t>
                      </a:r>
                      <a:r>
                        <a:rPr lang="ru-RU" sz="1100" b="0" kern="1200" dirty="0" err="1" smtClean="0">
                          <a:solidFill>
                            <a:schemeClr val="tx2"/>
                          </a:solidFill>
                          <a:latin typeface="+mn-lt"/>
                          <a:ea typeface="+mn-ea"/>
                          <a:cs typeface="SB Sans Display Light" panose="020B0303040504020204" pitchFamily="34" charset="0"/>
                        </a:rPr>
                        <a:t>страйк</a:t>
                      </a:r>
                      <a:r>
                        <a:rPr lang="ru-RU" sz="1100" b="0" kern="1200" dirty="0" smtClean="0">
                          <a:solidFill>
                            <a:schemeClr val="tx2"/>
                          </a:solidFill>
                          <a:latin typeface="+mn-lt"/>
                          <a:ea typeface="+mn-ea"/>
                          <a:cs typeface="SB Sans Display Light" panose="020B0303040504020204" pitchFamily="34" charset="0"/>
                        </a:rPr>
                        <a:t>») </a:t>
                      </a:r>
                      <a:r>
                        <a:rPr lang="en-US" sz="1100" b="0" kern="1200" dirty="0" smtClean="0">
                          <a:solidFill>
                            <a:schemeClr val="tx2"/>
                          </a:solidFill>
                          <a:latin typeface="+mn-lt"/>
                          <a:ea typeface="+mn-ea"/>
                          <a:cs typeface="SB Sans Display Light" panose="020B0303040504020204" pitchFamily="34" charset="0"/>
                        </a:rPr>
                        <a:t>USDRUB</a:t>
                      </a:r>
                      <a:endParaRPr lang="ru-RU" sz="1100" b="0" kern="1200" dirty="0" smtClean="0">
                        <a:solidFill>
                          <a:schemeClr val="tx2"/>
                        </a:solidFill>
                        <a:latin typeface="+mn-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7</a:t>
                      </a:r>
                      <a:r>
                        <a:rPr kumimoji="0" lang="ru-RU"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3</a:t>
                      </a:r>
                      <a:r>
                        <a:rPr kumimoji="0" lang="en-US"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100" b="0" i="0" u="none" strike="noStrike" kern="1200" cap="none" spc="0" normalizeH="0" baseline="0" noProof="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7</a:t>
                      </a:r>
                      <a:r>
                        <a:rPr kumimoji="0" lang="ru-RU"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3</a:t>
                      </a:r>
                      <a:r>
                        <a:rPr kumimoji="0" lang="en-US"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a:t>
                      </a:r>
                      <a:r>
                        <a:rPr kumimoji="0" lang="ru-RU" sz="11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60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6259309"/>
                  </a:ext>
                </a:extLst>
              </a:tr>
              <a:tr h="26289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kumimoji="0" lang="ru-RU" sz="1200" b="0" i="0" u="none" strike="noStrike" kern="1200" cap="none" spc="0" normalizeH="0" baseline="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Премия</a:t>
                      </a:r>
                      <a:r>
                        <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rPr>
                        <a:t> (% от номинала сделки)</a:t>
                      </a:r>
                      <a:endParaRPr kumimoji="0" lang="ru-RU" sz="1200" b="0" i="0" u="none" strike="noStrike" kern="1200" cap="none" spc="0" normalizeH="0" baseline="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2,5</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0</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3,0</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0</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5</a:t>
                      </a:r>
                      <a:r>
                        <a:rPr lang="en-US" sz="1100" b="0" kern="1200" dirty="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3,90</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12700" cap="flat" cmpd="sng" algn="ctr">
                      <a:solidFill>
                        <a:schemeClr val="bg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52947"/>
                  </a:ext>
                </a:extLst>
              </a:tr>
            </a:tbl>
          </a:graphicData>
        </a:graphic>
      </p:graphicFrame>
      <p:sp>
        <p:nvSpPr>
          <p:cNvPr id="130" name="TextBox 129"/>
          <p:cNvSpPr txBox="1"/>
          <p:nvPr/>
        </p:nvSpPr>
        <p:spPr>
          <a:xfrm>
            <a:off x="5823619" y="4213281"/>
            <a:ext cx="6151713" cy="199285"/>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Индикативные параметры сделки</a:t>
            </a:r>
            <a:r>
              <a:rPr kumimoji="0" lang="ru-RU" sz="1400" b="1" i="0" u="none" strike="noStrike" kern="1200" cap="none" spc="0" normalizeH="0" baseline="0" noProof="0" dirty="0" smtClean="0">
                <a:ln>
                  <a:noFill/>
                </a:ln>
                <a:solidFill>
                  <a:prstClr val="black"/>
                </a:solidFill>
                <a:effectLst/>
                <a:uLnTx/>
                <a:uFillTx/>
                <a:latin typeface="SB Sans Display Semibold"/>
                <a:ea typeface="+mn-ea"/>
                <a:cs typeface="+mn-cs"/>
              </a:rPr>
              <a:t>¹ </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49" name="Заголовок 1">
            <a:extLst>
              <a:ext uri="{FF2B5EF4-FFF2-40B4-BE49-F238E27FC236}">
                <a16:creationId xmlns:a16="http://schemas.microsoft.com/office/drawing/2014/main" id="{A89E0C22-5DA3-854F-869A-65AF6C0F0078}"/>
              </a:ext>
            </a:extLst>
          </p:cNvPr>
          <p:cNvSpPr txBox="1">
            <a:spLocks/>
          </p:cNvSpPr>
          <p:nvPr/>
        </p:nvSpPr>
        <p:spPr>
          <a:xfrm>
            <a:off x="4596938" y="1462970"/>
            <a:ext cx="753966" cy="7478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defRPr/>
            </a:pPr>
            <a:r>
              <a:rPr lang="ru-RU" sz="900" cap="none" dirty="0">
                <a:solidFill>
                  <a:srgbClr val="000000">
                    <a:lumMod val="85000"/>
                    <a:lumOff val="15000"/>
                  </a:srgbClr>
                </a:solidFill>
                <a:latin typeface="SB Sans Display"/>
                <a:cs typeface="Arial" panose="020B0604020202020204" pitchFamily="34" charset="0"/>
              </a:rPr>
              <a:t>Можно </a:t>
            </a:r>
            <a:r>
              <a:rPr lang="ru-RU" sz="900" cap="none" dirty="0" smtClean="0">
                <a:solidFill>
                  <a:srgbClr val="000000">
                    <a:lumMod val="85000"/>
                    <a:lumOff val="15000"/>
                  </a:srgbClr>
                </a:solidFill>
                <a:latin typeface="SB Sans Display"/>
                <a:cs typeface="Arial" panose="020B0604020202020204" pitchFamily="34" charset="0"/>
              </a:rPr>
              <a:t>продать </a:t>
            </a:r>
            <a:r>
              <a:rPr lang="ru-RU" sz="900" cap="none" dirty="0">
                <a:solidFill>
                  <a:srgbClr val="000000">
                    <a:lumMod val="85000"/>
                    <a:lumOff val="15000"/>
                  </a:srgbClr>
                </a:solidFill>
                <a:latin typeface="SB Sans Display"/>
                <a:cs typeface="Arial" panose="020B0604020202020204" pitchFamily="34" charset="0"/>
              </a:rPr>
              <a:t>по текущему курсу, если он будет </a:t>
            </a:r>
            <a:r>
              <a:rPr lang="ru-RU" sz="900" cap="none" dirty="0" smtClean="0">
                <a:solidFill>
                  <a:srgbClr val="000000">
                    <a:lumMod val="85000"/>
                    <a:lumOff val="15000"/>
                  </a:srgbClr>
                </a:solidFill>
                <a:latin typeface="SB Sans Display"/>
                <a:cs typeface="Arial" panose="020B0604020202020204" pitchFamily="34" charset="0"/>
              </a:rPr>
              <a:t>лучше</a:t>
            </a:r>
            <a:endParaRPr lang="en-US" sz="900" cap="none" dirty="0">
              <a:solidFill>
                <a:srgbClr val="000000">
                  <a:lumMod val="85000"/>
                  <a:lumOff val="15000"/>
                </a:srgbClr>
              </a:solidFill>
              <a:latin typeface="SB Sans Display"/>
              <a:cs typeface="Arial" panose="020B0604020202020204" pitchFamily="34" charset="0"/>
            </a:endParaRPr>
          </a:p>
        </p:txBody>
      </p:sp>
      <p:sp>
        <p:nvSpPr>
          <p:cNvPr id="50" name="Дуга 49">
            <a:extLst>
              <a:ext uri="{FF2B5EF4-FFF2-40B4-BE49-F238E27FC236}">
                <a16:creationId xmlns:a16="http://schemas.microsoft.com/office/drawing/2014/main" id="{C3AE420B-EC21-6949-9E34-5DCF1380905B}"/>
              </a:ext>
            </a:extLst>
          </p:cNvPr>
          <p:cNvSpPr/>
          <p:nvPr/>
        </p:nvSpPr>
        <p:spPr>
          <a:xfrm rot="19355291" flipV="1">
            <a:off x="3938522" y="1174725"/>
            <a:ext cx="517806" cy="945420"/>
          </a:xfrm>
          <a:prstGeom prst="arc">
            <a:avLst>
              <a:gd name="adj1" fmla="val 15795898"/>
              <a:gd name="adj2" fmla="val 190814"/>
            </a:avLst>
          </a:prstGeom>
          <a:noFill/>
          <a:ln w="19050" cap="flat" cmpd="sng" algn="ctr">
            <a:solidFill>
              <a:srgbClr val="EB7F2E"/>
            </a:solidFill>
            <a:prstDash val="dash"/>
            <a:miter lim="800000"/>
            <a:headEnd type="none" w="med" len="med"/>
            <a:tailEnd type="triangle" w="med" len="me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ru-RU" sz="1900" b="0" i="0" u="none" strike="noStrike" kern="0" cap="none" spc="0" normalizeH="0" baseline="0" noProof="0" dirty="0">
              <a:ln>
                <a:noFill/>
              </a:ln>
              <a:solidFill>
                <a:srgbClr val="000000"/>
              </a:solidFill>
              <a:effectLst/>
              <a:uLnTx/>
              <a:uFillTx/>
            </a:endParaRPr>
          </a:p>
        </p:txBody>
      </p:sp>
      <p:sp>
        <p:nvSpPr>
          <p:cNvPr id="53" name="TextBox 52"/>
          <p:cNvSpPr txBox="1"/>
          <p:nvPr/>
        </p:nvSpPr>
        <p:spPr>
          <a:xfrm>
            <a:off x="826265" y="4189127"/>
            <a:ext cx="4309832" cy="581698"/>
          </a:xfrm>
          <a:prstGeom prst="rect">
            <a:avLst/>
          </a:prstGeom>
          <a:noFill/>
        </p:spPr>
        <p:txBody>
          <a:bodyPr wrap="square" lIns="0" tIns="0" rIns="0" bIns="0" rtlCol="0">
            <a:spAutoFit/>
          </a:bodyPr>
          <a:lstStyle>
            <a:defPPr>
              <a:defRPr lang="ru-RU"/>
            </a:defPPr>
            <a:lvl1pPr>
              <a:defRPr sz="1400" b="1">
                <a:latin typeface="+mj-lt"/>
              </a:defRPr>
            </a:lvl1pPr>
          </a:lstStyle>
          <a:p>
            <a:pPr lvl="0">
              <a:lnSpc>
                <a:spcPct val="90000"/>
              </a:lnSpc>
              <a:spcBef>
                <a:spcPts val="600"/>
              </a:spcBef>
            </a:pPr>
            <a:r>
              <a:rPr lang="ru-RU" b="0" dirty="0">
                <a:solidFill>
                  <a:srgbClr val="333F48"/>
                </a:solidFill>
                <a:latin typeface="SB Sans Display Light" panose="020B0303040504020204" pitchFamily="34" charset="0"/>
                <a:cs typeface="SB Sans Display Light" panose="020B0303040504020204" pitchFamily="34" charset="0"/>
              </a:rPr>
              <a:t>Клиент фиксирует будущий курс («</a:t>
            </a:r>
            <a:r>
              <a:rPr lang="ru-RU" b="0" dirty="0" err="1">
                <a:solidFill>
                  <a:srgbClr val="333F48"/>
                </a:solidFill>
                <a:latin typeface="SB Sans Display Light" panose="020B0303040504020204" pitchFamily="34" charset="0"/>
                <a:cs typeface="SB Sans Display Light" panose="020B0303040504020204" pitchFamily="34" charset="0"/>
              </a:rPr>
              <a:t>страйк</a:t>
            </a:r>
            <a:r>
              <a:rPr lang="ru-RU" b="0" dirty="0">
                <a:solidFill>
                  <a:srgbClr val="333F48"/>
                </a:solidFill>
                <a:latin typeface="SB Sans Display Light" panose="020B0303040504020204" pitchFamily="34" charset="0"/>
                <a:cs typeface="SB Sans Display Light" panose="020B0303040504020204" pitchFamily="34" charset="0"/>
              </a:rPr>
              <a:t>») </a:t>
            </a:r>
            <a:r>
              <a:rPr lang="ru-RU" b="0" dirty="0" smtClean="0">
                <a:solidFill>
                  <a:srgbClr val="333F48"/>
                </a:solidFill>
                <a:latin typeface="SB Sans Display Light" panose="020B0303040504020204" pitchFamily="34" charset="0"/>
                <a:cs typeface="SB Sans Display Light" panose="020B0303040504020204" pitchFamily="34" charset="0"/>
              </a:rPr>
              <a:t>73,6 USDRUB </a:t>
            </a:r>
            <a:r>
              <a:rPr lang="ru-RU" b="0" dirty="0">
                <a:solidFill>
                  <a:srgbClr val="333F48"/>
                </a:solidFill>
                <a:latin typeface="SB Sans Display Light" panose="020B0303040504020204" pitchFamily="34" charset="0"/>
                <a:cs typeface="SB Sans Display Light" panose="020B0303040504020204" pitchFamily="34" charset="0"/>
              </a:rPr>
              <a:t>и срок продажи валюты по опциону и уплачивает премию</a:t>
            </a:r>
          </a:p>
        </p:txBody>
      </p:sp>
      <p:sp>
        <p:nvSpPr>
          <p:cNvPr id="54" name="TextBox 53"/>
          <p:cNvSpPr txBox="1"/>
          <p:nvPr/>
        </p:nvSpPr>
        <p:spPr>
          <a:xfrm>
            <a:off x="826265" y="5457149"/>
            <a:ext cx="4309832" cy="780983"/>
          </a:xfrm>
          <a:prstGeom prst="rect">
            <a:avLst/>
          </a:prstGeom>
          <a:noFill/>
        </p:spPr>
        <p:txBody>
          <a:bodyPr wrap="square" lIns="0" tIns="0" rIns="0" bIns="0" rtlCol="0">
            <a:spAutoFit/>
          </a:bodyPr>
          <a:lstStyle>
            <a:defPPr>
              <a:defRPr lang="ru-RU"/>
            </a:defPPr>
            <a:lvl1pPr>
              <a:defRPr sz="1400" b="1">
                <a:latin typeface="+mj-lt"/>
              </a:defRPr>
            </a:lvl1pPr>
          </a:lstStyle>
          <a:p>
            <a:pPr lvl="0">
              <a:lnSpc>
                <a:spcPct val="90000"/>
              </a:lnSpc>
              <a:spcBef>
                <a:spcPts val="600"/>
              </a:spcBef>
            </a:pPr>
            <a:r>
              <a:rPr lang="ru-RU" b="0" dirty="0">
                <a:solidFill>
                  <a:srgbClr val="333F48"/>
                </a:solidFill>
                <a:latin typeface="SB Sans Display Light" panose="020B0303040504020204" pitchFamily="34" charset="0"/>
                <a:cs typeface="SB Sans Display Light" panose="020B0303040504020204" pitchFamily="34" charset="0"/>
              </a:rPr>
              <a:t>Если рыночный курс на дату исполнения опциона будет лучше, чем курс («</a:t>
            </a:r>
            <a:r>
              <a:rPr lang="ru-RU" b="0" dirty="0" err="1">
                <a:solidFill>
                  <a:srgbClr val="333F48"/>
                </a:solidFill>
                <a:latin typeface="SB Sans Display Light" panose="020B0303040504020204" pitchFamily="34" charset="0"/>
                <a:cs typeface="SB Sans Display Light" panose="020B0303040504020204" pitchFamily="34" charset="0"/>
              </a:rPr>
              <a:t>страйк</a:t>
            </a:r>
            <a:r>
              <a:rPr lang="ru-RU" b="0" dirty="0">
                <a:solidFill>
                  <a:srgbClr val="333F48"/>
                </a:solidFill>
                <a:latin typeface="SB Sans Display Light" panose="020B0303040504020204" pitchFamily="34" charset="0"/>
                <a:cs typeface="SB Sans Display Light" panose="020B0303040504020204" pitchFamily="34" charset="0"/>
              </a:rPr>
              <a:t>») опциона </a:t>
            </a:r>
            <a:r>
              <a:rPr lang="ru-RU" b="0" dirty="0" smtClean="0">
                <a:solidFill>
                  <a:srgbClr val="333F48"/>
                </a:solidFill>
                <a:latin typeface="SB Sans Display Light" panose="020B0303040504020204" pitchFamily="34" charset="0"/>
                <a:cs typeface="SB Sans Display Light" panose="020B0303040504020204" pitchFamily="34" charset="0"/>
              </a:rPr>
              <a:t>73,6 USDRUB </a:t>
            </a:r>
            <a:r>
              <a:rPr lang="ru-RU" b="0" dirty="0">
                <a:solidFill>
                  <a:srgbClr val="333F48"/>
                </a:solidFill>
                <a:latin typeface="SB Sans Display Light" panose="020B0303040504020204" pitchFamily="34" charset="0"/>
                <a:cs typeface="SB Sans Display Light" panose="020B0303040504020204" pitchFamily="34" charset="0"/>
              </a:rPr>
              <a:t>– Клиент может продать валюту по рыночному курсу</a:t>
            </a:r>
          </a:p>
        </p:txBody>
      </p:sp>
      <p:sp>
        <p:nvSpPr>
          <p:cNvPr id="56" name="Заголовок 1">
            <a:extLst>
              <a:ext uri="{FF2B5EF4-FFF2-40B4-BE49-F238E27FC236}">
                <a16:creationId xmlns:a16="http://schemas.microsoft.com/office/drawing/2014/main" id="{DBB3CB8D-BFC1-F748-81F6-4DEB1127DF06}"/>
              </a:ext>
            </a:extLst>
          </p:cNvPr>
          <p:cNvSpPr txBox="1">
            <a:spLocks/>
          </p:cNvSpPr>
          <p:nvPr/>
        </p:nvSpPr>
        <p:spPr>
          <a:xfrm>
            <a:off x="5760368" y="5664044"/>
            <a:ext cx="6214965" cy="858697"/>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1400" cap="none" dirty="0">
                <a:solidFill>
                  <a:srgbClr val="333F48"/>
                </a:solidFill>
                <a:latin typeface="SB Sans Display Semibold" panose="020B0703040504020204" pitchFamily="34" charset="0"/>
                <a:ea typeface="+mn-ea"/>
                <a:cs typeface="SB Sans Display Semibold" panose="020B0703040504020204" pitchFamily="34" charset="0"/>
              </a:rPr>
              <a:t>Премия опциона зависит от</a:t>
            </a:r>
            <a:r>
              <a:rPr sz="1400" cap="none" dirty="0">
                <a:solidFill>
                  <a:srgbClr val="333F48"/>
                </a:solidFill>
                <a:latin typeface="SB Sans Display Semibold" panose="020B0703040504020204" pitchFamily="34" charset="0"/>
                <a:ea typeface="+mn-ea"/>
                <a:cs typeface="SB Sans Display Semibold" panose="020B0703040504020204" pitchFamily="34" charset="0"/>
              </a:rPr>
              <a:t>:</a:t>
            </a:r>
            <a:r>
              <a:rPr lang="ru-RU" sz="1400" cap="none" dirty="0">
                <a:solidFill>
                  <a:srgbClr val="333F48"/>
                </a:solidFill>
                <a:latin typeface="SB Sans Display Semibold" panose="020B0703040504020204" pitchFamily="34" charset="0"/>
                <a:ea typeface="+mn-ea"/>
                <a:cs typeface="SB Sans Display Semibold" panose="020B0703040504020204" pitchFamily="34" charset="0"/>
              </a:rPr>
              <a:t> </a:t>
            </a:r>
            <a:endParaRPr sz="1400" cap="none" dirty="0">
              <a:solidFill>
                <a:srgbClr val="333F48"/>
              </a:solidFill>
              <a:latin typeface="SB Sans Display Semibold" panose="020B0703040504020204" pitchFamily="34" charset="0"/>
              <a:ea typeface="+mn-ea"/>
              <a:cs typeface="SB Sans Display Semibold" panose="020B07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Курса («</a:t>
            </a:r>
            <a:r>
              <a:rPr lang="ru-RU" sz="1200" cap="none" dirty="0" err="1">
                <a:solidFill>
                  <a:srgbClr val="333F48"/>
                </a:solidFill>
                <a:latin typeface="SB Sans Display Light" panose="020B0303040504020204" pitchFamily="34" charset="0"/>
                <a:ea typeface="+mn-ea"/>
                <a:cs typeface="SB Sans Display Light" panose="020B0303040504020204" pitchFamily="34" charset="0"/>
              </a:rPr>
              <a:t>страйк</a:t>
            </a:r>
            <a:r>
              <a:rPr lang="ru-RU" sz="1200" cap="none" dirty="0">
                <a:solidFill>
                  <a:srgbClr val="333F48"/>
                </a:solidFill>
                <a:latin typeface="SB Sans Display Light" panose="020B0303040504020204" pitchFamily="34" charset="0"/>
                <a:ea typeface="+mn-ea"/>
                <a:cs typeface="SB Sans Display Light" panose="020B0303040504020204" pitchFamily="34" charset="0"/>
              </a:rPr>
              <a:t>») опциона</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Текущего курса валюты</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Волатильности курса валюты</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a:p>
            <a:pPr marL="171450" indent="-171450">
              <a:buFont typeface="Arial" panose="020B0604020202020204" pitchFamily="34" charset="0"/>
              <a:buChar char="•"/>
            </a:pPr>
            <a:r>
              <a:rPr lang="ru-RU" sz="1200" cap="none" dirty="0">
                <a:solidFill>
                  <a:srgbClr val="333F48"/>
                </a:solidFill>
                <a:latin typeface="SB Sans Display Light" panose="020B0303040504020204" pitchFamily="34" charset="0"/>
                <a:ea typeface="+mn-ea"/>
                <a:cs typeface="SB Sans Display Light" panose="020B0303040504020204" pitchFamily="34" charset="0"/>
              </a:rPr>
              <a:t>Срока исполнения сделки</a:t>
            </a:r>
            <a:endParaRPr sz="1200" cap="none" dirty="0">
              <a:solidFill>
                <a:srgbClr val="333F48"/>
              </a:solidFill>
              <a:latin typeface="SB Sans Display Light" panose="020B0303040504020204" pitchFamily="34" charset="0"/>
              <a:ea typeface="+mn-ea"/>
              <a:cs typeface="SB Sans Display Light" panose="020B0303040504020204" pitchFamily="34" charset="0"/>
            </a:endParaRPr>
          </a:p>
        </p:txBody>
      </p:sp>
    </p:spTree>
    <p:extLst>
      <p:ext uri="{BB962C8B-B14F-4D97-AF65-F5344CB8AC3E}">
        <p14:creationId xmlns:p14="http://schemas.microsoft.com/office/powerpoint/2010/main" val="3181158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4" imgW="384" imgH="385" progId="TCLayout.ActiveDocument.1">
                  <p:embed/>
                </p:oleObj>
              </mc:Choice>
              <mc:Fallback>
                <p:oleObj name="think-cell Slide" r:id="rId4" imgW="384" imgH="385"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ru-RU" dirty="0" smtClean="0"/>
              <a:t>Ограничение  ответственности</a:t>
            </a:r>
            <a:endParaRPr lang="ru-RU"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CC838D-6406-4574-A9A5-074039DD8048}" type="slidenum">
              <a:rPr kumimoji="0" lang="ru-RU" sz="1050" b="0" i="0" u="none" strike="noStrike" kern="1200" cap="none" spc="0" normalizeH="0" baseline="0" noProof="0" smtClean="0">
                <a:ln>
                  <a:noFill/>
                </a:ln>
                <a:solidFill>
                  <a:srgbClr val="E8E9EC">
                    <a:lumMod val="75000"/>
                  </a:srgbClr>
                </a:solidFill>
                <a:effectLst/>
                <a:uLnTx/>
                <a:uFillTx/>
                <a:latin typeface="SB Sans Display" panose="020B0604020202020204" charset="0"/>
                <a:ea typeface="+mn-ea"/>
                <a:cs typeface="SB Sans Display" panose="020B060402020202020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050" b="0" i="0" u="none" strike="noStrike" kern="1200" cap="none" spc="0" normalizeH="0" baseline="0" noProof="0" dirty="0">
              <a:ln>
                <a:noFill/>
              </a:ln>
              <a:solidFill>
                <a:srgbClr val="E8E9EC">
                  <a:lumMod val="75000"/>
                </a:srgbClr>
              </a:solidFill>
              <a:effectLst/>
              <a:uLnTx/>
              <a:uFillTx/>
              <a:latin typeface="SB Sans Display" panose="020B0604020202020204" charset="0"/>
              <a:ea typeface="+mn-ea"/>
              <a:cs typeface="SB Sans Display" panose="020B0604020202020204" charset="0"/>
            </a:endParaRPr>
          </a:p>
        </p:txBody>
      </p:sp>
      <p:sp>
        <p:nvSpPr>
          <p:cNvPr id="9" name="Text Placeholder 8"/>
          <p:cNvSpPr>
            <a:spLocks noGrp="1"/>
          </p:cNvSpPr>
          <p:nvPr>
            <p:ph type="body" sz="quarter" idx="13"/>
          </p:nvPr>
        </p:nvSpPr>
        <p:spPr/>
        <p:txBody>
          <a:bodyPr/>
          <a:lstStyle/>
          <a:p>
            <a:endParaRPr lang="ru-RU"/>
          </a:p>
        </p:txBody>
      </p:sp>
      <p:sp>
        <p:nvSpPr>
          <p:cNvPr id="11" name="TextBox 10"/>
          <p:cNvSpPr txBox="1"/>
          <p:nvPr/>
        </p:nvSpPr>
        <p:spPr>
          <a:xfrm>
            <a:off x="442913" y="826532"/>
            <a:ext cx="11306176" cy="6199774"/>
          </a:xfrm>
          <a:prstGeom prst="rect">
            <a:avLst/>
          </a:prstGeom>
        </p:spPr>
        <p:txBody>
          <a:bodyPr vert="horz" wrap="square" lIns="0" tIns="0" rIns="0" bIns="0" rtlCol="0" anchor="t">
            <a:spAutoFit/>
          </a:bodyPr>
          <a:lstStyle>
            <a:defPPr>
              <a:defRPr lang="ru-RU"/>
            </a:defPPr>
            <a:lvl1pPr algn="just">
              <a:lnSpc>
                <a:spcPct val="80000"/>
              </a:lnSpc>
              <a:spcBef>
                <a:spcPts val="300"/>
              </a:spcBef>
              <a:defRPr sz="800" b="0">
                <a:solidFill>
                  <a:schemeClr val="tx1">
                    <a:lumMod val="65000"/>
                    <a:lumOff val="35000"/>
                  </a:schemeClr>
                </a:solidFill>
                <a:effectLst/>
                <a:latin typeface="SB Sans Display" panose="020B0604020202020204" charset="0"/>
                <a:cs typeface="SB Sans Display" panose="020B0604020202020204" charset="0"/>
              </a:defRPr>
            </a:lvl1pPr>
          </a:lstStyle>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Настоящий документ доводится до Вашего сведения исключительно в информационных целях, и никакая его часть, включая описание финансовых инструментов, продуктов и услуг, не рассматривается и не должна рассматриваться как рекомендация или предложение совершить какую-либо сделку, включая покупку или продажу каких-либо финансовых инструментов, продуктов или услуг какому-либо лицу в юрисдикции, где такая деятельность противоречила бы законодательству о ценных бумагах или другим локальным законам и нормативно-правовым актам или же обязывала бы Сбербанк выполнить требование о какой-либо регистрации в такой юрисдикции. Именно Вашей обязанностью является убедиться в том, что Вы имеете право инвестировать в упомянутые в настоящем документе финансовые инструменты, продукты или услуги.</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Сбербанк не действует в качестве инвестиционного советника, и предоставление информации посредством настоящего документа не должно рассматриваться как инвестиционное консультирование. Настоящий документ не содержит каких-либо заверений о том, что финансовые инструменты, продукты или услуги, описанные в нем, отвечают либо должны отвечать требованиям кого-либо из его пользователей. Информация, которая содержится в настоящем документе, подготовлена и предоставляется для определенной категории или для всех клиентов, потенциальных клиентов и контрагентов Сбербанка. Финансовые инструменты, продукты или услуги, описываемые в настоящем документе, могут не соответствовать именно Вашему инвестиционному профилю, не учитывать Ваши инвестиционные и иные потребности и цели, а также ожидания по уровню риска и/или доходности, таким образом, предоставление Вам данного документа не является индивидуальной инвестиционной рекомендацией. </a:t>
            </a:r>
            <a:endParaRPr kumimoji="0" lang="ru-RU" sz="750" b="0" i="0" u="none" strike="noStrike" kern="1200" cap="none" spc="0" normalizeH="0" baseline="0" noProof="0" dirty="0" smtClean="0">
              <a:ln>
                <a:noFill/>
              </a:ln>
              <a:solidFill>
                <a:prstClr val="black">
                  <a:lumMod val="65000"/>
                  <a:lumOff val="35000"/>
                </a:prstClr>
              </a:solidFill>
              <a:effectLst/>
              <a:uLnTx/>
              <a:uFillTx/>
              <a:latin typeface="SB Sans Display" panose="020B0604020202020204" charset="0"/>
              <a:ea typeface="+mn-ea"/>
              <a:cs typeface="SB Sans Display" panose="020B0604020202020204" charset="0"/>
            </a:endParaRP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smtClean="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Вы должны осуществить свою собственную оценку рисков, не полагаясь исключительно на информацию, с которой Вы были ознакомлены в рамках настоящего документа. При необходимости, Вы должны получить независимые правовые, инвестиционные, налоговые, финансовые, бухгалтерские и другие необходимые профессиональные консультации для принятия Вами взвешенного инвестиционного решения, при котором упомянутые в настоящем документе финансовые инструменты, продукты или услуги будут действительно подходить для Вашей ситуации и соответствовать Вашему инвестиционному профилю. Вы должны понимать природу и суть договорных отношений, в которые вступаете, а также риск убытков, которые могут значительно превышать размер инвестированных средств или ожидаемого положительного экономического эффекта от сделки (потенциально такие убытки могут быть ничем не ограничены), и степень такого риска. Сбербанк не несет ответственности за финансовые или иные последствия, которые могут возникнуть в результате произведенных Вами инвестиций, включая инвестиции в финансовые инструменты, продукты или услуги, информация о которых содержится в настоящем документе. При этом Сбербанк сохраняет за собой право предоставлять лично Вам индивидуальные инвестиционные рекомендации исключительно на основании отдельного договора об инвестиционном консультировании, который может быть заключен с Вами, и определенного в связи с ним Вашего инвестиционного профиля.</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Вам следует исходить из того, что если прямо не указано иное, то в отношениях с Вами Сбербанк выступает как независимый контрагент, преследующий собственные коммерческие интересы, и не действует в качестве лица, несущего перед Вами фидуциарные обязательства либо обязательства иного лично-доверительного характера (включая обязательства инвестиционного советника). Сбербанк может иметь длинные и короткие позиции, выступать </a:t>
            </a:r>
            <a:r>
              <a:rPr kumimoji="0" lang="ru-RU" sz="750" b="0" i="0" u="none" strike="noStrike" kern="1200" cap="none" spc="0" normalizeH="0" baseline="0" noProof="0" dirty="0" err="1">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маркет-мейкером</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или иным образом покупать и продавать финансовые инструменты, идентичные сделке, которая может быть совершена с Вами, или каким-либо образом экономически связанные с такой сделкой. Кроме этого, Сбербанк может взаимодействовать с эмитентом (владельцем) какой-либо ценной бумаги или финансового инструмента, являющегося базовым активом производного финансового инструмента (ПФИ) в заключенной или обсуждаемой с Вами сделке, в рамках своего инвестиционного или корпоративного банковского бизнеса, оказания консультационных услуг или иных коммерческих отношений, а также оказывает услуги третьим лицам по продаже или дистрибуции ценных бумаг и осуществляет сделки и иные операции с финансовыми инструментами в интересах третьих лиц и/или в собственных интересах в порядке совмещения видов профессиональной деятельности в соответствии с применимым законодательством.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 настоящем документе приведены прогнозные заявления, которые не основаны на фактических обстоятельствах и включают в себя мнение и/или текущие ожидания Сбербанка в отношении указываемых показателей. По своей природе для прогнозных заявлений характерно наличие рисков и факторов неопределенности, поскольку они относятся к событиям и зависят от обстоятельств, которые могут не произойти в будущем. Сбербанк настоящим предупреждает Вас о том, что прогнозные заявления не являются гарантией будущих фактических показателей, которые, таким образом, могут существенным образом отличаться от тех данных, которые приведены в прогнозных заявлениях, содержащихся в настоящем документе. Сбербанк не принимает на себя обязательств по пересмотру или подтверждению ожиданий и оценок, а также по обновлению прогнозных заявлений для отражения произошедших событий или возникших обстоятельств после даты получения Вами данного документа. Таким образом, цены, размеры выплат и иные показатели, фигурирующие в данном документе, имеют лишь индикативную ценность и не могут рассматриваться в качестве каких-либо гарантий со стороны Сбербанка.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Предоставленные индикативные котировки, описание, модели, оценки, аналитические и прогнозные данные были подготовлены на основе допущений и показателей, выбранных на основе добросовестного подхода к оценке доступной на определенный момент времени информации, и Сбербанк не дает никаких гарантий в отношении достоверности такой информации, корректности, полноты и обоснованности сделанных на её основе котировок, моделей и оценок, которые не могут рассматриваться как (1) условия, на которых могут быть заключены новые сделки или прекращены/изменены ранее совершенные сделки; (2) суммы или основа для расчета сумм, которые подлежали бы уплате в случае досрочного прекращения существующих сделок. Приведенные в настоящем документе оценки и расчеты основаны на внутренних моделях, применяемых Сбербанком, и предположениях относительно будущих рыночных условий. Оценки и расчеты, основанные на других моделях и предположениях, могут давать иные результаты. Ни при каких условиях Сбербанк не принимает на себя ответственности за (1) корректность моделей оценки и достоверность доступных рыночных данных; (2) возможные ошибки и упущения, сделанные при расчетах либо при переносе данных, а также за (3) какие-либо убытки, которые Вы или любое третье лицо можете понести в результате использования приведенных оценочных показателей в каких-либо целях.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Финансовые инструменты связаны с высоким уровнем риска. Стоимость инструмента может меняться в зависимости от множества факторов, включая цены, значения или уровни одного или нескольких базовых активов. Стоимость инвестиций может увеличиваться и уменьшаться. Результаты инвестирования в прошлом не определяют доходов в будущем. Банк и/или государство не гарантирует доходность инвестиций, инвестиционной деятельности или финансовых инструментов. Прежде чем заключать какую-либо сделку с финансовым инструментом Вам необходимо тщательно проанализировать и убедиться, что Вы полностью понимаете, как условия конкретного финансового инструмента, так и связанные с этим юридические, налоговые, финансовые и другие риски (описания которых не содержится в настоящем документе), в том числе осознаете Вашу готовность понести значительные убытки.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Внебиржевые ПФИ, подобно другим финансовым инструментам, не только могут предоставлять определенные выгоды, но и влекут за собой существенные риски. Риски, которым Вы подвергаетесь в связи с конкретной сделкой, зависят от условий такой сделки и особенностей Вашей ситуации, однако общими для внебиржевых ПФИ являются, в частности, риск неблагоприятного или неожиданного изменения размера платежей в связи с изменением стоимости/значения базового актива, финансовых или политических изменений, риск дефолта контрагента по договору или эмитента (владельца) базового актива, риски изменения правового регулирования или правоприменительной практики, риск отсутствия ликвидности и другие связанные кредитные, рыночные и иные риски. Вы также можете подвергаться операционным рискам, если не имеете внутренних процедур контроля и мониторинга различных рисков, требований к фондированию и иных требований, предъявляемых к Вам в связи с заключением сделок на рынке внебиржевых ПФИ и иных финансовых рынках. С основными рисками, связанными с заключением внебиржевой срочной сделки, вы можете ознакомиться на сайте Сбербанка по адресу: </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hlinkClick r:id="rId6"/>
              </a:rPr>
              <a:t>http://www.sberbank.ru/ru/legal/investments/globalmarkets/riski</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Отличительной особенностью внебиржевых ПФИ является возможность индивидуализировать их условия с учетом конкретных финансовых целей и задач по управлению рисками, которые не могли бы быть достигнуты или решены иным образом. Однако, нестандартные условия конкретного ПФИ могут отрицательно сказаться на его ликвидности (возможности быстро досрочно прекратить/заместить иной сделкой), а также оказать влияние на другие риски, что в итоге может привести к значительным финансовым потерям.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ВАМ СЛЕДУЕТ ВОЗДЕРЖАТЬСЯ ОТ ЗАКЛЮЧЕНИЯ СДЕЛОК, ЕСЛИ ВЫ НЕ ПОНИМАЕТЕ СВЯЗАННЫХ С НИМИ РИСКОВ, ЛИБО ВАМ НЕ ДО КОНЦА ЯСНО СОДЕРЖАНИЕ ДОКУМЕНТОВ, РЕГУЛИРУЮЩИХ КОНКРЕТНУЮ СДЕЛКУ. ПЕРЕД ЗАКЛЮЧЕНИЕМ СДЕЛКИ ВЫ ДОЛЖНЫ САМОСТОЯТЕЛЬНО ПРИЙТИ К ВЫВОДУ О ТОМ, ЧТО ОНА ОТВЕЧАЕТ ВАШИМ ЦЕЛЯМ (ОЖИДАНИЯМ).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Настоящий документ является конфиденциальным, и никакая его часть не может быть передана или иным образом доведена до сведения третьей стороны (за исключением Ваших внешних консультантов при условии, что они приняли на себя аналогичные принятыми Вами условия конфиденциальности) без предварительного письменного согласия Сбербанка</a:t>
            </a:r>
            <a:r>
              <a:rPr kumimoji="0" lang="en-US"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 данном документе под Сбербанком подразумевается ПАО Сбербанк и/или любая другая компания, входящая в Группу Сбербанк. ПАО Сбербанк. Генеральная лицензия Банка России на осуществление банковских операций № 1481 от 11.08.2015. В Группу Сбербанк входят юридические лица, указанные в официальном раскрытии информации в соответствии с действующим законодательством.</a:t>
            </a:r>
          </a:p>
        </p:txBody>
      </p:sp>
    </p:spTree>
    <p:extLst>
      <p:ext uri="{BB962C8B-B14F-4D97-AF65-F5344CB8AC3E}">
        <p14:creationId xmlns:p14="http://schemas.microsoft.com/office/powerpoint/2010/main" val="38503017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sWycSnZUNT3JzmIqZqn9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VAtAhF9IKHiGIknXY9Bc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2JdnTh4lHtjor7n_GKPp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pptx" id="{4398BDF3-324D-4715-A075-B222AAA7B83C}" vid="{AFFDE1D3-1E37-40AF-A5E9-F62085C10B0C}"/>
    </a:ext>
  </a:extLst>
</a:theme>
</file>

<file path=ppt/theme/theme2.xml><?xml version="1.0" encoding="utf-8"?>
<a:theme xmlns:a="http://schemas.openxmlformats.org/drawingml/2006/main" name="2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cmpd="sng" algn="ctr">
          <a:noFill/>
          <a:prstDash val="solid"/>
          <a:miter lim="800000"/>
        </a:ln>
        <a:effectLs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smtClean="0">
            <a:solidFill>
              <a:schemeClr val="tx2"/>
            </a:solidFill>
          </a:defRPr>
        </a:defPPr>
      </a:lstStyle>
    </a:txDef>
  </a:objectDefaults>
  <a:extraClrSchemeLst/>
  <a:extLst>
    <a:ext uri="{05A4C25C-085E-4340-85A3-A5531E510DB2}">
      <thm15:themeFamily xmlns:thm15="http://schemas.microsoft.com/office/thememl/2012/main" name="SBER-CIB_2020_weight.potx" id="{73BF1041-5751-4DD7-BE29-1FCAF6DD3F12}" vid="{450CD149-0EE7-4FBB-88A1-F532E7303902}"/>
    </a:ext>
  </a:extLst>
</a:theme>
</file>

<file path=ppt/theme/theme3.xml><?xml version="1.0" encoding="utf-8"?>
<a:theme xmlns:a="http://schemas.openxmlformats.org/drawingml/2006/main" name="3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cmpd="sng" algn="ctr">
          <a:noFill/>
          <a:prstDash val="solid"/>
          <a:miter lim="800000"/>
        </a:ln>
        <a:effectLs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smtClean="0">
            <a:solidFill>
              <a:schemeClr val="tx2"/>
            </a:solidFill>
          </a:defRPr>
        </a:defPPr>
      </a:lstStyle>
    </a:txDef>
  </a:objectDefaults>
  <a:extraClrSchemeLst/>
  <a:extLst>
    <a:ext uri="{05A4C25C-085E-4340-85A3-A5531E510DB2}">
      <thm15:themeFamily xmlns:thm15="http://schemas.microsoft.com/office/thememl/2012/main" name="SBER-CIB_2020_weight.potx" id="{73BF1041-5751-4DD7-BE29-1FCAF6DD3F12}" vid="{450CD149-0EE7-4FBB-88A1-F532E7303902}"/>
    </a:ext>
  </a:extLst>
</a:theme>
</file>

<file path=ppt/theme/themeOverride1.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TotalTime>
  <Words>2095</Words>
  <Application>Microsoft Office PowerPoint</Application>
  <PresentationFormat>Широкоэкранный</PresentationFormat>
  <Paragraphs>114</Paragraphs>
  <Slides>4</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3</vt:i4>
      </vt:variant>
      <vt:variant>
        <vt:lpstr>Внедренные серверы OLE</vt:lpstr>
      </vt:variant>
      <vt:variant>
        <vt:i4>1</vt:i4>
      </vt:variant>
      <vt:variant>
        <vt:lpstr>Заголовки слайдов</vt:lpstr>
      </vt:variant>
      <vt:variant>
        <vt:i4>4</vt:i4>
      </vt:variant>
    </vt:vector>
  </HeadingPairs>
  <TitlesOfParts>
    <vt:vector size="14" baseType="lpstr">
      <vt:lpstr>Arial</vt:lpstr>
      <vt:lpstr>Calibri Light</vt:lpstr>
      <vt:lpstr>SB Sans Display</vt:lpstr>
      <vt:lpstr>SB Sans Display Light</vt:lpstr>
      <vt:lpstr>SB Sans Display Semibold</vt:lpstr>
      <vt:lpstr>Segoe UI</vt:lpstr>
      <vt:lpstr>1_Тема Office</vt:lpstr>
      <vt:lpstr>2_Тема Office</vt:lpstr>
      <vt:lpstr>3_Тема Office</vt:lpstr>
      <vt:lpstr>think-cell Slide</vt:lpstr>
      <vt:lpstr>Валютный опцион</vt:lpstr>
      <vt:lpstr>Валютный опцион Колл - покупка валюты Аналог страховки</vt:lpstr>
      <vt:lpstr>Валютный опцион Пут - продажа валюты Аналог страховки</vt:lpstr>
      <vt:lpstr>Ограничение  ответственности</vt:lpstr>
    </vt:vector>
  </TitlesOfParts>
  <Company>ПАО Сбербанк России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Валютный опцион</dc:title>
  <dc:creator>Филатова Алена Васильевна</dc:creator>
  <cp:lastModifiedBy>Филатова Алена Васильевна</cp:lastModifiedBy>
  <cp:revision>3</cp:revision>
  <dcterms:created xsi:type="dcterms:W3CDTF">2021-06-30T11:37:45Z</dcterms:created>
  <dcterms:modified xsi:type="dcterms:W3CDTF">2021-06-30T12:02:11Z</dcterms:modified>
</cp:coreProperties>
</file>