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tags/tag10.xml" ContentType="application/vnd.openxmlformats-officedocument.presentationml.tags+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drawings/drawing2.xml" ContentType="application/vnd.openxmlformats-officedocument.drawingml.chartshapes+xml"/>
  <Override PartName="/ppt/tags/tag11.xml" ContentType="application/vnd.openxmlformats-officedocument.presentationml.tags+xml"/>
  <Override PartName="/ppt/notesSlides/notesSlide8.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12"/>
  </p:notesMasterIdLst>
  <p:sldIdLst>
    <p:sldId id="1086" r:id="rId2"/>
    <p:sldId id="1095" r:id="rId3"/>
    <p:sldId id="1083" r:id="rId4"/>
    <p:sldId id="1093" r:id="rId5"/>
    <p:sldId id="1096" r:id="rId6"/>
    <p:sldId id="1077" r:id="rId7"/>
    <p:sldId id="1079" r:id="rId8"/>
    <p:sldId id="1088" r:id="rId9"/>
    <p:sldId id="1097" r:id="rId10"/>
    <p:sldId id="109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adimir Ponomarev" initials="VP" lastIdx="123" clrIdx="0">
    <p:extLst>
      <p:ext uri="{19B8F6BF-5375-455C-9EA6-DF929625EA0E}">
        <p15:presenceInfo xmlns:p15="http://schemas.microsoft.com/office/powerpoint/2012/main" userId="Vladimir Ponomarev" providerId="None"/>
      </p:ext>
    </p:extLst>
  </p:cmAuthor>
  <p:cmAuthor id="2" name="Кузякина Юлия Евгеньевна" initials="КЮЕ" lastIdx="174" clrIdx="1">
    <p:extLst>
      <p:ext uri="{19B8F6BF-5375-455C-9EA6-DF929625EA0E}">
        <p15:presenceInfo xmlns:p15="http://schemas.microsoft.com/office/powerpoint/2012/main" userId="Кузякина Юлия Евгеньевна" providerId="None"/>
      </p:ext>
    </p:extLst>
  </p:cmAuthor>
  <p:cmAuthor id="3" name="Дементьева Екатерина Сергеевна" initials="ДЕС" lastIdx="82" clrIdx="3">
    <p:extLst>
      <p:ext uri="{19B8F6BF-5375-455C-9EA6-DF929625EA0E}">
        <p15:presenceInfo xmlns:p15="http://schemas.microsoft.com/office/powerpoint/2012/main" userId="Дементьева Екатерина Сергеевн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0E4"/>
    <a:srgbClr val="F4EF0D"/>
    <a:srgbClr val="659A8B"/>
    <a:srgbClr val="89E3CB"/>
    <a:srgbClr val="5E0402"/>
    <a:srgbClr val="1C0B06"/>
    <a:srgbClr val="484444"/>
    <a:srgbClr val="1C9884"/>
    <a:srgbClr val="01522D"/>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Светлый стиль 2 — акцент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56"/>
    <p:restoredTop sz="96395" autoAdjust="0"/>
  </p:normalViewPr>
  <p:slideViewPr>
    <p:cSldViewPr snapToGrid="0" snapToObjects="1" showGuides="1">
      <p:cViewPr varScale="1">
        <p:scale>
          <a:sx n="55" d="100"/>
          <a:sy n="55" d="100"/>
        </p:scale>
        <p:origin x="1164" y="66"/>
      </p:cViewPr>
      <p:guideLst>
        <p:guide orient="horz" pos="2296"/>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Microsoft_Excel.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_____Microsoft_Excel1.xlsx"/></Relationships>
</file>

<file path=ppt/charts/_rels/chart3.xml.rels><?xml version="1.0" encoding="UTF-8" standalone="yes"?>
<Relationships xmlns="http://schemas.openxmlformats.org/package/2006/relationships"><Relationship Id="rId1" Type="http://schemas.openxmlformats.org/officeDocument/2006/relationships/package" Target="../embeddings/_____Microsoft_Excel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_____Microsoft_Excel3.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_____Microsoft_Excel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7109430693292671E-2"/>
          <c:w val="0.81614346552622596"/>
          <c:h val="0.88943598572195726"/>
        </c:manualLayout>
      </c:layout>
      <c:lineChart>
        <c:grouping val="standard"/>
        <c:varyColors val="0"/>
        <c:ser>
          <c:idx val="0"/>
          <c:order val="0"/>
          <c:tx>
            <c:strRef>
              <c:f>Лист1!$B$1</c:f>
              <c:strCache>
                <c:ptCount val="1"/>
                <c:pt idx="0">
                  <c:v>Ряд 1</c:v>
                </c:pt>
              </c:strCache>
            </c:strRef>
          </c:tx>
          <c:spPr>
            <a:ln w="28575">
              <a:solidFill>
                <a:schemeClr val="accent1"/>
              </a:solidFill>
              <a:prstDash val="sysDash"/>
            </a:ln>
          </c:spPr>
          <c:marker>
            <c:symbol val="diamond"/>
            <c:size val="7"/>
            <c:spPr>
              <a:solidFill>
                <a:schemeClr val="accent1">
                  <a:lumMod val="20000"/>
                  <a:lumOff val="80000"/>
                </a:schemeClr>
              </a:solidFill>
              <a:ln w="22225">
                <a:solidFill>
                  <a:schemeClr val="accent1"/>
                </a:solidFill>
                <a:prstDash val="sysDash"/>
              </a:ln>
            </c:spPr>
          </c:marker>
          <c:dLbls>
            <c:delete val="1"/>
          </c:dLbls>
          <c:cat>
            <c:numRef>
              <c:f>Лист1!$A$2:$A$7</c:f>
              <c:numCache>
                <c:formatCode>m/d/yy</c:formatCode>
                <c:ptCount val="6"/>
                <c:pt idx="0">
                  <c:v>42853</c:v>
                </c:pt>
                <c:pt idx="1">
                  <c:v>42902</c:v>
                </c:pt>
                <c:pt idx="2">
                  <c:v>42944</c:v>
                </c:pt>
                <c:pt idx="3">
                  <c:v>42993</c:v>
                </c:pt>
                <c:pt idx="4">
                  <c:v>43035</c:v>
                </c:pt>
                <c:pt idx="5">
                  <c:v>43084</c:v>
                </c:pt>
              </c:numCache>
            </c:numRef>
          </c:cat>
          <c:val>
            <c:numRef>
              <c:f>Лист1!$B$2:$B$7</c:f>
              <c:numCache>
                <c:formatCode>0.00</c:formatCode>
                <c:ptCount val="6"/>
                <c:pt idx="0">
                  <c:v>9.25</c:v>
                </c:pt>
                <c:pt idx="1">
                  <c:v>9</c:v>
                </c:pt>
                <c:pt idx="2">
                  <c:v>9</c:v>
                </c:pt>
                <c:pt idx="3">
                  <c:v>8.5</c:v>
                </c:pt>
                <c:pt idx="4">
                  <c:v>8.25</c:v>
                </c:pt>
                <c:pt idx="5">
                  <c:v>7.75</c:v>
                </c:pt>
              </c:numCache>
            </c:numRef>
          </c:val>
          <c:smooth val="0"/>
          <c:extLst>
            <c:ext xmlns:c16="http://schemas.microsoft.com/office/drawing/2014/chart" uri="{C3380CC4-5D6E-409C-BE32-E72D297353CC}">
              <c16:uniqueId val="{0000000A-6D85-DF40-8D54-171843E3E62B}"/>
            </c:ext>
          </c:extLst>
        </c:ser>
        <c:dLbls>
          <c:dLblPos val="t"/>
          <c:showLegendKey val="0"/>
          <c:showVal val="1"/>
          <c:showCatName val="0"/>
          <c:showSerName val="0"/>
          <c:showPercent val="0"/>
          <c:showBubbleSize val="0"/>
        </c:dLbls>
        <c:marker val="1"/>
        <c:smooth val="0"/>
        <c:axId val="154211840"/>
        <c:axId val="154213376"/>
      </c:lineChart>
      <c:dateAx>
        <c:axId val="154211840"/>
        <c:scaling>
          <c:orientation val="minMax"/>
        </c:scaling>
        <c:delete val="1"/>
        <c:axPos val="b"/>
        <c:numFmt formatCode="m/d/yy" sourceLinked="1"/>
        <c:majorTickMark val="none"/>
        <c:minorTickMark val="none"/>
        <c:tickLblPos val="none"/>
        <c:crossAx val="154213376"/>
        <c:crosses val="autoZero"/>
        <c:auto val="1"/>
        <c:lblOffset val="100"/>
        <c:baseTimeUnit val="months"/>
      </c:dateAx>
      <c:valAx>
        <c:axId val="154213376"/>
        <c:scaling>
          <c:orientation val="minMax"/>
          <c:min val="6"/>
        </c:scaling>
        <c:delete val="1"/>
        <c:axPos val="l"/>
        <c:numFmt formatCode="0.00" sourceLinked="1"/>
        <c:majorTickMark val="out"/>
        <c:minorTickMark val="none"/>
        <c:tickLblPos val="none"/>
        <c:crossAx val="154211840"/>
        <c:crosses val="autoZero"/>
        <c:crossBetween val="between"/>
      </c:valAx>
      <c:spPr>
        <a:noFill/>
        <a:ln w="25400">
          <a:noFill/>
        </a:ln>
      </c:spPr>
    </c:plotArea>
    <c:plotVisOnly val="1"/>
    <c:dispBlanksAs val="gap"/>
    <c:showDLblsOverMax val="0"/>
  </c:chart>
  <c:txPr>
    <a:bodyPr/>
    <a:lstStyle/>
    <a:p>
      <a:pPr>
        <a:defRPr sz="700"/>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7109430693292671E-2"/>
          <c:w val="1"/>
          <c:h val="0.88943598572195726"/>
        </c:manualLayout>
      </c:layout>
      <c:lineChart>
        <c:grouping val="standard"/>
        <c:varyColors val="0"/>
        <c:ser>
          <c:idx val="0"/>
          <c:order val="0"/>
          <c:tx>
            <c:strRef>
              <c:f>Лист1!$B$1</c:f>
              <c:strCache>
                <c:ptCount val="1"/>
                <c:pt idx="0">
                  <c:v>Ряд 1</c:v>
                </c:pt>
              </c:strCache>
            </c:strRef>
          </c:tx>
          <c:spPr>
            <a:ln w="28575">
              <a:solidFill>
                <a:schemeClr val="tx2">
                  <a:lumMod val="75000"/>
                </a:schemeClr>
              </a:solidFill>
            </a:ln>
          </c:spPr>
          <c:marker>
            <c:symbol val="diamond"/>
            <c:size val="7"/>
            <c:spPr>
              <a:solidFill>
                <a:schemeClr val="accent6">
                  <a:lumMod val="60000"/>
                  <a:lumOff val="40000"/>
                </a:schemeClr>
              </a:solidFill>
              <a:ln w="22225">
                <a:solidFill>
                  <a:schemeClr val="accent1">
                    <a:lumMod val="75000"/>
                  </a:schemeClr>
                </a:solidFill>
              </a:ln>
            </c:spPr>
          </c:marker>
          <c:dPt>
            <c:idx val="9"/>
            <c:marker>
              <c:spPr>
                <a:solidFill>
                  <a:schemeClr val="tx2">
                    <a:lumMod val="20000"/>
                    <a:lumOff val="80000"/>
                  </a:schemeClr>
                </a:solidFill>
                <a:ln w="22225">
                  <a:solidFill>
                    <a:schemeClr val="tx2"/>
                  </a:solidFill>
                  <a:prstDash val="sysDash"/>
                </a:ln>
              </c:spPr>
            </c:marker>
            <c:bubble3D val="0"/>
            <c:spPr>
              <a:ln w="28575">
                <a:solidFill>
                  <a:schemeClr val="tx2"/>
                </a:solidFill>
                <a:prstDash val="sysDash"/>
              </a:ln>
            </c:spPr>
            <c:extLst>
              <c:ext xmlns:c16="http://schemas.microsoft.com/office/drawing/2014/chart" uri="{C3380CC4-5D6E-409C-BE32-E72D297353CC}">
                <c16:uniqueId val="{00000001-3549-ED48-95A1-0B9808AC3778}"/>
              </c:ext>
            </c:extLst>
          </c:dPt>
          <c:dPt>
            <c:idx val="10"/>
            <c:marker>
              <c:spPr>
                <a:solidFill>
                  <a:schemeClr val="tx2">
                    <a:lumMod val="20000"/>
                    <a:lumOff val="80000"/>
                  </a:schemeClr>
                </a:solidFill>
                <a:ln w="22225">
                  <a:solidFill>
                    <a:schemeClr val="accent1">
                      <a:lumMod val="75000"/>
                    </a:schemeClr>
                  </a:solidFill>
                  <a:prstDash val="sysDash"/>
                </a:ln>
              </c:spPr>
            </c:marker>
            <c:bubble3D val="0"/>
            <c:spPr>
              <a:ln w="28575">
                <a:solidFill>
                  <a:schemeClr val="tx2">
                    <a:lumMod val="75000"/>
                  </a:schemeClr>
                </a:solidFill>
                <a:prstDash val="sysDash"/>
              </a:ln>
            </c:spPr>
            <c:extLst>
              <c:ext xmlns:c16="http://schemas.microsoft.com/office/drawing/2014/chart" uri="{C3380CC4-5D6E-409C-BE32-E72D297353CC}">
                <c16:uniqueId val="{00000003-3549-ED48-95A1-0B9808AC3778}"/>
              </c:ext>
            </c:extLst>
          </c:dPt>
          <c:dPt>
            <c:idx val="11"/>
            <c:marker>
              <c:spPr>
                <a:solidFill>
                  <a:schemeClr val="tx2">
                    <a:lumMod val="20000"/>
                    <a:lumOff val="80000"/>
                  </a:schemeClr>
                </a:solidFill>
                <a:ln w="22225">
                  <a:solidFill>
                    <a:schemeClr val="accent1">
                      <a:lumMod val="75000"/>
                    </a:schemeClr>
                  </a:solidFill>
                  <a:prstDash val="sysDash"/>
                </a:ln>
              </c:spPr>
            </c:marker>
            <c:bubble3D val="0"/>
            <c:spPr>
              <a:ln w="28575">
                <a:solidFill>
                  <a:schemeClr val="tx2">
                    <a:lumMod val="75000"/>
                  </a:schemeClr>
                </a:solidFill>
                <a:prstDash val="sysDash"/>
              </a:ln>
            </c:spPr>
            <c:extLst>
              <c:ext xmlns:c16="http://schemas.microsoft.com/office/drawing/2014/chart" uri="{C3380CC4-5D6E-409C-BE32-E72D297353CC}">
                <c16:uniqueId val="{00000005-3549-ED48-95A1-0B9808AC3778}"/>
              </c:ext>
            </c:extLst>
          </c:dPt>
          <c:dPt>
            <c:idx val="12"/>
            <c:marker>
              <c:spPr>
                <a:solidFill>
                  <a:schemeClr val="tx2">
                    <a:lumMod val="20000"/>
                    <a:lumOff val="80000"/>
                  </a:schemeClr>
                </a:solidFill>
                <a:ln w="22225">
                  <a:solidFill>
                    <a:schemeClr val="accent1">
                      <a:lumMod val="75000"/>
                    </a:schemeClr>
                  </a:solidFill>
                  <a:prstDash val="sysDash"/>
                </a:ln>
              </c:spPr>
            </c:marker>
            <c:bubble3D val="0"/>
            <c:spPr>
              <a:ln w="28575">
                <a:solidFill>
                  <a:schemeClr val="tx2">
                    <a:lumMod val="75000"/>
                  </a:schemeClr>
                </a:solidFill>
                <a:prstDash val="sysDash"/>
              </a:ln>
            </c:spPr>
            <c:extLst>
              <c:ext xmlns:c16="http://schemas.microsoft.com/office/drawing/2014/chart" uri="{C3380CC4-5D6E-409C-BE32-E72D297353CC}">
                <c16:uniqueId val="{00000007-3549-ED48-95A1-0B9808AC3778}"/>
              </c:ext>
            </c:extLst>
          </c:dPt>
          <c:dLbls>
            <c:dLbl>
              <c:idx val="0"/>
              <c:layout>
                <c:manualLayout>
                  <c:x val="-3.178849397640543E-3"/>
                  <c:y val="-5.5032304929660096E-2"/>
                </c:manualLayout>
              </c:layout>
              <c:tx>
                <c:rich>
                  <a:bodyPr wrap="square" lIns="38100" tIns="19050" rIns="38100" bIns="19050" anchor="ctr">
                    <a:spAutoFit/>
                  </a:bodyPr>
                  <a:lstStyle/>
                  <a:p>
                    <a:pPr>
                      <a:defRPr sz="1200" b="1">
                        <a:solidFill>
                          <a:schemeClr val="accent5">
                            <a:lumMod val="75000"/>
                          </a:schemeClr>
                        </a:solidFill>
                      </a:defRPr>
                    </a:pPr>
                    <a:r>
                      <a:rPr lang="ru-RU" b="1" dirty="0">
                        <a:solidFill>
                          <a:schemeClr val="accent3"/>
                        </a:solidFill>
                      </a:rPr>
                      <a:t>ХХ%</a:t>
                    </a: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549-ED48-95A1-0B9808AC3778}"/>
                </c:ext>
              </c:extLst>
            </c:dLbl>
            <c:dLbl>
              <c:idx val="8"/>
              <c:layout>
                <c:manualLayout>
                  <c:x val="-8.8814229720298246E-2"/>
                  <c:y val="-7.8907573009441817E-2"/>
                </c:manualLayout>
              </c:layout>
              <c:tx>
                <c:rich>
                  <a:bodyPr wrap="square" lIns="38100" tIns="19050" rIns="38100" bIns="19050" anchor="ctr">
                    <a:spAutoFit/>
                  </a:bodyPr>
                  <a:lstStyle/>
                  <a:p>
                    <a:pPr>
                      <a:defRPr sz="1200" b="1">
                        <a:solidFill>
                          <a:schemeClr val="accent5"/>
                        </a:solidFill>
                      </a:defRPr>
                    </a:pPr>
                    <a:r>
                      <a:rPr lang="ru-RU" b="1" dirty="0">
                        <a:solidFill>
                          <a:schemeClr val="accent5"/>
                        </a:solidFill>
                      </a:rPr>
                      <a:t>ХХ%</a:t>
                    </a: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549-ED48-95A1-0B9808AC3778}"/>
                </c:ext>
              </c:extLst>
            </c:dLbl>
            <c:dLbl>
              <c:idx val="12"/>
              <c:tx>
                <c:rich>
                  <a:bodyPr wrap="square" lIns="38100" tIns="19050" rIns="38100" bIns="19050" anchor="ctr">
                    <a:noAutofit/>
                  </a:bodyPr>
                  <a:lstStyle/>
                  <a:p>
                    <a:pPr>
                      <a:defRPr sz="1200" b="1">
                        <a:solidFill>
                          <a:schemeClr val="accent5">
                            <a:lumMod val="75000"/>
                          </a:schemeClr>
                        </a:solidFill>
                      </a:defRPr>
                    </a:pPr>
                    <a:r>
                      <a:rPr lang="ru-RU" sz="1200" b="1" dirty="0">
                        <a:solidFill>
                          <a:schemeClr val="accent3"/>
                        </a:solidFill>
                      </a:rPr>
                      <a:t>ХХ%</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549-ED48-95A1-0B9808AC3778}"/>
                </c:ext>
              </c:extLst>
            </c:dLbl>
            <c:spPr>
              <a:noFill/>
              <a:ln>
                <a:noFill/>
              </a:ln>
              <a:effectLst/>
            </c:spPr>
            <c:txPr>
              <a:bodyPr wrap="square" lIns="38100" tIns="19050" rIns="38100" bIns="19050" anchor="ctr">
                <a:spAutoFit/>
              </a:bodyPr>
              <a:lstStyle/>
              <a:p>
                <a:pPr>
                  <a:defRPr sz="1200"/>
                </a:pPr>
                <a:endParaRPr lang="ru-RU"/>
              </a:p>
            </c:txPr>
            <c:dLblPos val="t"/>
            <c:showLegendKey val="0"/>
            <c:showVal val="0"/>
            <c:showCatName val="0"/>
            <c:showSerName val="0"/>
            <c:showPercent val="0"/>
            <c:showBubbleSize val="0"/>
            <c:extLst>
              <c:ext xmlns:c15="http://schemas.microsoft.com/office/drawing/2012/chart" uri="{CE6537A1-D6FC-4f65-9D91-7224C49458BB}">
                <c15:showLeaderLines val="0"/>
              </c:ext>
            </c:extLst>
          </c:dLbls>
          <c:cat>
            <c:numRef>
              <c:f>Лист1!$A$2:$A$18</c:f>
              <c:numCache>
                <c:formatCode>m/d/yyyy</c:formatCode>
                <c:ptCount val="17"/>
                <c:pt idx="0">
                  <c:v>42853</c:v>
                </c:pt>
                <c:pt idx="1">
                  <c:v>42902</c:v>
                </c:pt>
                <c:pt idx="2">
                  <c:v>42944</c:v>
                </c:pt>
                <c:pt idx="3">
                  <c:v>42993</c:v>
                </c:pt>
                <c:pt idx="4">
                  <c:v>43035</c:v>
                </c:pt>
                <c:pt idx="5">
                  <c:v>43084</c:v>
                </c:pt>
                <c:pt idx="6">
                  <c:v>43140</c:v>
                </c:pt>
                <c:pt idx="7">
                  <c:v>43185</c:v>
                </c:pt>
                <c:pt idx="8" formatCode="d\-mmm">
                  <c:v>43288</c:v>
                </c:pt>
                <c:pt idx="9">
                  <c:v>43350</c:v>
                </c:pt>
                <c:pt idx="10" formatCode="d\-mmm">
                  <c:v>43411</c:v>
                </c:pt>
                <c:pt idx="11">
                  <c:v>43472</c:v>
                </c:pt>
                <c:pt idx="12" formatCode="d\-mmm">
                  <c:v>43531</c:v>
                </c:pt>
                <c:pt idx="13">
                  <c:v>43592</c:v>
                </c:pt>
                <c:pt idx="14" formatCode="d\-mmm">
                  <c:v>43653</c:v>
                </c:pt>
                <c:pt idx="15">
                  <c:v>43715</c:v>
                </c:pt>
                <c:pt idx="16" formatCode="d\-mmm">
                  <c:v>43776</c:v>
                </c:pt>
              </c:numCache>
            </c:numRef>
          </c:cat>
          <c:val>
            <c:numRef>
              <c:f>Лист1!$B$2:$B$18</c:f>
              <c:numCache>
                <c:formatCode>0.00</c:formatCode>
                <c:ptCount val="17"/>
                <c:pt idx="0">
                  <c:v>9.25</c:v>
                </c:pt>
                <c:pt idx="1">
                  <c:v>9</c:v>
                </c:pt>
                <c:pt idx="2">
                  <c:v>9</c:v>
                </c:pt>
                <c:pt idx="3">
                  <c:v>8.5</c:v>
                </c:pt>
                <c:pt idx="4">
                  <c:v>8.25</c:v>
                </c:pt>
                <c:pt idx="5">
                  <c:v>7.75</c:v>
                </c:pt>
                <c:pt idx="6">
                  <c:v>7.5</c:v>
                </c:pt>
                <c:pt idx="7">
                  <c:v>7.25</c:v>
                </c:pt>
                <c:pt idx="8">
                  <c:v>7.5</c:v>
                </c:pt>
                <c:pt idx="9">
                  <c:v>8.75</c:v>
                </c:pt>
                <c:pt idx="10">
                  <c:v>9</c:v>
                </c:pt>
                <c:pt idx="11">
                  <c:v>9.25</c:v>
                </c:pt>
                <c:pt idx="12">
                  <c:v>9.5</c:v>
                </c:pt>
              </c:numCache>
            </c:numRef>
          </c:val>
          <c:smooth val="0"/>
          <c:extLst>
            <c:ext xmlns:c16="http://schemas.microsoft.com/office/drawing/2014/chart" uri="{C3380CC4-5D6E-409C-BE32-E72D297353CC}">
              <c16:uniqueId val="{0000000A-3549-ED48-95A1-0B9808AC3778}"/>
            </c:ext>
          </c:extLst>
        </c:ser>
        <c:dLbls>
          <c:dLblPos val="t"/>
          <c:showLegendKey val="0"/>
          <c:showVal val="1"/>
          <c:showCatName val="0"/>
          <c:showSerName val="0"/>
          <c:showPercent val="0"/>
          <c:showBubbleSize val="0"/>
        </c:dLbls>
        <c:marker val="1"/>
        <c:smooth val="0"/>
        <c:axId val="154211840"/>
        <c:axId val="154213376"/>
      </c:lineChart>
      <c:dateAx>
        <c:axId val="154211840"/>
        <c:scaling>
          <c:orientation val="minMax"/>
        </c:scaling>
        <c:delete val="1"/>
        <c:axPos val="b"/>
        <c:numFmt formatCode="m/d/yyyy" sourceLinked="1"/>
        <c:majorTickMark val="none"/>
        <c:minorTickMark val="none"/>
        <c:tickLblPos val="none"/>
        <c:crossAx val="154213376"/>
        <c:crosses val="autoZero"/>
        <c:auto val="1"/>
        <c:lblOffset val="100"/>
        <c:baseTimeUnit val="months"/>
      </c:dateAx>
      <c:valAx>
        <c:axId val="154213376"/>
        <c:scaling>
          <c:orientation val="minMax"/>
          <c:min val="6"/>
        </c:scaling>
        <c:delete val="1"/>
        <c:axPos val="l"/>
        <c:numFmt formatCode="0.00" sourceLinked="1"/>
        <c:majorTickMark val="out"/>
        <c:minorTickMark val="none"/>
        <c:tickLblPos val="none"/>
        <c:crossAx val="154211840"/>
        <c:crosses val="autoZero"/>
        <c:crossBetween val="between"/>
      </c:valAx>
      <c:spPr>
        <a:noFill/>
        <a:ln w="25400">
          <a:noFill/>
        </a:ln>
      </c:spPr>
    </c:plotArea>
    <c:plotVisOnly val="1"/>
    <c:dispBlanksAs val="gap"/>
    <c:showDLblsOverMax val="0"/>
  </c:chart>
  <c:txPr>
    <a:bodyPr/>
    <a:lstStyle/>
    <a:p>
      <a:pPr>
        <a:defRPr sz="700"/>
      </a:pPr>
      <a:endParaRPr lang="ru-RU"/>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7109430693292671E-2"/>
          <c:w val="0.81614346552622596"/>
          <c:h val="0.88943598572195726"/>
        </c:manualLayout>
      </c:layout>
      <c:lineChart>
        <c:grouping val="standard"/>
        <c:varyColors val="0"/>
        <c:ser>
          <c:idx val="0"/>
          <c:order val="0"/>
          <c:tx>
            <c:strRef>
              <c:f>Лист1!$B$1</c:f>
              <c:strCache>
                <c:ptCount val="1"/>
                <c:pt idx="0">
                  <c:v>Ряд 1</c:v>
                </c:pt>
              </c:strCache>
            </c:strRef>
          </c:tx>
          <c:spPr>
            <a:ln w="28575">
              <a:solidFill>
                <a:schemeClr val="tx2"/>
              </a:solidFill>
              <a:prstDash val="sysDash"/>
            </a:ln>
          </c:spPr>
          <c:marker>
            <c:symbol val="diamond"/>
            <c:size val="7"/>
            <c:spPr>
              <a:solidFill>
                <a:schemeClr val="tx2">
                  <a:lumMod val="20000"/>
                  <a:lumOff val="80000"/>
                </a:schemeClr>
              </a:solidFill>
              <a:ln w="22225">
                <a:solidFill>
                  <a:schemeClr val="tx2"/>
                </a:solidFill>
                <a:prstDash val="sysDash"/>
              </a:ln>
            </c:spPr>
          </c:marker>
          <c:dLbls>
            <c:delete val="1"/>
          </c:dLbls>
          <c:cat>
            <c:numRef>
              <c:f>Лист1!$A$2:$A$7</c:f>
              <c:numCache>
                <c:formatCode>m/d/yy</c:formatCode>
                <c:ptCount val="6"/>
                <c:pt idx="0">
                  <c:v>42853</c:v>
                </c:pt>
                <c:pt idx="1">
                  <c:v>42902</c:v>
                </c:pt>
                <c:pt idx="2">
                  <c:v>42944</c:v>
                </c:pt>
                <c:pt idx="3">
                  <c:v>42993</c:v>
                </c:pt>
                <c:pt idx="4">
                  <c:v>43035</c:v>
                </c:pt>
                <c:pt idx="5">
                  <c:v>43084</c:v>
                </c:pt>
              </c:numCache>
            </c:numRef>
          </c:cat>
          <c:val>
            <c:numRef>
              <c:f>Лист1!$B$2:$B$7</c:f>
              <c:numCache>
                <c:formatCode>0.00</c:formatCode>
                <c:ptCount val="6"/>
                <c:pt idx="0">
                  <c:v>9.25</c:v>
                </c:pt>
                <c:pt idx="1">
                  <c:v>9</c:v>
                </c:pt>
                <c:pt idx="2">
                  <c:v>9</c:v>
                </c:pt>
                <c:pt idx="3">
                  <c:v>8.5</c:v>
                </c:pt>
                <c:pt idx="4">
                  <c:v>8.25</c:v>
                </c:pt>
                <c:pt idx="5">
                  <c:v>7.75</c:v>
                </c:pt>
              </c:numCache>
            </c:numRef>
          </c:val>
          <c:smooth val="0"/>
          <c:extLst>
            <c:ext xmlns:c16="http://schemas.microsoft.com/office/drawing/2014/chart" uri="{C3380CC4-5D6E-409C-BE32-E72D297353CC}">
              <c16:uniqueId val="{00000000-211C-F04B-AD72-D5B993459555}"/>
            </c:ext>
          </c:extLst>
        </c:ser>
        <c:dLbls>
          <c:dLblPos val="t"/>
          <c:showLegendKey val="0"/>
          <c:showVal val="1"/>
          <c:showCatName val="0"/>
          <c:showSerName val="0"/>
          <c:showPercent val="0"/>
          <c:showBubbleSize val="0"/>
        </c:dLbls>
        <c:marker val="1"/>
        <c:smooth val="0"/>
        <c:axId val="154211840"/>
        <c:axId val="154213376"/>
      </c:lineChart>
      <c:dateAx>
        <c:axId val="154211840"/>
        <c:scaling>
          <c:orientation val="minMax"/>
        </c:scaling>
        <c:delete val="1"/>
        <c:axPos val="b"/>
        <c:numFmt formatCode="m/d/yy" sourceLinked="1"/>
        <c:majorTickMark val="none"/>
        <c:minorTickMark val="none"/>
        <c:tickLblPos val="none"/>
        <c:crossAx val="154213376"/>
        <c:crosses val="autoZero"/>
        <c:auto val="1"/>
        <c:lblOffset val="100"/>
        <c:baseTimeUnit val="months"/>
      </c:dateAx>
      <c:valAx>
        <c:axId val="154213376"/>
        <c:scaling>
          <c:orientation val="minMax"/>
          <c:min val="6"/>
        </c:scaling>
        <c:delete val="1"/>
        <c:axPos val="l"/>
        <c:numFmt formatCode="0.00" sourceLinked="1"/>
        <c:majorTickMark val="out"/>
        <c:minorTickMark val="none"/>
        <c:tickLblPos val="none"/>
        <c:crossAx val="154211840"/>
        <c:crosses val="autoZero"/>
        <c:crossBetween val="between"/>
      </c:valAx>
      <c:spPr>
        <a:noFill/>
        <a:ln w="25400">
          <a:noFill/>
        </a:ln>
      </c:spPr>
    </c:plotArea>
    <c:plotVisOnly val="1"/>
    <c:dispBlanksAs val="gap"/>
    <c:showDLblsOverMax val="0"/>
  </c:chart>
  <c:txPr>
    <a:bodyPr/>
    <a:lstStyle/>
    <a:p>
      <a:pPr>
        <a:defRPr sz="700"/>
      </a:pPr>
      <a:endParaRPr lang="ru-RU"/>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2004950942741006E-2"/>
          <c:w val="1"/>
          <c:h val="0.63421222816137057"/>
        </c:manualLayout>
      </c:layout>
      <c:lineChart>
        <c:grouping val="standard"/>
        <c:varyColors val="0"/>
        <c:ser>
          <c:idx val="0"/>
          <c:order val="0"/>
          <c:tx>
            <c:strRef>
              <c:f>Лист1!$B$1</c:f>
              <c:strCache>
                <c:ptCount val="1"/>
                <c:pt idx="0">
                  <c:v>Ряд 1</c:v>
                </c:pt>
              </c:strCache>
            </c:strRef>
          </c:tx>
          <c:spPr>
            <a:ln w="28575">
              <a:solidFill>
                <a:srgbClr val="01522D"/>
              </a:solidFill>
            </a:ln>
          </c:spPr>
          <c:marker>
            <c:symbol val="diamond"/>
            <c:size val="7"/>
            <c:spPr>
              <a:solidFill>
                <a:schemeClr val="accent6">
                  <a:lumMod val="60000"/>
                  <a:lumOff val="40000"/>
                </a:schemeClr>
              </a:solidFill>
              <a:ln w="22225">
                <a:solidFill>
                  <a:srgbClr val="01522D"/>
                </a:solidFill>
              </a:ln>
            </c:spPr>
          </c:marker>
          <c:dPt>
            <c:idx val="9"/>
            <c:marker>
              <c:spPr>
                <a:solidFill>
                  <a:srgbClr val="50C9F3"/>
                </a:solidFill>
                <a:ln w="22225">
                  <a:solidFill>
                    <a:srgbClr val="01522D"/>
                  </a:solidFill>
                  <a:prstDash val="solid"/>
                </a:ln>
              </c:spPr>
            </c:marker>
            <c:bubble3D val="0"/>
            <c:spPr>
              <a:ln w="28575">
                <a:solidFill>
                  <a:srgbClr val="01522D"/>
                </a:solidFill>
                <a:prstDash val="solid"/>
              </a:ln>
            </c:spPr>
            <c:extLst>
              <c:ext xmlns:c16="http://schemas.microsoft.com/office/drawing/2014/chart" uri="{C3380CC4-5D6E-409C-BE32-E72D297353CC}">
                <c16:uniqueId val="{00000001-E961-D94A-9E34-97CAF3E43249}"/>
              </c:ext>
            </c:extLst>
          </c:dPt>
          <c:dPt>
            <c:idx val="10"/>
            <c:marker>
              <c:spPr>
                <a:solidFill>
                  <a:schemeClr val="accent1">
                    <a:lumMod val="20000"/>
                    <a:lumOff val="80000"/>
                  </a:schemeClr>
                </a:solidFill>
                <a:ln w="22225">
                  <a:solidFill>
                    <a:schemeClr val="accent1"/>
                  </a:solidFill>
                  <a:prstDash val="sysDash"/>
                </a:ln>
              </c:spPr>
            </c:marker>
            <c:bubble3D val="0"/>
            <c:spPr>
              <a:ln w="28575">
                <a:solidFill>
                  <a:schemeClr val="accent1"/>
                </a:solidFill>
                <a:prstDash val="sysDash"/>
              </a:ln>
            </c:spPr>
            <c:extLst>
              <c:ext xmlns:c16="http://schemas.microsoft.com/office/drawing/2014/chart" uri="{C3380CC4-5D6E-409C-BE32-E72D297353CC}">
                <c16:uniqueId val="{00000003-E961-D94A-9E34-97CAF3E43249}"/>
              </c:ext>
            </c:extLst>
          </c:dPt>
          <c:dPt>
            <c:idx val="11"/>
            <c:marker>
              <c:spPr>
                <a:solidFill>
                  <a:schemeClr val="accent1">
                    <a:lumMod val="20000"/>
                    <a:lumOff val="80000"/>
                  </a:schemeClr>
                </a:solidFill>
                <a:ln w="22225">
                  <a:solidFill>
                    <a:schemeClr val="accent1"/>
                  </a:solidFill>
                  <a:prstDash val="sysDash"/>
                </a:ln>
              </c:spPr>
            </c:marker>
            <c:bubble3D val="0"/>
            <c:spPr>
              <a:ln w="28575">
                <a:solidFill>
                  <a:schemeClr val="accent1"/>
                </a:solidFill>
                <a:prstDash val="sysDash"/>
              </a:ln>
            </c:spPr>
            <c:extLst>
              <c:ext xmlns:c16="http://schemas.microsoft.com/office/drawing/2014/chart" uri="{C3380CC4-5D6E-409C-BE32-E72D297353CC}">
                <c16:uniqueId val="{00000005-E961-D94A-9E34-97CAF3E43249}"/>
              </c:ext>
            </c:extLst>
          </c:dPt>
          <c:dPt>
            <c:idx val="12"/>
            <c:marker>
              <c:spPr>
                <a:solidFill>
                  <a:schemeClr val="accent1">
                    <a:lumMod val="20000"/>
                    <a:lumOff val="80000"/>
                  </a:schemeClr>
                </a:solidFill>
                <a:ln w="22225">
                  <a:solidFill>
                    <a:schemeClr val="accent1"/>
                  </a:solidFill>
                  <a:prstDash val="sysDash"/>
                </a:ln>
              </c:spPr>
            </c:marker>
            <c:bubble3D val="0"/>
            <c:spPr>
              <a:ln w="28575">
                <a:solidFill>
                  <a:schemeClr val="accent1"/>
                </a:solidFill>
                <a:prstDash val="sysDash"/>
              </a:ln>
            </c:spPr>
            <c:extLst>
              <c:ext xmlns:c16="http://schemas.microsoft.com/office/drawing/2014/chart" uri="{C3380CC4-5D6E-409C-BE32-E72D297353CC}">
                <c16:uniqueId val="{00000007-E961-D94A-9E34-97CAF3E43249}"/>
              </c:ext>
            </c:extLst>
          </c:dPt>
          <c:dLbls>
            <c:dLbl>
              <c:idx val="0"/>
              <c:layout>
                <c:manualLayout>
                  <c:x val="-3.178849397640543E-3"/>
                  <c:y val="-5.5032304929660096E-2"/>
                </c:manualLayout>
              </c:layout>
              <c:tx>
                <c:rich>
                  <a:bodyPr wrap="square" lIns="38100" tIns="19050" rIns="38100" bIns="19050" anchor="ctr">
                    <a:spAutoFit/>
                  </a:bodyPr>
                  <a:lstStyle/>
                  <a:p>
                    <a:pPr>
                      <a:defRPr sz="1200" b="1">
                        <a:solidFill>
                          <a:schemeClr val="accent5">
                            <a:lumMod val="75000"/>
                          </a:schemeClr>
                        </a:solidFill>
                        <a:latin typeface="Century Gothic" panose="020B0502020202020204" pitchFamily="34" charset="0"/>
                      </a:defRPr>
                    </a:pPr>
                    <a:r>
                      <a:rPr lang="ru-RU" b="1" dirty="0">
                        <a:solidFill>
                          <a:schemeClr val="accent3"/>
                        </a:solidFill>
                        <a:latin typeface="Century Gothic" panose="020B0502020202020204" pitchFamily="34" charset="0"/>
                      </a:rPr>
                      <a:t>ХХ%</a:t>
                    </a: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961-D94A-9E34-97CAF3E43249}"/>
                </c:ext>
              </c:extLst>
            </c:dLbl>
            <c:dLbl>
              <c:idx val="8"/>
              <c:layout>
                <c:manualLayout>
                  <c:x val="-5.518680095053613E-2"/>
                  <c:y val="-0.18099719012496326"/>
                </c:manualLayout>
              </c:layout>
              <c:tx>
                <c:rich>
                  <a:bodyPr wrap="square" lIns="38100" tIns="19050" rIns="38100" bIns="19050" anchor="ctr">
                    <a:spAutoFit/>
                  </a:bodyPr>
                  <a:lstStyle/>
                  <a:p>
                    <a:pPr>
                      <a:defRPr sz="1200" b="1">
                        <a:solidFill>
                          <a:schemeClr val="accent5"/>
                        </a:solidFill>
                        <a:latin typeface="Century Gothic" panose="020B0502020202020204" pitchFamily="34" charset="0"/>
                      </a:defRPr>
                    </a:pPr>
                    <a:r>
                      <a:rPr lang="ru-RU" b="1" dirty="0">
                        <a:solidFill>
                          <a:schemeClr val="accent5"/>
                        </a:solidFill>
                        <a:latin typeface="Century Gothic" panose="020B0502020202020204" pitchFamily="34" charset="0"/>
                      </a:rPr>
                      <a:t>ХХ%</a:t>
                    </a: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961-D94A-9E34-97CAF3E43249}"/>
                </c:ext>
              </c:extLst>
            </c:dLbl>
            <c:dLbl>
              <c:idx val="12"/>
              <c:tx>
                <c:rich>
                  <a:bodyPr wrap="square" lIns="38100" tIns="19050" rIns="38100" bIns="19050" anchor="ctr">
                    <a:noAutofit/>
                  </a:bodyPr>
                  <a:lstStyle/>
                  <a:p>
                    <a:pPr>
                      <a:defRPr sz="1200" b="1">
                        <a:solidFill>
                          <a:schemeClr val="accent5">
                            <a:lumMod val="75000"/>
                          </a:schemeClr>
                        </a:solidFill>
                        <a:latin typeface="Century Gothic" panose="020B0502020202020204" pitchFamily="34" charset="0"/>
                      </a:defRPr>
                    </a:pPr>
                    <a:r>
                      <a:rPr lang="ru-RU" sz="1200" b="1" dirty="0">
                        <a:solidFill>
                          <a:schemeClr val="accent3"/>
                        </a:solidFill>
                        <a:latin typeface="Century Gothic" panose="020B0502020202020204" pitchFamily="34" charset="0"/>
                      </a:rPr>
                      <a:t>ХХ%</a:t>
                    </a: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961-D94A-9E34-97CAF3E43249}"/>
                </c:ext>
              </c:extLst>
            </c:dLbl>
            <c:spPr>
              <a:noFill/>
              <a:ln>
                <a:noFill/>
              </a:ln>
              <a:effectLst/>
            </c:spPr>
            <c:txPr>
              <a:bodyPr wrap="square" lIns="38100" tIns="19050" rIns="38100" bIns="19050" anchor="ctr">
                <a:spAutoFit/>
              </a:bodyPr>
              <a:lstStyle/>
              <a:p>
                <a:pPr>
                  <a:defRPr sz="1200">
                    <a:latin typeface="Century Gothic" panose="020B0502020202020204" pitchFamily="34" charset="0"/>
                  </a:defRPr>
                </a:pPr>
                <a:endParaRPr lang="ru-RU"/>
              </a:p>
            </c:txPr>
            <c:dLblPos val="t"/>
            <c:showLegendKey val="0"/>
            <c:showVal val="0"/>
            <c:showCatName val="0"/>
            <c:showSerName val="0"/>
            <c:showPercent val="0"/>
            <c:showBubbleSize val="0"/>
            <c:extLst>
              <c:ext xmlns:c15="http://schemas.microsoft.com/office/drawing/2012/chart" uri="{CE6537A1-D6FC-4f65-9D91-7224C49458BB}">
                <c15:showLeaderLines val="0"/>
              </c:ext>
            </c:extLst>
          </c:dLbls>
          <c:cat>
            <c:numRef>
              <c:f>Лист1!$A$2:$A$18</c:f>
              <c:numCache>
                <c:formatCode>m/d/yyyy</c:formatCode>
                <c:ptCount val="17"/>
                <c:pt idx="0">
                  <c:v>42853</c:v>
                </c:pt>
                <c:pt idx="1">
                  <c:v>42902</c:v>
                </c:pt>
                <c:pt idx="2">
                  <c:v>42944</c:v>
                </c:pt>
                <c:pt idx="3">
                  <c:v>42993</c:v>
                </c:pt>
                <c:pt idx="4">
                  <c:v>43035</c:v>
                </c:pt>
                <c:pt idx="5">
                  <c:v>43084</c:v>
                </c:pt>
                <c:pt idx="6">
                  <c:v>43140</c:v>
                </c:pt>
                <c:pt idx="7">
                  <c:v>43185</c:v>
                </c:pt>
                <c:pt idx="8" formatCode="d\-mmm">
                  <c:v>43288</c:v>
                </c:pt>
                <c:pt idx="9">
                  <c:v>43350</c:v>
                </c:pt>
                <c:pt idx="10" formatCode="d\-mmm">
                  <c:v>43411</c:v>
                </c:pt>
                <c:pt idx="11">
                  <c:v>43472</c:v>
                </c:pt>
                <c:pt idx="12" formatCode="d\-mmm">
                  <c:v>43531</c:v>
                </c:pt>
                <c:pt idx="13">
                  <c:v>43592</c:v>
                </c:pt>
                <c:pt idx="14" formatCode="d\-mmm">
                  <c:v>43653</c:v>
                </c:pt>
                <c:pt idx="15">
                  <c:v>43715</c:v>
                </c:pt>
                <c:pt idx="16" formatCode="d\-mmm">
                  <c:v>43776</c:v>
                </c:pt>
              </c:numCache>
            </c:numRef>
          </c:cat>
          <c:val>
            <c:numRef>
              <c:f>Лист1!$B$2:$B$18</c:f>
              <c:numCache>
                <c:formatCode>0.00</c:formatCode>
                <c:ptCount val="17"/>
                <c:pt idx="0">
                  <c:v>9.25</c:v>
                </c:pt>
                <c:pt idx="1">
                  <c:v>9</c:v>
                </c:pt>
                <c:pt idx="2">
                  <c:v>9</c:v>
                </c:pt>
                <c:pt idx="3">
                  <c:v>8.5</c:v>
                </c:pt>
                <c:pt idx="4">
                  <c:v>8.25</c:v>
                </c:pt>
                <c:pt idx="5">
                  <c:v>7.75</c:v>
                </c:pt>
                <c:pt idx="6">
                  <c:v>7.5</c:v>
                </c:pt>
                <c:pt idx="7">
                  <c:v>7.25</c:v>
                </c:pt>
                <c:pt idx="8">
                  <c:v>7.5</c:v>
                </c:pt>
                <c:pt idx="9">
                  <c:v>8.75</c:v>
                </c:pt>
                <c:pt idx="10">
                  <c:v>9</c:v>
                </c:pt>
                <c:pt idx="11">
                  <c:v>9.25</c:v>
                </c:pt>
                <c:pt idx="12">
                  <c:v>9.5</c:v>
                </c:pt>
              </c:numCache>
            </c:numRef>
          </c:val>
          <c:smooth val="0"/>
          <c:extLst>
            <c:ext xmlns:c16="http://schemas.microsoft.com/office/drawing/2014/chart" uri="{C3380CC4-5D6E-409C-BE32-E72D297353CC}">
              <c16:uniqueId val="{0000000A-E961-D94A-9E34-97CAF3E43249}"/>
            </c:ext>
          </c:extLst>
        </c:ser>
        <c:dLbls>
          <c:dLblPos val="t"/>
          <c:showLegendKey val="0"/>
          <c:showVal val="1"/>
          <c:showCatName val="0"/>
          <c:showSerName val="0"/>
          <c:showPercent val="0"/>
          <c:showBubbleSize val="0"/>
        </c:dLbls>
        <c:marker val="1"/>
        <c:smooth val="0"/>
        <c:axId val="154211840"/>
        <c:axId val="154213376"/>
      </c:lineChart>
      <c:dateAx>
        <c:axId val="154211840"/>
        <c:scaling>
          <c:orientation val="minMax"/>
        </c:scaling>
        <c:delete val="1"/>
        <c:axPos val="b"/>
        <c:numFmt formatCode="m/d/yyyy" sourceLinked="1"/>
        <c:majorTickMark val="none"/>
        <c:minorTickMark val="none"/>
        <c:tickLblPos val="none"/>
        <c:crossAx val="154213376"/>
        <c:crosses val="autoZero"/>
        <c:auto val="1"/>
        <c:lblOffset val="100"/>
        <c:baseTimeUnit val="months"/>
      </c:dateAx>
      <c:valAx>
        <c:axId val="154213376"/>
        <c:scaling>
          <c:orientation val="minMax"/>
          <c:min val="6"/>
        </c:scaling>
        <c:delete val="1"/>
        <c:axPos val="l"/>
        <c:numFmt formatCode="0.00" sourceLinked="1"/>
        <c:majorTickMark val="out"/>
        <c:minorTickMark val="none"/>
        <c:tickLblPos val="none"/>
        <c:crossAx val="154211840"/>
        <c:crosses val="autoZero"/>
        <c:crossBetween val="between"/>
      </c:valAx>
      <c:spPr>
        <a:noFill/>
        <a:ln w="25400">
          <a:noFill/>
        </a:ln>
      </c:spPr>
    </c:plotArea>
    <c:plotVisOnly val="1"/>
    <c:dispBlanksAs val="gap"/>
    <c:showDLblsOverMax val="0"/>
  </c:chart>
  <c:txPr>
    <a:bodyPr/>
    <a:lstStyle/>
    <a:p>
      <a:pPr>
        <a:defRPr sz="700"/>
      </a:pPr>
      <a:endParaRPr lang="ru-RU"/>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7109430693292671E-2"/>
          <c:w val="0.86901367241041438"/>
          <c:h val="0.86082777097308272"/>
        </c:manualLayout>
      </c:layout>
      <c:lineChart>
        <c:grouping val="standard"/>
        <c:varyColors val="0"/>
        <c:ser>
          <c:idx val="0"/>
          <c:order val="0"/>
          <c:tx>
            <c:strRef>
              <c:f>Лист1!$B$1</c:f>
              <c:strCache>
                <c:ptCount val="1"/>
                <c:pt idx="0">
                  <c:v>Ряд 1</c:v>
                </c:pt>
              </c:strCache>
            </c:strRef>
          </c:tx>
          <c:spPr>
            <a:ln w="28575">
              <a:solidFill>
                <a:srgbClr val="01522D"/>
              </a:solidFill>
            </a:ln>
          </c:spPr>
          <c:marker>
            <c:symbol val="diamond"/>
            <c:size val="7"/>
            <c:spPr>
              <a:solidFill>
                <a:srgbClr val="50C9F3"/>
              </a:solidFill>
              <a:ln w="22225">
                <a:solidFill>
                  <a:srgbClr val="01522D"/>
                </a:solidFill>
              </a:ln>
            </c:spPr>
          </c:marker>
          <c:dPt>
            <c:idx val="4"/>
            <c:marker>
              <c:spPr>
                <a:solidFill>
                  <a:srgbClr val="50C9F3"/>
                </a:solidFill>
                <a:ln w="22225">
                  <a:solidFill>
                    <a:schemeClr val="bg2"/>
                  </a:solidFill>
                </a:ln>
              </c:spPr>
            </c:marker>
            <c:bubble3D val="0"/>
            <c:extLst>
              <c:ext xmlns:c16="http://schemas.microsoft.com/office/drawing/2014/chart" uri="{C3380CC4-5D6E-409C-BE32-E72D297353CC}">
                <c16:uniqueId val="{0000000B-7EF3-BE48-82C9-D00EBE5213B6}"/>
              </c:ext>
            </c:extLst>
          </c:dPt>
          <c:dPt>
            <c:idx val="5"/>
            <c:marker>
              <c:spPr>
                <a:solidFill>
                  <a:srgbClr val="50C9F3"/>
                </a:solidFill>
                <a:ln w="22225">
                  <a:solidFill>
                    <a:schemeClr val="bg2"/>
                  </a:solidFill>
                  <a:prstDash val="sysDash"/>
                </a:ln>
              </c:spPr>
            </c:marker>
            <c:bubble3D val="0"/>
            <c:spPr>
              <a:ln w="28575">
                <a:solidFill>
                  <a:schemeClr val="bg2"/>
                </a:solidFill>
                <a:prstDash val="sysDash"/>
              </a:ln>
            </c:spPr>
            <c:extLst>
              <c:ext xmlns:c16="http://schemas.microsoft.com/office/drawing/2014/chart" uri="{C3380CC4-5D6E-409C-BE32-E72D297353CC}">
                <c16:uniqueId val="{0000000C-7EF3-BE48-82C9-D00EBE5213B6}"/>
              </c:ext>
            </c:extLst>
          </c:dPt>
          <c:dPt>
            <c:idx val="6"/>
            <c:marker>
              <c:spPr>
                <a:solidFill>
                  <a:srgbClr val="50C9F3"/>
                </a:solidFill>
                <a:ln w="22225">
                  <a:solidFill>
                    <a:schemeClr val="bg2"/>
                  </a:solidFill>
                  <a:prstDash val="sysDash"/>
                </a:ln>
              </c:spPr>
            </c:marker>
            <c:bubble3D val="0"/>
            <c:spPr>
              <a:ln w="28575">
                <a:solidFill>
                  <a:schemeClr val="bg2"/>
                </a:solidFill>
                <a:prstDash val="sysDash"/>
              </a:ln>
            </c:spPr>
            <c:extLst>
              <c:ext xmlns:c16="http://schemas.microsoft.com/office/drawing/2014/chart" uri="{C3380CC4-5D6E-409C-BE32-E72D297353CC}">
                <c16:uniqueId val="{0000000D-7EF3-BE48-82C9-D00EBE5213B6}"/>
              </c:ext>
            </c:extLst>
          </c:dPt>
          <c:dPt>
            <c:idx val="9"/>
            <c:marker>
              <c:spPr>
                <a:solidFill>
                  <a:srgbClr val="50C9F3"/>
                </a:solidFill>
                <a:ln w="22225">
                  <a:solidFill>
                    <a:srgbClr val="01522D"/>
                  </a:solidFill>
                  <a:prstDash val="solid"/>
                </a:ln>
              </c:spPr>
            </c:marker>
            <c:bubble3D val="0"/>
            <c:spPr>
              <a:ln w="28575">
                <a:solidFill>
                  <a:srgbClr val="01522D"/>
                </a:solidFill>
                <a:prstDash val="solid"/>
              </a:ln>
            </c:spPr>
            <c:extLst>
              <c:ext xmlns:c16="http://schemas.microsoft.com/office/drawing/2014/chart" uri="{C3380CC4-5D6E-409C-BE32-E72D297353CC}">
                <c16:uniqueId val="{00000001-7EF3-BE48-82C9-D00EBE5213B6}"/>
              </c:ext>
            </c:extLst>
          </c:dPt>
          <c:dPt>
            <c:idx val="10"/>
            <c:marker>
              <c:spPr>
                <a:solidFill>
                  <a:srgbClr val="50C9F3"/>
                </a:solidFill>
                <a:ln w="22225">
                  <a:solidFill>
                    <a:schemeClr val="bg2"/>
                  </a:solidFill>
                  <a:prstDash val="solid"/>
                </a:ln>
              </c:spPr>
            </c:marker>
            <c:bubble3D val="0"/>
            <c:spPr>
              <a:ln w="28575">
                <a:solidFill>
                  <a:srgbClr val="01522D"/>
                </a:solidFill>
                <a:prstDash val="solid"/>
              </a:ln>
            </c:spPr>
            <c:extLst>
              <c:ext xmlns:c16="http://schemas.microsoft.com/office/drawing/2014/chart" uri="{C3380CC4-5D6E-409C-BE32-E72D297353CC}">
                <c16:uniqueId val="{00000003-7EF3-BE48-82C9-D00EBE5213B6}"/>
              </c:ext>
            </c:extLst>
          </c:dPt>
          <c:dPt>
            <c:idx val="11"/>
            <c:marker>
              <c:spPr>
                <a:solidFill>
                  <a:srgbClr val="50C9F3"/>
                </a:solidFill>
                <a:ln w="22225">
                  <a:solidFill>
                    <a:schemeClr val="bg2"/>
                  </a:solidFill>
                  <a:prstDash val="sysDash"/>
                </a:ln>
              </c:spPr>
            </c:marker>
            <c:bubble3D val="0"/>
            <c:spPr>
              <a:ln w="28575">
                <a:solidFill>
                  <a:schemeClr val="bg2"/>
                </a:solidFill>
                <a:prstDash val="sysDash"/>
              </a:ln>
            </c:spPr>
            <c:extLst>
              <c:ext xmlns:c16="http://schemas.microsoft.com/office/drawing/2014/chart" uri="{C3380CC4-5D6E-409C-BE32-E72D297353CC}">
                <c16:uniqueId val="{00000005-7EF3-BE48-82C9-D00EBE5213B6}"/>
              </c:ext>
            </c:extLst>
          </c:dPt>
          <c:dPt>
            <c:idx val="12"/>
            <c:marker>
              <c:spPr>
                <a:solidFill>
                  <a:srgbClr val="50C9F3"/>
                </a:solidFill>
                <a:ln w="22225">
                  <a:solidFill>
                    <a:schemeClr val="bg2"/>
                  </a:solidFill>
                  <a:prstDash val="sysDash"/>
                </a:ln>
              </c:spPr>
            </c:marker>
            <c:bubble3D val="0"/>
            <c:spPr>
              <a:ln w="28575">
                <a:solidFill>
                  <a:schemeClr val="bg2"/>
                </a:solidFill>
                <a:prstDash val="sysDash"/>
              </a:ln>
            </c:spPr>
            <c:extLst>
              <c:ext xmlns:c16="http://schemas.microsoft.com/office/drawing/2014/chart" uri="{C3380CC4-5D6E-409C-BE32-E72D297353CC}">
                <c16:uniqueId val="{00000007-7EF3-BE48-82C9-D00EBE5213B6}"/>
              </c:ext>
            </c:extLst>
          </c:dPt>
          <c:dLbls>
            <c:delete val="1"/>
          </c:dLbls>
          <c:cat>
            <c:numRef>
              <c:f>Лист1!$A$2:$A$18</c:f>
              <c:numCache>
                <c:formatCode>m/d/yy</c:formatCode>
                <c:ptCount val="17"/>
                <c:pt idx="0">
                  <c:v>42853</c:v>
                </c:pt>
                <c:pt idx="1">
                  <c:v>42902</c:v>
                </c:pt>
                <c:pt idx="2">
                  <c:v>42944</c:v>
                </c:pt>
                <c:pt idx="3">
                  <c:v>42993</c:v>
                </c:pt>
                <c:pt idx="4">
                  <c:v>43035</c:v>
                </c:pt>
                <c:pt idx="5">
                  <c:v>43084</c:v>
                </c:pt>
                <c:pt idx="6">
                  <c:v>43140</c:v>
                </c:pt>
                <c:pt idx="7">
                  <c:v>43185</c:v>
                </c:pt>
                <c:pt idx="8" formatCode="d\-mmm">
                  <c:v>43288</c:v>
                </c:pt>
                <c:pt idx="9">
                  <c:v>43350</c:v>
                </c:pt>
                <c:pt idx="10" formatCode="d\-mmm">
                  <c:v>43411</c:v>
                </c:pt>
                <c:pt idx="11">
                  <c:v>43472</c:v>
                </c:pt>
                <c:pt idx="12" formatCode="d\-mmm">
                  <c:v>43531</c:v>
                </c:pt>
                <c:pt idx="13">
                  <c:v>43592</c:v>
                </c:pt>
                <c:pt idx="14" formatCode="d\-mmm">
                  <c:v>43653</c:v>
                </c:pt>
                <c:pt idx="15">
                  <c:v>43715</c:v>
                </c:pt>
                <c:pt idx="16" formatCode="d\-mmm">
                  <c:v>43776</c:v>
                </c:pt>
              </c:numCache>
            </c:numRef>
          </c:cat>
          <c:val>
            <c:numRef>
              <c:f>Лист1!$B$2:$B$18</c:f>
              <c:numCache>
                <c:formatCode>0.00</c:formatCode>
                <c:ptCount val="17"/>
                <c:pt idx="0">
                  <c:v>9.25</c:v>
                </c:pt>
                <c:pt idx="1">
                  <c:v>9</c:v>
                </c:pt>
                <c:pt idx="2">
                  <c:v>9</c:v>
                </c:pt>
                <c:pt idx="3">
                  <c:v>8.5</c:v>
                </c:pt>
                <c:pt idx="4">
                  <c:v>7.25</c:v>
                </c:pt>
                <c:pt idx="5">
                  <c:v>7</c:v>
                </c:pt>
                <c:pt idx="6">
                  <c:v>7.5</c:v>
                </c:pt>
                <c:pt idx="7">
                  <c:v>8</c:v>
                </c:pt>
                <c:pt idx="8">
                  <c:v>8.75</c:v>
                </c:pt>
                <c:pt idx="9">
                  <c:v>8.75</c:v>
                </c:pt>
                <c:pt idx="10">
                  <c:v>9.5</c:v>
                </c:pt>
                <c:pt idx="11">
                  <c:v>10</c:v>
                </c:pt>
                <c:pt idx="12">
                  <c:v>9.25</c:v>
                </c:pt>
                <c:pt idx="13">
                  <c:v>9</c:v>
                </c:pt>
                <c:pt idx="14">
                  <c:v>8.75</c:v>
                </c:pt>
              </c:numCache>
            </c:numRef>
          </c:val>
          <c:smooth val="0"/>
          <c:extLst>
            <c:ext xmlns:c16="http://schemas.microsoft.com/office/drawing/2014/chart" uri="{C3380CC4-5D6E-409C-BE32-E72D297353CC}">
              <c16:uniqueId val="{0000000A-7EF3-BE48-82C9-D00EBE5213B6}"/>
            </c:ext>
          </c:extLst>
        </c:ser>
        <c:dLbls>
          <c:dLblPos val="t"/>
          <c:showLegendKey val="0"/>
          <c:showVal val="1"/>
          <c:showCatName val="0"/>
          <c:showSerName val="0"/>
          <c:showPercent val="0"/>
          <c:showBubbleSize val="0"/>
        </c:dLbls>
        <c:marker val="1"/>
        <c:smooth val="0"/>
        <c:axId val="154211840"/>
        <c:axId val="154213376"/>
      </c:lineChart>
      <c:dateAx>
        <c:axId val="154211840"/>
        <c:scaling>
          <c:orientation val="minMax"/>
        </c:scaling>
        <c:delete val="1"/>
        <c:axPos val="b"/>
        <c:numFmt formatCode="m/d/yy" sourceLinked="1"/>
        <c:majorTickMark val="none"/>
        <c:minorTickMark val="none"/>
        <c:tickLblPos val="none"/>
        <c:crossAx val="154213376"/>
        <c:crosses val="autoZero"/>
        <c:auto val="1"/>
        <c:lblOffset val="100"/>
        <c:baseTimeUnit val="months"/>
      </c:dateAx>
      <c:valAx>
        <c:axId val="154213376"/>
        <c:scaling>
          <c:orientation val="minMax"/>
          <c:min val="6"/>
        </c:scaling>
        <c:delete val="1"/>
        <c:axPos val="l"/>
        <c:numFmt formatCode="0.00" sourceLinked="1"/>
        <c:majorTickMark val="out"/>
        <c:minorTickMark val="none"/>
        <c:tickLblPos val="none"/>
        <c:crossAx val="154211840"/>
        <c:crosses val="autoZero"/>
        <c:crossBetween val="between"/>
      </c:valAx>
      <c:spPr>
        <a:noFill/>
        <a:ln w="25400">
          <a:noFill/>
        </a:ln>
      </c:spPr>
    </c:plotArea>
    <c:plotVisOnly val="1"/>
    <c:dispBlanksAs val="gap"/>
    <c:showDLblsOverMax val="0"/>
  </c:chart>
  <c:txPr>
    <a:bodyPr/>
    <a:lstStyle/>
    <a:p>
      <a:pPr>
        <a:defRPr sz="700"/>
      </a:pPr>
      <a:endParaRPr lang="ru-RU"/>
    </a:p>
  </c:tx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drawing1.xml><?xml version="1.0" encoding="utf-8"?>
<c:userShapes xmlns:c="http://schemas.openxmlformats.org/drawingml/2006/chart">
  <cdr:relSizeAnchor xmlns:cdr="http://schemas.openxmlformats.org/drawingml/2006/chartDrawing">
    <cdr:from>
      <cdr:x>0.81897</cdr:x>
      <cdr:y>0.21584</cdr:y>
    </cdr:from>
    <cdr:to>
      <cdr:x>1</cdr:x>
      <cdr:y>0.57703</cdr:y>
    </cdr:to>
    <cdr:sp macro="" textlink="">
      <cdr:nvSpPr>
        <cdr:cNvPr id="3" name="Заголовок 1">
          <a:extLst xmlns:a="http://schemas.openxmlformats.org/drawingml/2006/main">
            <a:ext uri="{FF2B5EF4-FFF2-40B4-BE49-F238E27FC236}">
              <a16:creationId xmlns:a16="http://schemas.microsoft.com/office/drawing/2014/main" id="{D9B3B322-6CA7-3440-9A72-8D3F56AAADFC}"/>
            </a:ext>
          </a:extLst>
        </cdr:cNvPr>
        <cdr:cNvSpPr txBox="1">
          <a:spLocks xmlns:a="http://schemas.openxmlformats.org/drawingml/2006/main"/>
        </cdr:cNvSpPr>
      </cdr:nvSpPr>
      <cdr:spPr>
        <a:xfrm xmlns:a="http://schemas.openxmlformats.org/drawingml/2006/main">
          <a:off x="4520735" y="496589"/>
          <a:ext cx="999290" cy="830997"/>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defRPr/>
          </a:pPr>
          <a:r>
            <a:rPr lang="ru-RU" sz="9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rPr>
            <a:t>Банк возмещает разницу между плавающей ставкой и </a:t>
          </a:r>
          <a:r>
            <a:rPr lang="ru-RU" sz="900" b="1" dirty="0" err="1">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rPr>
            <a:t>страйком</a:t>
          </a:r>
          <a:r>
            <a:rPr lang="ru-RU" sz="9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rPr>
            <a:t> опциона </a:t>
          </a:r>
          <a:endParaRPr sz="9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endParaRPr>
        </a:p>
      </cdr:txBody>
    </cdr:sp>
  </cdr:relSizeAnchor>
  <cdr:relSizeAnchor xmlns:cdr="http://schemas.openxmlformats.org/drawingml/2006/chartDrawing">
    <cdr:from>
      <cdr:x>0.81897</cdr:x>
      <cdr:y>0.67764</cdr:y>
    </cdr:from>
    <cdr:to>
      <cdr:x>1</cdr:x>
      <cdr:y>0.97863</cdr:y>
    </cdr:to>
    <cdr:sp macro="" textlink="">
      <cdr:nvSpPr>
        <cdr:cNvPr id="4" name="Заголовок 1">
          <a:extLst xmlns:a="http://schemas.openxmlformats.org/drawingml/2006/main">
            <a:ext uri="{FF2B5EF4-FFF2-40B4-BE49-F238E27FC236}">
              <a16:creationId xmlns:a16="http://schemas.microsoft.com/office/drawing/2014/main" id="{E12FE2EF-7DF9-994F-8469-1CBE39F14C54}"/>
            </a:ext>
          </a:extLst>
        </cdr:cNvPr>
        <cdr:cNvSpPr txBox="1">
          <a:spLocks xmlns:a="http://schemas.openxmlformats.org/drawingml/2006/main"/>
        </cdr:cNvSpPr>
      </cdr:nvSpPr>
      <cdr:spPr>
        <a:xfrm xmlns:a="http://schemas.openxmlformats.org/drawingml/2006/main">
          <a:off x="4639476" y="1559063"/>
          <a:ext cx="1025538" cy="692497"/>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defRPr/>
          </a:pPr>
          <a:r>
            <a:rPr lang="ru-RU" sz="900" b="1" kern="1200" dirty="0">
              <a:solidFill>
                <a:schemeClr val="accent5"/>
              </a:solidFill>
              <a:latin typeface="Century Gothic" panose="020B0502020202020204" pitchFamily="34" charset="0"/>
            </a:rPr>
            <a:t>Автоматическое участие в снижении процентной ставки</a:t>
          </a:r>
          <a:endParaRPr lang="en-US" sz="900" b="1" kern="1200" dirty="0">
            <a:solidFill>
              <a:schemeClr val="accent5"/>
            </a:solidFill>
            <a:latin typeface="Century Gothic" panose="020B0502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0.79554</cdr:x>
      <cdr:y>0.32406</cdr:y>
    </cdr:from>
    <cdr:to>
      <cdr:x>0.99756</cdr:x>
      <cdr:y>0.57147</cdr:y>
    </cdr:to>
    <cdr:sp macro="" textlink="">
      <cdr:nvSpPr>
        <cdr:cNvPr id="3" name="Заголовок 1">
          <a:extLst xmlns:a="http://schemas.openxmlformats.org/drawingml/2006/main">
            <a:ext uri="{FF2B5EF4-FFF2-40B4-BE49-F238E27FC236}">
              <a16:creationId xmlns:a16="http://schemas.microsoft.com/office/drawing/2014/main" id="{D9B3B322-6CA7-3440-9A72-8D3F56AAADFC}"/>
            </a:ext>
          </a:extLst>
        </cdr:cNvPr>
        <cdr:cNvSpPr txBox="1">
          <a:spLocks xmlns:a="http://schemas.openxmlformats.org/drawingml/2006/main"/>
        </cdr:cNvSpPr>
      </cdr:nvSpPr>
      <cdr:spPr>
        <a:xfrm xmlns:a="http://schemas.openxmlformats.org/drawingml/2006/main">
          <a:off x="4602978" y="806265"/>
          <a:ext cx="1168888" cy="615559"/>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defRPr/>
          </a:pPr>
          <a:r>
            <a:rPr lang="ru-RU" sz="10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rPr>
            <a:t>Интервал участия в снижении с опционом Флор</a:t>
          </a:r>
          <a:endParaRPr sz="10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endParaRPr>
        </a:p>
      </cdr:txBody>
    </cdr:sp>
  </cdr:relSizeAnchor>
  <cdr:relSizeAnchor xmlns:cdr="http://schemas.openxmlformats.org/drawingml/2006/chartDrawing">
    <cdr:from>
      <cdr:x>0.80487</cdr:x>
      <cdr:y>0.75712</cdr:y>
    </cdr:from>
    <cdr:to>
      <cdr:x>0.9859</cdr:x>
      <cdr:y>0.94268</cdr:y>
    </cdr:to>
    <cdr:sp macro="" textlink="">
      <cdr:nvSpPr>
        <cdr:cNvPr id="5" name="Заголовок 1">
          <a:extLst xmlns:a="http://schemas.openxmlformats.org/drawingml/2006/main">
            <a:ext uri="{FF2B5EF4-FFF2-40B4-BE49-F238E27FC236}">
              <a16:creationId xmlns:a16="http://schemas.microsoft.com/office/drawing/2014/main" id="{88277D98-0CC9-7445-8761-0BC66B5DB76A}"/>
            </a:ext>
          </a:extLst>
        </cdr:cNvPr>
        <cdr:cNvSpPr txBox="1">
          <a:spLocks xmlns:a="http://schemas.openxmlformats.org/drawingml/2006/main"/>
        </cdr:cNvSpPr>
      </cdr:nvSpPr>
      <cdr:spPr>
        <a:xfrm xmlns:a="http://schemas.openxmlformats.org/drawingml/2006/main">
          <a:off x="4559600" y="1883733"/>
          <a:ext cx="1025537" cy="461665"/>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defRPr/>
          </a:pPr>
          <a:r>
            <a:rPr lang="ru-RU" sz="10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rPr>
            <a:t>Выплаты по Флору прекращаются</a:t>
          </a:r>
          <a:endParaRPr sz="10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0.83443</cdr:x>
      <cdr:y>0.64292</cdr:y>
    </cdr:from>
    <cdr:to>
      <cdr:x>0.98604</cdr:x>
      <cdr:y>0.87829</cdr:y>
    </cdr:to>
    <cdr:sp macro="" textlink="">
      <cdr:nvSpPr>
        <cdr:cNvPr id="3" name="Заголовок 1">
          <a:extLst xmlns:a="http://schemas.openxmlformats.org/drawingml/2006/main">
            <a:ext uri="{FF2B5EF4-FFF2-40B4-BE49-F238E27FC236}">
              <a16:creationId xmlns:a16="http://schemas.microsoft.com/office/drawing/2014/main" id="{D9B3B322-6CA7-3440-9A72-8D3F56AAADFC}"/>
            </a:ext>
          </a:extLst>
        </cdr:cNvPr>
        <cdr:cNvSpPr txBox="1">
          <a:spLocks xmlns:a="http://schemas.openxmlformats.org/drawingml/2006/main"/>
        </cdr:cNvSpPr>
      </cdr:nvSpPr>
      <cdr:spPr>
        <a:xfrm xmlns:a="http://schemas.openxmlformats.org/drawingml/2006/main">
          <a:off x="4611509" y="1513274"/>
          <a:ext cx="837877" cy="554006"/>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defRPr/>
          </a:pPr>
          <a:r>
            <a:rPr lang="ru-RU" sz="900" b="1" dirty="0">
              <a:solidFill>
                <a:srgbClr val="484444"/>
              </a:solidFill>
              <a:latin typeface="Century Gothic" panose="020B0502020202020204" pitchFamily="34" charset="0"/>
            </a:rPr>
            <a:t>Снижение ставки ограничено </a:t>
          </a:r>
          <a:r>
            <a:rPr lang="ru-RU" sz="900" b="1" dirty="0">
              <a:solidFill>
                <a:schemeClr val="accent4"/>
              </a:solidFill>
              <a:latin typeface="Century Gothic" panose="020B0502020202020204" pitchFamily="34" charset="0"/>
            </a:rPr>
            <a:t>Флором</a:t>
          </a:r>
          <a:endParaRPr sz="900" b="1" dirty="0">
            <a:solidFill>
              <a:schemeClr val="accent4"/>
            </a:solidFill>
            <a:latin typeface="Century Gothic" panose="020B0502020202020204" pitchFamily="34" charset="0"/>
          </a:endParaRPr>
        </a:p>
      </cdr:txBody>
    </cdr:sp>
  </cdr:relSizeAnchor>
  <cdr:relSizeAnchor xmlns:cdr="http://schemas.openxmlformats.org/drawingml/2006/chartDrawing">
    <cdr:from>
      <cdr:x>0.83623</cdr:x>
      <cdr:y>0.02857</cdr:y>
    </cdr:from>
    <cdr:to>
      <cdr:x>0.9857</cdr:x>
      <cdr:y>0.32277</cdr:y>
    </cdr:to>
    <cdr:sp macro="" textlink="">
      <cdr:nvSpPr>
        <cdr:cNvPr id="4" name="Заголовок 1">
          <a:extLst xmlns:a="http://schemas.openxmlformats.org/drawingml/2006/main">
            <a:ext uri="{FF2B5EF4-FFF2-40B4-BE49-F238E27FC236}">
              <a16:creationId xmlns:a16="http://schemas.microsoft.com/office/drawing/2014/main" id="{E12FE2EF-7DF9-994F-8469-1CBE39F14C54}"/>
            </a:ext>
          </a:extLst>
        </cdr:cNvPr>
        <cdr:cNvSpPr txBox="1">
          <a:spLocks xmlns:a="http://schemas.openxmlformats.org/drawingml/2006/main"/>
        </cdr:cNvSpPr>
      </cdr:nvSpPr>
      <cdr:spPr>
        <a:xfrm xmlns:a="http://schemas.openxmlformats.org/drawingml/2006/main">
          <a:off x="4621436" y="67237"/>
          <a:ext cx="826079" cy="692497"/>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defRPr/>
          </a:pPr>
          <a:r>
            <a:rPr lang="ru-RU" sz="900" b="1" kern="1200" dirty="0">
              <a:solidFill>
                <a:srgbClr val="484444"/>
              </a:solidFill>
            </a:rPr>
            <a:t>Рост ставки ограничен </a:t>
          </a:r>
          <a:r>
            <a:rPr lang="ru-RU" sz="900" b="1" kern="1200" dirty="0" err="1">
              <a:solidFill>
                <a:schemeClr val="accent3">
                  <a:lumMod val="60000"/>
                  <a:lumOff val="40000"/>
                </a:schemeClr>
              </a:solidFill>
            </a:rPr>
            <a:t>Кэпом</a:t>
          </a:r>
          <a:r>
            <a:rPr lang="ru-RU" sz="900" b="1" kern="1200" dirty="0">
              <a:solidFill>
                <a:schemeClr val="accent6"/>
              </a:solidFill>
            </a:rPr>
            <a:t> до уровня барьера</a:t>
          </a:r>
          <a:endParaRPr lang="en-US" sz="900" b="1" kern="1200" dirty="0">
            <a:solidFill>
              <a:schemeClr val="accent6"/>
            </a:solidFill>
          </a:endParaRPr>
        </a:p>
      </cdr:txBody>
    </cdr:sp>
  </cdr:relSizeAnchor>
  <cdr:relSizeAnchor xmlns:cdr="http://schemas.openxmlformats.org/drawingml/2006/chartDrawing">
    <cdr:from>
      <cdr:x>0.83623</cdr:x>
      <cdr:y>0.40814</cdr:y>
    </cdr:from>
    <cdr:to>
      <cdr:x>0.9905</cdr:x>
      <cdr:y>0.58466</cdr:y>
    </cdr:to>
    <cdr:sp macro="" textlink="">
      <cdr:nvSpPr>
        <cdr:cNvPr id="5" name="Заголовок 1">
          <a:extLst xmlns:a="http://schemas.openxmlformats.org/drawingml/2006/main">
            <a:ext uri="{FF2B5EF4-FFF2-40B4-BE49-F238E27FC236}">
              <a16:creationId xmlns:a16="http://schemas.microsoft.com/office/drawing/2014/main" id="{88277D98-0CC9-7445-8761-0BC66B5DB76A}"/>
            </a:ext>
          </a:extLst>
        </cdr:cNvPr>
        <cdr:cNvSpPr txBox="1">
          <a:spLocks xmlns:a="http://schemas.openxmlformats.org/drawingml/2006/main"/>
        </cdr:cNvSpPr>
      </cdr:nvSpPr>
      <cdr:spPr>
        <a:xfrm xmlns:a="http://schemas.openxmlformats.org/drawingml/2006/main">
          <a:off x="4621436" y="960664"/>
          <a:ext cx="852590" cy="415498"/>
        </a:xfrm>
        <a:prstGeom xmlns:a="http://schemas.openxmlformats.org/drawingml/2006/main" prst="rect">
          <a:avLst/>
        </a:prstGeom>
        <a:noFill xmlns:a="http://schemas.openxmlformats.org/drawingml/2006/main"/>
      </cdr:spPr>
      <cdr:txBody>
        <a:bodyPr xmlns:a="http://schemas.openxmlformats.org/drawingml/2006/main" vert="horz" wrap="square" lIns="0" tIns="0" rIns="0" bIns="0" rtlCol="0" anchor="b">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defRPr/>
          </a:pPr>
          <a:r>
            <a:rPr lang="ru-RU" sz="9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rPr>
            <a:t>Участие в плавающей ставке</a:t>
          </a:r>
          <a:endParaRPr sz="900" b="1" dirty="0">
            <a:solidFill>
              <a:srgbClr val="262424">
                <a:lumMod val="85000"/>
                <a:lumOff val="15000"/>
              </a:srgbClr>
            </a:solidFill>
            <a:latin typeface="Century Gothic" panose="020B0502020202020204" pitchFamily="34" charset="0"/>
            <a:ea typeface="Segoe UI" panose="020B0502040204020203" pitchFamily="34" charset="0"/>
            <a:cs typeface="Segoe UI" panose="020B0502040204020203"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ED4D9-3694-8C4D-9DC6-19D4CD096DFD}" type="datetimeFigureOut">
              <a:rPr lang="ru-RU" smtClean="0"/>
              <a:t>20.10.2021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ADE1AA-211E-DA48-B28A-D724D84E0538}" type="slidenum">
              <a:rPr lang="ru-RU" smtClean="0"/>
              <a:t>‹#›</a:t>
            </a:fld>
            <a:endParaRPr lang="ru-RU"/>
          </a:p>
        </p:txBody>
      </p:sp>
    </p:spTree>
    <p:extLst>
      <p:ext uri="{BB962C8B-B14F-4D97-AF65-F5344CB8AC3E}">
        <p14:creationId xmlns:p14="http://schemas.microsoft.com/office/powerpoint/2010/main" val="122590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ABC0883-0DBB-4A45-B9EC-4D5F3A927752}" type="slidenum">
              <a:rPr lang="en-US" smtClean="0"/>
              <a:t>1</a:t>
            </a:fld>
            <a:endParaRPr lang="en-US"/>
          </a:p>
        </p:txBody>
      </p:sp>
    </p:spTree>
    <p:extLst>
      <p:ext uri="{BB962C8B-B14F-4D97-AF65-F5344CB8AC3E}">
        <p14:creationId xmlns:p14="http://schemas.microsoft.com/office/powerpoint/2010/main" val="983929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2</a:t>
            </a:fld>
            <a:endParaRPr lang="ru-RU"/>
          </a:p>
        </p:txBody>
      </p:sp>
    </p:spTree>
    <p:extLst>
      <p:ext uri="{BB962C8B-B14F-4D97-AF65-F5344CB8AC3E}">
        <p14:creationId xmlns:p14="http://schemas.microsoft.com/office/powerpoint/2010/main" val="22001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3</a:t>
            </a:fld>
            <a:endParaRPr lang="ru-RU"/>
          </a:p>
        </p:txBody>
      </p:sp>
    </p:spTree>
    <p:extLst>
      <p:ext uri="{BB962C8B-B14F-4D97-AF65-F5344CB8AC3E}">
        <p14:creationId xmlns:p14="http://schemas.microsoft.com/office/powerpoint/2010/main" val="400869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4</a:t>
            </a:fld>
            <a:endParaRPr lang="ru-RU"/>
          </a:p>
        </p:txBody>
      </p:sp>
    </p:spTree>
    <p:extLst>
      <p:ext uri="{BB962C8B-B14F-4D97-AF65-F5344CB8AC3E}">
        <p14:creationId xmlns:p14="http://schemas.microsoft.com/office/powerpoint/2010/main" val="131015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5</a:t>
            </a:fld>
            <a:endParaRPr lang="ru-RU"/>
          </a:p>
        </p:txBody>
      </p:sp>
    </p:spTree>
    <p:extLst>
      <p:ext uri="{BB962C8B-B14F-4D97-AF65-F5344CB8AC3E}">
        <p14:creationId xmlns:p14="http://schemas.microsoft.com/office/powerpoint/2010/main" val="1896147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6</a:t>
            </a:fld>
            <a:endParaRPr lang="ru-RU"/>
          </a:p>
        </p:txBody>
      </p:sp>
    </p:spTree>
    <p:extLst>
      <p:ext uri="{BB962C8B-B14F-4D97-AF65-F5344CB8AC3E}">
        <p14:creationId xmlns:p14="http://schemas.microsoft.com/office/powerpoint/2010/main" val="3033567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7</a:t>
            </a:fld>
            <a:endParaRPr lang="ru-RU"/>
          </a:p>
        </p:txBody>
      </p:sp>
    </p:spTree>
    <p:extLst>
      <p:ext uri="{BB962C8B-B14F-4D97-AF65-F5344CB8AC3E}">
        <p14:creationId xmlns:p14="http://schemas.microsoft.com/office/powerpoint/2010/main" val="3098078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98ADE1AA-211E-DA48-B28A-D724D84E0538}" type="slidenum">
              <a:rPr lang="ru-RU" smtClean="0"/>
              <a:t>8</a:t>
            </a:fld>
            <a:endParaRPr lang="ru-RU"/>
          </a:p>
        </p:txBody>
      </p:sp>
    </p:spTree>
    <p:extLst>
      <p:ext uri="{BB962C8B-B14F-4D97-AF65-F5344CB8AC3E}">
        <p14:creationId xmlns:p14="http://schemas.microsoft.com/office/powerpoint/2010/main" val="134488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http://948875DB399316525E8F7C2BFC9D7963.dms.sberbank.ru/948875DB399316525E8F7C2BFC9D7963-C0DADB20170ACE6C468031A45D17CC96-9F7A0C9A37BDE82CC112B175DB4A5EC6/1.png" TargetMode="Externa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5.bin"/><Relationship Id="rId9" Type="http://schemas.openxmlformats.org/officeDocument/2006/relationships/image" Target="http://948875DB399316525E8F7C2BFC9D7963.dms.sberbank.ru/948875DB399316525E8F7C2BFC9D7963-C0DADB20170ACE6C468031A45D17CC96-9F7A0C9A37BDE82CC112B175DB4A5EC6/1.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Footnote_NEW">
    <p:spTree>
      <p:nvGrpSpPr>
        <p:cNvPr id="1" name=""/>
        <p:cNvGrpSpPr/>
        <p:nvPr/>
      </p:nvGrpSpPr>
      <p:grpSpPr>
        <a:xfrm>
          <a:off x="0" y="0"/>
          <a:ext cx="0" cy="0"/>
          <a:chOff x="0" y="0"/>
          <a:chExt cx="0" cy="0"/>
        </a:xfrm>
      </p:grpSpPr>
      <p:graphicFrame>
        <p:nvGraphicFramePr>
          <p:cNvPr id="2" name="Объект 1"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85001" name="think-cell Slide" r:id="rId5" imgW="270" imgH="270" progId="TCLayout.ActiveDocument.1">
                  <p:embed/>
                </p:oleObj>
              </mc:Choice>
              <mc:Fallback>
                <p:oleObj name="think-cell Slide" r:id="rId5" imgW="270" imgH="270" progId="TCLayout.ActiveDocument.1">
                  <p:embed/>
                  <p:pic>
                    <p:nvPicPr>
                      <p:cNvPr id="2" name="Объект 1" hidden="1"/>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7" name="Прямоугольник 6" hidden="1"/>
          <p:cNvSpPr/>
          <p:nvPr userDrawn="1">
            <p:custDataLst>
              <p:tags r:id="rId3"/>
            </p:custDataLst>
          </p:nvPr>
        </p:nvSpPr>
        <p:spPr>
          <a:xfrm>
            <a:off x="1" y="1"/>
            <a:ext cx="158751" cy="15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dirty="0">
              <a:solidFill>
                <a:srgbClr val="FFFFFF"/>
              </a:solidFill>
              <a:latin typeface="Calibri Light"/>
              <a:cs typeface="Calibri Light"/>
              <a:sym typeface="Calibri Light"/>
            </a:endParaRPr>
          </a:p>
        </p:txBody>
      </p:sp>
      <p:sp>
        <p:nvSpPr>
          <p:cNvPr id="9" name="Title 1"/>
          <p:cNvSpPr>
            <a:spLocks noGrp="1"/>
          </p:cNvSpPr>
          <p:nvPr>
            <p:ph type="title"/>
          </p:nvPr>
        </p:nvSpPr>
        <p:spPr>
          <a:xfrm>
            <a:off x="3175" y="0"/>
            <a:ext cx="9593831" cy="861565"/>
          </a:xfrm>
          <a:prstGeom prst="rect">
            <a:avLst/>
          </a:prstGeom>
        </p:spPr>
        <p:txBody>
          <a:bodyPr lIns="143996" tIns="45719" rIns="91438" bIns="45719" anchor="b">
            <a:noAutofit/>
          </a:bodyPr>
          <a:lstStyle>
            <a:lvl1pPr>
              <a:defRPr sz="2400">
                <a:solidFill>
                  <a:schemeClr val="accent4">
                    <a:lumMod val="50000"/>
                  </a:schemeClr>
                </a:solidFill>
                <a:latin typeface="+mj-lt"/>
              </a:defRPr>
            </a:lvl1pPr>
          </a:lstStyle>
          <a:p>
            <a:r>
              <a:rPr lang="en-US" dirty="0"/>
              <a:t>Click to edit Master title style</a:t>
            </a:r>
          </a:p>
        </p:txBody>
      </p:sp>
      <p:sp>
        <p:nvSpPr>
          <p:cNvPr id="4" name="Text Placeholder 3"/>
          <p:cNvSpPr>
            <a:spLocks noGrp="1"/>
          </p:cNvSpPr>
          <p:nvPr>
            <p:ph type="body" sz="quarter" idx="10" hasCustomPrompt="1"/>
          </p:nvPr>
        </p:nvSpPr>
        <p:spPr>
          <a:xfrm>
            <a:off x="3175" y="6557576"/>
            <a:ext cx="11360150" cy="138499"/>
          </a:xfrm>
        </p:spPr>
        <p:txBody>
          <a:bodyPr lIns="144000" anchor="b">
            <a:spAutoFit/>
          </a:bodyPr>
          <a:lstStyle>
            <a:lvl1pPr>
              <a:defRPr sz="1000">
                <a:solidFill>
                  <a:schemeClr val="bg2">
                    <a:lumMod val="75000"/>
                  </a:schemeClr>
                </a:solidFill>
              </a:defRPr>
            </a:lvl1pPr>
          </a:lstStyle>
          <a:p>
            <a:pPr lvl="0"/>
            <a:r>
              <a:rPr lang="en-US" dirty="0"/>
              <a:t>Footnote</a:t>
            </a:r>
          </a:p>
        </p:txBody>
      </p:sp>
      <p:pic>
        <p:nvPicPr>
          <p:cNvPr id="3" name="Рисунок 2"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5" name="Рисунок 4"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6" name="Рисунок 5"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8" name="Рисунок 7"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0" name="Рисунок 9"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1" name="Рисунок 10"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2" name="Рисунок 11"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3" name="Рисунок 12"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14" name="Рисунок 13" descr="http://948875DB399316525E8F7C2BFC9D7963.dms.sberbank.ru/948875DB399316525E8F7C2BFC9D7963-C0DADB20170ACE6C468031A45D17CC96-9F7A0C9A37BDE82CC112B175DB4A5EC6/1.png"/>
          <p:cNvPicPr>
            <a:picLocks/>
          </p:cNvPicPr>
          <p:nvPr userDrawn="1"/>
        </p:nvPicPr>
        <p:blipFill>
          <a:blip r:link="rId7">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extLst>
      <p:ext uri="{BB962C8B-B14F-4D97-AF65-F5344CB8AC3E}">
        <p14:creationId xmlns:p14="http://schemas.microsoft.com/office/powerpoint/2010/main" val="107564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Пустой">
    <p:spTree>
      <p:nvGrpSpPr>
        <p:cNvPr id="1" name=""/>
        <p:cNvGrpSpPr/>
        <p:nvPr/>
      </p:nvGrpSpPr>
      <p:grpSpPr>
        <a:xfrm>
          <a:off x="0" y="0"/>
          <a:ext cx="0" cy="0"/>
          <a:chOff x="0" y="0"/>
          <a:chExt cx="0" cy="0"/>
        </a:xfrm>
      </p:grpSpPr>
      <p:graphicFrame>
        <p:nvGraphicFramePr>
          <p:cNvPr id="2" name="Объект 1"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86024" name="think-cell Slide" r:id="rId5" imgW="270" imgH="270" progId="TCLayout.ActiveDocument.1">
                  <p:embed/>
                </p:oleObj>
              </mc:Choice>
              <mc:Fallback>
                <p:oleObj name="think-cell Slide" r:id="rId5" imgW="270" imgH="270" progId="TCLayout.ActiveDocument.1">
                  <p:embed/>
                  <p:pic>
                    <p:nvPicPr>
                      <p:cNvPr id="2" name="Объект 1" hidden="1"/>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7" name="Прямоугольник 6" hidden="1"/>
          <p:cNvSpPr/>
          <p:nvPr userDrawn="1">
            <p:custDataLst>
              <p:tags r:id="rId3"/>
            </p:custDataLst>
          </p:nvPr>
        </p:nvSpPr>
        <p:spPr>
          <a:xfrm>
            <a:off x="1" y="1"/>
            <a:ext cx="158751" cy="15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dirty="0">
              <a:solidFill>
                <a:srgbClr val="FFFFFF"/>
              </a:solidFill>
              <a:latin typeface="Calibri Light"/>
              <a:cs typeface="Calibri Light"/>
              <a:sym typeface="Calibri Light"/>
            </a:endParaRPr>
          </a:p>
        </p:txBody>
      </p:sp>
      <p:sp>
        <p:nvSpPr>
          <p:cNvPr id="9" name="Title 1"/>
          <p:cNvSpPr>
            <a:spLocks noGrp="1"/>
          </p:cNvSpPr>
          <p:nvPr>
            <p:ph type="title"/>
          </p:nvPr>
        </p:nvSpPr>
        <p:spPr>
          <a:xfrm>
            <a:off x="3175" y="0"/>
            <a:ext cx="9593831" cy="861565"/>
          </a:xfrm>
          <a:prstGeom prst="rect">
            <a:avLst/>
          </a:prstGeom>
        </p:spPr>
        <p:txBody>
          <a:bodyPr vert="horz" lIns="143996" tIns="45719" rIns="91438" bIns="45719" rtlCol="0" anchor="b">
            <a:normAutofit/>
          </a:bodyPr>
          <a:lstStyle>
            <a:lvl1pPr>
              <a:defRPr lang="en-US" dirty="0"/>
            </a:lvl1pPr>
          </a:lstStyle>
          <a:p>
            <a:pPr marL="0" lvl="0"/>
            <a:r>
              <a:rPr lang="en-US" dirty="0"/>
              <a:t>Click to edit Master title style</a:t>
            </a:r>
          </a:p>
        </p:txBody>
      </p:sp>
      <p:sp>
        <p:nvSpPr>
          <p:cNvPr id="8" name="Rectangle 2"/>
          <p:cNvSpPr/>
          <p:nvPr userDrawn="1"/>
        </p:nvSpPr>
        <p:spPr>
          <a:xfrm>
            <a:off x="0" y="6786001"/>
            <a:ext cx="12192000" cy="12500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a:solidFill>
                <a:srgbClr val="FFFFFF"/>
              </a:solidFill>
            </a:endParaRPr>
          </a:p>
        </p:txBody>
      </p:sp>
      <p:cxnSp>
        <p:nvCxnSpPr>
          <p:cNvPr id="13" name="Прямая соединительная линия 12"/>
          <p:cNvCxnSpPr/>
          <p:nvPr userDrawn="1"/>
        </p:nvCxnSpPr>
        <p:spPr>
          <a:xfrm>
            <a:off x="437246" y="1655013"/>
            <a:ext cx="265954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userDrawn="1"/>
        </p:nvCxnSpPr>
        <p:spPr>
          <a:xfrm>
            <a:off x="3327953" y="1655013"/>
            <a:ext cx="265954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userDrawn="1"/>
        </p:nvCxnSpPr>
        <p:spPr>
          <a:xfrm>
            <a:off x="6218301" y="1655013"/>
            <a:ext cx="265954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userDrawn="1"/>
        </p:nvCxnSpPr>
        <p:spPr>
          <a:xfrm>
            <a:off x="9109367" y="1655013"/>
            <a:ext cx="2659544"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Текст 4"/>
          <p:cNvSpPr>
            <a:spLocks noGrp="1"/>
          </p:cNvSpPr>
          <p:nvPr>
            <p:ph type="body" sz="quarter" idx="10"/>
          </p:nvPr>
        </p:nvSpPr>
        <p:spPr>
          <a:xfrm>
            <a:off x="437245" y="4655074"/>
            <a:ext cx="2659545" cy="1745726"/>
          </a:xfrm>
          <a:prstGeom prst="rect">
            <a:avLst/>
          </a:prstGeom>
        </p:spPr>
        <p:txBody>
          <a:bodyPr lIns="0"/>
          <a:lstStyle>
            <a:lvl1pPr>
              <a:defRPr sz="1400"/>
            </a:lvl1pPr>
          </a:lstStyle>
          <a:p>
            <a:pPr lvl="0"/>
            <a:r>
              <a:rPr lang="ru-RU" dirty="0"/>
              <a:t>Образец текста</a:t>
            </a:r>
          </a:p>
        </p:txBody>
      </p:sp>
      <p:sp>
        <p:nvSpPr>
          <p:cNvPr id="27" name="Рисунок 26"/>
          <p:cNvSpPr>
            <a:spLocks noGrp="1"/>
          </p:cNvSpPr>
          <p:nvPr>
            <p:ph type="pic" sz="quarter" idx="11"/>
          </p:nvPr>
        </p:nvSpPr>
        <p:spPr>
          <a:xfrm>
            <a:off x="437247" y="1824077"/>
            <a:ext cx="2659546" cy="2639346"/>
          </a:xfrm>
          <a:prstGeom prst="rect">
            <a:avLst/>
          </a:prstGeom>
        </p:spPr>
        <p:txBody>
          <a:bodyPr anchor="ctr"/>
          <a:lstStyle>
            <a:lvl1pPr algn="ctr">
              <a:defRPr sz="1400" i="1"/>
            </a:lvl1pPr>
          </a:lstStyle>
          <a:p>
            <a:endParaRPr lang="ru-RU" dirty="0"/>
          </a:p>
        </p:txBody>
      </p:sp>
      <p:sp>
        <p:nvSpPr>
          <p:cNvPr id="33" name="Текст 32"/>
          <p:cNvSpPr>
            <a:spLocks noGrp="1"/>
          </p:cNvSpPr>
          <p:nvPr>
            <p:ph type="body" sz="quarter" idx="12"/>
          </p:nvPr>
        </p:nvSpPr>
        <p:spPr>
          <a:xfrm>
            <a:off x="437247" y="1253782"/>
            <a:ext cx="2659546" cy="401231"/>
          </a:xfrm>
          <a:prstGeom prst="rect">
            <a:avLst/>
          </a:prstGeom>
        </p:spPr>
        <p:txBody>
          <a:bodyPr lIns="0"/>
          <a:lstStyle>
            <a:lvl1pPr>
              <a:defRPr sz="1800"/>
            </a:lvl1pPr>
          </a:lstStyle>
          <a:p>
            <a:pPr lvl="0"/>
            <a:r>
              <a:rPr lang="ru-RU" dirty="0"/>
              <a:t>Образец текста</a:t>
            </a:r>
          </a:p>
        </p:txBody>
      </p:sp>
      <p:sp>
        <p:nvSpPr>
          <p:cNvPr id="38" name="Текст 4"/>
          <p:cNvSpPr>
            <a:spLocks noGrp="1"/>
          </p:cNvSpPr>
          <p:nvPr>
            <p:ph type="body" sz="quarter" idx="13"/>
          </p:nvPr>
        </p:nvSpPr>
        <p:spPr>
          <a:xfrm>
            <a:off x="3327952" y="4655074"/>
            <a:ext cx="2659545" cy="1745726"/>
          </a:xfrm>
          <a:prstGeom prst="rect">
            <a:avLst/>
          </a:prstGeom>
        </p:spPr>
        <p:txBody>
          <a:bodyPr lIns="0"/>
          <a:lstStyle>
            <a:lvl1pPr>
              <a:defRPr sz="1400"/>
            </a:lvl1pPr>
          </a:lstStyle>
          <a:p>
            <a:pPr lvl="0"/>
            <a:r>
              <a:rPr lang="ru-RU" dirty="0"/>
              <a:t>Образец текста</a:t>
            </a:r>
          </a:p>
        </p:txBody>
      </p:sp>
      <p:sp>
        <p:nvSpPr>
          <p:cNvPr id="39" name="Рисунок 26"/>
          <p:cNvSpPr>
            <a:spLocks noGrp="1"/>
          </p:cNvSpPr>
          <p:nvPr>
            <p:ph type="pic" sz="quarter" idx="14"/>
          </p:nvPr>
        </p:nvSpPr>
        <p:spPr>
          <a:xfrm>
            <a:off x="3327954" y="1824077"/>
            <a:ext cx="2659546" cy="2639346"/>
          </a:xfrm>
          <a:prstGeom prst="rect">
            <a:avLst/>
          </a:prstGeom>
        </p:spPr>
        <p:txBody>
          <a:bodyPr anchor="ctr"/>
          <a:lstStyle>
            <a:lvl1pPr algn="ctr">
              <a:defRPr sz="1400" i="1"/>
            </a:lvl1pPr>
          </a:lstStyle>
          <a:p>
            <a:endParaRPr lang="ru-RU" dirty="0"/>
          </a:p>
        </p:txBody>
      </p:sp>
      <p:sp>
        <p:nvSpPr>
          <p:cNvPr id="40" name="Текст 32"/>
          <p:cNvSpPr>
            <a:spLocks noGrp="1"/>
          </p:cNvSpPr>
          <p:nvPr>
            <p:ph type="body" sz="quarter" idx="15"/>
          </p:nvPr>
        </p:nvSpPr>
        <p:spPr>
          <a:xfrm>
            <a:off x="3327954" y="1253782"/>
            <a:ext cx="2659546" cy="401231"/>
          </a:xfrm>
          <a:prstGeom prst="rect">
            <a:avLst/>
          </a:prstGeom>
        </p:spPr>
        <p:txBody>
          <a:bodyPr lIns="0"/>
          <a:lstStyle>
            <a:lvl1pPr>
              <a:defRPr sz="1800"/>
            </a:lvl1pPr>
          </a:lstStyle>
          <a:p>
            <a:pPr lvl="0"/>
            <a:r>
              <a:rPr lang="ru-RU" dirty="0"/>
              <a:t>Образец текста</a:t>
            </a:r>
          </a:p>
        </p:txBody>
      </p:sp>
      <p:sp>
        <p:nvSpPr>
          <p:cNvPr id="41" name="Текст 4"/>
          <p:cNvSpPr>
            <a:spLocks noGrp="1"/>
          </p:cNvSpPr>
          <p:nvPr>
            <p:ph type="body" sz="quarter" idx="16"/>
          </p:nvPr>
        </p:nvSpPr>
        <p:spPr>
          <a:xfrm>
            <a:off x="6218300" y="4655074"/>
            <a:ext cx="2659545" cy="1745726"/>
          </a:xfrm>
          <a:prstGeom prst="rect">
            <a:avLst/>
          </a:prstGeom>
        </p:spPr>
        <p:txBody>
          <a:bodyPr lIns="0"/>
          <a:lstStyle>
            <a:lvl1pPr>
              <a:defRPr sz="1400"/>
            </a:lvl1pPr>
          </a:lstStyle>
          <a:p>
            <a:pPr lvl="0"/>
            <a:r>
              <a:rPr lang="ru-RU" dirty="0"/>
              <a:t>Образец текста</a:t>
            </a:r>
          </a:p>
        </p:txBody>
      </p:sp>
      <p:sp>
        <p:nvSpPr>
          <p:cNvPr id="42" name="Рисунок 26"/>
          <p:cNvSpPr>
            <a:spLocks noGrp="1"/>
          </p:cNvSpPr>
          <p:nvPr>
            <p:ph type="pic" sz="quarter" idx="17"/>
          </p:nvPr>
        </p:nvSpPr>
        <p:spPr>
          <a:xfrm>
            <a:off x="6218302" y="1824077"/>
            <a:ext cx="2659546" cy="2639346"/>
          </a:xfrm>
          <a:prstGeom prst="rect">
            <a:avLst/>
          </a:prstGeom>
        </p:spPr>
        <p:txBody>
          <a:bodyPr anchor="ctr"/>
          <a:lstStyle>
            <a:lvl1pPr algn="ctr">
              <a:defRPr sz="1400" i="1"/>
            </a:lvl1pPr>
          </a:lstStyle>
          <a:p>
            <a:endParaRPr lang="ru-RU" dirty="0"/>
          </a:p>
        </p:txBody>
      </p:sp>
      <p:sp>
        <p:nvSpPr>
          <p:cNvPr id="43" name="Текст 32"/>
          <p:cNvSpPr>
            <a:spLocks noGrp="1"/>
          </p:cNvSpPr>
          <p:nvPr>
            <p:ph type="body" sz="quarter" idx="18"/>
          </p:nvPr>
        </p:nvSpPr>
        <p:spPr>
          <a:xfrm>
            <a:off x="6218302" y="1253782"/>
            <a:ext cx="2659546" cy="401231"/>
          </a:xfrm>
          <a:prstGeom prst="rect">
            <a:avLst/>
          </a:prstGeom>
        </p:spPr>
        <p:txBody>
          <a:bodyPr lIns="0"/>
          <a:lstStyle>
            <a:lvl1pPr>
              <a:defRPr sz="1800"/>
            </a:lvl1pPr>
          </a:lstStyle>
          <a:p>
            <a:pPr lvl="0"/>
            <a:r>
              <a:rPr lang="ru-RU" dirty="0"/>
              <a:t>Образец текста</a:t>
            </a:r>
          </a:p>
        </p:txBody>
      </p:sp>
      <p:sp>
        <p:nvSpPr>
          <p:cNvPr id="44" name="Текст 4"/>
          <p:cNvSpPr>
            <a:spLocks noGrp="1"/>
          </p:cNvSpPr>
          <p:nvPr>
            <p:ph type="body" sz="quarter" idx="19"/>
          </p:nvPr>
        </p:nvSpPr>
        <p:spPr>
          <a:xfrm>
            <a:off x="9109366" y="4655074"/>
            <a:ext cx="2659545" cy="1745726"/>
          </a:xfrm>
          <a:prstGeom prst="rect">
            <a:avLst/>
          </a:prstGeom>
        </p:spPr>
        <p:txBody>
          <a:bodyPr lIns="0"/>
          <a:lstStyle>
            <a:lvl1pPr>
              <a:defRPr sz="1400"/>
            </a:lvl1pPr>
          </a:lstStyle>
          <a:p>
            <a:pPr lvl="0"/>
            <a:r>
              <a:rPr lang="ru-RU" dirty="0"/>
              <a:t>Образец текста</a:t>
            </a:r>
          </a:p>
        </p:txBody>
      </p:sp>
      <p:sp>
        <p:nvSpPr>
          <p:cNvPr id="45" name="Рисунок 26"/>
          <p:cNvSpPr>
            <a:spLocks noGrp="1"/>
          </p:cNvSpPr>
          <p:nvPr>
            <p:ph type="pic" sz="quarter" idx="20"/>
          </p:nvPr>
        </p:nvSpPr>
        <p:spPr>
          <a:xfrm>
            <a:off x="9109368" y="1824077"/>
            <a:ext cx="2659546" cy="2639346"/>
          </a:xfrm>
          <a:prstGeom prst="rect">
            <a:avLst/>
          </a:prstGeom>
        </p:spPr>
        <p:txBody>
          <a:bodyPr anchor="ctr"/>
          <a:lstStyle>
            <a:lvl1pPr algn="ctr">
              <a:defRPr sz="1400" i="1"/>
            </a:lvl1pPr>
          </a:lstStyle>
          <a:p>
            <a:endParaRPr lang="ru-RU" dirty="0"/>
          </a:p>
        </p:txBody>
      </p:sp>
      <p:sp>
        <p:nvSpPr>
          <p:cNvPr id="46" name="Текст 32"/>
          <p:cNvSpPr>
            <a:spLocks noGrp="1"/>
          </p:cNvSpPr>
          <p:nvPr>
            <p:ph type="body" sz="quarter" idx="21"/>
          </p:nvPr>
        </p:nvSpPr>
        <p:spPr>
          <a:xfrm>
            <a:off x="9109368" y="1253782"/>
            <a:ext cx="2659546" cy="401231"/>
          </a:xfrm>
          <a:prstGeom prst="rect">
            <a:avLst/>
          </a:prstGeom>
        </p:spPr>
        <p:txBody>
          <a:bodyPr lIns="0"/>
          <a:lstStyle>
            <a:lvl1pPr>
              <a:defRPr sz="1800"/>
            </a:lvl1pPr>
          </a:lstStyle>
          <a:p>
            <a:pPr lvl="0"/>
            <a:r>
              <a:rPr lang="ru-RU" dirty="0"/>
              <a:t>Образец текста</a:t>
            </a:r>
          </a:p>
        </p:txBody>
      </p:sp>
    </p:spTree>
    <p:extLst>
      <p:ext uri="{BB962C8B-B14F-4D97-AF65-F5344CB8AC3E}">
        <p14:creationId xmlns:p14="http://schemas.microsoft.com/office/powerpoint/2010/main" val="96541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Пустой">
    <p:spTree>
      <p:nvGrpSpPr>
        <p:cNvPr id="1" name=""/>
        <p:cNvGrpSpPr/>
        <p:nvPr/>
      </p:nvGrpSpPr>
      <p:grpSpPr>
        <a:xfrm>
          <a:off x="0" y="0"/>
          <a:ext cx="0" cy="0"/>
          <a:chOff x="0" y="0"/>
          <a:chExt cx="0" cy="0"/>
        </a:xfrm>
      </p:grpSpPr>
      <p:graphicFrame>
        <p:nvGraphicFramePr>
          <p:cNvPr id="2" name="Объект 1" hidden="1"/>
          <p:cNvGraphicFramePr>
            <a:graphicFrameLocks noChangeAspect="1"/>
          </p:cNvGraphicFramePr>
          <p:nvPr userDrawn="1">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87048" name="think-cell Slide" r:id="rId5" imgW="270" imgH="270" progId="TCLayout.ActiveDocument.1">
                  <p:embed/>
                </p:oleObj>
              </mc:Choice>
              <mc:Fallback>
                <p:oleObj name="think-cell Slide" r:id="rId5" imgW="270" imgH="270" progId="TCLayout.ActiveDocument.1">
                  <p:embed/>
                  <p:pic>
                    <p:nvPicPr>
                      <p:cNvPr id="2" name="Объект 1" hidden="1"/>
                      <p:cNvPicPr/>
                      <p:nvPr/>
                    </p:nvPicPr>
                    <p:blipFill>
                      <a:blip r:embed="rId6"/>
                      <a:stretch>
                        <a:fillRect/>
                      </a:stretch>
                    </p:blipFill>
                    <p:spPr>
                      <a:xfrm>
                        <a:off x="1589" y="1589"/>
                        <a:ext cx="1587" cy="1587"/>
                      </a:xfrm>
                      <a:prstGeom prst="rect">
                        <a:avLst/>
                      </a:prstGeom>
                    </p:spPr>
                  </p:pic>
                </p:oleObj>
              </mc:Fallback>
            </mc:AlternateContent>
          </a:graphicData>
        </a:graphic>
      </p:graphicFrame>
      <p:sp>
        <p:nvSpPr>
          <p:cNvPr id="7" name="Прямоугольник 6" hidden="1"/>
          <p:cNvSpPr/>
          <p:nvPr userDrawn="1">
            <p:custDataLst>
              <p:tags r:id="rId3"/>
            </p:custDataLst>
          </p:nvPr>
        </p:nvSpPr>
        <p:spPr>
          <a:xfrm>
            <a:off x="1" y="1"/>
            <a:ext cx="158751" cy="15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400" dirty="0">
              <a:solidFill>
                <a:srgbClr val="FFFFFF"/>
              </a:solidFill>
              <a:latin typeface="Calibri Light"/>
              <a:cs typeface="Calibri Light"/>
              <a:sym typeface="Calibri Light"/>
            </a:endParaRPr>
          </a:p>
        </p:txBody>
      </p:sp>
      <p:sp>
        <p:nvSpPr>
          <p:cNvPr id="8" name="Text Placeholder 3"/>
          <p:cNvSpPr txBox="1">
            <a:spLocks/>
          </p:cNvSpPr>
          <p:nvPr userDrawn="1"/>
        </p:nvSpPr>
        <p:spPr>
          <a:xfrm>
            <a:off x="0" y="-2"/>
            <a:ext cx="3930732" cy="6876000"/>
          </a:xfrm>
          <a:prstGeom prst="rect">
            <a:avLst/>
          </a:prstGeom>
          <a:solidFill>
            <a:schemeClr val="accent4"/>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2232000" rIns="720000" rtlCol="0" anchor="t"/>
          <a:lstStyle>
            <a:lvl1pPr marL="227013" indent="0" algn="l" defTabSz="914377" rtl="0" eaLnBrk="1" latinLnBrk="0" hangingPunct="1">
              <a:lnSpc>
                <a:spcPct val="100000"/>
              </a:lnSpc>
              <a:spcBef>
                <a:spcPts val="600"/>
              </a:spcBef>
              <a:buFont typeface="Arial"/>
              <a:buNone/>
              <a:tabLst/>
              <a:defRPr lang="en-US" sz="2000" b="0" i="0" kern="1200">
                <a:solidFill>
                  <a:srgbClr val="FFFFFF"/>
                </a:solidFill>
                <a:latin typeface="Calibri Light"/>
                <a:ea typeface="+mn-ea"/>
                <a:cs typeface="+mn-cs"/>
              </a:defRPr>
            </a:lvl1pPr>
            <a:lvl2pPr marL="457189" indent="0" algn="l" defTabSz="914377" rtl="0" eaLnBrk="1" latinLnBrk="0" hangingPunct="1">
              <a:lnSpc>
                <a:spcPct val="90000"/>
              </a:lnSpc>
              <a:spcBef>
                <a:spcPts val="500"/>
              </a:spcBef>
              <a:buFont typeface="Arial"/>
              <a:buNone/>
              <a:defRPr sz="2400" b="0" i="0" kern="1200">
                <a:solidFill>
                  <a:schemeClr val="lt1"/>
                </a:solidFill>
                <a:latin typeface="+mn-lt"/>
                <a:ea typeface="+mn-ea"/>
                <a:cs typeface="+mn-cs"/>
              </a:defRPr>
            </a:lvl2pPr>
            <a:lvl3pPr marL="914377" indent="0" algn="l" defTabSz="914377" rtl="0" eaLnBrk="1" latinLnBrk="0" hangingPunct="1">
              <a:lnSpc>
                <a:spcPct val="90000"/>
              </a:lnSpc>
              <a:spcBef>
                <a:spcPts val="500"/>
              </a:spcBef>
              <a:buFont typeface="Arial"/>
              <a:buNone/>
              <a:defRPr sz="2000" b="0" i="0" kern="1200">
                <a:solidFill>
                  <a:schemeClr val="lt1"/>
                </a:solidFill>
                <a:latin typeface="+mn-lt"/>
                <a:ea typeface="+mn-ea"/>
                <a:cs typeface="+mn-cs"/>
              </a:defRPr>
            </a:lvl3pPr>
            <a:lvl4pPr marL="1371566" indent="0" algn="l" defTabSz="914377" rtl="0" eaLnBrk="1" latinLnBrk="0" hangingPunct="1">
              <a:lnSpc>
                <a:spcPct val="90000"/>
              </a:lnSpc>
              <a:spcBef>
                <a:spcPts val="500"/>
              </a:spcBef>
              <a:buFont typeface="Arial"/>
              <a:buNone/>
              <a:defRPr sz="1900" b="0" i="0" kern="1200">
                <a:solidFill>
                  <a:schemeClr val="lt1"/>
                </a:solidFill>
                <a:latin typeface="+mn-lt"/>
                <a:ea typeface="+mn-ea"/>
                <a:cs typeface="+mn-cs"/>
              </a:defRPr>
            </a:lvl4pPr>
            <a:lvl5pPr marL="1828754" indent="0" algn="l" defTabSz="914377" rtl="0" eaLnBrk="1" latinLnBrk="0" hangingPunct="1">
              <a:lnSpc>
                <a:spcPct val="90000"/>
              </a:lnSpc>
              <a:spcBef>
                <a:spcPts val="500"/>
              </a:spcBef>
              <a:buFont typeface="Arial"/>
              <a:buNone/>
              <a:defRPr sz="1900" b="0" i="0" kern="1200">
                <a:solidFill>
                  <a:schemeClr val="lt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900" kern="1200">
                <a:solidFill>
                  <a:schemeClr val="lt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lt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lt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lt1"/>
                </a:solidFill>
                <a:latin typeface="+mn-lt"/>
                <a:ea typeface="+mn-ea"/>
                <a:cs typeface="+mn-cs"/>
              </a:defRPr>
            </a:lvl9pPr>
          </a:lstStyle>
          <a:p>
            <a:pPr marL="182563"/>
            <a:r>
              <a:rPr lang="ru-RU"/>
              <a:t> </a:t>
            </a:r>
          </a:p>
        </p:txBody>
      </p:sp>
    </p:spTree>
    <p:extLst>
      <p:ext uri="{BB962C8B-B14F-4D97-AF65-F5344CB8AC3E}">
        <p14:creationId xmlns:p14="http://schemas.microsoft.com/office/powerpoint/2010/main" val="328228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_background_fill">
    <p:bg>
      <p:bgPr>
        <a:gradFill>
          <a:gsLst>
            <a:gs pos="56000">
              <a:schemeClr val="accent1">
                <a:lumMod val="50000"/>
              </a:schemeClr>
            </a:gs>
            <a:gs pos="8000">
              <a:schemeClr val="accent4"/>
            </a:gs>
            <a:gs pos="100000">
              <a:schemeClr val="accent6">
                <a:lumMod val="60000"/>
                <a:lumOff val="40000"/>
              </a:schemeClr>
            </a:gs>
            <a:gs pos="43000">
              <a:schemeClr val="accent1">
                <a:lumMod val="50000"/>
              </a:schemeClr>
            </a:gs>
          </a:gsLst>
          <a:lin ang="18900000" scaled="0"/>
        </a:gradFill>
        <a:effectLst/>
      </p:bgPr>
    </p:bg>
    <p:spTree>
      <p:nvGrpSpPr>
        <p:cNvPr id="1" name=""/>
        <p:cNvGrpSpPr/>
        <p:nvPr/>
      </p:nvGrpSpPr>
      <p:grpSpPr>
        <a:xfrm>
          <a:off x="0" y="0"/>
          <a:ext cx="0" cy="0"/>
          <a:chOff x="0" y="0"/>
          <a:chExt cx="0" cy="0"/>
        </a:xfrm>
      </p:grpSpPr>
      <p:graphicFrame>
        <p:nvGraphicFramePr>
          <p:cNvPr id="207902" name="Object 20790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073" name="think-cell Slide" r:id="rId4" imgW="270" imgH="270" progId="TCLayout.ActiveDocument.1">
                  <p:embed/>
                </p:oleObj>
              </mc:Choice>
              <mc:Fallback>
                <p:oleObj name="think-cell Slide" r:id="rId4" imgW="270" imgH="270" progId="TCLayout.ActiveDocument.1">
                  <p:embed/>
                  <p:pic>
                    <p:nvPicPr>
                      <p:cNvPr id="207902" name="Object 20790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81" name="Picture 7" descr="U:\Documents\Kassatkine_Dmitri\Picture.png"/>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1232"/>
          <a:stretch/>
        </p:blipFill>
        <p:spPr bwMode="auto">
          <a:xfrm>
            <a:off x="0" y="1"/>
            <a:ext cx="12195302" cy="6872266"/>
          </a:xfrm>
          <a:prstGeom prst="rect">
            <a:avLst/>
          </a:prstGeom>
          <a:noFill/>
          <a:extLst>
            <a:ext uri="{909E8E84-426E-40DD-AFC4-6F175D3DCCD1}">
              <a14:hiddenFill xmlns:a14="http://schemas.microsoft.com/office/drawing/2010/main">
                <a:solidFill>
                  <a:srgbClr val="FFFFFF"/>
                </a:solidFill>
              </a14:hiddenFill>
            </a:ext>
          </a:extLst>
        </p:spPr>
      </p:pic>
      <p:grpSp>
        <p:nvGrpSpPr>
          <p:cNvPr id="209936" name="Group 209935"/>
          <p:cNvGrpSpPr/>
          <p:nvPr userDrawn="1"/>
        </p:nvGrpSpPr>
        <p:grpSpPr>
          <a:xfrm>
            <a:off x="-4763" y="71415"/>
            <a:ext cx="12203114" cy="7280298"/>
            <a:chOff x="-4763" y="71415"/>
            <a:chExt cx="12203114" cy="7280298"/>
          </a:xfrm>
          <a:gradFill>
            <a:gsLst>
              <a:gs pos="90000">
                <a:schemeClr val="accent6">
                  <a:lumMod val="40000"/>
                  <a:lumOff val="60000"/>
                </a:schemeClr>
              </a:gs>
              <a:gs pos="19000">
                <a:srgbClr val="108272"/>
              </a:gs>
              <a:gs pos="51000">
                <a:srgbClr val="005830"/>
              </a:gs>
            </a:gsLst>
            <a:lin ang="18600000" scaled="0"/>
          </a:gradFill>
        </p:grpSpPr>
        <p:grpSp>
          <p:nvGrpSpPr>
            <p:cNvPr id="207901" name="Group 207900"/>
            <p:cNvGrpSpPr/>
            <p:nvPr userDrawn="1"/>
          </p:nvGrpSpPr>
          <p:grpSpPr>
            <a:xfrm>
              <a:off x="-4763" y="71415"/>
              <a:ext cx="12192003" cy="3227388"/>
              <a:chOff x="-4763" y="811213"/>
              <a:chExt cx="12207876" cy="3227388"/>
            </a:xfrm>
            <a:grpFill/>
          </p:grpSpPr>
          <p:sp>
            <p:nvSpPr>
              <p:cNvPr id="6" name="Freeform 6"/>
              <p:cNvSpPr>
                <a:spLocks noEditPoints="1"/>
              </p:cNvSpPr>
              <p:nvPr userDrawn="1"/>
            </p:nvSpPr>
            <p:spPr bwMode="auto">
              <a:xfrm>
                <a:off x="-4763" y="811213"/>
                <a:ext cx="12203113" cy="2921000"/>
              </a:xfrm>
              <a:custGeom>
                <a:avLst/>
                <a:gdLst>
                  <a:gd name="T0" fmla="*/ 432 w 2946"/>
                  <a:gd name="T1" fmla="*/ 404 h 705"/>
                  <a:gd name="T2" fmla="*/ 428 w 2946"/>
                  <a:gd name="T3" fmla="*/ 400 h 705"/>
                  <a:gd name="T4" fmla="*/ 422 w 2946"/>
                  <a:gd name="T5" fmla="*/ 395 h 705"/>
                  <a:gd name="T6" fmla="*/ 406 w 2946"/>
                  <a:gd name="T7" fmla="*/ 390 h 705"/>
                  <a:gd name="T8" fmla="*/ 403 w 2946"/>
                  <a:gd name="T9" fmla="*/ 383 h 705"/>
                  <a:gd name="T10" fmla="*/ 403 w 2946"/>
                  <a:gd name="T11" fmla="*/ 383 h 705"/>
                  <a:gd name="T12" fmla="*/ 1175 w 2946"/>
                  <a:gd name="T13" fmla="*/ 659 h 705"/>
                  <a:gd name="T14" fmla="*/ 582 w 2946"/>
                  <a:gd name="T15" fmla="*/ 508 h 705"/>
                  <a:gd name="T16" fmla="*/ 989 w 2946"/>
                  <a:gd name="T17" fmla="*/ 705 h 705"/>
                  <a:gd name="T18" fmla="*/ 1603 w 2946"/>
                  <a:gd name="T19" fmla="*/ 382 h 705"/>
                  <a:gd name="T20" fmla="*/ 398 w 2946"/>
                  <a:gd name="T21" fmla="*/ 380 h 705"/>
                  <a:gd name="T22" fmla="*/ 383 w 2946"/>
                  <a:gd name="T23" fmla="*/ 376 h 705"/>
                  <a:gd name="T24" fmla="*/ 372 w 2946"/>
                  <a:gd name="T25" fmla="*/ 369 h 705"/>
                  <a:gd name="T26" fmla="*/ 370 w 2946"/>
                  <a:gd name="T27" fmla="*/ 363 h 705"/>
                  <a:gd name="T28" fmla="*/ 370 w 2946"/>
                  <a:gd name="T29" fmla="*/ 363 h 705"/>
                  <a:gd name="T30" fmla="*/ 367 w 2946"/>
                  <a:gd name="T31" fmla="*/ 361 h 705"/>
                  <a:gd name="T32" fmla="*/ 353 w 2946"/>
                  <a:gd name="T33" fmla="*/ 358 h 705"/>
                  <a:gd name="T34" fmla="*/ 341 w 2946"/>
                  <a:gd name="T35" fmla="*/ 350 h 705"/>
                  <a:gd name="T36" fmla="*/ 338 w 2946"/>
                  <a:gd name="T37" fmla="*/ 344 h 705"/>
                  <a:gd name="T38" fmla="*/ 338 w 2946"/>
                  <a:gd name="T39" fmla="*/ 344 h 705"/>
                  <a:gd name="T40" fmla="*/ 335 w 2946"/>
                  <a:gd name="T41" fmla="*/ 342 h 705"/>
                  <a:gd name="T42" fmla="*/ 323 w 2946"/>
                  <a:gd name="T43" fmla="*/ 340 h 705"/>
                  <a:gd name="T44" fmla="*/ 310 w 2946"/>
                  <a:gd name="T45" fmla="*/ 333 h 705"/>
                  <a:gd name="T46" fmla="*/ 1682 w 2946"/>
                  <a:gd name="T47" fmla="*/ 329 h 705"/>
                  <a:gd name="T48" fmla="*/ 1700 w 2946"/>
                  <a:gd name="T49" fmla="*/ 320 h 705"/>
                  <a:gd name="T50" fmla="*/ 1700 w 2946"/>
                  <a:gd name="T51" fmla="*/ 320 h 705"/>
                  <a:gd name="T52" fmla="*/ 1710 w 2946"/>
                  <a:gd name="T53" fmla="*/ 315 h 705"/>
                  <a:gd name="T54" fmla="*/ 1708 w 2946"/>
                  <a:gd name="T55" fmla="*/ 311 h 705"/>
                  <a:gd name="T56" fmla="*/ 1725 w 2946"/>
                  <a:gd name="T57" fmla="*/ 301 h 705"/>
                  <a:gd name="T58" fmla="*/ 1747 w 2946"/>
                  <a:gd name="T59" fmla="*/ 293 h 705"/>
                  <a:gd name="T60" fmla="*/ 1747 w 2946"/>
                  <a:gd name="T61" fmla="*/ 293 h 705"/>
                  <a:gd name="T62" fmla="*/ 1753 w 2946"/>
                  <a:gd name="T63" fmla="*/ 290 h 705"/>
                  <a:gd name="T64" fmla="*/ 1756 w 2946"/>
                  <a:gd name="T65" fmla="*/ 284 h 705"/>
                  <a:gd name="T66" fmla="*/ 1767 w 2946"/>
                  <a:gd name="T67" fmla="*/ 278 h 705"/>
                  <a:gd name="T68" fmla="*/ 1787 w 2946"/>
                  <a:gd name="T69" fmla="*/ 267 h 705"/>
                  <a:gd name="T70" fmla="*/ 1787 w 2946"/>
                  <a:gd name="T71" fmla="*/ 267 h 705"/>
                  <a:gd name="T72" fmla="*/ 1807 w 2946"/>
                  <a:gd name="T73" fmla="*/ 262 h 705"/>
                  <a:gd name="T74" fmla="*/ 1811 w 2946"/>
                  <a:gd name="T75" fmla="*/ 260 h 705"/>
                  <a:gd name="T76" fmla="*/ 1816 w 2946"/>
                  <a:gd name="T77" fmla="*/ 253 h 705"/>
                  <a:gd name="T78" fmla="*/ 1836 w 2946"/>
                  <a:gd name="T79" fmla="*/ 243 h 705"/>
                  <a:gd name="T80" fmla="*/ 1836 w 2946"/>
                  <a:gd name="T81" fmla="*/ 243 h 705"/>
                  <a:gd name="T82" fmla="*/ 1855 w 2946"/>
                  <a:gd name="T83" fmla="*/ 238 h 705"/>
                  <a:gd name="T84" fmla="*/ 1858 w 2946"/>
                  <a:gd name="T85" fmla="*/ 237 h 705"/>
                  <a:gd name="T86" fmla="*/ 1864 w 2946"/>
                  <a:gd name="T87" fmla="*/ 230 h 705"/>
                  <a:gd name="T88" fmla="*/ 1886 w 2946"/>
                  <a:gd name="T89" fmla="*/ 220 h 705"/>
                  <a:gd name="T90" fmla="*/ 1886 w 2946"/>
                  <a:gd name="T91" fmla="*/ 220 h 705"/>
                  <a:gd name="T92" fmla="*/ 312 w 2946"/>
                  <a:gd name="T93" fmla="*/ 329 h 705"/>
                  <a:gd name="T94" fmla="*/ 1889 w 2946"/>
                  <a:gd name="T95" fmla="*/ 219 h 705"/>
                  <a:gd name="T96" fmla="*/ 2946 w 2946"/>
                  <a:gd name="T97" fmla="*/ 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6" h="705">
                    <a:moveTo>
                      <a:pt x="432" y="404"/>
                    </a:moveTo>
                    <a:cubicBezTo>
                      <a:pt x="434" y="405"/>
                      <a:pt x="435" y="405"/>
                      <a:pt x="437" y="406"/>
                    </a:cubicBezTo>
                    <a:cubicBezTo>
                      <a:pt x="437" y="406"/>
                      <a:pt x="437" y="405"/>
                      <a:pt x="437" y="405"/>
                    </a:cubicBezTo>
                    <a:cubicBezTo>
                      <a:pt x="435" y="405"/>
                      <a:pt x="433" y="405"/>
                      <a:pt x="432" y="404"/>
                    </a:cubicBezTo>
                    <a:moveTo>
                      <a:pt x="421" y="399"/>
                    </a:moveTo>
                    <a:cubicBezTo>
                      <a:pt x="421" y="399"/>
                      <a:pt x="422" y="399"/>
                      <a:pt x="422" y="399"/>
                    </a:cubicBezTo>
                    <a:cubicBezTo>
                      <a:pt x="424" y="400"/>
                      <a:pt x="427" y="400"/>
                      <a:pt x="429" y="401"/>
                    </a:cubicBezTo>
                    <a:cubicBezTo>
                      <a:pt x="429" y="400"/>
                      <a:pt x="428" y="400"/>
                      <a:pt x="428" y="400"/>
                    </a:cubicBezTo>
                    <a:cubicBezTo>
                      <a:pt x="426" y="399"/>
                      <a:pt x="423" y="399"/>
                      <a:pt x="421" y="399"/>
                    </a:cubicBezTo>
                    <a:moveTo>
                      <a:pt x="413" y="393"/>
                    </a:moveTo>
                    <a:cubicBezTo>
                      <a:pt x="413" y="394"/>
                      <a:pt x="414" y="394"/>
                      <a:pt x="414" y="394"/>
                    </a:cubicBezTo>
                    <a:cubicBezTo>
                      <a:pt x="417" y="395"/>
                      <a:pt x="419" y="395"/>
                      <a:pt x="422" y="395"/>
                    </a:cubicBezTo>
                    <a:cubicBezTo>
                      <a:pt x="421" y="395"/>
                      <a:pt x="420" y="394"/>
                      <a:pt x="419" y="394"/>
                    </a:cubicBezTo>
                    <a:cubicBezTo>
                      <a:pt x="417" y="394"/>
                      <a:pt x="415" y="394"/>
                      <a:pt x="413" y="393"/>
                    </a:cubicBezTo>
                    <a:moveTo>
                      <a:pt x="404" y="388"/>
                    </a:moveTo>
                    <a:cubicBezTo>
                      <a:pt x="405" y="389"/>
                      <a:pt x="406" y="389"/>
                      <a:pt x="406" y="390"/>
                    </a:cubicBezTo>
                    <a:cubicBezTo>
                      <a:pt x="409" y="390"/>
                      <a:pt x="411" y="390"/>
                      <a:pt x="414" y="390"/>
                    </a:cubicBezTo>
                    <a:cubicBezTo>
                      <a:pt x="413" y="390"/>
                      <a:pt x="412" y="389"/>
                      <a:pt x="411" y="389"/>
                    </a:cubicBezTo>
                    <a:cubicBezTo>
                      <a:pt x="409" y="388"/>
                      <a:pt x="406" y="388"/>
                      <a:pt x="404" y="388"/>
                    </a:cubicBezTo>
                    <a:moveTo>
                      <a:pt x="403" y="383"/>
                    </a:moveTo>
                    <a:cubicBezTo>
                      <a:pt x="400" y="383"/>
                      <a:pt x="398" y="383"/>
                      <a:pt x="396" y="383"/>
                    </a:cubicBezTo>
                    <a:cubicBezTo>
                      <a:pt x="397" y="384"/>
                      <a:pt x="398" y="384"/>
                      <a:pt x="399" y="385"/>
                    </a:cubicBezTo>
                    <a:cubicBezTo>
                      <a:pt x="401" y="385"/>
                      <a:pt x="403" y="385"/>
                      <a:pt x="406" y="385"/>
                    </a:cubicBezTo>
                    <a:cubicBezTo>
                      <a:pt x="405" y="385"/>
                      <a:pt x="404" y="384"/>
                      <a:pt x="403" y="383"/>
                    </a:cubicBezTo>
                    <a:moveTo>
                      <a:pt x="1603" y="382"/>
                    </a:moveTo>
                    <a:cubicBezTo>
                      <a:pt x="1571" y="403"/>
                      <a:pt x="1541" y="423"/>
                      <a:pt x="1511" y="443"/>
                    </a:cubicBezTo>
                    <a:cubicBezTo>
                      <a:pt x="1485" y="463"/>
                      <a:pt x="1459" y="482"/>
                      <a:pt x="1434" y="501"/>
                    </a:cubicBezTo>
                    <a:cubicBezTo>
                      <a:pt x="1350" y="564"/>
                      <a:pt x="1271" y="620"/>
                      <a:pt x="1175" y="659"/>
                    </a:cubicBezTo>
                    <a:cubicBezTo>
                      <a:pt x="1105" y="688"/>
                      <a:pt x="1045" y="701"/>
                      <a:pt x="989" y="701"/>
                    </a:cubicBezTo>
                    <a:cubicBezTo>
                      <a:pt x="918" y="701"/>
                      <a:pt x="855" y="681"/>
                      <a:pt x="792" y="647"/>
                    </a:cubicBezTo>
                    <a:cubicBezTo>
                      <a:pt x="730" y="615"/>
                      <a:pt x="668" y="569"/>
                      <a:pt x="598" y="519"/>
                    </a:cubicBezTo>
                    <a:cubicBezTo>
                      <a:pt x="593" y="515"/>
                      <a:pt x="588" y="512"/>
                      <a:pt x="582" y="508"/>
                    </a:cubicBezTo>
                    <a:cubicBezTo>
                      <a:pt x="555" y="490"/>
                      <a:pt x="528" y="471"/>
                      <a:pt x="498" y="452"/>
                    </a:cubicBezTo>
                    <a:cubicBezTo>
                      <a:pt x="531" y="475"/>
                      <a:pt x="562" y="497"/>
                      <a:pt x="591" y="518"/>
                    </a:cubicBezTo>
                    <a:cubicBezTo>
                      <a:pt x="663" y="571"/>
                      <a:pt x="726" y="617"/>
                      <a:pt x="790" y="651"/>
                    </a:cubicBezTo>
                    <a:cubicBezTo>
                      <a:pt x="854" y="684"/>
                      <a:pt x="917" y="705"/>
                      <a:pt x="989" y="705"/>
                    </a:cubicBezTo>
                    <a:cubicBezTo>
                      <a:pt x="989" y="705"/>
                      <a:pt x="989" y="705"/>
                      <a:pt x="989" y="705"/>
                    </a:cubicBezTo>
                    <a:cubicBezTo>
                      <a:pt x="1045" y="705"/>
                      <a:pt x="1107" y="692"/>
                      <a:pt x="1176" y="663"/>
                    </a:cubicBezTo>
                    <a:cubicBezTo>
                      <a:pt x="1273" y="623"/>
                      <a:pt x="1352" y="567"/>
                      <a:pt x="1436" y="504"/>
                    </a:cubicBezTo>
                    <a:cubicBezTo>
                      <a:pt x="1488" y="465"/>
                      <a:pt x="1542" y="424"/>
                      <a:pt x="1603" y="382"/>
                    </a:cubicBezTo>
                    <a:moveTo>
                      <a:pt x="394" y="378"/>
                    </a:moveTo>
                    <a:cubicBezTo>
                      <a:pt x="392" y="378"/>
                      <a:pt x="390" y="378"/>
                      <a:pt x="387" y="378"/>
                    </a:cubicBezTo>
                    <a:cubicBezTo>
                      <a:pt x="389" y="379"/>
                      <a:pt x="390" y="380"/>
                      <a:pt x="391" y="380"/>
                    </a:cubicBezTo>
                    <a:cubicBezTo>
                      <a:pt x="393" y="380"/>
                      <a:pt x="396" y="380"/>
                      <a:pt x="398" y="380"/>
                    </a:cubicBezTo>
                    <a:cubicBezTo>
                      <a:pt x="397" y="380"/>
                      <a:pt x="396" y="379"/>
                      <a:pt x="394" y="378"/>
                    </a:cubicBezTo>
                    <a:moveTo>
                      <a:pt x="386" y="373"/>
                    </a:moveTo>
                    <a:cubicBezTo>
                      <a:pt x="384" y="373"/>
                      <a:pt x="382" y="373"/>
                      <a:pt x="380" y="374"/>
                    </a:cubicBezTo>
                    <a:cubicBezTo>
                      <a:pt x="381" y="374"/>
                      <a:pt x="382" y="375"/>
                      <a:pt x="383" y="376"/>
                    </a:cubicBezTo>
                    <a:cubicBezTo>
                      <a:pt x="386" y="376"/>
                      <a:pt x="388" y="376"/>
                      <a:pt x="390" y="376"/>
                    </a:cubicBezTo>
                    <a:cubicBezTo>
                      <a:pt x="389" y="375"/>
                      <a:pt x="387" y="374"/>
                      <a:pt x="386" y="373"/>
                    </a:cubicBezTo>
                    <a:moveTo>
                      <a:pt x="378" y="368"/>
                    </a:moveTo>
                    <a:cubicBezTo>
                      <a:pt x="376" y="368"/>
                      <a:pt x="374" y="369"/>
                      <a:pt x="372" y="369"/>
                    </a:cubicBezTo>
                    <a:cubicBezTo>
                      <a:pt x="373" y="370"/>
                      <a:pt x="374" y="371"/>
                      <a:pt x="376" y="371"/>
                    </a:cubicBezTo>
                    <a:cubicBezTo>
                      <a:pt x="378" y="371"/>
                      <a:pt x="380" y="371"/>
                      <a:pt x="382" y="371"/>
                    </a:cubicBezTo>
                    <a:cubicBezTo>
                      <a:pt x="381" y="370"/>
                      <a:pt x="379" y="369"/>
                      <a:pt x="378" y="368"/>
                    </a:cubicBezTo>
                    <a:moveTo>
                      <a:pt x="370" y="363"/>
                    </a:moveTo>
                    <a:cubicBezTo>
                      <a:pt x="368" y="363"/>
                      <a:pt x="366" y="364"/>
                      <a:pt x="364" y="364"/>
                    </a:cubicBezTo>
                    <a:cubicBezTo>
                      <a:pt x="365" y="365"/>
                      <a:pt x="367" y="366"/>
                      <a:pt x="368" y="367"/>
                    </a:cubicBezTo>
                    <a:cubicBezTo>
                      <a:pt x="370" y="366"/>
                      <a:pt x="372" y="366"/>
                      <a:pt x="374" y="366"/>
                    </a:cubicBezTo>
                    <a:cubicBezTo>
                      <a:pt x="373" y="365"/>
                      <a:pt x="371" y="364"/>
                      <a:pt x="370" y="363"/>
                    </a:cubicBezTo>
                    <a:moveTo>
                      <a:pt x="362" y="358"/>
                    </a:moveTo>
                    <a:cubicBezTo>
                      <a:pt x="360" y="359"/>
                      <a:pt x="358" y="359"/>
                      <a:pt x="356" y="360"/>
                    </a:cubicBezTo>
                    <a:cubicBezTo>
                      <a:pt x="358" y="360"/>
                      <a:pt x="359" y="361"/>
                      <a:pt x="361" y="362"/>
                    </a:cubicBezTo>
                    <a:cubicBezTo>
                      <a:pt x="363" y="362"/>
                      <a:pt x="365" y="361"/>
                      <a:pt x="367" y="361"/>
                    </a:cubicBezTo>
                    <a:cubicBezTo>
                      <a:pt x="365" y="360"/>
                      <a:pt x="363" y="359"/>
                      <a:pt x="362" y="358"/>
                    </a:cubicBezTo>
                    <a:moveTo>
                      <a:pt x="354" y="353"/>
                    </a:moveTo>
                    <a:cubicBezTo>
                      <a:pt x="352" y="354"/>
                      <a:pt x="350" y="354"/>
                      <a:pt x="349" y="355"/>
                    </a:cubicBezTo>
                    <a:cubicBezTo>
                      <a:pt x="350" y="356"/>
                      <a:pt x="352" y="357"/>
                      <a:pt x="353" y="358"/>
                    </a:cubicBezTo>
                    <a:cubicBezTo>
                      <a:pt x="355" y="357"/>
                      <a:pt x="357" y="357"/>
                      <a:pt x="359" y="356"/>
                    </a:cubicBezTo>
                    <a:cubicBezTo>
                      <a:pt x="357" y="355"/>
                      <a:pt x="355" y="354"/>
                      <a:pt x="354" y="353"/>
                    </a:cubicBezTo>
                    <a:moveTo>
                      <a:pt x="346" y="349"/>
                    </a:moveTo>
                    <a:cubicBezTo>
                      <a:pt x="344" y="349"/>
                      <a:pt x="342" y="350"/>
                      <a:pt x="341" y="350"/>
                    </a:cubicBezTo>
                    <a:cubicBezTo>
                      <a:pt x="342" y="351"/>
                      <a:pt x="344" y="352"/>
                      <a:pt x="346" y="353"/>
                    </a:cubicBezTo>
                    <a:cubicBezTo>
                      <a:pt x="347" y="353"/>
                      <a:pt x="349" y="352"/>
                      <a:pt x="351" y="352"/>
                    </a:cubicBezTo>
                    <a:cubicBezTo>
                      <a:pt x="349" y="351"/>
                      <a:pt x="347" y="350"/>
                      <a:pt x="346" y="349"/>
                    </a:cubicBezTo>
                    <a:moveTo>
                      <a:pt x="338" y="344"/>
                    </a:moveTo>
                    <a:cubicBezTo>
                      <a:pt x="336" y="345"/>
                      <a:pt x="334" y="345"/>
                      <a:pt x="333" y="346"/>
                    </a:cubicBezTo>
                    <a:cubicBezTo>
                      <a:pt x="335" y="347"/>
                      <a:pt x="336" y="348"/>
                      <a:pt x="338" y="349"/>
                    </a:cubicBezTo>
                    <a:cubicBezTo>
                      <a:pt x="340" y="348"/>
                      <a:pt x="341" y="348"/>
                      <a:pt x="343" y="347"/>
                    </a:cubicBezTo>
                    <a:cubicBezTo>
                      <a:pt x="341" y="346"/>
                      <a:pt x="339" y="345"/>
                      <a:pt x="338" y="344"/>
                    </a:cubicBezTo>
                    <a:moveTo>
                      <a:pt x="330" y="339"/>
                    </a:moveTo>
                    <a:cubicBezTo>
                      <a:pt x="328" y="340"/>
                      <a:pt x="327" y="341"/>
                      <a:pt x="325" y="341"/>
                    </a:cubicBezTo>
                    <a:cubicBezTo>
                      <a:pt x="327" y="342"/>
                      <a:pt x="329" y="343"/>
                      <a:pt x="331" y="344"/>
                    </a:cubicBezTo>
                    <a:cubicBezTo>
                      <a:pt x="332" y="344"/>
                      <a:pt x="334" y="343"/>
                      <a:pt x="335" y="342"/>
                    </a:cubicBezTo>
                    <a:cubicBezTo>
                      <a:pt x="333" y="341"/>
                      <a:pt x="331" y="340"/>
                      <a:pt x="330" y="339"/>
                    </a:cubicBezTo>
                    <a:moveTo>
                      <a:pt x="322" y="335"/>
                    </a:moveTo>
                    <a:cubicBezTo>
                      <a:pt x="320" y="336"/>
                      <a:pt x="319" y="336"/>
                      <a:pt x="317" y="337"/>
                    </a:cubicBezTo>
                    <a:cubicBezTo>
                      <a:pt x="319" y="338"/>
                      <a:pt x="321" y="339"/>
                      <a:pt x="323" y="340"/>
                    </a:cubicBezTo>
                    <a:cubicBezTo>
                      <a:pt x="324" y="339"/>
                      <a:pt x="326" y="339"/>
                      <a:pt x="327" y="338"/>
                    </a:cubicBezTo>
                    <a:cubicBezTo>
                      <a:pt x="325" y="337"/>
                      <a:pt x="324" y="336"/>
                      <a:pt x="322" y="335"/>
                    </a:cubicBezTo>
                    <a:moveTo>
                      <a:pt x="314" y="330"/>
                    </a:moveTo>
                    <a:cubicBezTo>
                      <a:pt x="312" y="331"/>
                      <a:pt x="311" y="332"/>
                      <a:pt x="310" y="333"/>
                    </a:cubicBezTo>
                    <a:cubicBezTo>
                      <a:pt x="311" y="334"/>
                      <a:pt x="313" y="335"/>
                      <a:pt x="315" y="336"/>
                    </a:cubicBezTo>
                    <a:cubicBezTo>
                      <a:pt x="317" y="335"/>
                      <a:pt x="318" y="334"/>
                      <a:pt x="320" y="334"/>
                    </a:cubicBezTo>
                    <a:cubicBezTo>
                      <a:pt x="318" y="332"/>
                      <a:pt x="316" y="331"/>
                      <a:pt x="314" y="330"/>
                    </a:cubicBezTo>
                    <a:moveTo>
                      <a:pt x="1682" y="329"/>
                    </a:moveTo>
                    <a:cubicBezTo>
                      <a:pt x="1679" y="330"/>
                      <a:pt x="1677" y="331"/>
                      <a:pt x="1675" y="331"/>
                    </a:cubicBezTo>
                    <a:cubicBezTo>
                      <a:pt x="1674" y="331"/>
                      <a:pt x="1674" y="332"/>
                      <a:pt x="1674" y="332"/>
                    </a:cubicBezTo>
                    <a:cubicBezTo>
                      <a:pt x="1676" y="331"/>
                      <a:pt x="1679" y="330"/>
                      <a:pt x="1682" y="329"/>
                    </a:cubicBezTo>
                    <a:moveTo>
                      <a:pt x="1700" y="320"/>
                    </a:moveTo>
                    <a:cubicBezTo>
                      <a:pt x="1696" y="321"/>
                      <a:pt x="1692" y="322"/>
                      <a:pt x="1687" y="323"/>
                    </a:cubicBezTo>
                    <a:cubicBezTo>
                      <a:pt x="1687" y="324"/>
                      <a:pt x="1686" y="324"/>
                      <a:pt x="1685" y="325"/>
                    </a:cubicBezTo>
                    <a:cubicBezTo>
                      <a:pt x="1690" y="323"/>
                      <a:pt x="1694" y="322"/>
                      <a:pt x="1699" y="321"/>
                    </a:cubicBezTo>
                    <a:cubicBezTo>
                      <a:pt x="1699" y="321"/>
                      <a:pt x="1699" y="321"/>
                      <a:pt x="1700" y="320"/>
                    </a:cubicBezTo>
                    <a:moveTo>
                      <a:pt x="1712" y="313"/>
                    </a:moveTo>
                    <a:cubicBezTo>
                      <a:pt x="1708" y="314"/>
                      <a:pt x="1704" y="315"/>
                      <a:pt x="1700" y="316"/>
                    </a:cubicBezTo>
                    <a:cubicBezTo>
                      <a:pt x="1699" y="316"/>
                      <a:pt x="1698" y="317"/>
                      <a:pt x="1697" y="318"/>
                    </a:cubicBezTo>
                    <a:cubicBezTo>
                      <a:pt x="1701" y="317"/>
                      <a:pt x="1705" y="316"/>
                      <a:pt x="1710" y="315"/>
                    </a:cubicBezTo>
                    <a:cubicBezTo>
                      <a:pt x="1710" y="314"/>
                      <a:pt x="1711" y="314"/>
                      <a:pt x="1712" y="313"/>
                    </a:cubicBezTo>
                    <a:moveTo>
                      <a:pt x="1724" y="307"/>
                    </a:moveTo>
                    <a:cubicBezTo>
                      <a:pt x="1720" y="307"/>
                      <a:pt x="1716" y="308"/>
                      <a:pt x="1713" y="308"/>
                    </a:cubicBezTo>
                    <a:cubicBezTo>
                      <a:pt x="1711" y="309"/>
                      <a:pt x="1710" y="310"/>
                      <a:pt x="1708" y="311"/>
                    </a:cubicBezTo>
                    <a:cubicBezTo>
                      <a:pt x="1712" y="310"/>
                      <a:pt x="1716" y="309"/>
                      <a:pt x="1720" y="308"/>
                    </a:cubicBezTo>
                    <a:cubicBezTo>
                      <a:pt x="1721" y="308"/>
                      <a:pt x="1723" y="307"/>
                      <a:pt x="1724" y="307"/>
                    </a:cubicBezTo>
                    <a:moveTo>
                      <a:pt x="1735" y="300"/>
                    </a:moveTo>
                    <a:cubicBezTo>
                      <a:pt x="1732" y="300"/>
                      <a:pt x="1729" y="301"/>
                      <a:pt x="1725" y="301"/>
                    </a:cubicBezTo>
                    <a:cubicBezTo>
                      <a:pt x="1723" y="302"/>
                      <a:pt x="1722" y="303"/>
                      <a:pt x="1720" y="304"/>
                    </a:cubicBezTo>
                    <a:cubicBezTo>
                      <a:pt x="1724" y="303"/>
                      <a:pt x="1727" y="303"/>
                      <a:pt x="1731" y="302"/>
                    </a:cubicBezTo>
                    <a:cubicBezTo>
                      <a:pt x="1733" y="301"/>
                      <a:pt x="1734" y="301"/>
                      <a:pt x="1735" y="300"/>
                    </a:cubicBezTo>
                    <a:moveTo>
                      <a:pt x="1747" y="293"/>
                    </a:moveTo>
                    <a:cubicBezTo>
                      <a:pt x="1744" y="294"/>
                      <a:pt x="1741" y="294"/>
                      <a:pt x="1738" y="294"/>
                    </a:cubicBezTo>
                    <a:cubicBezTo>
                      <a:pt x="1736" y="295"/>
                      <a:pt x="1734" y="296"/>
                      <a:pt x="1732" y="297"/>
                    </a:cubicBezTo>
                    <a:cubicBezTo>
                      <a:pt x="1735" y="297"/>
                      <a:pt x="1739" y="296"/>
                      <a:pt x="1742" y="296"/>
                    </a:cubicBezTo>
                    <a:cubicBezTo>
                      <a:pt x="1744" y="295"/>
                      <a:pt x="1745" y="294"/>
                      <a:pt x="1747" y="293"/>
                    </a:cubicBezTo>
                    <a:moveTo>
                      <a:pt x="1759" y="287"/>
                    </a:moveTo>
                    <a:cubicBezTo>
                      <a:pt x="1756" y="287"/>
                      <a:pt x="1753" y="287"/>
                      <a:pt x="1750" y="287"/>
                    </a:cubicBezTo>
                    <a:cubicBezTo>
                      <a:pt x="1748" y="288"/>
                      <a:pt x="1746" y="289"/>
                      <a:pt x="1744" y="291"/>
                    </a:cubicBezTo>
                    <a:cubicBezTo>
                      <a:pt x="1747" y="290"/>
                      <a:pt x="1750" y="290"/>
                      <a:pt x="1753" y="290"/>
                    </a:cubicBezTo>
                    <a:cubicBezTo>
                      <a:pt x="1755" y="289"/>
                      <a:pt x="1757" y="288"/>
                      <a:pt x="1759" y="287"/>
                    </a:cubicBezTo>
                    <a:moveTo>
                      <a:pt x="1771" y="280"/>
                    </a:moveTo>
                    <a:cubicBezTo>
                      <a:pt x="1768" y="280"/>
                      <a:pt x="1765" y="280"/>
                      <a:pt x="1762" y="280"/>
                    </a:cubicBezTo>
                    <a:cubicBezTo>
                      <a:pt x="1760" y="282"/>
                      <a:pt x="1758" y="283"/>
                      <a:pt x="1756" y="284"/>
                    </a:cubicBezTo>
                    <a:cubicBezTo>
                      <a:pt x="1759" y="284"/>
                      <a:pt x="1762" y="284"/>
                      <a:pt x="1765" y="284"/>
                    </a:cubicBezTo>
                    <a:cubicBezTo>
                      <a:pt x="1767" y="283"/>
                      <a:pt x="1769" y="281"/>
                      <a:pt x="1771" y="280"/>
                    </a:cubicBezTo>
                    <a:moveTo>
                      <a:pt x="1775" y="274"/>
                    </a:moveTo>
                    <a:cubicBezTo>
                      <a:pt x="1772" y="275"/>
                      <a:pt x="1770" y="276"/>
                      <a:pt x="1767" y="278"/>
                    </a:cubicBezTo>
                    <a:cubicBezTo>
                      <a:pt x="1770" y="278"/>
                      <a:pt x="1773" y="278"/>
                      <a:pt x="1776" y="278"/>
                    </a:cubicBezTo>
                    <a:cubicBezTo>
                      <a:pt x="1778" y="276"/>
                      <a:pt x="1780" y="275"/>
                      <a:pt x="1783" y="274"/>
                    </a:cubicBezTo>
                    <a:cubicBezTo>
                      <a:pt x="1780" y="274"/>
                      <a:pt x="1777" y="274"/>
                      <a:pt x="1775" y="274"/>
                    </a:cubicBezTo>
                    <a:moveTo>
                      <a:pt x="1787" y="267"/>
                    </a:moveTo>
                    <a:cubicBezTo>
                      <a:pt x="1784" y="269"/>
                      <a:pt x="1782" y="270"/>
                      <a:pt x="1779" y="271"/>
                    </a:cubicBezTo>
                    <a:cubicBezTo>
                      <a:pt x="1782" y="271"/>
                      <a:pt x="1785" y="271"/>
                      <a:pt x="1788" y="271"/>
                    </a:cubicBezTo>
                    <a:cubicBezTo>
                      <a:pt x="1790" y="270"/>
                      <a:pt x="1792" y="269"/>
                      <a:pt x="1795" y="268"/>
                    </a:cubicBezTo>
                    <a:cubicBezTo>
                      <a:pt x="1792" y="268"/>
                      <a:pt x="1789" y="267"/>
                      <a:pt x="1787" y="267"/>
                    </a:cubicBezTo>
                    <a:moveTo>
                      <a:pt x="1799" y="261"/>
                    </a:moveTo>
                    <a:cubicBezTo>
                      <a:pt x="1797" y="262"/>
                      <a:pt x="1794" y="264"/>
                      <a:pt x="1791" y="265"/>
                    </a:cubicBezTo>
                    <a:cubicBezTo>
                      <a:pt x="1794" y="265"/>
                      <a:pt x="1797" y="265"/>
                      <a:pt x="1799" y="265"/>
                    </a:cubicBezTo>
                    <a:cubicBezTo>
                      <a:pt x="1802" y="264"/>
                      <a:pt x="1804" y="263"/>
                      <a:pt x="1807" y="262"/>
                    </a:cubicBezTo>
                    <a:cubicBezTo>
                      <a:pt x="1804" y="261"/>
                      <a:pt x="1802" y="261"/>
                      <a:pt x="1799" y="261"/>
                    </a:cubicBezTo>
                    <a:moveTo>
                      <a:pt x="1812" y="255"/>
                    </a:moveTo>
                    <a:cubicBezTo>
                      <a:pt x="1809" y="256"/>
                      <a:pt x="1806" y="257"/>
                      <a:pt x="1803" y="259"/>
                    </a:cubicBezTo>
                    <a:cubicBezTo>
                      <a:pt x="1806" y="259"/>
                      <a:pt x="1808" y="259"/>
                      <a:pt x="1811" y="260"/>
                    </a:cubicBezTo>
                    <a:cubicBezTo>
                      <a:pt x="1814" y="258"/>
                      <a:pt x="1816" y="257"/>
                      <a:pt x="1819" y="256"/>
                    </a:cubicBezTo>
                    <a:cubicBezTo>
                      <a:pt x="1816" y="255"/>
                      <a:pt x="1814" y="255"/>
                      <a:pt x="1812" y="255"/>
                    </a:cubicBezTo>
                    <a:moveTo>
                      <a:pt x="1824" y="249"/>
                    </a:moveTo>
                    <a:cubicBezTo>
                      <a:pt x="1821" y="250"/>
                      <a:pt x="1818" y="251"/>
                      <a:pt x="1816" y="253"/>
                    </a:cubicBezTo>
                    <a:cubicBezTo>
                      <a:pt x="1818" y="253"/>
                      <a:pt x="1820" y="253"/>
                      <a:pt x="1823" y="254"/>
                    </a:cubicBezTo>
                    <a:cubicBezTo>
                      <a:pt x="1825" y="252"/>
                      <a:pt x="1828" y="251"/>
                      <a:pt x="1831" y="250"/>
                    </a:cubicBezTo>
                    <a:cubicBezTo>
                      <a:pt x="1828" y="249"/>
                      <a:pt x="1826" y="249"/>
                      <a:pt x="1824" y="249"/>
                    </a:cubicBezTo>
                    <a:moveTo>
                      <a:pt x="1836" y="243"/>
                    </a:moveTo>
                    <a:cubicBezTo>
                      <a:pt x="1833" y="244"/>
                      <a:pt x="1830" y="245"/>
                      <a:pt x="1828" y="247"/>
                    </a:cubicBezTo>
                    <a:cubicBezTo>
                      <a:pt x="1830" y="247"/>
                      <a:pt x="1832" y="248"/>
                      <a:pt x="1835" y="248"/>
                    </a:cubicBezTo>
                    <a:cubicBezTo>
                      <a:pt x="1837" y="247"/>
                      <a:pt x="1840" y="245"/>
                      <a:pt x="1843" y="244"/>
                    </a:cubicBezTo>
                    <a:cubicBezTo>
                      <a:pt x="1841" y="243"/>
                      <a:pt x="1838" y="243"/>
                      <a:pt x="1836" y="243"/>
                    </a:cubicBezTo>
                    <a:moveTo>
                      <a:pt x="1849" y="237"/>
                    </a:moveTo>
                    <a:cubicBezTo>
                      <a:pt x="1846" y="238"/>
                      <a:pt x="1843" y="240"/>
                      <a:pt x="1840" y="241"/>
                    </a:cubicBezTo>
                    <a:cubicBezTo>
                      <a:pt x="1842" y="241"/>
                      <a:pt x="1844" y="242"/>
                      <a:pt x="1846" y="242"/>
                    </a:cubicBezTo>
                    <a:cubicBezTo>
                      <a:pt x="1849" y="241"/>
                      <a:pt x="1852" y="239"/>
                      <a:pt x="1855" y="238"/>
                    </a:cubicBezTo>
                    <a:cubicBezTo>
                      <a:pt x="1853" y="238"/>
                      <a:pt x="1851" y="237"/>
                      <a:pt x="1849" y="237"/>
                    </a:cubicBezTo>
                    <a:moveTo>
                      <a:pt x="1861" y="231"/>
                    </a:moveTo>
                    <a:cubicBezTo>
                      <a:pt x="1858" y="232"/>
                      <a:pt x="1855" y="234"/>
                      <a:pt x="1852" y="235"/>
                    </a:cubicBezTo>
                    <a:cubicBezTo>
                      <a:pt x="1854" y="236"/>
                      <a:pt x="1856" y="236"/>
                      <a:pt x="1858" y="237"/>
                    </a:cubicBezTo>
                    <a:cubicBezTo>
                      <a:pt x="1861" y="235"/>
                      <a:pt x="1864" y="234"/>
                      <a:pt x="1867" y="233"/>
                    </a:cubicBezTo>
                    <a:cubicBezTo>
                      <a:pt x="1865" y="232"/>
                      <a:pt x="1863" y="231"/>
                      <a:pt x="1861" y="231"/>
                    </a:cubicBezTo>
                    <a:moveTo>
                      <a:pt x="1873" y="225"/>
                    </a:moveTo>
                    <a:cubicBezTo>
                      <a:pt x="1870" y="227"/>
                      <a:pt x="1867" y="228"/>
                      <a:pt x="1864" y="230"/>
                    </a:cubicBezTo>
                    <a:cubicBezTo>
                      <a:pt x="1866" y="230"/>
                      <a:pt x="1868" y="231"/>
                      <a:pt x="1870" y="231"/>
                    </a:cubicBezTo>
                    <a:cubicBezTo>
                      <a:pt x="1873" y="230"/>
                      <a:pt x="1876" y="228"/>
                      <a:pt x="1879" y="227"/>
                    </a:cubicBezTo>
                    <a:cubicBezTo>
                      <a:pt x="1877" y="227"/>
                      <a:pt x="1875" y="226"/>
                      <a:pt x="1873" y="225"/>
                    </a:cubicBezTo>
                    <a:moveTo>
                      <a:pt x="1886" y="220"/>
                    </a:moveTo>
                    <a:cubicBezTo>
                      <a:pt x="1882" y="221"/>
                      <a:pt x="1879" y="223"/>
                      <a:pt x="1876" y="224"/>
                    </a:cubicBezTo>
                    <a:cubicBezTo>
                      <a:pt x="1878" y="225"/>
                      <a:pt x="1880" y="225"/>
                      <a:pt x="1882" y="226"/>
                    </a:cubicBezTo>
                    <a:cubicBezTo>
                      <a:pt x="1885" y="224"/>
                      <a:pt x="1888" y="223"/>
                      <a:pt x="1892" y="222"/>
                    </a:cubicBezTo>
                    <a:cubicBezTo>
                      <a:pt x="1890" y="221"/>
                      <a:pt x="1888" y="220"/>
                      <a:pt x="1886" y="220"/>
                    </a:cubicBezTo>
                    <a:moveTo>
                      <a:pt x="2" y="192"/>
                    </a:moveTo>
                    <a:cubicBezTo>
                      <a:pt x="0" y="196"/>
                      <a:pt x="0" y="196"/>
                      <a:pt x="0" y="196"/>
                    </a:cubicBezTo>
                    <a:cubicBezTo>
                      <a:pt x="119" y="236"/>
                      <a:pt x="220" y="283"/>
                      <a:pt x="308" y="331"/>
                    </a:cubicBezTo>
                    <a:cubicBezTo>
                      <a:pt x="309" y="331"/>
                      <a:pt x="310" y="330"/>
                      <a:pt x="312" y="329"/>
                    </a:cubicBezTo>
                    <a:cubicBezTo>
                      <a:pt x="223" y="280"/>
                      <a:pt x="122" y="232"/>
                      <a:pt x="2" y="192"/>
                    </a:cubicBezTo>
                    <a:moveTo>
                      <a:pt x="2946" y="0"/>
                    </a:moveTo>
                    <a:cubicBezTo>
                      <a:pt x="2946" y="0"/>
                      <a:pt x="2946" y="0"/>
                      <a:pt x="2946" y="0"/>
                    </a:cubicBezTo>
                    <a:cubicBezTo>
                      <a:pt x="2441" y="32"/>
                      <a:pt x="2118" y="117"/>
                      <a:pt x="1889" y="219"/>
                    </a:cubicBezTo>
                    <a:cubicBezTo>
                      <a:pt x="1891" y="219"/>
                      <a:pt x="1892" y="220"/>
                      <a:pt x="1894" y="220"/>
                    </a:cubicBezTo>
                    <a:cubicBezTo>
                      <a:pt x="1906" y="215"/>
                      <a:pt x="1917" y="211"/>
                      <a:pt x="1928" y="206"/>
                    </a:cubicBezTo>
                    <a:cubicBezTo>
                      <a:pt x="2155" y="112"/>
                      <a:pt x="2469" y="34"/>
                      <a:pt x="2946" y="4"/>
                    </a:cubicBezTo>
                    <a:cubicBezTo>
                      <a:pt x="2946" y="0"/>
                      <a:pt x="2946" y="0"/>
                      <a:pt x="29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7"/>
              <p:cNvSpPr>
                <a:spLocks noEditPoints="1"/>
              </p:cNvSpPr>
              <p:nvPr userDrawn="1"/>
            </p:nvSpPr>
            <p:spPr bwMode="auto">
              <a:xfrm>
                <a:off x="-4763" y="939800"/>
                <a:ext cx="12203113" cy="2697163"/>
              </a:xfrm>
              <a:custGeom>
                <a:avLst/>
                <a:gdLst>
                  <a:gd name="T0" fmla="*/ 422 w 2946"/>
                  <a:gd name="T1" fmla="*/ 368 h 651"/>
                  <a:gd name="T2" fmla="*/ 406 w 2946"/>
                  <a:gd name="T3" fmla="*/ 362 h 651"/>
                  <a:gd name="T4" fmla="*/ 413 w 2946"/>
                  <a:gd name="T5" fmla="*/ 362 h 651"/>
                  <a:gd name="T6" fmla="*/ 399 w 2946"/>
                  <a:gd name="T7" fmla="*/ 358 h 651"/>
                  <a:gd name="T8" fmla="*/ 398 w 2946"/>
                  <a:gd name="T9" fmla="*/ 357 h 651"/>
                  <a:gd name="T10" fmla="*/ 392 w 2946"/>
                  <a:gd name="T11" fmla="*/ 354 h 651"/>
                  <a:gd name="T12" fmla="*/ 387 w 2946"/>
                  <a:gd name="T13" fmla="*/ 347 h 651"/>
                  <a:gd name="T14" fmla="*/ 391 w 2946"/>
                  <a:gd name="T15" fmla="*/ 349 h 651"/>
                  <a:gd name="T16" fmla="*/ 373 w 2946"/>
                  <a:gd name="T17" fmla="*/ 343 h 651"/>
                  <a:gd name="T18" fmla="*/ 379 w 2946"/>
                  <a:gd name="T19" fmla="*/ 343 h 651"/>
                  <a:gd name="T20" fmla="*/ 369 w 2946"/>
                  <a:gd name="T21" fmla="*/ 341 h 651"/>
                  <a:gd name="T22" fmla="*/ 363 w 2946"/>
                  <a:gd name="T23" fmla="*/ 333 h 651"/>
                  <a:gd name="T24" fmla="*/ 367 w 2946"/>
                  <a:gd name="T25" fmla="*/ 336 h 651"/>
                  <a:gd name="T26" fmla="*/ 1545 w 2946"/>
                  <a:gd name="T27" fmla="*/ 385 h 651"/>
                  <a:gd name="T28" fmla="*/ 785 w 2946"/>
                  <a:gd name="T29" fmla="*/ 597 h 651"/>
                  <a:gd name="T30" fmla="*/ 478 w 2946"/>
                  <a:gd name="T31" fmla="*/ 408 h 651"/>
                  <a:gd name="T32" fmla="*/ 598 w 2946"/>
                  <a:gd name="T33" fmla="*/ 488 h 651"/>
                  <a:gd name="T34" fmla="*/ 985 w 2946"/>
                  <a:gd name="T35" fmla="*/ 651 h 651"/>
                  <a:gd name="T36" fmla="*/ 1603 w 2946"/>
                  <a:gd name="T37" fmla="*/ 351 h 651"/>
                  <a:gd name="T38" fmla="*/ 350 w 2946"/>
                  <a:gd name="T39" fmla="*/ 330 h 651"/>
                  <a:gd name="T40" fmla="*/ 355 w 2946"/>
                  <a:gd name="T41" fmla="*/ 329 h 651"/>
                  <a:gd name="T42" fmla="*/ 346 w 2946"/>
                  <a:gd name="T43" fmla="*/ 329 h 651"/>
                  <a:gd name="T44" fmla="*/ 339 w 2946"/>
                  <a:gd name="T45" fmla="*/ 320 h 651"/>
                  <a:gd name="T46" fmla="*/ 344 w 2946"/>
                  <a:gd name="T47" fmla="*/ 323 h 651"/>
                  <a:gd name="T48" fmla="*/ 326 w 2946"/>
                  <a:gd name="T49" fmla="*/ 318 h 651"/>
                  <a:gd name="T50" fmla="*/ 331 w 2946"/>
                  <a:gd name="T51" fmla="*/ 316 h 651"/>
                  <a:gd name="T52" fmla="*/ 324 w 2946"/>
                  <a:gd name="T53" fmla="*/ 316 h 651"/>
                  <a:gd name="T54" fmla="*/ 315 w 2946"/>
                  <a:gd name="T55" fmla="*/ 307 h 651"/>
                  <a:gd name="T56" fmla="*/ 321 w 2946"/>
                  <a:gd name="T57" fmla="*/ 310 h 651"/>
                  <a:gd name="T58" fmla="*/ 303 w 2946"/>
                  <a:gd name="T59" fmla="*/ 305 h 651"/>
                  <a:gd name="T60" fmla="*/ 307 w 2946"/>
                  <a:gd name="T61" fmla="*/ 303 h 651"/>
                  <a:gd name="T62" fmla="*/ 1699 w 2946"/>
                  <a:gd name="T63" fmla="*/ 290 h 651"/>
                  <a:gd name="T64" fmla="*/ 1713 w 2946"/>
                  <a:gd name="T65" fmla="*/ 282 h 651"/>
                  <a:gd name="T66" fmla="*/ 1723 w 2946"/>
                  <a:gd name="T67" fmla="*/ 280 h 651"/>
                  <a:gd name="T68" fmla="*/ 1722 w 2946"/>
                  <a:gd name="T69" fmla="*/ 277 h 651"/>
                  <a:gd name="T70" fmla="*/ 1749 w 2946"/>
                  <a:gd name="T71" fmla="*/ 267 h 651"/>
                  <a:gd name="T72" fmla="*/ 1746 w 2946"/>
                  <a:gd name="T73" fmla="*/ 269 h 651"/>
                  <a:gd name="T74" fmla="*/ 1751 w 2946"/>
                  <a:gd name="T75" fmla="*/ 262 h 651"/>
                  <a:gd name="T76" fmla="*/ 1761 w 2946"/>
                  <a:gd name="T77" fmla="*/ 261 h 651"/>
                  <a:gd name="T78" fmla="*/ 1758 w 2946"/>
                  <a:gd name="T79" fmla="*/ 258 h 651"/>
                  <a:gd name="T80" fmla="*/ 1785 w 2946"/>
                  <a:gd name="T81" fmla="*/ 249 h 651"/>
                  <a:gd name="T82" fmla="*/ 1779 w 2946"/>
                  <a:gd name="T83" fmla="*/ 252 h 651"/>
                  <a:gd name="T84" fmla="*/ 1781 w 2946"/>
                  <a:gd name="T85" fmla="*/ 246 h 651"/>
                  <a:gd name="T86" fmla="*/ 1788 w 2946"/>
                  <a:gd name="T87" fmla="*/ 243 h 651"/>
                  <a:gd name="T88" fmla="*/ 1802 w 2946"/>
                  <a:gd name="T89" fmla="*/ 241 h 651"/>
                  <a:gd name="T90" fmla="*/ 1813 w 2946"/>
                  <a:gd name="T91" fmla="*/ 231 h 651"/>
                  <a:gd name="T92" fmla="*/ 1821 w 2946"/>
                  <a:gd name="T93" fmla="*/ 232 h 651"/>
                  <a:gd name="T94" fmla="*/ 1818 w 2946"/>
                  <a:gd name="T95" fmla="*/ 229 h 651"/>
                  <a:gd name="T96" fmla="*/ 1826 w 2946"/>
                  <a:gd name="T97" fmla="*/ 226 h 651"/>
                  <a:gd name="T98" fmla="*/ 1837 w 2946"/>
                  <a:gd name="T99" fmla="*/ 225 h 651"/>
                  <a:gd name="T100" fmla="*/ 1850 w 2946"/>
                  <a:gd name="T101" fmla="*/ 214 h 651"/>
                  <a:gd name="T102" fmla="*/ 1857 w 2946"/>
                  <a:gd name="T103" fmla="*/ 216 h 651"/>
                  <a:gd name="T104" fmla="*/ 1854 w 2946"/>
                  <a:gd name="T105" fmla="*/ 213 h 651"/>
                  <a:gd name="T106" fmla="*/ 1863 w 2946"/>
                  <a:gd name="T107" fmla="*/ 209 h 651"/>
                  <a:gd name="T108" fmla="*/ 1873 w 2946"/>
                  <a:gd name="T109" fmla="*/ 209 h 651"/>
                  <a:gd name="T110" fmla="*/ 1888 w 2946"/>
                  <a:gd name="T111" fmla="*/ 198 h 651"/>
                  <a:gd name="T112" fmla="*/ 1894 w 2946"/>
                  <a:gd name="T113" fmla="*/ 200 h 651"/>
                  <a:gd name="T114" fmla="*/ 1891 w 2946"/>
                  <a:gd name="T115" fmla="*/ 197 h 651"/>
                  <a:gd name="T116" fmla="*/ 1900 w 2946"/>
                  <a:gd name="T117" fmla="*/ 193 h 651"/>
                  <a:gd name="T118" fmla="*/ 301 w 2946"/>
                  <a:gd name="T119" fmla="*/ 304 h 651"/>
                  <a:gd name="T120" fmla="*/ 2946 w 2946"/>
                  <a:gd name="T121" fmla="*/ 0 h 651"/>
                  <a:gd name="T122" fmla="*/ 2946 w 2946"/>
                  <a:gd name="T123"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46" h="651">
                    <a:moveTo>
                      <a:pt x="415" y="367"/>
                    </a:moveTo>
                    <a:cubicBezTo>
                      <a:pt x="415" y="367"/>
                      <a:pt x="415" y="367"/>
                      <a:pt x="415" y="367"/>
                    </a:cubicBezTo>
                    <a:cubicBezTo>
                      <a:pt x="417" y="367"/>
                      <a:pt x="420" y="368"/>
                      <a:pt x="422" y="368"/>
                    </a:cubicBezTo>
                    <a:cubicBezTo>
                      <a:pt x="422" y="368"/>
                      <a:pt x="421" y="368"/>
                      <a:pt x="421" y="368"/>
                    </a:cubicBezTo>
                    <a:cubicBezTo>
                      <a:pt x="419" y="367"/>
                      <a:pt x="417" y="367"/>
                      <a:pt x="415" y="367"/>
                    </a:cubicBezTo>
                    <a:moveTo>
                      <a:pt x="406" y="362"/>
                    </a:moveTo>
                    <a:cubicBezTo>
                      <a:pt x="406" y="362"/>
                      <a:pt x="407" y="362"/>
                      <a:pt x="407" y="362"/>
                    </a:cubicBezTo>
                    <a:cubicBezTo>
                      <a:pt x="410" y="363"/>
                      <a:pt x="412" y="363"/>
                      <a:pt x="414" y="363"/>
                    </a:cubicBezTo>
                    <a:cubicBezTo>
                      <a:pt x="414" y="363"/>
                      <a:pt x="413" y="363"/>
                      <a:pt x="413" y="362"/>
                    </a:cubicBezTo>
                    <a:cubicBezTo>
                      <a:pt x="410" y="362"/>
                      <a:pt x="408" y="362"/>
                      <a:pt x="406" y="362"/>
                    </a:cubicBezTo>
                    <a:moveTo>
                      <a:pt x="398" y="357"/>
                    </a:moveTo>
                    <a:cubicBezTo>
                      <a:pt x="398" y="357"/>
                      <a:pt x="399" y="358"/>
                      <a:pt x="399" y="358"/>
                    </a:cubicBezTo>
                    <a:cubicBezTo>
                      <a:pt x="402" y="358"/>
                      <a:pt x="404" y="358"/>
                      <a:pt x="406" y="359"/>
                    </a:cubicBezTo>
                    <a:cubicBezTo>
                      <a:pt x="406" y="358"/>
                      <a:pt x="405" y="358"/>
                      <a:pt x="404" y="357"/>
                    </a:cubicBezTo>
                    <a:cubicBezTo>
                      <a:pt x="402" y="357"/>
                      <a:pt x="400" y="357"/>
                      <a:pt x="398" y="357"/>
                    </a:cubicBezTo>
                    <a:moveTo>
                      <a:pt x="396" y="352"/>
                    </a:moveTo>
                    <a:cubicBezTo>
                      <a:pt x="394" y="352"/>
                      <a:pt x="391" y="352"/>
                      <a:pt x="389" y="352"/>
                    </a:cubicBezTo>
                    <a:cubicBezTo>
                      <a:pt x="390" y="353"/>
                      <a:pt x="391" y="353"/>
                      <a:pt x="392" y="354"/>
                    </a:cubicBezTo>
                    <a:cubicBezTo>
                      <a:pt x="394" y="354"/>
                      <a:pt x="396" y="354"/>
                      <a:pt x="399" y="354"/>
                    </a:cubicBezTo>
                    <a:cubicBezTo>
                      <a:pt x="398" y="353"/>
                      <a:pt x="397" y="353"/>
                      <a:pt x="396" y="352"/>
                    </a:cubicBezTo>
                    <a:moveTo>
                      <a:pt x="387" y="347"/>
                    </a:moveTo>
                    <a:cubicBezTo>
                      <a:pt x="385" y="348"/>
                      <a:pt x="383" y="348"/>
                      <a:pt x="381" y="348"/>
                    </a:cubicBezTo>
                    <a:cubicBezTo>
                      <a:pt x="382" y="348"/>
                      <a:pt x="383" y="349"/>
                      <a:pt x="384" y="349"/>
                    </a:cubicBezTo>
                    <a:cubicBezTo>
                      <a:pt x="386" y="349"/>
                      <a:pt x="389" y="349"/>
                      <a:pt x="391" y="349"/>
                    </a:cubicBezTo>
                    <a:cubicBezTo>
                      <a:pt x="390" y="349"/>
                      <a:pt x="389" y="348"/>
                      <a:pt x="387" y="347"/>
                    </a:cubicBezTo>
                    <a:moveTo>
                      <a:pt x="379" y="343"/>
                    </a:moveTo>
                    <a:cubicBezTo>
                      <a:pt x="377" y="343"/>
                      <a:pt x="375" y="343"/>
                      <a:pt x="373" y="343"/>
                    </a:cubicBezTo>
                    <a:cubicBezTo>
                      <a:pt x="374" y="344"/>
                      <a:pt x="375" y="345"/>
                      <a:pt x="376" y="345"/>
                    </a:cubicBezTo>
                    <a:cubicBezTo>
                      <a:pt x="378" y="345"/>
                      <a:pt x="381" y="345"/>
                      <a:pt x="383" y="345"/>
                    </a:cubicBezTo>
                    <a:cubicBezTo>
                      <a:pt x="382" y="344"/>
                      <a:pt x="381" y="343"/>
                      <a:pt x="379" y="343"/>
                    </a:cubicBezTo>
                    <a:moveTo>
                      <a:pt x="371" y="338"/>
                    </a:moveTo>
                    <a:cubicBezTo>
                      <a:pt x="369" y="338"/>
                      <a:pt x="367" y="339"/>
                      <a:pt x="365" y="339"/>
                    </a:cubicBezTo>
                    <a:cubicBezTo>
                      <a:pt x="366" y="340"/>
                      <a:pt x="367" y="340"/>
                      <a:pt x="369" y="341"/>
                    </a:cubicBezTo>
                    <a:cubicBezTo>
                      <a:pt x="371" y="341"/>
                      <a:pt x="373" y="341"/>
                      <a:pt x="375" y="340"/>
                    </a:cubicBezTo>
                    <a:cubicBezTo>
                      <a:pt x="374" y="340"/>
                      <a:pt x="373" y="339"/>
                      <a:pt x="371" y="338"/>
                    </a:cubicBezTo>
                    <a:moveTo>
                      <a:pt x="363" y="333"/>
                    </a:moveTo>
                    <a:cubicBezTo>
                      <a:pt x="361" y="334"/>
                      <a:pt x="359" y="334"/>
                      <a:pt x="357" y="335"/>
                    </a:cubicBezTo>
                    <a:cubicBezTo>
                      <a:pt x="359" y="335"/>
                      <a:pt x="360" y="336"/>
                      <a:pt x="361" y="337"/>
                    </a:cubicBezTo>
                    <a:cubicBezTo>
                      <a:pt x="363" y="337"/>
                      <a:pt x="365" y="336"/>
                      <a:pt x="367" y="336"/>
                    </a:cubicBezTo>
                    <a:cubicBezTo>
                      <a:pt x="366" y="335"/>
                      <a:pt x="365" y="334"/>
                      <a:pt x="363" y="333"/>
                    </a:cubicBezTo>
                    <a:moveTo>
                      <a:pt x="1639" y="329"/>
                    </a:moveTo>
                    <a:cubicBezTo>
                      <a:pt x="1606" y="348"/>
                      <a:pt x="1575" y="366"/>
                      <a:pt x="1545" y="385"/>
                    </a:cubicBezTo>
                    <a:cubicBezTo>
                      <a:pt x="1414" y="472"/>
                      <a:pt x="1310" y="554"/>
                      <a:pt x="1175" y="607"/>
                    </a:cubicBezTo>
                    <a:cubicBezTo>
                      <a:pt x="1104" y="635"/>
                      <a:pt x="1042" y="647"/>
                      <a:pt x="985" y="647"/>
                    </a:cubicBezTo>
                    <a:cubicBezTo>
                      <a:pt x="913" y="647"/>
                      <a:pt x="849" y="628"/>
                      <a:pt x="785" y="597"/>
                    </a:cubicBezTo>
                    <a:cubicBezTo>
                      <a:pt x="717" y="564"/>
                      <a:pt x="650" y="518"/>
                      <a:pt x="574" y="467"/>
                    </a:cubicBezTo>
                    <a:cubicBezTo>
                      <a:pt x="574" y="467"/>
                      <a:pt x="574" y="467"/>
                      <a:pt x="574" y="466"/>
                    </a:cubicBezTo>
                    <a:cubicBezTo>
                      <a:pt x="543" y="448"/>
                      <a:pt x="512" y="428"/>
                      <a:pt x="478" y="408"/>
                    </a:cubicBezTo>
                    <a:cubicBezTo>
                      <a:pt x="485" y="412"/>
                      <a:pt x="492" y="417"/>
                      <a:pt x="498" y="421"/>
                    </a:cubicBezTo>
                    <a:cubicBezTo>
                      <a:pt x="528" y="440"/>
                      <a:pt x="555" y="459"/>
                      <a:pt x="582" y="477"/>
                    </a:cubicBezTo>
                    <a:cubicBezTo>
                      <a:pt x="588" y="481"/>
                      <a:pt x="593" y="484"/>
                      <a:pt x="598" y="488"/>
                    </a:cubicBezTo>
                    <a:cubicBezTo>
                      <a:pt x="664" y="532"/>
                      <a:pt x="723" y="571"/>
                      <a:pt x="783" y="600"/>
                    </a:cubicBezTo>
                    <a:cubicBezTo>
                      <a:pt x="848" y="632"/>
                      <a:pt x="912" y="651"/>
                      <a:pt x="985" y="651"/>
                    </a:cubicBezTo>
                    <a:cubicBezTo>
                      <a:pt x="985" y="651"/>
                      <a:pt x="985" y="651"/>
                      <a:pt x="985" y="651"/>
                    </a:cubicBezTo>
                    <a:cubicBezTo>
                      <a:pt x="1042" y="651"/>
                      <a:pt x="1105" y="638"/>
                      <a:pt x="1177" y="610"/>
                    </a:cubicBezTo>
                    <a:cubicBezTo>
                      <a:pt x="1300" y="562"/>
                      <a:pt x="1397" y="490"/>
                      <a:pt x="1511" y="412"/>
                    </a:cubicBezTo>
                    <a:cubicBezTo>
                      <a:pt x="1541" y="392"/>
                      <a:pt x="1571" y="372"/>
                      <a:pt x="1603" y="351"/>
                    </a:cubicBezTo>
                    <a:cubicBezTo>
                      <a:pt x="1615" y="344"/>
                      <a:pt x="1627" y="337"/>
                      <a:pt x="1639" y="329"/>
                    </a:cubicBezTo>
                    <a:moveTo>
                      <a:pt x="355" y="329"/>
                    </a:moveTo>
                    <a:cubicBezTo>
                      <a:pt x="353" y="329"/>
                      <a:pt x="351" y="330"/>
                      <a:pt x="350" y="330"/>
                    </a:cubicBezTo>
                    <a:cubicBezTo>
                      <a:pt x="351" y="331"/>
                      <a:pt x="352" y="332"/>
                      <a:pt x="354" y="333"/>
                    </a:cubicBezTo>
                    <a:cubicBezTo>
                      <a:pt x="356" y="332"/>
                      <a:pt x="358" y="332"/>
                      <a:pt x="360" y="332"/>
                    </a:cubicBezTo>
                    <a:cubicBezTo>
                      <a:pt x="358" y="331"/>
                      <a:pt x="357" y="330"/>
                      <a:pt x="355" y="329"/>
                    </a:cubicBezTo>
                    <a:moveTo>
                      <a:pt x="347" y="324"/>
                    </a:moveTo>
                    <a:cubicBezTo>
                      <a:pt x="345" y="325"/>
                      <a:pt x="344" y="325"/>
                      <a:pt x="342" y="326"/>
                    </a:cubicBezTo>
                    <a:cubicBezTo>
                      <a:pt x="343" y="327"/>
                      <a:pt x="345" y="328"/>
                      <a:pt x="346" y="329"/>
                    </a:cubicBezTo>
                    <a:cubicBezTo>
                      <a:pt x="348" y="328"/>
                      <a:pt x="350" y="328"/>
                      <a:pt x="352" y="327"/>
                    </a:cubicBezTo>
                    <a:cubicBezTo>
                      <a:pt x="350" y="326"/>
                      <a:pt x="349" y="325"/>
                      <a:pt x="347" y="324"/>
                    </a:cubicBezTo>
                    <a:moveTo>
                      <a:pt x="339" y="320"/>
                    </a:moveTo>
                    <a:cubicBezTo>
                      <a:pt x="337" y="321"/>
                      <a:pt x="336" y="321"/>
                      <a:pt x="334" y="322"/>
                    </a:cubicBezTo>
                    <a:cubicBezTo>
                      <a:pt x="336" y="323"/>
                      <a:pt x="337" y="324"/>
                      <a:pt x="339" y="324"/>
                    </a:cubicBezTo>
                    <a:cubicBezTo>
                      <a:pt x="341" y="324"/>
                      <a:pt x="342" y="323"/>
                      <a:pt x="344" y="323"/>
                    </a:cubicBezTo>
                    <a:cubicBezTo>
                      <a:pt x="342" y="322"/>
                      <a:pt x="341" y="321"/>
                      <a:pt x="339" y="320"/>
                    </a:cubicBezTo>
                    <a:moveTo>
                      <a:pt x="331" y="316"/>
                    </a:moveTo>
                    <a:cubicBezTo>
                      <a:pt x="330" y="316"/>
                      <a:pt x="328" y="317"/>
                      <a:pt x="326" y="318"/>
                    </a:cubicBezTo>
                    <a:cubicBezTo>
                      <a:pt x="328" y="319"/>
                      <a:pt x="330" y="319"/>
                      <a:pt x="331" y="320"/>
                    </a:cubicBezTo>
                    <a:cubicBezTo>
                      <a:pt x="333" y="320"/>
                      <a:pt x="335" y="319"/>
                      <a:pt x="336" y="319"/>
                    </a:cubicBezTo>
                    <a:cubicBezTo>
                      <a:pt x="335" y="318"/>
                      <a:pt x="333" y="317"/>
                      <a:pt x="331" y="316"/>
                    </a:cubicBezTo>
                    <a:moveTo>
                      <a:pt x="323" y="311"/>
                    </a:moveTo>
                    <a:cubicBezTo>
                      <a:pt x="322" y="312"/>
                      <a:pt x="320" y="313"/>
                      <a:pt x="319" y="313"/>
                    </a:cubicBezTo>
                    <a:cubicBezTo>
                      <a:pt x="320" y="314"/>
                      <a:pt x="322" y="315"/>
                      <a:pt x="324" y="316"/>
                    </a:cubicBezTo>
                    <a:cubicBezTo>
                      <a:pt x="325" y="316"/>
                      <a:pt x="327" y="315"/>
                      <a:pt x="329" y="314"/>
                    </a:cubicBezTo>
                    <a:cubicBezTo>
                      <a:pt x="327" y="313"/>
                      <a:pt x="325" y="312"/>
                      <a:pt x="323" y="311"/>
                    </a:cubicBezTo>
                    <a:moveTo>
                      <a:pt x="315" y="307"/>
                    </a:moveTo>
                    <a:cubicBezTo>
                      <a:pt x="314" y="308"/>
                      <a:pt x="312" y="309"/>
                      <a:pt x="311" y="309"/>
                    </a:cubicBezTo>
                    <a:cubicBezTo>
                      <a:pt x="313" y="310"/>
                      <a:pt x="315" y="311"/>
                      <a:pt x="316" y="312"/>
                    </a:cubicBezTo>
                    <a:cubicBezTo>
                      <a:pt x="318" y="311"/>
                      <a:pt x="319" y="311"/>
                      <a:pt x="321" y="310"/>
                    </a:cubicBezTo>
                    <a:cubicBezTo>
                      <a:pt x="319" y="309"/>
                      <a:pt x="317" y="308"/>
                      <a:pt x="315" y="307"/>
                    </a:cubicBezTo>
                    <a:moveTo>
                      <a:pt x="307" y="303"/>
                    </a:moveTo>
                    <a:cubicBezTo>
                      <a:pt x="306" y="304"/>
                      <a:pt x="305" y="304"/>
                      <a:pt x="303" y="305"/>
                    </a:cubicBezTo>
                    <a:cubicBezTo>
                      <a:pt x="305" y="306"/>
                      <a:pt x="307" y="307"/>
                      <a:pt x="309" y="308"/>
                    </a:cubicBezTo>
                    <a:cubicBezTo>
                      <a:pt x="310" y="307"/>
                      <a:pt x="312" y="307"/>
                      <a:pt x="313" y="306"/>
                    </a:cubicBezTo>
                    <a:cubicBezTo>
                      <a:pt x="311" y="305"/>
                      <a:pt x="309" y="304"/>
                      <a:pt x="307" y="303"/>
                    </a:cubicBezTo>
                    <a:moveTo>
                      <a:pt x="1707" y="288"/>
                    </a:moveTo>
                    <a:cubicBezTo>
                      <a:pt x="1705" y="288"/>
                      <a:pt x="1702" y="289"/>
                      <a:pt x="1700" y="289"/>
                    </a:cubicBezTo>
                    <a:cubicBezTo>
                      <a:pt x="1699" y="290"/>
                      <a:pt x="1699" y="290"/>
                      <a:pt x="1699" y="290"/>
                    </a:cubicBezTo>
                    <a:cubicBezTo>
                      <a:pt x="1702" y="289"/>
                      <a:pt x="1704" y="288"/>
                      <a:pt x="1707" y="288"/>
                    </a:cubicBezTo>
                    <a:moveTo>
                      <a:pt x="1723" y="280"/>
                    </a:moveTo>
                    <a:cubicBezTo>
                      <a:pt x="1720" y="281"/>
                      <a:pt x="1716" y="282"/>
                      <a:pt x="1713" y="282"/>
                    </a:cubicBezTo>
                    <a:cubicBezTo>
                      <a:pt x="1712" y="283"/>
                      <a:pt x="1711" y="283"/>
                      <a:pt x="1710" y="284"/>
                    </a:cubicBezTo>
                    <a:cubicBezTo>
                      <a:pt x="1714" y="283"/>
                      <a:pt x="1718" y="282"/>
                      <a:pt x="1722" y="281"/>
                    </a:cubicBezTo>
                    <a:cubicBezTo>
                      <a:pt x="1723" y="281"/>
                      <a:pt x="1723" y="280"/>
                      <a:pt x="1723" y="280"/>
                    </a:cubicBezTo>
                    <a:moveTo>
                      <a:pt x="1737" y="274"/>
                    </a:moveTo>
                    <a:cubicBezTo>
                      <a:pt x="1733" y="274"/>
                      <a:pt x="1729" y="275"/>
                      <a:pt x="1725" y="275"/>
                    </a:cubicBezTo>
                    <a:cubicBezTo>
                      <a:pt x="1724" y="276"/>
                      <a:pt x="1723" y="277"/>
                      <a:pt x="1722" y="277"/>
                    </a:cubicBezTo>
                    <a:cubicBezTo>
                      <a:pt x="1726" y="276"/>
                      <a:pt x="1730" y="276"/>
                      <a:pt x="1734" y="275"/>
                    </a:cubicBezTo>
                    <a:cubicBezTo>
                      <a:pt x="1735" y="274"/>
                      <a:pt x="1736" y="274"/>
                      <a:pt x="1737" y="274"/>
                    </a:cubicBezTo>
                    <a:moveTo>
                      <a:pt x="1749" y="267"/>
                    </a:moveTo>
                    <a:cubicBezTo>
                      <a:pt x="1745" y="268"/>
                      <a:pt x="1742" y="268"/>
                      <a:pt x="1738" y="269"/>
                    </a:cubicBezTo>
                    <a:cubicBezTo>
                      <a:pt x="1737" y="269"/>
                      <a:pt x="1735" y="270"/>
                      <a:pt x="1734" y="271"/>
                    </a:cubicBezTo>
                    <a:cubicBezTo>
                      <a:pt x="1738" y="270"/>
                      <a:pt x="1742" y="270"/>
                      <a:pt x="1746" y="269"/>
                    </a:cubicBezTo>
                    <a:cubicBezTo>
                      <a:pt x="1747" y="268"/>
                      <a:pt x="1748" y="268"/>
                      <a:pt x="1749" y="267"/>
                    </a:cubicBezTo>
                    <a:moveTo>
                      <a:pt x="1761" y="261"/>
                    </a:moveTo>
                    <a:cubicBezTo>
                      <a:pt x="1757" y="261"/>
                      <a:pt x="1754" y="262"/>
                      <a:pt x="1751" y="262"/>
                    </a:cubicBezTo>
                    <a:cubicBezTo>
                      <a:pt x="1749" y="263"/>
                      <a:pt x="1747" y="264"/>
                      <a:pt x="1746" y="265"/>
                    </a:cubicBezTo>
                    <a:cubicBezTo>
                      <a:pt x="1749" y="264"/>
                      <a:pt x="1753" y="264"/>
                      <a:pt x="1757" y="263"/>
                    </a:cubicBezTo>
                    <a:cubicBezTo>
                      <a:pt x="1758" y="263"/>
                      <a:pt x="1759" y="262"/>
                      <a:pt x="1761" y="261"/>
                    </a:cubicBezTo>
                    <a:moveTo>
                      <a:pt x="1773" y="255"/>
                    </a:moveTo>
                    <a:cubicBezTo>
                      <a:pt x="1770" y="255"/>
                      <a:pt x="1766" y="255"/>
                      <a:pt x="1763" y="256"/>
                    </a:cubicBezTo>
                    <a:cubicBezTo>
                      <a:pt x="1761" y="257"/>
                      <a:pt x="1759" y="258"/>
                      <a:pt x="1758" y="258"/>
                    </a:cubicBezTo>
                    <a:cubicBezTo>
                      <a:pt x="1761" y="258"/>
                      <a:pt x="1764" y="258"/>
                      <a:pt x="1768" y="258"/>
                    </a:cubicBezTo>
                    <a:cubicBezTo>
                      <a:pt x="1769" y="257"/>
                      <a:pt x="1771" y="256"/>
                      <a:pt x="1773" y="255"/>
                    </a:cubicBezTo>
                    <a:moveTo>
                      <a:pt x="1785" y="249"/>
                    </a:moveTo>
                    <a:cubicBezTo>
                      <a:pt x="1782" y="249"/>
                      <a:pt x="1779" y="249"/>
                      <a:pt x="1776" y="249"/>
                    </a:cubicBezTo>
                    <a:cubicBezTo>
                      <a:pt x="1774" y="250"/>
                      <a:pt x="1772" y="251"/>
                      <a:pt x="1769" y="252"/>
                    </a:cubicBezTo>
                    <a:cubicBezTo>
                      <a:pt x="1773" y="252"/>
                      <a:pt x="1776" y="252"/>
                      <a:pt x="1779" y="252"/>
                    </a:cubicBezTo>
                    <a:cubicBezTo>
                      <a:pt x="1781" y="251"/>
                      <a:pt x="1783" y="250"/>
                      <a:pt x="1785" y="249"/>
                    </a:cubicBezTo>
                    <a:moveTo>
                      <a:pt x="1788" y="243"/>
                    </a:moveTo>
                    <a:cubicBezTo>
                      <a:pt x="1786" y="244"/>
                      <a:pt x="1784" y="245"/>
                      <a:pt x="1781" y="246"/>
                    </a:cubicBezTo>
                    <a:cubicBezTo>
                      <a:pt x="1784" y="246"/>
                      <a:pt x="1787" y="246"/>
                      <a:pt x="1790" y="246"/>
                    </a:cubicBezTo>
                    <a:cubicBezTo>
                      <a:pt x="1793" y="245"/>
                      <a:pt x="1795" y="244"/>
                      <a:pt x="1797" y="243"/>
                    </a:cubicBezTo>
                    <a:cubicBezTo>
                      <a:pt x="1794" y="243"/>
                      <a:pt x="1791" y="243"/>
                      <a:pt x="1788" y="243"/>
                    </a:cubicBezTo>
                    <a:moveTo>
                      <a:pt x="1801" y="237"/>
                    </a:moveTo>
                    <a:cubicBezTo>
                      <a:pt x="1798" y="238"/>
                      <a:pt x="1796" y="239"/>
                      <a:pt x="1794" y="241"/>
                    </a:cubicBezTo>
                    <a:cubicBezTo>
                      <a:pt x="1796" y="241"/>
                      <a:pt x="1799" y="241"/>
                      <a:pt x="1802" y="241"/>
                    </a:cubicBezTo>
                    <a:cubicBezTo>
                      <a:pt x="1804" y="240"/>
                      <a:pt x="1806" y="239"/>
                      <a:pt x="1809" y="238"/>
                    </a:cubicBezTo>
                    <a:cubicBezTo>
                      <a:pt x="1806" y="238"/>
                      <a:pt x="1803" y="237"/>
                      <a:pt x="1801" y="237"/>
                    </a:cubicBezTo>
                    <a:moveTo>
                      <a:pt x="1813" y="231"/>
                    </a:moveTo>
                    <a:cubicBezTo>
                      <a:pt x="1811" y="232"/>
                      <a:pt x="1808" y="234"/>
                      <a:pt x="1806" y="235"/>
                    </a:cubicBezTo>
                    <a:cubicBezTo>
                      <a:pt x="1808" y="235"/>
                      <a:pt x="1811" y="235"/>
                      <a:pt x="1814" y="235"/>
                    </a:cubicBezTo>
                    <a:cubicBezTo>
                      <a:pt x="1816" y="234"/>
                      <a:pt x="1818" y="233"/>
                      <a:pt x="1821" y="232"/>
                    </a:cubicBezTo>
                    <a:cubicBezTo>
                      <a:pt x="1818" y="232"/>
                      <a:pt x="1816" y="232"/>
                      <a:pt x="1813" y="231"/>
                    </a:cubicBezTo>
                    <a:moveTo>
                      <a:pt x="1826" y="226"/>
                    </a:moveTo>
                    <a:cubicBezTo>
                      <a:pt x="1823" y="227"/>
                      <a:pt x="1820" y="228"/>
                      <a:pt x="1818" y="229"/>
                    </a:cubicBezTo>
                    <a:cubicBezTo>
                      <a:pt x="1820" y="229"/>
                      <a:pt x="1823" y="230"/>
                      <a:pt x="1825" y="230"/>
                    </a:cubicBezTo>
                    <a:cubicBezTo>
                      <a:pt x="1828" y="229"/>
                      <a:pt x="1830" y="228"/>
                      <a:pt x="1833" y="226"/>
                    </a:cubicBezTo>
                    <a:cubicBezTo>
                      <a:pt x="1830" y="226"/>
                      <a:pt x="1828" y="226"/>
                      <a:pt x="1826" y="226"/>
                    </a:cubicBezTo>
                    <a:moveTo>
                      <a:pt x="1838" y="220"/>
                    </a:moveTo>
                    <a:cubicBezTo>
                      <a:pt x="1835" y="221"/>
                      <a:pt x="1833" y="222"/>
                      <a:pt x="1830" y="224"/>
                    </a:cubicBezTo>
                    <a:cubicBezTo>
                      <a:pt x="1832" y="224"/>
                      <a:pt x="1835" y="224"/>
                      <a:pt x="1837" y="225"/>
                    </a:cubicBezTo>
                    <a:cubicBezTo>
                      <a:pt x="1840" y="223"/>
                      <a:pt x="1842" y="222"/>
                      <a:pt x="1845" y="221"/>
                    </a:cubicBezTo>
                    <a:cubicBezTo>
                      <a:pt x="1843" y="221"/>
                      <a:pt x="1840" y="220"/>
                      <a:pt x="1838" y="220"/>
                    </a:cubicBezTo>
                    <a:moveTo>
                      <a:pt x="1850" y="214"/>
                    </a:moveTo>
                    <a:cubicBezTo>
                      <a:pt x="1848" y="216"/>
                      <a:pt x="1845" y="217"/>
                      <a:pt x="1842" y="218"/>
                    </a:cubicBezTo>
                    <a:cubicBezTo>
                      <a:pt x="1844" y="218"/>
                      <a:pt x="1847" y="219"/>
                      <a:pt x="1849" y="219"/>
                    </a:cubicBezTo>
                    <a:cubicBezTo>
                      <a:pt x="1852" y="218"/>
                      <a:pt x="1855" y="217"/>
                      <a:pt x="1857" y="216"/>
                    </a:cubicBezTo>
                    <a:cubicBezTo>
                      <a:pt x="1855" y="215"/>
                      <a:pt x="1853" y="215"/>
                      <a:pt x="1850" y="214"/>
                    </a:cubicBezTo>
                    <a:moveTo>
                      <a:pt x="1863" y="209"/>
                    </a:moveTo>
                    <a:cubicBezTo>
                      <a:pt x="1860" y="210"/>
                      <a:pt x="1857" y="211"/>
                      <a:pt x="1854" y="213"/>
                    </a:cubicBezTo>
                    <a:cubicBezTo>
                      <a:pt x="1856" y="213"/>
                      <a:pt x="1859" y="214"/>
                      <a:pt x="1861" y="214"/>
                    </a:cubicBezTo>
                    <a:cubicBezTo>
                      <a:pt x="1864" y="213"/>
                      <a:pt x="1867" y="212"/>
                      <a:pt x="1870" y="210"/>
                    </a:cubicBezTo>
                    <a:cubicBezTo>
                      <a:pt x="1867" y="210"/>
                      <a:pt x="1865" y="209"/>
                      <a:pt x="1863" y="209"/>
                    </a:cubicBezTo>
                    <a:moveTo>
                      <a:pt x="1875" y="204"/>
                    </a:moveTo>
                    <a:cubicBezTo>
                      <a:pt x="1872" y="205"/>
                      <a:pt x="1869" y="206"/>
                      <a:pt x="1866" y="207"/>
                    </a:cubicBezTo>
                    <a:cubicBezTo>
                      <a:pt x="1869" y="208"/>
                      <a:pt x="1871" y="208"/>
                      <a:pt x="1873" y="209"/>
                    </a:cubicBezTo>
                    <a:cubicBezTo>
                      <a:pt x="1876" y="208"/>
                      <a:pt x="1879" y="206"/>
                      <a:pt x="1882" y="205"/>
                    </a:cubicBezTo>
                    <a:cubicBezTo>
                      <a:pt x="1880" y="205"/>
                      <a:pt x="1878" y="204"/>
                      <a:pt x="1875" y="204"/>
                    </a:cubicBezTo>
                    <a:moveTo>
                      <a:pt x="1888" y="198"/>
                    </a:moveTo>
                    <a:cubicBezTo>
                      <a:pt x="1885" y="200"/>
                      <a:pt x="1882" y="201"/>
                      <a:pt x="1879" y="202"/>
                    </a:cubicBezTo>
                    <a:cubicBezTo>
                      <a:pt x="1881" y="203"/>
                      <a:pt x="1883" y="203"/>
                      <a:pt x="1885" y="204"/>
                    </a:cubicBezTo>
                    <a:cubicBezTo>
                      <a:pt x="1888" y="203"/>
                      <a:pt x="1891" y="201"/>
                      <a:pt x="1894" y="200"/>
                    </a:cubicBezTo>
                    <a:cubicBezTo>
                      <a:pt x="1892" y="200"/>
                      <a:pt x="1890" y="199"/>
                      <a:pt x="1888" y="198"/>
                    </a:cubicBezTo>
                    <a:moveTo>
                      <a:pt x="1900" y="193"/>
                    </a:moveTo>
                    <a:cubicBezTo>
                      <a:pt x="1897" y="195"/>
                      <a:pt x="1894" y="196"/>
                      <a:pt x="1891" y="197"/>
                    </a:cubicBezTo>
                    <a:cubicBezTo>
                      <a:pt x="1893" y="198"/>
                      <a:pt x="1895" y="198"/>
                      <a:pt x="1897" y="199"/>
                    </a:cubicBezTo>
                    <a:cubicBezTo>
                      <a:pt x="1900" y="198"/>
                      <a:pt x="1903" y="196"/>
                      <a:pt x="1906" y="195"/>
                    </a:cubicBezTo>
                    <a:cubicBezTo>
                      <a:pt x="1904" y="194"/>
                      <a:pt x="1902" y="194"/>
                      <a:pt x="1900" y="193"/>
                    </a:cubicBezTo>
                    <a:moveTo>
                      <a:pt x="2" y="177"/>
                    </a:moveTo>
                    <a:cubicBezTo>
                      <a:pt x="0" y="180"/>
                      <a:pt x="0" y="180"/>
                      <a:pt x="0" y="180"/>
                    </a:cubicBezTo>
                    <a:cubicBezTo>
                      <a:pt x="116" y="216"/>
                      <a:pt x="215" y="259"/>
                      <a:pt x="301" y="304"/>
                    </a:cubicBezTo>
                    <a:cubicBezTo>
                      <a:pt x="302" y="303"/>
                      <a:pt x="304" y="303"/>
                      <a:pt x="305" y="302"/>
                    </a:cubicBezTo>
                    <a:cubicBezTo>
                      <a:pt x="218" y="256"/>
                      <a:pt x="119" y="213"/>
                      <a:pt x="2" y="177"/>
                    </a:cubicBezTo>
                    <a:moveTo>
                      <a:pt x="2946" y="0"/>
                    </a:moveTo>
                    <a:cubicBezTo>
                      <a:pt x="2453" y="23"/>
                      <a:pt x="2133" y="99"/>
                      <a:pt x="1903" y="192"/>
                    </a:cubicBezTo>
                    <a:cubicBezTo>
                      <a:pt x="1905" y="193"/>
                      <a:pt x="1907" y="193"/>
                      <a:pt x="1909" y="194"/>
                    </a:cubicBezTo>
                    <a:cubicBezTo>
                      <a:pt x="2138" y="102"/>
                      <a:pt x="2456" y="27"/>
                      <a:pt x="2946" y="4"/>
                    </a:cubicBezTo>
                    <a:cubicBezTo>
                      <a:pt x="2946" y="0"/>
                      <a:pt x="2946" y="0"/>
                      <a:pt x="29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Freeform 8"/>
              <p:cNvSpPr>
                <a:spLocks noEditPoints="1"/>
              </p:cNvSpPr>
              <p:nvPr userDrawn="1"/>
            </p:nvSpPr>
            <p:spPr bwMode="auto">
              <a:xfrm>
                <a:off x="-4763" y="1073150"/>
                <a:ext cx="12203113" cy="2463800"/>
              </a:xfrm>
              <a:custGeom>
                <a:avLst/>
                <a:gdLst>
                  <a:gd name="T0" fmla="*/ 415 w 2946"/>
                  <a:gd name="T1" fmla="*/ 335 h 595"/>
                  <a:gd name="T2" fmla="*/ 400 w 2946"/>
                  <a:gd name="T3" fmla="*/ 329 h 595"/>
                  <a:gd name="T4" fmla="*/ 400 w 2946"/>
                  <a:gd name="T5" fmla="*/ 329 h 595"/>
                  <a:gd name="T6" fmla="*/ 399 w 2946"/>
                  <a:gd name="T7" fmla="*/ 326 h 595"/>
                  <a:gd name="T8" fmla="*/ 389 w 2946"/>
                  <a:gd name="T9" fmla="*/ 320 h 595"/>
                  <a:gd name="T10" fmla="*/ 392 w 2946"/>
                  <a:gd name="T11" fmla="*/ 322 h 595"/>
                  <a:gd name="T12" fmla="*/ 374 w 2946"/>
                  <a:gd name="T13" fmla="*/ 316 h 595"/>
                  <a:gd name="T14" fmla="*/ 381 w 2946"/>
                  <a:gd name="T15" fmla="*/ 316 h 595"/>
                  <a:gd name="T16" fmla="*/ 369 w 2946"/>
                  <a:gd name="T17" fmla="*/ 314 h 595"/>
                  <a:gd name="T18" fmla="*/ 365 w 2946"/>
                  <a:gd name="T19" fmla="*/ 307 h 595"/>
                  <a:gd name="T20" fmla="*/ 368 w 2946"/>
                  <a:gd name="T21" fmla="*/ 309 h 595"/>
                  <a:gd name="T22" fmla="*/ 351 w 2946"/>
                  <a:gd name="T23" fmla="*/ 304 h 595"/>
                  <a:gd name="T24" fmla="*/ 357 w 2946"/>
                  <a:gd name="T25" fmla="*/ 303 h 595"/>
                  <a:gd name="T26" fmla="*/ 347 w 2946"/>
                  <a:gd name="T27" fmla="*/ 302 h 595"/>
                  <a:gd name="T28" fmla="*/ 340 w 2946"/>
                  <a:gd name="T29" fmla="*/ 294 h 595"/>
                  <a:gd name="T30" fmla="*/ 345 w 2946"/>
                  <a:gd name="T31" fmla="*/ 297 h 595"/>
                  <a:gd name="T32" fmla="*/ 328 w 2946"/>
                  <a:gd name="T33" fmla="*/ 292 h 595"/>
                  <a:gd name="T34" fmla="*/ 333 w 2946"/>
                  <a:gd name="T35" fmla="*/ 290 h 595"/>
                  <a:gd name="T36" fmla="*/ 1176 w 2946"/>
                  <a:gd name="T37" fmla="*/ 553 h 595"/>
                  <a:gd name="T38" fmla="*/ 576 w 2946"/>
                  <a:gd name="T39" fmla="*/ 431 h 595"/>
                  <a:gd name="T40" fmla="*/ 478 w 2946"/>
                  <a:gd name="T41" fmla="*/ 376 h 595"/>
                  <a:gd name="T42" fmla="*/ 980 w 2946"/>
                  <a:gd name="T43" fmla="*/ 595 h 595"/>
                  <a:gd name="T44" fmla="*/ 1639 w 2946"/>
                  <a:gd name="T45" fmla="*/ 297 h 595"/>
                  <a:gd name="T46" fmla="*/ 320 w 2946"/>
                  <a:gd name="T47" fmla="*/ 288 h 595"/>
                  <a:gd name="T48" fmla="*/ 325 w 2946"/>
                  <a:gd name="T49" fmla="*/ 286 h 595"/>
                  <a:gd name="T50" fmla="*/ 317 w 2946"/>
                  <a:gd name="T51" fmla="*/ 287 h 595"/>
                  <a:gd name="T52" fmla="*/ 309 w 2946"/>
                  <a:gd name="T53" fmla="*/ 279 h 595"/>
                  <a:gd name="T54" fmla="*/ 314 w 2946"/>
                  <a:gd name="T55" fmla="*/ 281 h 595"/>
                  <a:gd name="T56" fmla="*/ 297 w 2946"/>
                  <a:gd name="T57" fmla="*/ 277 h 595"/>
                  <a:gd name="T58" fmla="*/ 301 w 2946"/>
                  <a:gd name="T59" fmla="*/ 275 h 595"/>
                  <a:gd name="T60" fmla="*/ 1722 w 2946"/>
                  <a:gd name="T61" fmla="*/ 249 h 595"/>
                  <a:gd name="T62" fmla="*/ 1737 w 2946"/>
                  <a:gd name="T63" fmla="*/ 242 h 595"/>
                  <a:gd name="T64" fmla="*/ 1748 w 2946"/>
                  <a:gd name="T65" fmla="*/ 240 h 595"/>
                  <a:gd name="T66" fmla="*/ 1746 w 2946"/>
                  <a:gd name="T67" fmla="*/ 237 h 595"/>
                  <a:gd name="T68" fmla="*/ 1773 w 2946"/>
                  <a:gd name="T69" fmla="*/ 228 h 595"/>
                  <a:gd name="T70" fmla="*/ 1770 w 2946"/>
                  <a:gd name="T71" fmla="*/ 230 h 595"/>
                  <a:gd name="T72" fmla="*/ 1775 w 2946"/>
                  <a:gd name="T73" fmla="*/ 223 h 595"/>
                  <a:gd name="T74" fmla="*/ 1785 w 2946"/>
                  <a:gd name="T75" fmla="*/ 223 h 595"/>
                  <a:gd name="T76" fmla="*/ 1782 w 2946"/>
                  <a:gd name="T77" fmla="*/ 220 h 595"/>
                  <a:gd name="T78" fmla="*/ 1791 w 2946"/>
                  <a:gd name="T79" fmla="*/ 217 h 595"/>
                  <a:gd name="T80" fmla="*/ 1804 w 2946"/>
                  <a:gd name="T81" fmla="*/ 214 h 595"/>
                  <a:gd name="T82" fmla="*/ 1814 w 2946"/>
                  <a:gd name="T83" fmla="*/ 206 h 595"/>
                  <a:gd name="T84" fmla="*/ 1822 w 2946"/>
                  <a:gd name="T85" fmla="*/ 207 h 595"/>
                  <a:gd name="T86" fmla="*/ 1819 w 2946"/>
                  <a:gd name="T87" fmla="*/ 204 h 595"/>
                  <a:gd name="T88" fmla="*/ 1826 w 2946"/>
                  <a:gd name="T89" fmla="*/ 201 h 595"/>
                  <a:gd name="T90" fmla="*/ 1839 w 2946"/>
                  <a:gd name="T91" fmla="*/ 199 h 595"/>
                  <a:gd name="T92" fmla="*/ 1851 w 2946"/>
                  <a:gd name="T93" fmla="*/ 190 h 595"/>
                  <a:gd name="T94" fmla="*/ 1859 w 2946"/>
                  <a:gd name="T95" fmla="*/ 191 h 595"/>
                  <a:gd name="T96" fmla="*/ 1856 w 2946"/>
                  <a:gd name="T97" fmla="*/ 188 h 595"/>
                  <a:gd name="T98" fmla="*/ 1864 w 2946"/>
                  <a:gd name="T99" fmla="*/ 185 h 595"/>
                  <a:gd name="T100" fmla="*/ 1875 w 2946"/>
                  <a:gd name="T101" fmla="*/ 185 h 595"/>
                  <a:gd name="T102" fmla="*/ 1889 w 2946"/>
                  <a:gd name="T103" fmla="*/ 175 h 595"/>
                  <a:gd name="T104" fmla="*/ 1896 w 2946"/>
                  <a:gd name="T105" fmla="*/ 177 h 595"/>
                  <a:gd name="T106" fmla="*/ 1893 w 2946"/>
                  <a:gd name="T107" fmla="*/ 174 h 595"/>
                  <a:gd name="T108" fmla="*/ 1902 w 2946"/>
                  <a:gd name="T109" fmla="*/ 170 h 595"/>
                  <a:gd name="T110" fmla="*/ 1911 w 2946"/>
                  <a:gd name="T111" fmla="*/ 171 h 595"/>
                  <a:gd name="T112" fmla="*/ 2 w 2946"/>
                  <a:gd name="T113" fmla="*/ 160 h 595"/>
                  <a:gd name="T114" fmla="*/ 299 w 2946"/>
                  <a:gd name="T115" fmla="*/ 274 h 595"/>
                  <a:gd name="T116" fmla="*/ 2946 w 2946"/>
                  <a:gd name="T117" fmla="*/ 0 h 595"/>
                  <a:gd name="T118" fmla="*/ 2946 w 2946"/>
                  <a:gd name="T119" fmla="*/ 3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46" h="595">
                    <a:moveTo>
                      <a:pt x="414" y="335"/>
                    </a:moveTo>
                    <a:cubicBezTo>
                      <a:pt x="415" y="335"/>
                      <a:pt x="415" y="335"/>
                      <a:pt x="415" y="335"/>
                    </a:cubicBezTo>
                    <a:cubicBezTo>
                      <a:pt x="415" y="335"/>
                      <a:pt x="415" y="335"/>
                      <a:pt x="415" y="335"/>
                    </a:cubicBezTo>
                    <a:cubicBezTo>
                      <a:pt x="415" y="335"/>
                      <a:pt x="415" y="335"/>
                      <a:pt x="414" y="335"/>
                    </a:cubicBezTo>
                    <a:moveTo>
                      <a:pt x="400" y="329"/>
                    </a:moveTo>
                    <a:cubicBezTo>
                      <a:pt x="400" y="329"/>
                      <a:pt x="400" y="329"/>
                      <a:pt x="400" y="329"/>
                    </a:cubicBezTo>
                    <a:cubicBezTo>
                      <a:pt x="402" y="330"/>
                      <a:pt x="405" y="330"/>
                      <a:pt x="407" y="330"/>
                    </a:cubicBezTo>
                    <a:cubicBezTo>
                      <a:pt x="407" y="330"/>
                      <a:pt x="406" y="330"/>
                      <a:pt x="406" y="330"/>
                    </a:cubicBezTo>
                    <a:cubicBezTo>
                      <a:pt x="404" y="329"/>
                      <a:pt x="402" y="329"/>
                      <a:pt x="400" y="329"/>
                    </a:cubicBezTo>
                    <a:moveTo>
                      <a:pt x="391" y="325"/>
                    </a:moveTo>
                    <a:cubicBezTo>
                      <a:pt x="391" y="325"/>
                      <a:pt x="392" y="325"/>
                      <a:pt x="392" y="325"/>
                    </a:cubicBezTo>
                    <a:cubicBezTo>
                      <a:pt x="395" y="325"/>
                      <a:pt x="397" y="326"/>
                      <a:pt x="399" y="326"/>
                    </a:cubicBezTo>
                    <a:cubicBezTo>
                      <a:pt x="399" y="326"/>
                      <a:pt x="398" y="325"/>
                      <a:pt x="398" y="325"/>
                    </a:cubicBezTo>
                    <a:cubicBezTo>
                      <a:pt x="395" y="325"/>
                      <a:pt x="393" y="325"/>
                      <a:pt x="391" y="325"/>
                    </a:cubicBezTo>
                    <a:moveTo>
                      <a:pt x="389" y="320"/>
                    </a:moveTo>
                    <a:cubicBezTo>
                      <a:pt x="387" y="320"/>
                      <a:pt x="385" y="320"/>
                      <a:pt x="383" y="320"/>
                    </a:cubicBezTo>
                    <a:cubicBezTo>
                      <a:pt x="383" y="321"/>
                      <a:pt x="384" y="321"/>
                      <a:pt x="385" y="321"/>
                    </a:cubicBezTo>
                    <a:cubicBezTo>
                      <a:pt x="387" y="321"/>
                      <a:pt x="389" y="322"/>
                      <a:pt x="392" y="322"/>
                    </a:cubicBezTo>
                    <a:cubicBezTo>
                      <a:pt x="391" y="321"/>
                      <a:pt x="390" y="321"/>
                      <a:pt x="389" y="320"/>
                    </a:cubicBezTo>
                    <a:moveTo>
                      <a:pt x="381" y="316"/>
                    </a:moveTo>
                    <a:cubicBezTo>
                      <a:pt x="379" y="316"/>
                      <a:pt x="376" y="316"/>
                      <a:pt x="374" y="316"/>
                    </a:cubicBezTo>
                    <a:cubicBezTo>
                      <a:pt x="375" y="317"/>
                      <a:pt x="376" y="317"/>
                      <a:pt x="377" y="318"/>
                    </a:cubicBezTo>
                    <a:cubicBezTo>
                      <a:pt x="379" y="317"/>
                      <a:pt x="382" y="317"/>
                      <a:pt x="384" y="317"/>
                    </a:cubicBezTo>
                    <a:cubicBezTo>
                      <a:pt x="383" y="317"/>
                      <a:pt x="382" y="316"/>
                      <a:pt x="381" y="316"/>
                    </a:cubicBezTo>
                    <a:moveTo>
                      <a:pt x="373" y="311"/>
                    </a:moveTo>
                    <a:cubicBezTo>
                      <a:pt x="370" y="312"/>
                      <a:pt x="368" y="312"/>
                      <a:pt x="366" y="312"/>
                    </a:cubicBezTo>
                    <a:cubicBezTo>
                      <a:pt x="367" y="313"/>
                      <a:pt x="368" y="313"/>
                      <a:pt x="369" y="314"/>
                    </a:cubicBezTo>
                    <a:cubicBezTo>
                      <a:pt x="372" y="314"/>
                      <a:pt x="374" y="313"/>
                      <a:pt x="376" y="313"/>
                    </a:cubicBezTo>
                    <a:cubicBezTo>
                      <a:pt x="375" y="313"/>
                      <a:pt x="374" y="312"/>
                      <a:pt x="373" y="311"/>
                    </a:cubicBezTo>
                    <a:moveTo>
                      <a:pt x="365" y="307"/>
                    </a:moveTo>
                    <a:cubicBezTo>
                      <a:pt x="362" y="307"/>
                      <a:pt x="360" y="308"/>
                      <a:pt x="358" y="308"/>
                    </a:cubicBezTo>
                    <a:cubicBezTo>
                      <a:pt x="359" y="309"/>
                      <a:pt x="361" y="309"/>
                      <a:pt x="362" y="310"/>
                    </a:cubicBezTo>
                    <a:cubicBezTo>
                      <a:pt x="364" y="310"/>
                      <a:pt x="366" y="309"/>
                      <a:pt x="368" y="309"/>
                    </a:cubicBezTo>
                    <a:cubicBezTo>
                      <a:pt x="367" y="308"/>
                      <a:pt x="366" y="308"/>
                      <a:pt x="365" y="307"/>
                    </a:cubicBezTo>
                    <a:moveTo>
                      <a:pt x="357" y="303"/>
                    </a:moveTo>
                    <a:cubicBezTo>
                      <a:pt x="355" y="303"/>
                      <a:pt x="353" y="304"/>
                      <a:pt x="351" y="304"/>
                    </a:cubicBezTo>
                    <a:cubicBezTo>
                      <a:pt x="352" y="305"/>
                      <a:pt x="353" y="305"/>
                      <a:pt x="354" y="306"/>
                    </a:cubicBezTo>
                    <a:cubicBezTo>
                      <a:pt x="357" y="306"/>
                      <a:pt x="359" y="305"/>
                      <a:pt x="361" y="305"/>
                    </a:cubicBezTo>
                    <a:cubicBezTo>
                      <a:pt x="359" y="304"/>
                      <a:pt x="358" y="304"/>
                      <a:pt x="357" y="303"/>
                    </a:cubicBezTo>
                    <a:moveTo>
                      <a:pt x="348" y="299"/>
                    </a:moveTo>
                    <a:cubicBezTo>
                      <a:pt x="347" y="299"/>
                      <a:pt x="345" y="300"/>
                      <a:pt x="343" y="300"/>
                    </a:cubicBezTo>
                    <a:cubicBezTo>
                      <a:pt x="344" y="301"/>
                      <a:pt x="346" y="302"/>
                      <a:pt x="347" y="302"/>
                    </a:cubicBezTo>
                    <a:cubicBezTo>
                      <a:pt x="349" y="302"/>
                      <a:pt x="351" y="301"/>
                      <a:pt x="353" y="301"/>
                    </a:cubicBezTo>
                    <a:cubicBezTo>
                      <a:pt x="351" y="300"/>
                      <a:pt x="350" y="299"/>
                      <a:pt x="348" y="299"/>
                    </a:cubicBezTo>
                    <a:moveTo>
                      <a:pt x="340" y="294"/>
                    </a:moveTo>
                    <a:cubicBezTo>
                      <a:pt x="339" y="295"/>
                      <a:pt x="337" y="296"/>
                      <a:pt x="335" y="296"/>
                    </a:cubicBezTo>
                    <a:cubicBezTo>
                      <a:pt x="337" y="297"/>
                      <a:pt x="338" y="298"/>
                      <a:pt x="340" y="298"/>
                    </a:cubicBezTo>
                    <a:cubicBezTo>
                      <a:pt x="342" y="298"/>
                      <a:pt x="343" y="297"/>
                      <a:pt x="345" y="297"/>
                    </a:cubicBezTo>
                    <a:cubicBezTo>
                      <a:pt x="344" y="296"/>
                      <a:pt x="342" y="295"/>
                      <a:pt x="340" y="294"/>
                    </a:cubicBezTo>
                    <a:moveTo>
                      <a:pt x="333" y="290"/>
                    </a:moveTo>
                    <a:cubicBezTo>
                      <a:pt x="331" y="291"/>
                      <a:pt x="329" y="292"/>
                      <a:pt x="328" y="292"/>
                    </a:cubicBezTo>
                    <a:cubicBezTo>
                      <a:pt x="329" y="293"/>
                      <a:pt x="331" y="294"/>
                      <a:pt x="332" y="295"/>
                    </a:cubicBezTo>
                    <a:cubicBezTo>
                      <a:pt x="334" y="294"/>
                      <a:pt x="336" y="293"/>
                      <a:pt x="337" y="293"/>
                    </a:cubicBezTo>
                    <a:cubicBezTo>
                      <a:pt x="336" y="292"/>
                      <a:pt x="334" y="291"/>
                      <a:pt x="333" y="290"/>
                    </a:cubicBezTo>
                    <a:moveTo>
                      <a:pt x="1655" y="288"/>
                    </a:moveTo>
                    <a:cubicBezTo>
                      <a:pt x="1622" y="305"/>
                      <a:pt x="1591" y="322"/>
                      <a:pt x="1561" y="338"/>
                    </a:cubicBezTo>
                    <a:cubicBezTo>
                      <a:pt x="1424" y="421"/>
                      <a:pt x="1315" y="501"/>
                      <a:pt x="1176" y="553"/>
                    </a:cubicBezTo>
                    <a:cubicBezTo>
                      <a:pt x="1103" y="580"/>
                      <a:pt x="1039" y="591"/>
                      <a:pt x="980" y="591"/>
                    </a:cubicBezTo>
                    <a:cubicBezTo>
                      <a:pt x="980" y="591"/>
                      <a:pt x="980" y="591"/>
                      <a:pt x="980" y="591"/>
                    </a:cubicBezTo>
                    <a:cubicBezTo>
                      <a:pt x="835" y="591"/>
                      <a:pt x="720" y="521"/>
                      <a:pt x="576" y="431"/>
                    </a:cubicBezTo>
                    <a:cubicBezTo>
                      <a:pt x="570" y="428"/>
                      <a:pt x="564" y="424"/>
                      <a:pt x="558" y="420"/>
                    </a:cubicBezTo>
                    <a:cubicBezTo>
                      <a:pt x="528" y="403"/>
                      <a:pt x="497" y="386"/>
                      <a:pt x="465" y="368"/>
                    </a:cubicBezTo>
                    <a:cubicBezTo>
                      <a:pt x="470" y="371"/>
                      <a:pt x="474" y="373"/>
                      <a:pt x="478" y="376"/>
                    </a:cubicBezTo>
                    <a:cubicBezTo>
                      <a:pt x="512" y="396"/>
                      <a:pt x="543" y="416"/>
                      <a:pt x="574" y="434"/>
                    </a:cubicBezTo>
                    <a:cubicBezTo>
                      <a:pt x="574" y="435"/>
                      <a:pt x="574" y="435"/>
                      <a:pt x="574" y="435"/>
                    </a:cubicBezTo>
                    <a:cubicBezTo>
                      <a:pt x="718" y="524"/>
                      <a:pt x="834" y="595"/>
                      <a:pt x="980" y="595"/>
                    </a:cubicBezTo>
                    <a:cubicBezTo>
                      <a:pt x="1040" y="595"/>
                      <a:pt x="1104" y="583"/>
                      <a:pt x="1177" y="556"/>
                    </a:cubicBezTo>
                    <a:cubicBezTo>
                      <a:pt x="1311" y="506"/>
                      <a:pt x="1417" y="431"/>
                      <a:pt x="1545" y="353"/>
                    </a:cubicBezTo>
                    <a:cubicBezTo>
                      <a:pt x="1575" y="334"/>
                      <a:pt x="1606" y="316"/>
                      <a:pt x="1639" y="297"/>
                    </a:cubicBezTo>
                    <a:cubicBezTo>
                      <a:pt x="1644" y="294"/>
                      <a:pt x="1650" y="291"/>
                      <a:pt x="1655" y="288"/>
                    </a:cubicBezTo>
                    <a:moveTo>
                      <a:pt x="325" y="286"/>
                    </a:moveTo>
                    <a:cubicBezTo>
                      <a:pt x="323" y="287"/>
                      <a:pt x="322" y="288"/>
                      <a:pt x="320" y="288"/>
                    </a:cubicBezTo>
                    <a:cubicBezTo>
                      <a:pt x="322" y="289"/>
                      <a:pt x="323" y="290"/>
                      <a:pt x="325" y="291"/>
                    </a:cubicBezTo>
                    <a:cubicBezTo>
                      <a:pt x="326" y="290"/>
                      <a:pt x="328" y="290"/>
                      <a:pt x="330" y="289"/>
                    </a:cubicBezTo>
                    <a:cubicBezTo>
                      <a:pt x="328" y="288"/>
                      <a:pt x="326" y="287"/>
                      <a:pt x="325" y="286"/>
                    </a:cubicBezTo>
                    <a:moveTo>
                      <a:pt x="317" y="282"/>
                    </a:moveTo>
                    <a:cubicBezTo>
                      <a:pt x="315" y="283"/>
                      <a:pt x="314" y="284"/>
                      <a:pt x="312" y="285"/>
                    </a:cubicBezTo>
                    <a:cubicBezTo>
                      <a:pt x="314" y="285"/>
                      <a:pt x="316" y="286"/>
                      <a:pt x="317" y="287"/>
                    </a:cubicBezTo>
                    <a:cubicBezTo>
                      <a:pt x="319" y="286"/>
                      <a:pt x="320" y="286"/>
                      <a:pt x="322" y="285"/>
                    </a:cubicBezTo>
                    <a:cubicBezTo>
                      <a:pt x="320" y="284"/>
                      <a:pt x="318" y="283"/>
                      <a:pt x="317" y="282"/>
                    </a:cubicBezTo>
                    <a:moveTo>
                      <a:pt x="309" y="279"/>
                    </a:moveTo>
                    <a:cubicBezTo>
                      <a:pt x="307" y="279"/>
                      <a:pt x="306" y="280"/>
                      <a:pt x="305" y="281"/>
                    </a:cubicBezTo>
                    <a:cubicBezTo>
                      <a:pt x="306" y="282"/>
                      <a:pt x="308" y="282"/>
                      <a:pt x="310" y="283"/>
                    </a:cubicBezTo>
                    <a:cubicBezTo>
                      <a:pt x="311" y="283"/>
                      <a:pt x="313" y="282"/>
                      <a:pt x="314" y="281"/>
                    </a:cubicBezTo>
                    <a:cubicBezTo>
                      <a:pt x="312" y="280"/>
                      <a:pt x="311" y="279"/>
                      <a:pt x="309" y="279"/>
                    </a:cubicBezTo>
                    <a:moveTo>
                      <a:pt x="301" y="275"/>
                    </a:moveTo>
                    <a:cubicBezTo>
                      <a:pt x="300" y="275"/>
                      <a:pt x="298" y="276"/>
                      <a:pt x="297" y="277"/>
                    </a:cubicBezTo>
                    <a:cubicBezTo>
                      <a:pt x="299" y="278"/>
                      <a:pt x="301" y="279"/>
                      <a:pt x="302" y="280"/>
                    </a:cubicBezTo>
                    <a:cubicBezTo>
                      <a:pt x="304" y="279"/>
                      <a:pt x="305" y="278"/>
                      <a:pt x="307" y="277"/>
                    </a:cubicBezTo>
                    <a:cubicBezTo>
                      <a:pt x="305" y="277"/>
                      <a:pt x="303" y="276"/>
                      <a:pt x="301" y="275"/>
                    </a:cubicBezTo>
                    <a:moveTo>
                      <a:pt x="1733" y="246"/>
                    </a:moveTo>
                    <a:cubicBezTo>
                      <a:pt x="1730" y="247"/>
                      <a:pt x="1727" y="248"/>
                      <a:pt x="1723" y="248"/>
                    </a:cubicBezTo>
                    <a:cubicBezTo>
                      <a:pt x="1723" y="248"/>
                      <a:pt x="1723" y="249"/>
                      <a:pt x="1722" y="249"/>
                    </a:cubicBezTo>
                    <a:cubicBezTo>
                      <a:pt x="1726" y="248"/>
                      <a:pt x="1729" y="247"/>
                      <a:pt x="1733" y="246"/>
                    </a:cubicBezTo>
                    <a:moveTo>
                      <a:pt x="1748" y="240"/>
                    </a:moveTo>
                    <a:cubicBezTo>
                      <a:pt x="1744" y="240"/>
                      <a:pt x="1741" y="241"/>
                      <a:pt x="1737" y="242"/>
                    </a:cubicBezTo>
                    <a:cubicBezTo>
                      <a:pt x="1736" y="242"/>
                      <a:pt x="1735" y="242"/>
                      <a:pt x="1734" y="243"/>
                    </a:cubicBezTo>
                    <a:cubicBezTo>
                      <a:pt x="1738" y="242"/>
                      <a:pt x="1743" y="241"/>
                      <a:pt x="1747" y="240"/>
                    </a:cubicBezTo>
                    <a:cubicBezTo>
                      <a:pt x="1747" y="240"/>
                      <a:pt x="1748" y="240"/>
                      <a:pt x="1748" y="240"/>
                    </a:cubicBezTo>
                    <a:moveTo>
                      <a:pt x="1761" y="234"/>
                    </a:moveTo>
                    <a:cubicBezTo>
                      <a:pt x="1757" y="234"/>
                      <a:pt x="1754" y="235"/>
                      <a:pt x="1750" y="235"/>
                    </a:cubicBezTo>
                    <a:cubicBezTo>
                      <a:pt x="1749" y="236"/>
                      <a:pt x="1747" y="236"/>
                      <a:pt x="1746" y="237"/>
                    </a:cubicBezTo>
                    <a:cubicBezTo>
                      <a:pt x="1750" y="236"/>
                      <a:pt x="1755" y="236"/>
                      <a:pt x="1759" y="235"/>
                    </a:cubicBezTo>
                    <a:cubicBezTo>
                      <a:pt x="1760" y="235"/>
                      <a:pt x="1761" y="234"/>
                      <a:pt x="1761" y="234"/>
                    </a:cubicBezTo>
                    <a:moveTo>
                      <a:pt x="1773" y="228"/>
                    </a:moveTo>
                    <a:cubicBezTo>
                      <a:pt x="1770" y="229"/>
                      <a:pt x="1766" y="229"/>
                      <a:pt x="1763" y="229"/>
                    </a:cubicBezTo>
                    <a:cubicBezTo>
                      <a:pt x="1761" y="230"/>
                      <a:pt x="1760" y="231"/>
                      <a:pt x="1758" y="231"/>
                    </a:cubicBezTo>
                    <a:cubicBezTo>
                      <a:pt x="1762" y="231"/>
                      <a:pt x="1766" y="230"/>
                      <a:pt x="1770" y="230"/>
                    </a:cubicBezTo>
                    <a:cubicBezTo>
                      <a:pt x="1771" y="229"/>
                      <a:pt x="1772" y="229"/>
                      <a:pt x="1773" y="228"/>
                    </a:cubicBezTo>
                    <a:moveTo>
                      <a:pt x="1785" y="223"/>
                    </a:moveTo>
                    <a:cubicBezTo>
                      <a:pt x="1782" y="223"/>
                      <a:pt x="1779" y="223"/>
                      <a:pt x="1775" y="223"/>
                    </a:cubicBezTo>
                    <a:cubicBezTo>
                      <a:pt x="1774" y="224"/>
                      <a:pt x="1772" y="225"/>
                      <a:pt x="1770" y="226"/>
                    </a:cubicBezTo>
                    <a:cubicBezTo>
                      <a:pt x="1774" y="225"/>
                      <a:pt x="1777" y="225"/>
                      <a:pt x="1781" y="225"/>
                    </a:cubicBezTo>
                    <a:cubicBezTo>
                      <a:pt x="1782" y="224"/>
                      <a:pt x="1784" y="223"/>
                      <a:pt x="1785" y="223"/>
                    </a:cubicBezTo>
                    <a:moveTo>
                      <a:pt x="1791" y="217"/>
                    </a:moveTo>
                    <a:cubicBezTo>
                      <a:pt x="1790" y="217"/>
                      <a:pt x="1789" y="217"/>
                      <a:pt x="1788" y="217"/>
                    </a:cubicBezTo>
                    <a:cubicBezTo>
                      <a:pt x="1786" y="218"/>
                      <a:pt x="1784" y="219"/>
                      <a:pt x="1782" y="220"/>
                    </a:cubicBezTo>
                    <a:cubicBezTo>
                      <a:pt x="1786" y="220"/>
                      <a:pt x="1789" y="220"/>
                      <a:pt x="1792" y="220"/>
                    </a:cubicBezTo>
                    <a:cubicBezTo>
                      <a:pt x="1794" y="219"/>
                      <a:pt x="1796" y="218"/>
                      <a:pt x="1798" y="217"/>
                    </a:cubicBezTo>
                    <a:cubicBezTo>
                      <a:pt x="1795" y="217"/>
                      <a:pt x="1793" y="217"/>
                      <a:pt x="1791" y="217"/>
                    </a:cubicBezTo>
                    <a:moveTo>
                      <a:pt x="1801" y="212"/>
                    </a:moveTo>
                    <a:cubicBezTo>
                      <a:pt x="1799" y="213"/>
                      <a:pt x="1797" y="214"/>
                      <a:pt x="1794" y="214"/>
                    </a:cubicBezTo>
                    <a:cubicBezTo>
                      <a:pt x="1798" y="214"/>
                      <a:pt x="1801" y="214"/>
                      <a:pt x="1804" y="214"/>
                    </a:cubicBezTo>
                    <a:cubicBezTo>
                      <a:pt x="1806" y="214"/>
                      <a:pt x="1808" y="213"/>
                      <a:pt x="1810" y="212"/>
                    </a:cubicBezTo>
                    <a:cubicBezTo>
                      <a:pt x="1807" y="212"/>
                      <a:pt x="1804" y="212"/>
                      <a:pt x="1801" y="212"/>
                    </a:cubicBezTo>
                    <a:moveTo>
                      <a:pt x="1814" y="206"/>
                    </a:moveTo>
                    <a:cubicBezTo>
                      <a:pt x="1811" y="207"/>
                      <a:pt x="1809" y="208"/>
                      <a:pt x="1807" y="209"/>
                    </a:cubicBezTo>
                    <a:cubicBezTo>
                      <a:pt x="1810" y="209"/>
                      <a:pt x="1813" y="209"/>
                      <a:pt x="1815" y="209"/>
                    </a:cubicBezTo>
                    <a:cubicBezTo>
                      <a:pt x="1818" y="208"/>
                      <a:pt x="1820" y="208"/>
                      <a:pt x="1822" y="207"/>
                    </a:cubicBezTo>
                    <a:cubicBezTo>
                      <a:pt x="1819" y="206"/>
                      <a:pt x="1816" y="206"/>
                      <a:pt x="1814" y="206"/>
                    </a:cubicBezTo>
                    <a:moveTo>
                      <a:pt x="1826" y="201"/>
                    </a:moveTo>
                    <a:cubicBezTo>
                      <a:pt x="1824" y="202"/>
                      <a:pt x="1821" y="203"/>
                      <a:pt x="1819" y="204"/>
                    </a:cubicBezTo>
                    <a:cubicBezTo>
                      <a:pt x="1822" y="204"/>
                      <a:pt x="1824" y="204"/>
                      <a:pt x="1827" y="204"/>
                    </a:cubicBezTo>
                    <a:cubicBezTo>
                      <a:pt x="1830" y="203"/>
                      <a:pt x="1832" y="202"/>
                      <a:pt x="1834" y="201"/>
                    </a:cubicBezTo>
                    <a:cubicBezTo>
                      <a:pt x="1832" y="201"/>
                      <a:pt x="1829" y="201"/>
                      <a:pt x="1826" y="201"/>
                    </a:cubicBezTo>
                    <a:moveTo>
                      <a:pt x="1839" y="195"/>
                    </a:moveTo>
                    <a:cubicBezTo>
                      <a:pt x="1836" y="196"/>
                      <a:pt x="1834" y="197"/>
                      <a:pt x="1831" y="199"/>
                    </a:cubicBezTo>
                    <a:cubicBezTo>
                      <a:pt x="1834" y="199"/>
                      <a:pt x="1836" y="199"/>
                      <a:pt x="1839" y="199"/>
                    </a:cubicBezTo>
                    <a:cubicBezTo>
                      <a:pt x="1842" y="198"/>
                      <a:pt x="1844" y="197"/>
                      <a:pt x="1846" y="196"/>
                    </a:cubicBezTo>
                    <a:cubicBezTo>
                      <a:pt x="1844" y="196"/>
                      <a:pt x="1841" y="196"/>
                      <a:pt x="1839" y="195"/>
                    </a:cubicBezTo>
                    <a:moveTo>
                      <a:pt x="1851" y="190"/>
                    </a:moveTo>
                    <a:cubicBezTo>
                      <a:pt x="1849" y="191"/>
                      <a:pt x="1846" y="192"/>
                      <a:pt x="1843" y="193"/>
                    </a:cubicBezTo>
                    <a:cubicBezTo>
                      <a:pt x="1846" y="194"/>
                      <a:pt x="1848" y="194"/>
                      <a:pt x="1851" y="194"/>
                    </a:cubicBezTo>
                    <a:cubicBezTo>
                      <a:pt x="1854" y="193"/>
                      <a:pt x="1856" y="192"/>
                      <a:pt x="1859" y="191"/>
                    </a:cubicBezTo>
                    <a:cubicBezTo>
                      <a:pt x="1856" y="191"/>
                      <a:pt x="1854" y="190"/>
                      <a:pt x="1851" y="190"/>
                    </a:cubicBezTo>
                    <a:moveTo>
                      <a:pt x="1864" y="185"/>
                    </a:moveTo>
                    <a:cubicBezTo>
                      <a:pt x="1861" y="186"/>
                      <a:pt x="1858" y="187"/>
                      <a:pt x="1856" y="188"/>
                    </a:cubicBezTo>
                    <a:cubicBezTo>
                      <a:pt x="1858" y="189"/>
                      <a:pt x="1861" y="189"/>
                      <a:pt x="1863" y="190"/>
                    </a:cubicBezTo>
                    <a:cubicBezTo>
                      <a:pt x="1866" y="188"/>
                      <a:pt x="1868" y="187"/>
                      <a:pt x="1871" y="186"/>
                    </a:cubicBezTo>
                    <a:cubicBezTo>
                      <a:pt x="1869" y="186"/>
                      <a:pt x="1866" y="185"/>
                      <a:pt x="1864" y="185"/>
                    </a:cubicBezTo>
                    <a:moveTo>
                      <a:pt x="1877" y="180"/>
                    </a:moveTo>
                    <a:cubicBezTo>
                      <a:pt x="1874" y="181"/>
                      <a:pt x="1871" y="182"/>
                      <a:pt x="1868" y="183"/>
                    </a:cubicBezTo>
                    <a:cubicBezTo>
                      <a:pt x="1870" y="184"/>
                      <a:pt x="1873" y="184"/>
                      <a:pt x="1875" y="185"/>
                    </a:cubicBezTo>
                    <a:cubicBezTo>
                      <a:pt x="1878" y="184"/>
                      <a:pt x="1881" y="183"/>
                      <a:pt x="1883" y="181"/>
                    </a:cubicBezTo>
                    <a:cubicBezTo>
                      <a:pt x="1881" y="181"/>
                      <a:pt x="1879" y="180"/>
                      <a:pt x="1877" y="180"/>
                    </a:cubicBezTo>
                    <a:moveTo>
                      <a:pt x="1889" y="175"/>
                    </a:moveTo>
                    <a:cubicBezTo>
                      <a:pt x="1886" y="176"/>
                      <a:pt x="1883" y="177"/>
                      <a:pt x="1880" y="178"/>
                    </a:cubicBezTo>
                    <a:cubicBezTo>
                      <a:pt x="1883" y="179"/>
                      <a:pt x="1885" y="180"/>
                      <a:pt x="1887" y="180"/>
                    </a:cubicBezTo>
                    <a:cubicBezTo>
                      <a:pt x="1890" y="179"/>
                      <a:pt x="1893" y="178"/>
                      <a:pt x="1896" y="177"/>
                    </a:cubicBezTo>
                    <a:cubicBezTo>
                      <a:pt x="1894" y="176"/>
                      <a:pt x="1891" y="176"/>
                      <a:pt x="1889" y="175"/>
                    </a:cubicBezTo>
                    <a:moveTo>
                      <a:pt x="1902" y="170"/>
                    </a:moveTo>
                    <a:cubicBezTo>
                      <a:pt x="1899" y="172"/>
                      <a:pt x="1896" y="173"/>
                      <a:pt x="1893" y="174"/>
                    </a:cubicBezTo>
                    <a:cubicBezTo>
                      <a:pt x="1895" y="174"/>
                      <a:pt x="1897" y="175"/>
                      <a:pt x="1899" y="175"/>
                    </a:cubicBezTo>
                    <a:cubicBezTo>
                      <a:pt x="1902" y="174"/>
                      <a:pt x="1905" y="173"/>
                      <a:pt x="1908" y="172"/>
                    </a:cubicBezTo>
                    <a:cubicBezTo>
                      <a:pt x="1906" y="172"/>
                      <a:pt x="1904" y="171"/>
                      <a:pt x="1902" y="170"/>
                    </a:cubicBezTo>
                    <a:moveTo>
                      <a:pt x="1915" y="166"/>
                    </a:moveTo>
                    <a:cubicBezTo>
                      <a:pt x="1911" y="167"/>
                      <a:pt x="1908" y="168"/>
                      <a:pt x="1905" y="169"/>
                    </a:cubicBezTo>
                    <a:cubicBezTo>
                      <a:pt x="1907" y="170"/>
                      <a:pt x="1909" y="170"/>
                      <a:pt x="1911" y="171"/>
                    </a:cubicBezTo>
                    <a:cubicBezTo>
                      <a:pt x="1914" y="170"/>
                      <a:pt x="1917" y="169"/>
                      <a:pt x="1921" y="167"/>
                    </a:cubicBezTo>
                    <a:cubicBezTo>
                      <a:pt x="1919" y="167"/>
                      <a:pt x="1917" y="166"/>
                      <a:pt x="1915" y="166"/>
                    </a:cubicBezTo>
                    <a:moveTo>
                      <a:pt x="2" y="160"/>
                    </a:moveTo>
                    <a:cubicBezTo>
                      <a:pt x="0" y="164"/>
                      <a:pt x="0" y="164"/>
                      <a:pt x="0" y="164"/>
                    </a:cubicBezTo>
                    <a:cubicBezTo>
                      <a:pt x="113" y="196"/>
                      <a:pt x="210" y="235"/>
                      <a:pt x="295" y="276"/>
                    </a:cubicBezTo>
                    <a:cubicBezTo>
                      <a:pt x="296" y="275"/>
                      <a:pt x="297" y="274"/>
                      <a:pt x="299" y="274"/>
                    </a:cubicBezTo>
                    <a:cubicBezTo>
                      <a:pt x="213" y="232"/>
                      <a:pt x="116" y="193"/>
                      <a:pt x="2" y="160"/>
                    </a:cubicBezTo>
                    <a:moveTo>
                      <a:pt x="2946" y="0"/>
                    </a:moveTo>
                    <a:cubicBezTo>
                      <a:pt x="2946" y="0"/>
                      <a:pt x="2946" y="0"/>
                      <a:pt x="2946" y="0"/>
                    </a:cubicBezTo>
                    <a:cubicBezTo>
                      <a:pt x="2464" y="14"/>
                      <a:pt x="2148" y="80"/>
                      <a:pt x="1918" y="164"/>
                    </a:cubicBezTo>
                    <a:cubicBezTo>
                      <a:pt x="1920" y="165"/>
                      <a:pt x="1922" y="166"/>
                      <a:pt x="1924" y="166"/>
                    </a:cubicBezTo>
                    <a:cubicBezTo>
                      <a:pt x="2153" y="83"/>
                      <a:pt x="2467" y="18"/>
                      <a:pt x="2946" y="3"/>
                    </a:cubicBezTo>
                    <a:cubicBezTo>
                      <a:pt x="2946" y="0"/>
                      <a:pt x="2946" y="0"/>
                      <a:pt x="29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noEditPoints="1"/>
              </p:cNvSpPr>
              <p:nvPr userDrawn="1"/>
            </p:nvSpPr>
            <p:spPr bwMode="auto">
              <a:xfrm>
                <a:off x="0" y="1201738"/>
                <a:ext cx="12198350" cy="2239963"/>
              </a:xfrm>
              <a:custGeom>
                <a:avLst/>
                <a:gdLst>
                  <a:gd name="T0" fmla="*/ 399 w 2945"/>
                  <a:gd name="T1" fmla="*/ 298 h 541"/>
                  <a:gd name="T2" fmla="*/ 384 w 2945"/>
                  <a:gd name="T3" fmla="*/ 294 h 541"/>
                  <a:gd name="T4" fmla="*/ 384 w 2945"/>
                  <a:gd name="T5" fmla="*/ 293 h 541"/>
                  <a:gd name="T6" fmla="*/ 376 w 2945"/>
                  <a:gd name="T7" fmla="*/ 290 h 541"/>
                  <a:gd name="T8" fmla="*/ 373 w 2945"/>
                  <a:gd name="T9" fmla="*/ 285 h 541"/>
                  <a:gd name="T10" fmla="*/ 376 w 2945"/>
                  <a:gd name="T11" fmla="*/ 287 h 541"/>
                  <a:gd name="T12" fmla="*/ 358 w 2945"/>
                  <a:gd name="T13" fmla="*/ 282 h 541"/>
                  <a:gd name="T14" fmla="*/ 365 w 2945"/>
                  <a:gd name="T15" fmla="*/ 281 h 541"/>
                  <a:gd name="T16" fmla="*/ 353 w 2945"/>
                  <a:gd name="T17" fmla="*/ 279 h 541"/>
                  <a:gd name="T18" fmla="*/ 357 w 2945"/>
                  <a:gd name="T19" fmla="*/ 277 h 541"/>
                  <a:gd name="T20" fmla="*/ 346 w 2945"/>
                  <a:gd name="T21" fmla="*/ 276 h 541"/>
                  <a:gd name="T22" fmla="*/ 341 w 2945"/>
                  <a:gd name="T23" fmla="*/ 269 h 541"/>
                  <a:gd name="T24" fmla="*/ 345 w 2945"/>
                  <a:gd name="T25" fmla="*/ 271 h 541"/>
                  <a:gd name="T26" fmla="*/ 328 w 2945"/>
                  <a:gd name="T27" fmla="*/ 267 h 541"/>
                  <a:gd name="T28" fmla="*/ 333 w 2945"/>
                  <a:gd name="T29" fmla="*/ 266 h 541"/>
                  <a:gd name="T30" fmla="*/ 325 w 2945"/>
                  <a:gd name="T31" fmla="*/ 266 h 541"/>
                  <a:gd name="T32" fmla="*/ 317 w 2945"/>
                  <a:gd name="T33" fmla="*/ 258 h 541"/>
                  <a:gd name="T34" fmla="*/ 322 w 2945"/>
                  <a:gd name="T35" fmla="*/ 260 h 541"/>
                  <a:gd name="T36" fmla="*/ 305 w 2945"/>
                  <a:gd name="T37" fmla="*/ 257 h 541"/>
                  <a:gd name="T38" fmla="*/ 309 w 2945"/>
                  <a:gd name="T39" fmla="*/ 255 h 541"/>
                  <a:gd name="T40" fmla="*/ 302 w 2945"/>
                  <a:gd name="T41" fmla="*/ 256 h 541"/>
                  <a:gd name="T42" fmla="*/ 294 w 2945"/>
                  <a:gd name="T43" fmla="*/ 247 h 541"/>
                  <a:gd name="T44" fmla="*/ 299 w 2945"/>
                  <a:gd name="T45" fmla="*/ 250 h 541"/>
                  <a:gd name="T46" fmla="*/ 1583 w 2945"/>
                  <a:gd name="T47" fmla="*/ 290 h 541"/>
                  <a:gd name="T48" fmla="*/ 974 w 2945"/>
                  <a:gd name="T49" fmla="*/ 537 h 541"/>
                  <a:gd name="T50" fmla="*/ 449 w 2945"/>
                  <a:gd name="T51" fmla="*/ 329 h 541"/>
                  <a:gd name="T52" fmla="*/ 564 w 2945"/>
                  <a:gd name="T53" fmla="*/ 393 h 541"/>
                  <a:gd name="T54" fmla="*/ 1560 w 2945"/>
                  <a:gd name="T55" fmla="*/ 307 h 541"/>
                  <a:gd name="T56" fmla="*/ 1758 w 2945"/>
                  <a:gd name="T57" fmla="*/ 207 h 541"/>
                  <a:gd name="T58" fmla="*/ 1758 w 2945"/>
                  <a:gd name="T59" fmla="*/ 207 h 541"/>
                  <a:gd name="T60" fmla="*/ 1758 w 2945"/>
                  <a:gd name="T61" fmla="*/ 204 h 541"/>
                  <a:gd name="T62" fmla="*/ 1786 w 2945"/>
                  <a:gd name="T63" fmla="*/ 196 h 541"/>
                  <a:gd name="T64" fmla="*/ 1783 w 2945"/>
                  <a:gd name="T65" fmla="*/ 198 h 541"/>
                  <a:gd name="T66" fmla="*/ 1787 w 2945"/>
                  <a:gd name="T67" fmla="*/ 192 h 541"/>
                  <a:gd name="T68" fmla="*/ 1798 w 2945"/>
                  <a:gd name="T69" fmla="*/ 191 h 541"/>
                  <a:gd name="T70" fmla="*/ 1805 w 2945"/>
                  <a:gd name="T71" fmla="*/ 188 h 541"/>
                  <a:gd name="T72" fmla="*/ 1813 w 2945"/>
                  <a:gd name="T73" fmla="*/ 181 h 541"/>
                  <a:gd name="T74" fmla="*/ 1822 w 2945"/>
                  <a:gd name="T75" fmla="*/ 181 h 541"/>
                  <a:gd name="T76" fmla="*/ 1819 w 2945"/>
                  <a:gd name="T77" fmla="*/ 179 h 541"/>
                  <a:gd name="T78" fmla="*/ 1826 w 2945"/>
                  <a:gd name="T79" fmla="*/ 176 h 541"/>
                  <a:gd name="T80" fmla="*/ 1840 w 2945"/>
                  <a:gd name="T81" fmla="*/ 174 h 541"/>
                  <a:gd name="T82" fmla="*/ 1852 w 2945"/>
                  <a:gd name="T83" fmla="*/ 166 h 541"/>
                  <a:gd name="T84" fmla="*/ 1859 w 2945"/>
                  <a:gd name="T85" fmla="*/ 167 h 541"/>
                  <a:gd name="T86" fmla="*/ 1856 w 2945"/>
                  <a:gd name="T87" fmla="*/ 164 h 541"/>
                  <a:gd name="T88" fmla="*/ 1864 w 2945"/>
                  <a:gd name="T89" fmla="*/ 161 h 541"/>
                  <a:gd name="T90" fmla="*/ 1876 w 2945"/>
                  <a:gd name="T91" fmla="*/ 161 h 541"/>
                  <a:gd name="T92" fmla="*/ 1890 w 2945"/>
                  <a:gd name="T93" fmla="*/ 152 h 541"/>
                  <a:gd name="T94" fmla="*/ 1897 w 2945"/>
                  <a:gd name="T95" fmla="*/ 154 h 541"/>
                  <a:gd name="T96" fmla="*/ 1894 w 2945"/>
                  <a:gd name="T97" fmla="*/ 151 h 541"/>
                  <a:gd name="T98" fmla="*/ 1903 w 2945"/>
                  <a:gd name="T99" fmla="*/ 148 h 541"/>
                  <a:gd name="T100" fmla="*/ 287 w 2945"/>
                  <a:gd name="T101" fmla="*/ 249 h 541"/>
                  <a:gd name="T102" fmla="*/ 1915 w 2945"/>
                  <a:gd name="T103" fmla="*/ 143 h 541"/>
                  <a:gd name="T104" fmla="*/ 1921 w 2945"/>
                  <a:gd name="T105" fmla="*/ 145 h 541"/>
                  <a:gd name="T106" fmla="*/ 1918 w 2945"/>
                  <a:gd name="T107" fmla="*/ 142 h 541"/>
                  <a:gd name="T108" fmla="*/ 1928 w 2945"/>
                  <a:gd name="T109" fmla="*/ 139 h 541"/>
                  <a:gd name="T110" fmla="*/ 1931 w 2945"/>
                  <a:gd name="T111" fmla="*/ 138 h 541"/>
                  <a:gd name="T112" fmla="*/ 2945 w 2945"/>
                  <a:gd name="T113"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45" h="541">
                    <a:moveTo>
                      <a:pt x="396" y="298"/>
                    </a:moveTo>
                    <a:cubicBezTo>
                      <a:pt x="397" y="298"/>
                      <a:pt x="398" y="298"/>
                      <a:pt x="399" y="298"/>
                    </a:cubicBezTo>
                    <a:cubicBezTo>
                      <a:pt x="399" y="298"/>
                      <a:pt x="399" y="298"/>
                      <a:pt x="399" y="298"/>
                    </a:cubicBezTo>
                    <a:cubicBezTo>
                      <a:pt x="398" y="298"/>
                      <a:pt x="397" y="298"/>
                      <a:pt x="396" y="298"/>
                    </a:cubicBezTo>
                    <a:moveTo>
                      <a:pt x="384" y="293"/>
                    </a:moveTo>
                    <a:cubicBezTo>
                      <a:pt x="384" y="293"/>
                      <a:pt x="384" y="293"/>
                      <a:pt x="384" y="294"/>
                    </a:cubicBezTo>
                    <a:cubicBezTo>
                      <a:pt x="386" y="294"/>
                      <a:pt x="389" y="294"/>
                      <a:pt x="391" y="294"/>
                    </a:cubicBezTo>
                    <a:cubicBezTo>
                      <a:pt x="391" y="294"/>
                      <a:pt x="390" y="294"/>
                      <a:pt x="390" y="294"/>
                    </a:cubicBezTo>
                    <a:cubicBezTo>
                      <a:pt x="388" y="294"/>
                      <a:pt x="386" y="293"/>
                      <a:pt x="384" y="293"/>
                    </a:cubicBezTo>
                    <a:moveTo>
                      <a:pt x="382" y="289"/>
                    </a:moveTo>
                    <a:cubicBezTo>
                      <a:pt x="379" y="289"/>
                      <a:pt x="377" y="289"/>
                      <a:pt x="375" y="289"/>
                    </a:cubicBezTo>
                    <a:cubicBezTo>
                      <a:pt x="376" y="290"/>
                      <a:pt x="376" y="290"/>
                      <a:pt x="376" y="290"/>
                    </a:cubicBezTo>
                    <a:cubicBezTo>
                      <a:pt x="379" y="290"/>
                      <a:pt x="381" y="290"/>
                      <a:pt x="384" y="290"/>
                    </a:cubicBezTo>
                    <a:cubicBezTo>
                      <a:pt x="383" y="290"/>
                      <a:pt x="382" y="290"/>
                      <a:pt x="382" y="289"/>
                    </a:cubicBezTo>
                    <a:moveTo>
                      <a:pt x="373" y="285"/>
                    </a:moveTo>
                    <a:cubicBezTo>
                      <a:pt x="371" y="285"/>
                      <a:pt x="369" y="285"/>
                      <a:pt x="367" y="286"/>
                    </a:cubicBezTo>
                    <a:cubicBezTo>
                      <a:pt x="367" y="286"/>
                      <a:pt x="368" y="286"/>
                      <a:pt x="369" y="287"/>
                    </a:cubicBezTo>
                    <a:cubicBezTo>
                      <a:pt x="371" y="287"/>
                      <a:pt x="374" y="287"/>
                      <a:pt x="376" y="287"/>
                    </a:cubicBezTo>
                    <a:cubicBezTo>
                      <a:pt x="375" y="286"/>
                      <a:pt x="374" y="286"/>
                      <a:pt x="373" y="285"/>
                    </a:cubicBezTo>
                    <a:moveTo>
                      <a:pt x="365" y="281"/>
                    </a:moveTo>
                    <a:cubicBezTo>
                      <a:pt x="363" y="281"/>
                      <a:pt x="361" y="282"/>
                      <a:pt x="358" y="282"/>
                    </a:cubicBezTo>
                    <a:cubicBezTo>
                      <a:pt x="359" y="282"/>
                      <a:pt x="360" y="283"/>
                      <a:pt x="361" y="283"/>
                    </a:cubicBezTo>
                    <a:cubicBezTo>
                      <a:pt x="364" y="283"/>
                      <a:pt x="366" y="283"/>
                      <a:pt x="368" y="283"/>
                    </a:cubicBezTo>
                    <a:cubicBezTo>
                      <a:pt x="367" y="282"/>
                      <a:pt x="366" y="282"/>
                      <a:pt x="365" y="281"/>
                    </a:cubicBezTo>
                    <a:moveTo>
                      <a:pt x="357" y="277"/>
                    </a:moveTo>
                    <a:cubicBezTo>
                      <a:pt x="355" y="277"/>
                      <a:pt x="353" y="278"/>
                      <a:pt x="351" y="278"/>
                    </a:cubicBezTo>
                    <a:cubicBezTo>
                      <a:pt x="351" y="279"/>
                      <a:pt x="352" y="279"/>
                      <a:pt x="353" y="279"/>
                    </a:cubicBezTo>
                    <a:cubicBezTo>
                      <a:pt x="353" y="279"/>
                      <a:pt x="353" y="280"/>
                      <a:pt x="354" y="280"/>
                    </a:cubicBezTo>
                    <a:cubicBezTo>
                      <a:pt x="356" y="279"/>
                      <a:pt x="358" y="279"/>
                      <a:pt x="361" y="279"/>
                    </a:cubicBezTo>
                    <a:cubicBezTo>
                      <a:pt x="359" y="278"/>
                      <a:pt x="358" y="278"/>
                      <a:pt x="357" y="277"/>
                    </a:cubicBezTo>
                    <a:moveTo>
                      <a:pt x="349" y="273"/>
                    </a:moveTo>
                    <a:cubicBezTo>
                      <a:pt x="347" y="274"/>
                      <a:pt x="345" y="274"/>
                      <a:pt x="343" y="275"/>
                    </a:cubicBezTo>
                    <a:cubicBezTo>
                      <a:pt x="344" y="275"/>
                      <a:pt x="345" y="276"/>
                      <a:pt x="346" y="276"/>
                    </a:cubicBezTo>
                    <a:cubicBezTo>
                      <a:pt x="349" y="276"/>
                      <a:pt x="351" y="275"/>
                      <a:pt x="353" y="275"/>
                    </a:cubicBezTo>
                    <a:cubicBezTo>
                      <a:pt x="352" y="274"/>
                      <a:pt x="350" y="274"/>
                      <a:pt x="349" y="273"/>
                    </a:cubicBezTo>
                    <a:moveTo>
                      <a:pt x="341" y="269"/>
                    </a:moveTo>
                    <a:cubicBezTo>
                      <a:pt x="339" y="270"/>
                      <a:pt x="337" y="270"/>
                      <a:pt x="335" y="271"/>
                    </a:cubicBezTo>
                    <a:cubicBezTo>
                      <a:pt x="337" y="271"/>
                      <a:pt x="338" y="272"/>
                      <a:pt x="339" y="273"/>
                    </a:cubicBezTo>
                    <a:cubicBezTo>
                      <a:pt x="341" y="272"/>
                      <a:pt x="343" y="272"/>
                      <a:pt x="345" y="271"/>
                    </a:cubicBezTo>
                    <a:cubicBezTo>
                      <a:pt x="344" y="271"/>
                      <a:pt x="342" y="270"/>
                      <a:pt x="341" y="269"/>
                    </a:cubicBezTo>
                    <a:moveTo>
                      <a:pt x="333" y="266"/>
                    </a:moveTo>
                    <a:cubicBezTo>
                      <a:pt x="331" y="266"/>
                      <a:pt x="329" y="267"/>
                      <a:pt x="328" y="267"/>
                    </a:cubicBezTo>
                    <a:cubicBezTo>
                      <a:pt x="329" y="268"/>
                      <a:pt x="331" y="269"/>
                      <a:pt x="332" y="269"/>
                    </a:cubicBezTo>
                    <a:cubicBezTo>
                      <a:pt x="334" y="269"/>
                      <a:pt x="336" y="268"/>
                      <a:pt x="337" y="268"/>
                    </a:cubicBezTo>
                    <a:cubicBezTo>
                      <a:pt x="336" y="267"/>
                      <a:pt x="334" y="266"/>
                      <a:pt x="333" y="266"/>
                    </a:cubicBezTo>
                    <a:moveTo>
                      <a:pt x="325" y="262"/>
                    </a:moveTo>
                    <a:cubicBezTo>
                      <a:pt x="323" y="262"/>
                      <a:pt x="322" y="263"/>
                      <a:pt x="320" y="264"/>
                    </a:cubicBezTo>
                    <a:cubicBezTo>
                      <a:pt x="322" y="264"/>
                      <a:pt x="323" y="265"/>
                      <a:pt x="325" y="266"/>
                    </a:cubicBezTo>
                    <a:cubicBezTo>
                      <a:pt x="326" y="265"/>
                      <a:pt x="328" y="265"/>
                      <a:pt x="330" y="264"/>
                    </a:cubicBezTo>
                    <a:cubicBezTo>
                      <a:pt x="328" y="263"/>
                      <a:pt x="327" y="263"/>
                      <a:pt x="325" y="262"/>
                    </a:cubicBezTo>
                    <a:moveTo>
                      <a:pt x="317" y="258"/>
                    </a:moveTo>
                    <a:cubicBezTo>
                      <a:pt x="316" y="259"/>
                      <a:pt x="314" y="259"/>
                      <a:pt x="313" y="260"/>
                    </a:cubicBezTo>
                    <a:cubicBezTo>
                      <a:pt x="314" y="261"/>
                      <a:pt x="316" y="262"/>
                      <a:pt x="317" y="262"/>
                    </a:cubicBezTo>
                    <a:cubicBezTo>
                      <a:pt x="319" y="262"/>
                      <a:pt x="320" y="261"/>
                      <a:pt x="322" y="260"/>
                    </a:cubicBezTo>
                    <a:cubicBezTo>
                      <a:pt x="320" y="260"/>
                      <a:pt x="319" y="259"/>
                      <a:pt x="317" y="258"/>
                    </a:cubicBezTo>
                    <a:moveTo>
                      <a:pt x="309" y="255"/>
                    </a:moveTo>
                    <a:cubicBezTo>
                      <a:pt x="308" y="255"/>
                      <a:pt x="306" y="256"/>
                      <a:pt x="305" y="257"/>
                    </a:cubicBezTo>
                    <a:cubicBezTo>
                      <a:pt x="307" y="257"/>
                      <a:pt x="308" y="258"/>
                      <a:pt x="310" y="259"/>
                    </a:cubicBezTo>
                    <a:cubicBezTo>
                      <a:pt x="311" y="258"/>
                      <a:pt x="313" y="258"/>
                      <a:pt x="314" y="257"/>
                    </a:cubicBezTo>
                    <a:cubicBezTo>
                      <a:pt x="313" y="256"/>
                      <a:pt x="311" y="255"/>
                      <a:pt x="309" y="255"/>
                    </a:cubicBezTo>
                    <a:moveTo>
                      <a:pt x="301" y="251"/>
                    </a:moveTo>
                    <a:cubicBezTo>
                      <a:pt x="300" y="252"/>
                      <a:pt x="299" y="253"/>
                      <a:pt x="297" y="253"/>
                    </a:cubicBezTo>
                    <a:cubicBezTo>
                      <a:pt x="299" y="254"/>
                      <a:pt x="301" y="255"/>
                      <a:pt x="302" y="256"/>
                    </a:cubicBezTo>
                    <a:cubicBezTo>
                      <a:pt x="304" y="255"/>
                      <a:pt x="305" y="254"/>
                      <a:pt x="307" y="253"/>
                    </a:cubicBezTo>
                    <a:cubicBezTo>
                      <a:pt x="305" y="253"/>
                      <a:pt x="303" y="252"/>
                      <a:pt x="301" y="251"/>
                    </a:cubicBezTo>
                    <a:moveTo>
                      <a:pt x="294" y="247"/>
                    </a:moveTo>
                    <a:cubicBezTo>
                      <a:pt x="292" y="248"/>
                      <a:pt x="291" y="249"/>
                      <a:pt x="290" y="250"/>
                    </a:cubicBezTo>
                    <a:cubicBezTo>
                      <a:pt x="291" y="251"/>
                      <a:pt x="293" y="251"/>
                      <a:pt x="295" y="252"/>
                    </a:cubicBezTo>
                    <a:cubicBezTo>
                      <a:pt x="296" y="251"/>
                      <a:pt x="298" y="251"/>
                      <a:pt x="299" y="250"/>
                    </a:cubicBezTo>
                    <a:cubicBezTo>
                      <a:pt x="297" y="249"/>
                      <a:pt x="295" y="248"/>
                      <a:pt x="294" y="247"/>
                    </a:cubicBezTo>
                    <a:moveTo>
                      <a:pt x="1678" y="246"/>
                    </a:moveTo>
                    <a:cubicBezTo>
                      <a:pt x="1645" y="260"/>
                      <a:pt x="1614" y="275"/>
                      <a:pt x="1583" y="290"/>
                    </a:cubicBezTo>
                    <a:cubicBezTo>
                      <a:pt x="1437" y="370"/>
                      <a:pt x="1321" y="448"/>
                      <a:pt x="1175" y="500"/>
                    </a:cubicBezTo>
                    <a:cubicBezTo>
                      <a:pt x="1101" y="526"/>
                      <a:pt x="1035" y="537"/>
                      <a:pt x="974" y="537"/>
                    </a:cubicBezTo>
                    <a:cubicBezTo>
                      <a:pt x="974" y="537"/>
                      <a:pt x="974" y="537"/>
                      <a:pt x="974" y="537"/>
                    </a:cubicBezTo>
                    <a:cubicBezTo>
                      <a:pt x="828" y="537"/>
                      <a:pt x="710" y="472"/>
                      <a:pt x="566" y="390"/>
                    </a:cubicBezTo>
                    <a:cubicBezTo>
                      <a:pt x="557" y="385"/>
                      <a:pt x="548" y="380"/>
                      <a:pt x="538" y="374"/>
                    </a:cubicBezTo>
                    <a:cubicBezTo>
                      <a:pt x="510" y="360"/>
                      <a:pt x="480" y="344"/>
                      <a:pt x="449" y="329"/>
                    </a:cubicBezTo>
                    <a:cubicBezTo>
                      <a:pt x="454" y="332"/>
                      <a:pt x="459" y="334"/>
                      <a:pt x="464" y="337"/>
                    </a:cubicBezTo>
                    <a:cubicBezTo>
                      <a:pt x="496" y="355"/>
                      <a:pt x="527" y="372"/>
                      <a:pt x="557" y="389"/>
                    </a:cubicBezTo>
                    <a:cubicBezTo>
                      <a:pt x="559" y="390"/>
                      <a:pt x="561" y="392"/>
                      <a:pt x="564" y="393"/>
                    </a:cubicBezTo>
                    <a:cubicBezTo>
                      <a:pt x="708" y="475"/>
                      <a:pt x="827" y="541"/>
                      <a:pt x="974" y="541"/>
                    </a:cubicBezTo>
                    <a:cubicBezTo>
                      <a:pt x="1035" y="541"/>
                      <a:pt x="1102" y="530"/>
                      <a:pt x="1176" y="503"/>
                    </a:cubicBezTo>
                    <a:cubicBezTo>
                      <a:pt x="1314" y="454"/>
                      <a:pt x="1426" y="382"/>
                      <a:pt x="1560" y="307"/>
                    </a:cubicBezTo>
                    <a:cubicBezTo>
                      <a:pt x="1590" y="291"/>
                      <a:pt x="1621" y="274"/>
                      <a:pt x="1654" y="257"/>
                    </a:cubicBezTo>
                    <a:cubicBezTo>
                      <a:pt x="1662" y="253"/>
                      <a:pt x="1670" y="249"/>
                      <a:pt x="1678" y="246"/>
                    </a:cubicBezTo>
                    <a:moveTo>
                      <a:pt x="1758" y="207"/>
                    </a:moveTo>
                    <a:cubicBezTo>
                      <a:pt x="1755" y="208"/>
                      <a:pt x="1751" y="208"/>
                      <a:pt x="1747" y="209"/>
                    </a:cubicBezTo>
                    <a:cubicBezTo>
                      <a:pt x="1747" y="209"/>
                      <a:pt x="1746" y="209"/>
                      <a:pt x="1746" y="209"/>
                    </a:cubicBezTo>
                    <a:cubicBezTo>
                      <a:pt x="1750" y="209"/>
                      <a:pt x="1754" y="208"/>
                      <a:pt x="1758" y="207"/>
                    </a:cubicBezTo>
                    <a:moveTo>
                      <a:pt x="1773" y="202"/>
                    </a:moveTo>
                    <a:cubicBezTo>
                      <a:pt x="1769" y="202"/>
                      <a:pt x="1765" y="202"/>
                      <a:pt x="1761" y="203"/>
                    </a:cubicBezTo>
                    <a:cubicBezTo>
                      <a:pt x="1760" y="203"/>
                      <a:pt x="1759" y="204"/>
                      <a:pt x="1758" y="204"/>
                    </a:cubicBezTo>
                    <a:cubicBezTo>
                      <a:pt x="1762" y="204"/>
                      <a:pt x="1767" y="203"/>
                      <a:pt x="1771" y="202"/>
                    </a:cubicBezTo>
                    <a:cubicBezTo>
                      <a:pt x="1772" y="202"/>
                      <a:pt x="1772" y="202"/>
                      <a:pt x="1773" y="202"/>
                    </a:cubicBezTo>
                    <a:moveTo>
                      <a:pt x="1786" y="196"/>
                    </a:moveTo>
                    <a:cubicBezTo>
                      <a:pt x="1782" y="197"/>
                      <a:pt x="1778" y="197"/>
                      <a:pt x="1774" y="197"/>
                    </a:cubicBezTo>
                    <a:cubicBezTo>
                      <a:pt x="1773" y="198"/>
                      <a:pt x="1771" y="198"/>
                      <a:pt x="1770" y="199"/>
                    </a:cubicBezTo>
                    <a:cubicBezTo>
                      <a:pt x="1774" y="198"/>
                      <a:pt x="1779" y="198"/>
                      <a:pt x="1783" y="198"/>
                    </a:cubicBezTo>
                    <a:cubicBezTo>
                      <a:pt x="1784" y="197"/>
                      <a:pt x="1785" y="197"/>
                      <a:pt x="1786" y="196"/>
                    </a:cubicBezTo>
                    <a:moveTo>
                      <a:pt x="1798" y="191"/>
                    </a:moveTo>
                    <a:cubicBezTo>
                      <a:pt x="1794" y="191"/>
                      <a:pt x="1791" y="192"/>
                      <a:pt x="1787" y="192"/>
                    </a:cubicBezTo>
                    <a:cubicBezTo>
                      <a:pt x="1786" y="192"/>
                      <a:pt x="1784" y="193"/>
                      <a:pt x="1782" y="194"/>
                    </a:cubicBezTo>
                    <a:cubicBezTo>
                      <a:pt x="1786" y="193"/>
                      <a:pt x="1790" y="193"/>
                      <a:pt x="1794" y="193"/>
                    </a:cubicBezTo>
                    <a:cubicBezTo>
                      <a:pt x="1795" y="192"/>
                      <a:pt x="1796" y="192"/>
                      <a:pt x="1798" y="191"/>
                    </a:cubicBezTo>
                    <a:moveTo>
                      <a:pt x="1800" y="186"/>
                    </a:moveTo>
                    <a:cubicBezTo>
                      <a:pt x="1798" y="187"/>
                      <a:pt x="1797" y="188"/>
                      <a:pt x="1795" y="189"/>
                    </a:cubicBezTo>
                    <a:cubicBezTo>
                      <a:pt x="1798" y="188"/>
                      <a:pt x="1802" y="188"/>
                      <a:pt x="1805" y="188"/>
                    </a:cubicBezTo>
                    <a:cubicBezTo>
                      <a:pt x="1807" y="188"/>
                      <a:pt x="1808" y="187"/>
                      <a:pt x="1810" y="186"/>
                    </a:cubicBezTo>
                    <a:cubicBezTo>
                      <a:pt x="1807" y="186"/>
                      <a:pt x="1803" y="186"/>
                      <a:pt x="1800" y="186"/>
                    </a:cubicBezTo>
                    <a:moveTo>
                      <a:pt x="1813" y="181"/>
                    </a:moveTo>
                    <a:cubicBezTo>
                      <a:pt x="1811" y="182"/>
                      <a:pt x="1809" y="183"/>
                      <a:pt x="1807" y="184"/>
                    </a:cubicBezTo>
                    <a:cubicBezTo>
                      <a:pt x="1810" y="184"/>
                      <a:pt x="1814" y="184"/>
                      <a:pt x="1817" y="184"/>
                    </a:cubicBezTo>
                    <a:cubicBezTo>
                      <a:pt x="1819" y="183"/>
                      <a:pt x="1820" y="182"/>
                      <a:pt x="1822" y="181"/>
                    </a:cubicBezTo>
                    <a:cubicBezTo>
                      <a:pt x="1819" y="181"/>
                      <a:pt x="1816" y="181"/>
                      <a:pt x="1813" y="181"/>
                    </a:cubicBezTo>
                    <a:moveTo>
                      <a:pt x="1826" y="176"/>
                    </a:moveTo>
                    <a:cubicBezTo>
                      <a:pt x="1824" y="177"/>
                      <a:pt x="1821" y="178"/>
                      <a:pt x="1819" y="179"/>
                    </a:cubicBezTo>
                    <a:cubicBezTo>
                      <a:pt x="1822" y="179"/>
                      <a:pt x="1825" y="179"/>
                      <a:pt x="1829" y="179"/>
                    </a:cubicBezTo>
                    <a:cubicBezTo>
                      <a:pt x="1831" y="178"/>
                      <a:pt x="1833" y="177"/>
                      <a:pt x="1835" y="177"/>
                    </a:cubicBezTo>
                    <a:cubicBezTo>
                      <a:pt x="1832" y="176"/>
                      <a:pt x="1829" y="176"/>
                      <a:pt x="1826" y="176"/>
                    </a:cubicBezTo>
                    <a:moveTo>
                      <a:pt x="1839" y="171"/>
                    </a:moveTo>
                    <a:cubicBezTo>
                      <a:pt x="1836" y="172"/>
                      <a:pt x="1834" y="173"/>
                      <a:pt x="1832" y="174"/>
                    </a:cubicBezTo>
                    <a:cubicBezTo>
                      <a:pt x="1835" y="174"/>
                      <a:pt x="1837" y="174"/>
                      <a:pt x="1840" y="174"/>
                    </a:cubicBezTo>
                    <a:cubicBezTo>
                      <a:pt x="1843" y="174"/>
                      <a:pt x="1845" y="173"/>
                      <a:pt x="1847" y="172"/>
                    </a:cubicBezTo>
                    <a:cubicBezTo>
                      <a:pt x="1844" y="172"/>
                      <a:pt x="1841" y="171"/>
                      <a:pt x="1839" y="171"/>
                    </a:cubicBezTo>
                    <a:moveTo>
                      <a:pt x="1852" y="166"/>
                    </a:moveTo>
                    <a:cubicBezTo>
                      <a:pt x="1849" y="167"/>
                      <a:pt x="1846" y="168"/>
                      <a:pt x="1844" y="169"/>
                    </a:cubicBezTo>
                    <a:cubicBezTo>
                      <a:pt x="1847" y="169"/>
                      <a:pt x="1849" y="170"/>
                      <a:pt x="1852" y="170"/>
                    </a:cubicBezTo>
                    <a:cubicBezTo>
                      <a:pt x="1855" y="169"/>
                      <a:pt x="1857" y="168"/>
                      <a:pt x="1859" y="167"/>
                    </a:cubicBezTo>
                    <a:cubicBezTo>
                      <a:pt x="1857" y="167"/>
                      <a:pt x="1854" y="166"/>
                      <a:pt x="1852" y="166"/>
                    </a:cubicBezTo>
                    <a:moveTo>
                      <a:pt x="1864" y="161"/>
                    </a:moveTo>
                    <a:cubicBezTo>
                      <a:pt x="1862" y="162"/>
                      <a:pt x="1859" y="163"/>
                      <a:pt x="1856" y="164"/>
                    </a:cubicBezTo>
                    <a:cubicBezTo>
                      <a:pt x="1859" y="165"/>
                      <a:pt x="1862" y="165"/>
                      <a:pt x="1864" y="165"/>
                    </a:cubicBezTo>
                    <a:cubicBezTo>
                      <a:pt x="1867" y="164"/>
                      <a:pt x="1869" y="164"/>
                      <a:pt x="1872" y="163"/>
                    </a:cubicBezTo>
                    <a:cubicBezTo>
                      <a:pt x="1869" y="162"/>
                      <a:pt x="1867" y="162"/>
                      <a:pt x="1864" y="161"/>
                    </a:cubicBezTo>
                    <a:moveTo>
                      <a:pt x="1877" y="157"/>
                    </a:moveTo>
                    <a:cubicBezTo>
                      <a:pt x="1874" y="158"/>
                      <a:pt x="1872" y="159"/>
                      <a:pt x="1869" y="160"/>
                    </a:cubicBezTo>
                    <a:cubicBezTo>
                      <a:pt x="1871" y="160"/>
                      <a:pt x="1874" y="161"/>
                      <a:pt x="1876" y="161"/>
                    </a:cubicBezTo>
                    <a:cubicBezTo>
                      <a:pt x="1879" y="160"/>
                      <a:pt x="1882" y="159"/>
                      <a:pt x="1884" y="158"/>
                    </a:cubicBezTo>
                    <a:cubicBezTo>
                      <a:pt x="1882" y="158"/>
                      <a:pt x="1879" y="157"/>
                      <a:pt x="1877" y="157"/>
                    </a:cubicBezTo>
                    <a:moveTo>
                      <a:pt x="1890" y="152"/>
                    </a:moveTo>
                    <a:cubicBezTo>
                      <a:pt x="1887" y="153"/>
                      <a:pt x="1884" y="154"/>
                      <a:pt x="1881" y="155"/>
                    </a:cubicBezTo>
                    <a:cubicBezTo>
                      <a:pt x="1884" y="156"/>
                      <a:pt x="1886" y="156"/>
                      <a:pt x="1888" y="157"/>
                    </a:cubicBezTo>
                    <a:cubicBezTo>
                      <a:pt x="1891" y="156"/>
                      <a:pt x="1894" y="155"/>
                      <a:pt x="1897" y="154"/>
                    </a:cubicBezTo>
                    <a:cubicBezTo>
                      <a:pt x="1894" y="153"/>
                      <a:pt x="1892" y="153"/>
                      <a:pt x="1890" y="152"/>
                    </a:cubicBezTo>
                    <a:moveTo>
                      <a:pt x="1903" y="148"/>
                    </a:moveTo>
                    <a:cubicBezTo>
                      <a:pt x="1900" y="149"/>
                      <a:pt x="1897" y="150"/>
                      <a:pt x="1894" y="151"/>
                    </a:cubicBezTo>
                    <a:cubicBezTo>
                      <a:pt x="1896" y="151"/>
                      <a:pt x="1898" y="152"/>
                      <a:pt x="1901" y="152"/>
                    </a:cubicBezTo>
                    <a:cubicBezTo>
                      <a:pt x="1903" y="151"/>
                      <a:pt x="1906" y="150"/>
                      <a:pt x="1909" y="149"/>
                    </a:cubicBezTo>
                    <a:cubicBezTo>
                      <a:pt x="1907" y="149"/>
                      <a:pt x="1905" y="148"/>
                      <a:pt x="1903" y="148"/>
                    </a:cubicBezTo>
                    <a:moveTo>
                      <a:pt x="0" y="145"/>
                    </a:moveTo>
                    <a:cubicBezTo>
                      <a:pt x="0" y="148"/>
                      <a:pt x="0" y="148"/>
                      <a:pt x="0" y="148"/>
                    </a:cubicBezTo>
                    <a:cubicBezTo>
                      <a:pt x="109" y="177"/>
                      <a:pt x="204" y="212"/>
                      <a:pt x="287" y="249"/>
                    </a:cubicBezTo>
                    <a:cubicBezTo>
                      <a:pt x="289" y="248"/>
                      <a:pt x="290" y="247"/>
                      <a:pt x="291" y="246"/>
                    </a:cubicBezTo>
                    <a:cubicBezTo>
                      <a:pt x="207" y="209"/>
                      <a:pt x="112" y="173"/>
                      <a:pt x="0" y="145"/>
                    </a:cubicBezTo>
                    <a:moveTo>
                      <a:pt x="1915" y="143"/>
                    </a:moveTo>
                    <a:cubicBezTo>
                      <a:pt x="1912" y="144"/>
                      <a:pt x="1909" y="145"/>
                      <a:pt x="1906" y="146"/>
                    </a:cubicBezTo>
                    <a:cubicBezTo>
                      <a:pt x="1908" y="147"/>
                      <a:pt x="1911" y="148"/>
                      <a:pt x="1913" y="148"/>
                    </a:cubicBezTo>
                    <a:cubicBezTo>
                      <a:pt x="1916" y="147"/>
                      <a:pt x="1918" y="146"/>
                      <a:pt x="1921" y="145"/>
                    </a:cubicBezTo>
                    <a:cubicBezTo>
                      <a:pt x="1919" y="145"/>
                      <a:pt x="1917" y="144"/>
                      <a:pt x="1915" y="143"/>
                    </a:cubicBezTo>
                    <a:moveTo>
                      <a:pt x="1928" y="139"/>
                    </a:moveTo>
                    <a:cubicBezTo>
                      <a:pt x="1925" y="140"/>
                      <a:pt x="1922" y="141"/>
                      <a:pt x="1918" y="142"/>
                    </a:cubicBezTo>
                    <a:cubicBezTo>
                      <a:pt x="1920" y="143"/>
                      <a:pt x="1923" y="144"/>
                      <a:pt x="1925" y="144"/>
                    </a:cubicBezTo>
                    <a:cubicBezTo>
                      <a:pt x="1928" y="143"/>
                      <a:pt x="1931" y="142"/>
                      <a:pt x="1934" y="141"/>
                    </a:cubicBezTo>
                    <a:cubicBezTo>
                      <a:pt x="1932" y="140"/>
                      <a:pt x="1930" y="140"/>
                      <a:pt x="1928" y="139"/>
                    </a:cubicBezTo>
                    <a:moveTo>
                      <a:pt x="2945" y="0"/>
                    </a:moveTo>
                    <a:cubicBezTo>
                      <a:pt x="2945" y="0"/>
                      <a:pt x="2945" y="0"/>
                      <a:pt x="2945" y="0"/>
                    </a:cubicBezTo>
                    <a:cubicBezTo>
                      <a:pt x="2474" y="5"/>
                      <a:pt x="2162" y="62"/>
                      <a:pt x="1931" y="138"/>
                    </a:cubicBezTo>
                    <a:cubicBezTo>
                      <a:pt x="1933" y="139"/>
                      <a:pt x="1935" y="139"/>
                      <a:pt x="1937" y="140"/>
                    </a:cubicBezTo>
                    <a:cubicBezTo>
                      <a:pt x="2167" y="65"/>
                      <a:pt x="2478" y="9"/>
                      <a:pt x="2945" y="3"/>
                    </a:cubicBezTo>
                    <a:cubicBezTo>
                      <a:pt x="2945" y="0"/>
                      <a:pt x="2945" y="0"/>
                      <a:pt x="294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Freeform 10"/>
              <p:cNvSpPr>
                <a:spLocks noEditPoints="1"/>
              </p:cNvSpPr>
              <p:nvPr userDrawn="1"/>
            </p:nvSpPr>
            <p:spPr bwMode="auto">
              <a:xfrm>
                <a:off x="0" y="1330325"/>
                <a:ext cx="12198350" cy="2016125"/>
              </a:xfrm>
              <a:custGeom>
                <a:avLst/>
                <a:gdLst>
                  <a:gd name="T0" fmla="*/ 384 w 2945"/>
                  <a:gd name="T1" fmla="*/ 262 h 487"/>
                  <a:gd name="T2" fmla="*/ 369 w 2945"/>
                  <a:gd name="T3" fmla="*/ 258 h 487"/>
                  <a:gd name="T4" fmla="*/ 375 w 2945"/>
                  <a:gd name="T5" fmla="*/ 258 h 487"/>
                  <a:gd name="T6" fmla="*/ 362 w 2945"/>
                  <a:gd name="T7" fmla="*/ 256 h 487"/>
                  <a:gd name="T8" fmla="*/ 358 w 2945"/>
                  <a:gd name="T9" fmla="*/ 251 h 487"/>
                  <a:gd name="T10" fmla="*/ 361 w 2945"/>
                  <a:gd name="T11" fmla="*/ 252 h 487"/>
                  <a:gd name="T12" fmla="*/ 344 w 2945"/>
                  <a:gd name="T13" fmla="*/ 248 h 487"/>
                  <a:gd name="T14" fmla="*/ 353 w 2945"/>
                  <a:gd name="T15" fmla="*/ 248 h 487"/>
                  <a:gd name="T16" fmla="*/ 336 w 2945"/>
                  <a:gd name="T17" fmla="*/ 245 h 487"/>
                  <a:gd name="T18" fmla="*/ 342 w 2945"/>
                  <a:gd name="T19" fmla="*/ 244 h 487"/>
                  <a:gd name="T20" fmla="*/ 332 w 2945"/>
                  <a:gd name="T21" fmla="*/ 243 h 487"/>
                  <a:gd name="T22" fmla="*/ 326 w 2945"/>
                  <a:gd name="T23" fmla="*/ 237 h 487"/>
                  <a:gd name="T24" fmla="*/ 331 w 2945"/>
                  <a:gd name="T25" fmla="*/ 239 h 487"/>
                  <a:gd name="T26" fmla="*/ 314 w 2945"/>
                  <a:gd name="T27" fmla="*/ 235 h 487"/>
                  <a:gd name="T28" fmla="*/ 319 w 2945"/>
                  <a:gd name="T29" fmla="*/ 233 h 487"/>
                  <a:gd name="T30" fmla="*/ 311 w 2945"/>
                  <a:gd name="T31" fmla="*/ 234 h 487"/>
                  <a:gd name="T32" fmla="*/ 303 w 2945"/>
                  <a:gd name="T33" fmla="*/ 227 h 487"/>
                  <a:gd name="T34" fmla="*/ 308 w 2945"/>
                  <a:gd name="T35" fmla="*/ 229 h 487"/>
                  <a:gd name="T36" fmla="*/ 291 w 2945"/>
                  <a:gd name="T37" fmla="*/ 226 h 487"/>
                  <a:gd name="T38" fmla="*/ 295 w 2945"/>
                  <a:gd name="T39" fmla="*/ 223 h 487"/>
                  <a:gd name="T40" fmla="*/ 289 w 2945"/>
                  <a:gd name="T41" fmla="*/ 225 h 487"/>
                  <a:gd name="T42" fmla="*/ 1701 w 2945"/>
                  <a:gd name="T43" fmla="*/ 204 h 487"/>
                  <a:gd name="T44" fmla="*/ 969 w 2945"/>
                  <a:gd name="T45" fmla="*/ 483 h 487"/>
                  <a:gd name="T46" fmla="*/ 520 w 2945"/>
                  <a:gd name="T47" fmla="*/ 330 h 487"/>
                  <a:gd name="T48" fmla="*/ 538 w 2945"/>
                  <a:gd name="T49" fmla="*/ 343 h 487"/>
                  <a:gd name="T50" fmla="*/ 1177 w 2945"/>
                  <a:gd name="T51" fmla="*/ 450 h 487"/>
                  <a:gd name="T52" fmla="*/ 1701 w 2945"/>
                  <a:gd name="T53" fmla="*/ 204 h 487"/>
                  <a:gd name="T54" fmla="*/ 1771 w 2945"/>
                  <a:gd name="T55" fmla="*/ 171 h 487"/>
                  <a:gd name="T56" fmla="*/ 1798 w 2945"/>
                  <a:gd name="T57" fmla="*/ 165 h 487"/>
                  <a:gd name="T58" fmla="*/ 1796 w 2945"/>
                  <a:gd name="T59" fmla="*/ 165 h 487"/>
                  <a:gd name="T60" fmla="*/ 1800 w 2945"/>
                  <a:gd name="T61" fmla="*/ 160 h 487"/>
                  <a:gd name="T62" fmla="*/ 1811 w 2945"/>
                  <a:gd name="T63" fmla="*/ 160 h 487"/>
                  <a:gd name="T64" fmla="*/ 1819 w 2945"/>
                  <a:gd name="T65" fmla="*/ 157 h 487"/>
                  <a:gd name="T66" fmla="*/ 1826 w 2945"/>
                  <a:gd name="T67" fmla="*/ 151 h 487"/>
                  <a:gd name="T68" fmla="*/ 1836 w 2945"/>
                  <a:gd name="T69" fmla="*/ 151 h 487"/>
                  <a:gd name="T70" fmla="*/ 1833 w 2945"/>
                  <a:gd name="T71" fmla="*/ 148 h 487"/>
                  <a:gd name="T72" fmla="*/ 1839 w 2945"/>
                  <a:gd name="T73" fmla="*/ 146 h 487"/>
                  <a:gd name="T74" fmla="*/ 1854 w 2945"/>
                  <a:gd name="T75" fmla="*/ 145 h 487"/>
                  <a:gd name="T76" fmla="*/ 1865 w 2945"/>
                  <a:gd name="T77" fmla="*/ 137 h 487"/>
                  <a:gd name="T78" fmla="*/ 1873 w 2945"/>
                  <a:gd name="T79" fmla="*/ 138 h 487"/>
                  <a:gd name="T80" fmla="*/ 1870 w 2945"/>
                  <a:gd name="T81" fmla="*/ 135 h 487"/>
                  <a:gd name="T82" fmla="*/ 1878 w 2945"/>
                  <a:gd name="T83" fmla="*/ 133 h 487"/>
                  <a:gd name="T84" fmla="*/ 281 w 2945"/>
                  <a:gd name="T85" fmla="*/ 222 h 487"/>
                  <a:gd name="T86" fmla="*/ 1891 w 2945"/>
                  <a:gd name="T87" fmla="*/ 129 h 487"/>
                  <a:gd name="T88" fmla="*/ 1898 w 2945"/>
                  <a:gd name="T89" fmla="*/ 130 h 487"/>
                  <a:gd name="T90" fmla="*/ 1895 w 2945"/>
                  <a:gd name="T91" fmla="*/ 127 h 487"/>
                  <a:gd name="T92" fmla="*/ 1904 w 2945"/>
                  <a:gd name="T93" fmla="*/ 124 h 487"/>
                  <a:gd name="T94" fmla="*/ 1915 w 2945"/>
                  <a:gd name="T95" fmla="*/ 125 h 487"/>
                  <a:gd name="T96" fmla="*/ 1929 w 2945"/>
                  <a:gd name="T97" fmla="*/ 117 h 487"/>
                  <a:gd name="T98" fmla="*/ 1936 w 2945"/>
                  <a:gd name="T99" fmla="*/ 119 h 487"/>
                  <a:gd name="T100" fmla="*/ 1933 w 2945"/>
                  <a:gd name="T101" fmla="*/ 116 h 487"/>
                  <a:gd name="T102" fmla="*/ 1942 w 2945"/>
                  <a:gd name="T103" fmla="*/ 113 h 487"/>
                  <a:gd name="T104" fmla="*/ 1952 w 2945"/>
                  <a:gd name="T105" fmla="*/ 114 h 487"/>
                  <a:gd name="T106" fmla="*/ 2945 w 2945"/>
                  <a:gd name="T107"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5" h="487">
                    <a:moveTo>
                      <a:pt x="380" y="262"/>
                    </a:moveTo>
                    <a:cubicBezTo>
                      <a:pt x="381" y="262"/>
                      <a:pt x="383" y="262"/>
                      <a:pt x="384" y="263"/>
                    </a:cubicBezTo>
                    <a:cubicBezTo>
                      <a:pt x="384" y="262"/>
                      <a:pt x="384" y="262"/>
                      <a:pt x="384" y="262"/>
                    </a:cubicBezTo>
                    <a:cubicBezTo>
                      <a:pt x="382" y="262"/>
                      <a:pt x="381" y="262"/>
                      <a:pt x="380" y="262"/>
                    </a:cubicBezTo>
                    <a:moveTo>
                      <a:pt x="375" y="258"/>
                    </a:moveTo>
                    <a:cubicBezTo>
                      <a:pt x="373" y="258"/>
                      <a:pt x="371" y="258"/>
                      <a:pt x="369" y="258"/>
                    </a:cubicBezTo>
                    <a:cubicBezTo>
                      <a:pt x="369" y="259"/>
                      <a:pt x="369" y="259"/>
                      <a:pt x="369" y="259"/>
                    </a:cubicBezTo>
                    <a:cubicBezTo>
                      <a:pt x="372" y="259"/>
                      <a:pt x="374" y="259"/>
                      <a:pt x="376" y="259"/>
                    </a:cubicBezTo>
                    <a:cubicBezTo>
                      <a:pt x="376" y="259"/>
                      <a:pt x="376" y="259"/>
                      <a:pt x="375" y="258"/>
                    </a:cubicBezTo>
                    <a:moveTo>
                      <a:pt x="367" y="255"/>
                    </a:moveTo>
                    <a:cubicBezTo>
                      <a:pt x="365" y="255"/>
                      <a:pt x="362" y="255"/>
                      <a:pt x="360" y="255"/>
                    </a:cubicBezTo>
                    <a:cubicBezTo>
                      <a:pt x="361" y="255"/>
                      <a:pt x="361" y="255"/>
                      <a:pt x="362" y="256"/>
                    </a:cubicBezTo>
                    <a:cubicBezTo>
                      <a:pt x="364" y="256"/>
                      <a:pt x="367" y="256"/>
                      <a:pt x="369" y="256"/>
                    </a:cubicBezTo>
                    <a:cubicBezTo>
                      <a:pt x="368" y="255"/>
                      <a:pt x="367" y="255"/>
                      <a:pt x="367" y="255"/>
                    </a:cubicBezTo>
                    <a:moveTo>
                      <a:pt x="358" y="251"/>
                    </a:moveTo>
                    <a:cubicBezTo>
                      <a:pt x="356" y="251"/>
                      <a:pt x="354" y="251"/>
                      <a:pt x="352" y="252"/>
                    </a:cubicBezTo>
                    <a:cubicBezTo>
                      <a:pt x="353" y="252"/>
                      <a:pt x="354" y="252"/>
                      <a:pt x="354" y="253"/>
                    </a:cubicBezTo>
                    <a:cubicBezTo>
                      <a:pt x="357" y="252"/>
                      <a:pt x="359" y="252"/>
                      <a:pt x="361" y="252"/>
                    </a:cubicBezTo>
                    <a:cubicBezTo>
                      <a:pt x="360" y="252"/>
                      <a:pt x="359" y="251"/>
                      <a:pt x="358" y="251"/>
                    </a:cubicBezTo>
                    <a:moveTo>
                      <a:pt x="350" y="247"/>
                    </a:moveTo>
                    <a:cubicBezTo>
                      <a:pt x="348" y="248"/>
                      <a:pt x="346" y="248"/>
                      <a:pt x="344" y="248"/>
                    </a:cubicBezTo>
                    <a:cubicBezTo>
                      <a:pt x="345" y="249"/>
                      <a:pt x="346" y="249"/>
                      <a:pt x="347" y="249"/>
                    </a:cubicBezTo>
                    <a:cubicBezTo>
                      <a:pt x="349" y="249"/>
                      <a:pt x="351" y="249"/>
                      <a:pt x="354" y="249"/>
                    </a:cubicBezTo>
                    <a:cubicBezTo>
                      <a:pt x="353" y="249"/>
                      <a:pt x="353" y="248"/>
                      <a:pt x="353" y="248"/>
                    </a:cubicBezTo>
                    <a:cubicBezTo>
                      <a:pt x="352" y="248"/>
                      <a:pt x="351" y="248"/>
                      <a:pt x="350" y="247"/>
                    </a:cubicBezTo>
                    <a:moveTo>
                      <a:pt x="342" y="244"/>
                    </a:moveTo>
                    <a:cubicBezTo>
                      <a:pt x="340" y="244"/>
                      <a:pt x="338" y="245"/>
                      <a:pt x="336" y="245"/>
                    </a:cubicBezTo>
                    <a:cubicBezTo>
                      <a:pt x="337" y="245"/>
                      <a:pt x="338" y="246"/>
                      <a:pt x="339" y="246"/>
                    </a:cubicBezTo>
                    <a:cubicBezTo>
                      <a:pt x="342" y="246"/>
                      <a:pt x="344" y="246"/>
                      <a:pt x="346" y="245"/>
                    </a:cubicBezTo>
                    <a:cubicBezTo>
                      <a:pt x="345" y="245"/>
                      <a:pt x="344" y="244"/>
                      <a:pt x="342" y="244"/>
                    </a:cubicBezTo>
                    <a:moveTo>
                      <a:pt x="334" y="240"/>
                    </a:moveTo>
                    <a:cubicBezTo>
                      <a:pt x="332" y="241"/>
                      <a:pt x="331" y="241"/>
                      <a:pt x="329" y="242"/>
                    </a:cubicBezTo>
                    <a:cubicBezTo>
                      <a:pt x="330" y="242"/>
                      <a:pt x="331" y="243"/>
                      <a:pt x="332" y="243"/>
                    </a:cubicBezTo>
                    <a:cubicBezTo>
                      <a:pt x="334" y="243"/>
                      <a:pt x="336" y="242"/>
                      <a:pt x="338" y="242"/>
                    </a:cubicBezTo>
                    <a:cubicBezTo>
                      <a:pt x="337" y="241"/>
                      <a:pt x="336" y="241"/>
                      <a:pt x="334" y="240"/>
                    </a:cubicBezTo>
                    <a:moveTo>
                      <a:pt x="326" y="237"/>
                    </a:moveTo>
                    <a:cubicBezTo>
                      <a:pt x="325" y="237"/>
                      <a:pt x="323" y="238"/>
                      <a:pt x="321" y="238"/>
                    </a:cubicBezTo>
                    <a:cubicBezTo>
                      <a:pt x="322" y="239"/>
                      <a:pt x="324" y="240"/>
                      <a:pt x="325" y="240"/>
                    </a:cubicBezTo>
                    <a:cubicBezTo>
                      <a:pt x="327" y="240"/>
                      <a:pt x="329" y="239"/>
                      <a:pt x="331" y="239"/>
                    </a:cubicBezTo>
                    <a:cubicBezTo>
                      <a:pt x="329" y="238"/>
                      <a:pt x="328" y="237"/>
                      <a:pt x="326" y="237"/>
                    </a:cubicBezTo>
                    <a:moveTo>
                      <a:pt x="319" y="233"/>
                    </a:moveTo>
                    <a:cubicBezTo>
                      <a:pt x="317" y="234"/>
                      <a:pt x="315" y="235"/>
                      <a:pt x="314" y="235"/>
                    </a:cubicBezTo>
                    <a:cubicBezTo>
                      <a:pt x="315" y="236"/>
                      <a:pt x="316" y="236"/>
                      <a:pt x="318" y="237"/>
                    </a:cubicBezTo>
                    <a:cubicBezTo>
                      <a:pt x="320" y="236"/>
                      <a:pt x="321" y="236"/>
                      <a:pt x="323" y="235"/>
                    </a:cubicBezTo>
                    <a:cubicBezTo>
                      <a:pt x="322" y="235"/>
                      <a:pt x="320" y="234"/>
                      <a:pt x="319" y="233"/>
                    </a:cubicBezTo>
                    <a:moveTo>
                      <a:pt x="311" y="230"/>
                    </a:moveTo>
                    <a:cubicBezTo>
                      <a:pt x="309" y="231"/>
                      <a:pt x="308" y="231"/>
                      <a:pt x="306" y="232"/>
                    </a:cubicBezTo>
                    <a:cubicBezTo>
                      <a:pt x="308" y="233"/>
                      <a:pt x="309" y="233"/>
                      <a:pt x="311" y="234"/>
                    </a:cubicBezTo>
                    <a:cubicBezTo>
                      <a:pt x="312" y="233"/>
                      <a:pt x="314" y="233"/>
                      <a:pt x="315" y="232"/>
                    </a:cubicBezTo>
                    <a:cubicBezTo>
                      <a:pt x="314" y="231"/>
                      <a:pt x="312" y="231"/>
                      <a:pt x="311" y="230"/>
                    </a:cubicBezTo>
                    <a:moveTo>
                      <a:pt x="303" y="227"/>
                    </a:moveTo>
                    <a:cubicBezTo>
                      <a:pt x="301" y="227"/>
                      <a:pt x="300" y="228"/>
                      <a:pt x="298" y="229"/>
                    </a:cubicBezTo>
                    <a:cubicBezTo>
                      <a:pt x="300" y="230"/>
                      <a:pt x="302" y="230"/>
                      <a:pt x="303" y="231"/>
                    </a:cubicBezTo>
                    <a:cubicBezTo>
                      <a:pt x="305" y="230"/>
                      <a:pt x="306" y="229"/>
                      <a:pt x="308" y="229"/>
                    </a:cubicBezTo>
                    <a:cubicBezTo>
                      <a:pt x="306" y="228"/>
                      <a:pt x="304" y="227"/>
                      <a:pt x="303" y="227"/>
                    </a:cubicBezTo>
                    <a:moveTo>
                      <a:pt x="295" y="223"/>
                    </a:moveTo>
                    <a:cubicBezTo>
                      <a:pt x="294" y="224"/>
                      <a:pt x="292" y="225"/>
                      <a:pt x="291" y="226"/>
                    </a:cubicBezTo>
                    <a:cubicBezTo>
                      <a:pt x="293" y="226"/>
                      <a:pt x="294" y="227"/>
                      <a:pt x="296" y="228"/>
                    </a:cubicBezTo>
                    <a:cubicBezTo>
                      <a:pt x="297" y="227"/>
                      <a:pt x="299" y="226"/>
                      <a:pt x="300" y="226"/>
                    </a:cubicBezTo>
                    <a:cubicBezTo>
                      <a:pt x="299" y="225"/>
                      <a:pt x="297" y="224"/>
                      <a:pt x="295" y="223"/>
                    </a:cubicBezTo>
                    <a:moveTo>
                      <a:pt x="287" y="220"/>
                    </a:moveTo>
                    <a:cubicBezTo>
                      <a:pt x="286" y="221"/>
                      <a:pt x="285" y="222"/>
                      <a:pt x="283" y="223"/>
                    </a:cubicBezTo>
                    <a:cubicBezTo>
                      <a:pt x="285" y="223"/>
                      <a:pt x="287" y="224"/>
                      <a:pt x="289" y="225"/>
                    </a:cubicBezTo>
                    <a:cubicBezTo>
                      <a:pt x="290" y="224"/>
                      <a:pt x="291" y="223"/>
                      <a:pt x="293" y="222"/>
                    </a:cubicBezTo>
                    <a:cubicBezTo>
                      <a:pt x="291" y="222"/>
                      <a:pt x="289" y="221"/>
                      <a:pt x="287" y="220"/>
                    </a:cubicBezTo>
                    <a:moveTo>
                      <a:pt x="1701" y="204"/>
                    </a:moveTo>
                    <a:cubicBezTo>
                      <a:pt x="1669" y="217"/>
                      <a:pt x="1637" y="230"/>
                      <a:pt x="1607" y="244"/>
                    </a:cubicBezTo>
                    <a:cubicBezTo>
                      <a:pt x="1451" y="319"/>
                      <a:pt x="1328" y="396"/>
                      <a:pt x="1175" y="447"/>
                    </a:cubicBezTo>
                    <a:cubicBezTo>
                      <a:pt x="1099" y="472"/>
                      <a:pt x="1031" y="483"/>
                      <a:pt x="969" y="483"/>
                    </a:cubicBezTo>
                    <a:cubicBezTo>
                      <a:pt x="969" y="483"/>
                      <a:pt x="969" y="483"/>
                      <a:pt x="969" y="483"/>
                    </a:cubicBezTo>
                    <a:cubicBezTo>
                      <a:pt x="821" y="483"/>
                      <a:pt x="701" y="423"/>
                      <a:pt x="556" y="348"/>
                    </a:cubicBezTo>
                    <a:cubicBezTo>
                      <a:pt x="544" y="342"/>
                      <a:pt x="532" y="336"/>
                      <a:pt x="520" y="330"/>
                    </a:cubicBezTo>
                    <a:cubicBezTo>
                      <a:pt x="492" y="317"/>
                      <a:pt x="464" y="304"/>
                      <a:pt x="434" y="290"/>
                    </a:cubicBezTo>
                    <a:cubicBezTo>
                      <a:pt x="439" y="293"/>
                      <a:pt x="444" y="295"/>
                      <a:pt x="449" y="298"/>
                    </a:cubicBezTo>
                    <a:cubicBezTo>
                      <a:pt x="480" y="313"/>
                      <a:pt x="510" y="329"/>
                      <a:pt x="538" y="343"/>
                    </a:cubicBezTo>
                    <a:cubicBezTo>
                      <a:pt x="544" y="346"/>
                      <a:pt x="549" y="349"/>
                      <a:pt x="555" y="352"/>
                    </a:cubicBezTo>
                    <a:cubicBezTo>
                      <a:pt x="699" y="426"/>
                      <a:pt x="820" y="487"/>
                      <a:pt x="969" y="487"/>
                    </a:cubicBezTo>
                    <a:cubicBezTo>
                      <a:pt x="1032" y="487"/>
                      <a:pt x="1100" y="476"/>
                      <a:pt x="1177" y="450"/>
                    </a:cubicBezTo>
                    <a:cubicBezTo>
                      <a:pt x="1321" y="402"/>
                      <a:pt x="1439" y="331"/>
                      <a:pt x="1583" y="259"/>
                    </a:cubicBezTo>
                    <a:cubicBezTo>
                      <a:pt x="1614" y="244"/>
                      <a:pt x="1645" y="229"/>
                      <a:pt x="1678" y="215"/>
                    </a:cubicBezTo>
                    <a:cubicBezTo>
                      <a:pt x="1685" y="211"/>
                      <a:pt x="1693" y="208"/>
                      <a:pt x="1701" y="204"/>
                    </a:cubicBezTo>
                    <a:moveTo>
                      <a:pt x="1784" y="169"/>
                    </a:moveTo>
                    <a:cubicBezTo>
                      <a:pt x="1780" y="170"/>
                      <a:pt x="1777" y="170"/>
                      <a:pt x="1773" y="171"/>
                    </a:cubicBezTo>
                    <a:cubicBezTo>
                      <a:pt x="1772" y="171"/>
                      <a:pt x="1772" y="171"/>
                      <a:pt x="1771" y="171"/>
                    </a:cubicBezTo>
                    <a:cubicBezTo>
                      <a:pt x="1775" y="171"/>
                      <a:pt x="1780" y="170"/>
                      <a:pt x="1784" y="170"/>
                    </a:cubicBezTo>
                    <a:cubicBezTo>
                      <a:pt x="1784" y="170"/>
                      <a:pt x="1784" y="169"/>
                      <a:pt x="1784" y="169"/>
                    </a:cubicBezTo>
                    <a:moveTo>
                      <a:pt x="1798" y="165"/>
                    </a:moveTo>
                    <a:cubicBezTo>
                      <a:pt x="1794" y="165"/>
                      <a:pt x="1790" y="165"/>
                      <a:pt x="1786" y="165"/>
                    </a:cubicBezTo>
                    <a:cubicBezTo>
                      <a:pt x="1785" y="166"/>
                      <a:pt x="1784" y="166"/>
                      <a:pt x="1783" y="167"/>
                    </a:cubicBezTo>
                    <a:cubicBezTo>
                      <a:pt x="1788" y="166"/>
                      <a:pt x="1792" y="166"/>
                      <a:pt x="1796" y="165"/>
                    </a:cubicBezTo>
                    <a:cubicBezTo>
                      <a:pt x="1797" y="165"/>
                      <a:pt x="1798" y="165"/>
                      <a:pt x="1798" y="165"/>
                    </a:cubicBezTo>
                    <a:moveTo>
                      <a:pt x="1811" y="160"/>
                    </a:moveTo>
                    <a:cubicBezTo>
                      <a:pt x="1807" y="160"/>
                      <a:pt x="1804" y="160"/>
                      <a:pt x="1800" y="160"/>
                    </a:cubicBezTo>
                    <a:cubicBezTo>
                      <a:pt x="1798" y="161"/>
                      <a:pt x="1797" y="161"/>
                      <a:pt x="1796" y="162"/>
                    </a:cubicBezTo>
                    <a:cubicBezTo>
                      <a:pt x="1800" y="162"/>
                      <a:pt x="1804" y="161"/>
                      <a:pt x="1808" y="161"/>
                    </a:cubicBezTo>
                    <a:cubicBezTo>
                      <a:pt x="1809" y="161"/>
                      <a:pt x="1810" y="160"/>
                      <a:pt x="1811" y="160"/>
                    </a:cubicBezTo>
                    <a:moveTo>
                      <a:pt x="1813" y="155"/>
                    </a:moveTo>
                    <a:cubicBezTo>
                      <a:pt x="1811" y="156"/>
                      <a:pt x="1810" y="157"/>
                      <a:pt x="1808" y="157"/>
                    </a:cubicBezTo>
                    <a:cubicBezTo>
                      <a:pt x="1812" y="157"/>
                      <a:pt x="1816" y="157"/>
                      <a:pt x="1819" y="157"/>
                    </a:cubicBezTo>
                    <a:cubicBezTo>
                      <a:pt x="1821" y="156"/>
                      <a:pt x="1822" y="156"/>
                      <a:pt x="1823" y="155"/>
                    </a:cubicBezTo>
                    <a:cubicBezTo>
                      <a:pt x="1820" y="155"/>
                      <a:pt x="1816" y="155"/>
                      <a:pt x="1813" y="155"/>
                    </a:cubicBezTo>
                    <a:moveTo>
                      <a:pt x="1826" y="151"/>
                    </a:moveTo>
                    <a:cubicBezTo>
                      <a:pt x="1824" y="151"/>
                      <a:pt x="1822" y="152"/>
                      <a:pt x="1820" y="153"/>
                    </a:cubicBezTo>
                    <a:cubicBezTo>
                      <a:pt x="1824" y="153"/>
                      <a:pt x="1827" y="153"/>
                      <a:pt x="1831" y="153"/>
                    </a:cubicBezTo>
                    <a:cubicBezTo>
                      <a:pt x="1833" y="152"/>
                      <a:pt x="1834" y="152"/>
                      <a:pt x="1836" y="151"/>
                    </a:cubicBezTo>
                    <a:cubicBezTo>
                      <a:pt x="1833" y="151"/>
                      <a:pt x="1829" y="151"/>
                      <a:pt x="1826" y="151"/>
                    </a:cubicBezTo>
                    <a:moveTo>
                      <a:pt x="1839" y="146"/>
                    </a:moveTo>
                    <a:cubicBezTo>
                      <a:pt x="1837" y="147"/>
                      <a:pt x="1835" y="147"/>
                      <a:pt x="1833" y="148"/>
                    </a:cubicBezTo>
                    <a:cubicBezTo>
                      <a:pt x="1836" y="148"/>
                      <a:pt x="1839" y="148"/>
                      <a:pt x="1843" y="149"/>
                    </a:cubicBezTo>
                    <a:cubicBezTo>
                      <a:pt x="1845" y="148"/>
                      <a:pt x="1846" y="147"/>
                      <a:pt x="1848" y="147"/>
                    </a:cubicBezTo>
                    <a:cubicBezTo>
                      <a:pt x="1845" y="146"/>
                      <a:pt x="1842" y="146"/>
                      <a:pt x="1839" y="146"/>
                    </a:cubicBezTo>
                    <a:moveTo>
                      <a:pt x="1852" y="141"/>
                    </a:moveTo>
                    <a:cubicBezTo>
                      <a:pt x="1850" y="142"/>
                      <a:pt x="1848" y="143"/>
                      <a:pt x="1845" y="144"/>
                    </a:cubicBezTo>
                    <a:cubicBezTo>
                      <a:pt x="1848" y="144"/>
                      <a:pt x="1851" y="144"/>
                      <a:pt x="1854" y="145"/>
                    </a:cubicBezTo>
                    <a:cubicBezTo>
                      <a:pt x="1857" y="144"/>
                      <a:pt x="1859" y="143"/>
                      <a:pt x="1861" y="142"/>
                    </a:cubicBezTo>
                    <a:cubicBezTo>
                      <a:pt x="1858" y="142"/>
                      <a:pt x="1855" y="142"/>
                      <a:pt x="1852" y="141"/>
                    </a:cubicBezTo>
                    <a:moveTo>
                      <a:pt x="1865" y="137"/>
                    </a:moveTo>
                    <a:cubicBezTo>
                      <a:pt x="1863" y="138"/>
                      <a:pt x="1860" y="139"/>
                      <a:pt x="1858" y="139"/>
                    </a:cubicBezTo>
                    <a:cubicBezTo>
                      <a:pt x="1861" y="140"/>
                      <a:pt x="1864" y="140"/>
                      <a:pt x="1866" y="140"/>
                    </a:cubicBezTo>
                    <a:cubicBezTo>
                      <a:pt x="1869" y="140"/>
                      <a:pt x="1871" y="139"/>
                      <a:pt x="1873" y="138"/>
                    </a:cubicBezTo>
                    <a:cubicBezTo>
                      <a:pt x="1871" y="138"/>
                      <a:pt x="1868" y="137"/>
                      <a:pt x="1865" y="137"/>
                    </a:cubicBezTo>
                    <a:moveTo>
                      <a:pt x="1878" y="133"/>
                    </a:moveTo>
                    <a:cubicBezTo>
                      <a:pt x="1875" y="134"/>
                      <a:pt x="1873" y="134"/>
                      <a:pt x="1870" y="135"/>
                    </a:cubicBezTo>
                    <a:cubicBezTo>
                      <a:pt x="1873" y="136"/>
                      <a:pt x="1876" y="136"/>
                      <a:pt x="1878" y="136"/>
                    </a:cubicBezTo>
                    <a:cubicBezTo>
                      <a:pt x="1881" y="136"/>
                      <a:pt x="1883" y="135"/>
                      <a:pt x="1886" y="134"/>
                    </a:cubicBezTo>
                    <a:cubicBezTo>
                      <a:pt x="1883" y="134"/>
                      <a:pt x="1881" y="133"/>
                      <a:pt x="1878" y="133"/>
                    </a:cubicBezTo>
                    <a:moveTo>
                      <a:pt x="0" y="129"/>
                    </a:moveTo>
                    <a:cubicBezTo>
                      <a:pt x="0" y="133"/>
                      <a:pt x="0" y="133"/>
                      <a:pt x="0" y="133"/>
                    </a:cubicBezTo>
                    <a:cubicBezTo>
                      <a:pt x="106" y="157"/>
                      <a:pt x="199" y="188"/>
                      <a:pt x="281" y="222"/>
                    </a:cubicBezTo>
                    <a:cubicBezTo>
                      <a:pt x="282" y="221"/>
                      <a:pt x="284" y="220"/>
                      <a:pt x="285" y="219"/>
                    </a:cubicBezTo>
                    <a:cubicBezTo>
                      <a:pt x="202" y="186"/>
                      <a:pt x="108" y="154"/>
                      <a:pt x="0" y="129"/>
                    </a:cubicBezTo>
                    <a:moveTo>
                      <a:pt x="1891" y="129"/>
                    </a:moveTo>
                    <a:cubicBezTo>
                      <a:pt x="1888" y="129"/>
                      <a:pt x="1886" y="130"/>
                      <a:pt x="1883" y="131"/>
                    </a:cubicBezTo>
                    <a:cubicBezTo>
                      <a:pt x="1885" y="132"/>
                      <a:pt x="1888" y="132"/>
                      <a:pt x="1891" y="133"/>
                    </a:cubicBezTo>
                    <a:cubicBezTo>
                      <a:pt x="1893" y="132"/>
                      <a:pt x="1896" y="131"/>
                      <a:pt x="1898" y="130"/>
                    </a:cubicBezTo>
                    <a:cubicBezTo>
                      <a:pt x="1896" y="130"/>
                      <a:pt x="1893" y="129"/>
                      <a:pt x="1891" y="129"/>
                    </a:cubicBezTo>
                    <a:moveTo>
                      <a:pt x="1904" y="124"/>
                    </a:moveTo>
                    <a:cubicBezTo>
                      <a:pt x="1901" y="125"/>
                      <a:pt x="1898" y="126"/>
                      <a:pt x="1895" y="127"/>
                    </a:cubicBezTo>
                    <a:cubicBezTo>
                      <a:pt x="1898" y="128"/>
                      <a:pt x="1900" y="128"/>
                      <a:pt x="1903" y="129"/>
                    </a:cubicBezTo>
                    <a:cubicBezTo>
                      <a:pt x="1905" y="128"/>
                      <a:pt x="1908" y="127"/>
                      <a:pt x="1911" y="126"/>
                    </a:cubicBezTo>
                    <a:cubicBezTo>
                      <a:pt x="1909" y="126"/>
                      <a:pt x="1906" y="125"/>
                      <a:pt x="1904" y="124"/>
                    </a:cubicBezTo>
                    <a:moveTo>
                      <a:pt x="1917" y="120"/>
                    </a:moveTo>
                    <a:cubicBezTo>
                      <a:pt x="1914" y="121"/>
                      <a:pt x="1911" y="122"/>
                      <a:pt x="1908" y="123"/>
                    </a:cubicBezTo>
                    <a:cubicBezTo>
                      <a:pt x="1910" y="124"/>
                      <a:pt x="1913" y="124"/>
                      <a:pt x="1915" y="125"/>
                    </a:cubicBezTo>
                    <a:cubicBezTo>
                      <a:pt x="1918" y="124"/>
                      <a:pt x="1921" y="123"/>
                      <a:pt x="1923" y="122"/>
                    </a:cubicBezTo>
                    <a:cubicBezTo>
                      <a:pt x="1921" y="122"/>
                      <a:pt x="1919" y="121"/>
                      <a:pt x="1917" y="120"/>
                    </a:cubicBezTo>
                    <a:moveTo>
                      <a:pt x="1929" y="117"/>
                    </a:moveTo>
                    <a:cubicBezTo>
                      <a:pt x="1926" y="118"/>
                      <a:pt x="1923" y="118"/>
                      <a:pt x="1921" y="119"/>
                    </a:cubicBezTo>
                    <a:cubicBezTo>
                      <a:pt x="1923" y="120"/>
                      <a:pt x="1925" y="120"/>
                      <a:pt x="1927" y="121"/>
                    </a:cubicBezTo>
                    <a:cubicBezTo>
                      <a:pt x="1930" y="120"/>
                      <a:pt x="1933" y="119"/>
                      <a:pt x="1936" y="119"/>
                    </a:cubicBezTo>
                    <a:cubicBezTo>
                      <a:pt x="1933" y="118"/>
                      <a:pt x="1931" y="117"/>
                      <a:pt x="1929" y="117"/>
                    </a:cubicBezTo>
                    <a:moveTo>
                      <a:pt x="1942" y="113"/>
                    </a:moveTo>
                    <a:cubicBezTo>
                      <a:pt x="1939" y="114"/>
                      <a:pt x="1936" y="115"/>
                      <a:pt x="1933" y="116"/>
                    </a:cubicBezTo>
                    <a:cubicBezTo>
                      <a:pt x="1935" y="116"/>
                      <a:pt x="1937" y="117"/>
                      <a:pt x="1939" y="117"/>
                    </a:cubicBezTo>
                    <a:cubicBezTo>
                      <a:pt x="1942" y="117"/>
                      <a:pt x="1946" y="116"/>
                      <a:pt x="1949" y="115"/>
                    </a:cubicBezTo>
                    <a:cubicBezTo>
                      <a:pt x="1947" y="114"/>
                      <a:pt x="1945" y="113"/>
                      <a:pt x="1942" y="113"/>
                    </a:cubicBezTo>
                    <a:moveTo>
                      <a:pt x="2905" y="0"/>
                    </a:moveTo>
                    <a:cubicBezTo>
                      <a:pt x="2467" y="0"/>
                      <a:pt x="2170" y="46"/>
                      <a:pt x="1946" y="112"/>
                    </a:cubicBezTo>
                    <a:cubicBezTo>
                      <a:pt x="1948" y="112"/>
                      <a:pt x="1950" y="113"/>
                      <a:pt x="1952" y="114"/>
                    </a:cubicBezTo>
                    <a:cubicBezTo>
                      <a:pt x="2175" y="49"/>
                      <a:pt x="2471" y="3"/>
                      <a:pt x="2905" y="3"/>
                    </a:cubicBezTo>
                    <a:cubicBezTo>
                      <a:pt x="2918" y="3"/>
                      <a:pt x="2932" y="3"/>
                      <a:pt x="2945" y="3"/>
                    </a:cubicBezTo>
                    <a:cubicBezTo>
                      <a:pt x="2945" y="0"/>
                      <a:pt x="2945" y="0"/>
                      <a:pt x="2945" y="0"/>
                    </a:cubicBezTo>
                    <a:cubicBezTo>
                      <a:pt x="2945" y="0"/>
                      <a:pt x="2945" y="0"/>
                      <a:pt x="2945" y="0"/>
                    </a:cubicBezTo>
                    <a:cubicBezTo>
                      <a:pt x="2932" y="0"/>
                      <a:pt x="2918" y="0"/>
                      <a:pt x="290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1"/>
              <p:cNvSpPr>
                <a:spLocks noEditPoints="1"/>
              </p:cNvSpPr>
              <p:nvPr userDrawn="1"/>
            </p:nvSpPr>
            <p:spPr bwMode="auto">
              <a:xfrm>
                <a:off x="0" y="1449388"/>
                <a:ext cx="12198350" cy="1801813"/>
              </a:xfrm>
              <a:custGeom>
                <a:avLst/>
                <a:gdLst>
                  <a:gd name="T0" fmla="*/ 369 w 2945"/>
                  <a:gd name="T1" fmla="*/ 230 h 435"/>
                  <a:gd name="T2" fmla="*/ 354 w 2945"/>
                  <a:gd name="T3" fmla="*/ 226 h 435"/>
                  <a:gd name="T4" fmla="*/ 360 w 2945"/>
                  <a:gd name="T5" fmla="*/ 226 h 435"/>
                  <a:gd name="T6" fmla="*/ 347 w 2945"/>
                  <a:gd name="T7" fmla="*/ 224 h 435"/>
                  <a:gd name="T8" fmla="*/ 344 w 2945"/>
                  <a:gd name="T9" fmla="*/ 219 h 435"/>
                  <a:gd name="T10" fmla="*/ 347 w 2945"/>
                  <a:gd name="T11" fmla="*/ 220 h 435"/>
                  <a:gd name="T12" fmla="*/ 330 w 2945"/>
                  <a:gd name="T13" fmla="*/ 217 h 435"/>
                  <a:gd name="T14" fmla="*/ 336 w 2945"/>
                  <a:gd name="T15" fmla="*/ 216 h 435"/>
                  <a:gd name="T16" fmla="*/ 325 w 2945"/>
                  <a:gd name="T17" fmla="*/ 216 h 435"/>
                  <a:gd name="T18" fmla="*/ 320 w 2945"/>
                  <a:gd name="T19" fmla="*/ 210 h 435"/>
                  <a:gd name="T20" fmla="*/ 324 w 2945"/>
                  <a:gd name="T21" fmla="*/ 211 h 435"/>
                  <a:gd name="T22" fmla="*/ 307 w 2945"/>
                  <a:gd name="T23" fmla="*/ 209 h 435"/>
                  <a:gd name="T24" fmla="*/ 312 w 2945"/>
                  <a:gd name="T25" fmla="*/ 207 h 435"/>
                  <a:gd name="T26" fmla="*/ 304 w 2945"/>
                  <a:gd name="T27" fmla="*/ 208 h 435"/>
                  <a:gd name="T28" fmla="*/ 296 w 2945"/>
                  <a:gd name="T29" fmla="*/ 201 h 435"/>
                  <a:gd name="T30" fmla="*/ 301 w 2945"/>
                  <a:gd name="T31" fmla="*/ 203 h 435"/>
                  <a:gd name="T32" fmla="*/ 285 w 2945"/>
                  <a:gd name="T33" fmla="*/ 200 h 435"/>
                  <a:gd name="T34" fmla="*/ 289 w 2945"/>
                  <a:gd name="T35" fmla="*/ 198 h 435"/>
                  <a:gd name="T36" fmla="*/ 282 w 2945"/>
                  <a:gd name="T37" fmla="*/ 199 h 435"/>
                  <a:gd name="T38" fmla="*/ 1726 w 2945"/>
                  <a:gd name="T39" fmla="*/ 166 h 435"/>
                  <a:gd name="T40" fmla="*/ 962 w 2945"/>
                  <a:gd name="T41" fmla="*/ 431 h 435"/>
                  <a:gd name="T42" fmla="*/ 502 w 2945"/>
                  <a:gd name="T43" fmla="*/ 288 h 435"/>
                  <a:gd name="T44" fmla="*/ 520 w 2945"/>
                  <a:gd name="T45" fmla="*/ 301 h 435"/>
                  <a:gd name="T46" fmla="*/ 1177 w 2945"/>
                  <a:gd name="T47" fmla="*/ 399 h 435"/>
                  <a:gd name="T48" fmla="*/ 1726 w 2945"/>
                  <a:gd name="T49" fmla="*/ 166 h 435"/>
                  <a:gd name="T50" fmla="*/ 1784 w 2945"/>
                  <a:gd name="T51" fmla="*/ 141 h 435"/>
                  <a:gd name="T52" fmla="*/ 1798 w 2945"/>
                  <a:gd name="T53" fmla="*/ 136 h 435"/>
                  <a:gd name="T54" fmla="*/ 1810 w 2945"/>
                  <a:gd name="T55" fmla="*/ 135 h 435"/>
                  <a:gd name="T56" fmla="*/ 1809 w 2945"/>
                  <a:gd name="T57" fmla="*/ 132 h 435"/>
                  <a:gd name="T58" fmla="*/ 1826 w 2945"/>
                  <a:gd name="T59" fmla="*/ 126 h 435"/>
                  <a:gd name="T60" fmla="*/ 1837 w 2945"/>
                  <a:gd name="T61" fmla="*/ 127 h 435"/>
                  <a:gd name="T62" fmla="*/ 1834 w 2945"/>
                  <a:gd name="T63" fmla="*/ 124 h 435"/>
                  <a:gd name="T64" fmla="*/ 1839 w 2945"/>
                  <a:gd name="T65" fmla="*/ 122 h 435"/>
                  <a:gd name="T66" fmla="*/ 1857 w 2945"/>
                  <a:gd name="T67" fmla="*/ 120 h 435"/>
                  <a:gd name="T68" fmla="*/ 0 w 2945"/>
                  <a:gd name="T69" fmla="*/ 116 h 435"/>
                  <a:gd name="T70" fmla="*/ 279 w 2945"/>
                  <a:gd name="T71" fmla="*/ 194 h 435"/>
                  <a:gd name="T72" fmla="*/ 1859 w 2945"/>
                  <a:gd name="T73" fmla="*/ 116 h 435"/>
                  <a:gd name="T74" fmla="*/ 1866 w 2945"/>
                  <a:gd name="T75" fmla="*/ 114 h 435"/>
                  <a:gd name="T76" fmla="*/ 1881 w 2945"/>
                  <a:gd name="T77" fmla="*/ 113 h 435"/>
                  <a:gd name="T78" fmla="*/ 1892 w 2945"/>
                  <a:gd name="T79" fmla="*/ 106 h 435"/>
                  <a:gd name="T80" fmla="*/ 1900 w 2945"/>
                  <a:gd name="T81" fmla="*/ 108 h 435"/>
                  <a:gd name="T82" fmla="*/ 1897 w 2945"/>
                  <a:gd name="T83" fmla="*/ 105 h 435"/>
                  <a:gd name="T84" fmla="*/ 1905 w 2945"/>
                  <a:gd name="T85" fmla="*/ 102 h 435"/>
                  <a:gd name="T86" fmla="*/ 1917 w 2945"/>
                  <a:gd name="T87" fmla="*/ 103 h 435"/>
                  <a:gd name="T88" fmla="*/ 1931 w 2945"/>
                  <a:gd name="T89" fmla="*/ 95 h 435"/>
                  <a:gd name="T90" fmla="*/ 1938 w 2945"/>
                  <a:gd name="T91" fmla="*/ 97 h 435"/>
                  <a:gd name="T92" fmla="*/ 1935 w 2945"/>
                  <a:gd name="T93" fmla="*/ 94 h 435"/>
                  <a:gd name="T94" fmla="*/ 1943 w 2945"/>
                  <a:gd name="T95" fmla="*/ 92 h 435"/>
                  <a:gd name="T96" fmla="*/ 1954 w 2945"/>
                  <a:gd name="T97" fmla="*/ 93 h 435"/>
                  <a:gd name="T98" fmla="*/ 2789 w 2945"/>
                  <a:gd name="T99" fmla="*/ 0 h 435"/>
                  <a:gd name="T100" fmla="*/ 2790 w 2945"/>
                  <a:gd name="T101" fmla="*/ 3 h 435"/>
                  <a:gd name="T102" fmla="*/ 2790 w 2945"/>
                  <a:gd name="T103"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45" h="435">
                    <a:moveTo>
                      <a:pt x="369" y="229"/>
                    </a:moveTo>
                    <a:cubicBezTo>
                      <a:pt x="367" y="229"/>
                      <a:pt x="365" y="229"/>
                      <a:pt x="363" y="229"/>
                    </a:cubicBezTo>
                    <a:cubicBezTo>
                      <a:pt x="365" y="230"/>
                      <a:pt x="367" y="230"/>
                      <a:pt x="369" y="230"/>
                    </a:cubicBezTo>
                    <a:cubicBezTo>
                      <a:pt x="369" y="230"/>
                      <a:pt x="369" y="230"/>
                      <a:pt x="369" y="229"/>
                    </a:cubicBezTo>
                    <a:moveTo>
                      <a:pt x="360" y="226"/>
                    </a:moveTo>
                    <a:cubicBezTo>
                      <a:pt x="358" y="226"/>
                      <a:pt x="356" y="226"/>
                      <a:pt x="354" y="226"/>
                    </a:cubicBezTo>
                    <a:cubicBezTo>
                      <a:pt x="354" y="226"/>
                      <a:pt x="354" y="227"/>
                      <a:pt x="355" y="227"/>
                    </a:cubicBezTo>
                    <a:cubicBezTo>
                      <a:pt x="357" y="227"/>
                      <a:pt x="359" y="227"/>
                      <a:pt x="362" y="227"/>
                    </a:cubicBezTo>
                    <a:cubicBezTo>
                      <a:pt x="361" y="226"/>
                      <a:pt x="361" y="226"/>
                      <a:pt x="360" y="226"/>
                    </a:cubicBezTo>
                    <a:moveTo>
                      <a:pt x="352" y="223"/>
                    </a:moveTo>
                    <a:cubicBezTo>
                      <a:pt x="350" y="223"/>
                      <a:pt x="348" y="223"/>
                      <a:pt x="346" y="223"/>
                    </a:cubicBezTo>
                    <a:cubicBezTo>
                      <a:pt x="346" y="224"/>
                      <a:pt x="347" y="224"/>
                      <a:pt x="347" y="224"/>
                    </a:cubicBezTo>
                    <a:cubicBezTo>
                      <a:pt x="350" y="224"/>
                      <a:pt x="352" y="224"/>
                      <a:pt x="354" y="224"/>
                    </a:cubicBezTo>
                    <a:cubicBezTo>
                      <a:pt x="354" y="223"/>
                      <a:pt x="353" y="223"/>
                      <a:pt x="352" y="223"/>
                    </a:cubicBezTo>
                    <a:moveTo>
                      <a:pt x="344" y="219"/>
                    </a:moveTo>
                    <a:cubicBezTo>
                      <a:pt x="342" y="220"/>
                      <a:pt x="340" y="220"/>
                      <a:pt x="337" y="220"/>
                    </a:cubicBezTo>
                    <a:cubicBezTo>
                      <a:pt x="338" y="221"/>
                      <a:pt x="339" y="221"/>
                      <a:pt x="340" y="221"/>
                    </a:cubicBezTo>
                    <a:cubicBezTo>
                      <a:pt x="342" y="221"/>
                      <a:pt x="344" y="221"/>
                      <a:pt x="347" y="220"/>
                    </a:cubicBezTo>
                    <a:cubicBezTo>
                      <a:pt x="346" y="220"/>
                      <a:pt x="345" y="220"/>
                      <a:pt x="344" y="219"/>
                    </a:cubicBezTo>
                    <a:moveTo>
                      <a:pt x="336" y="216"/>
                    </a:moveTo>
                    <a:cubicBezTo>
                      <a:pt x="334" y="217"/>
                      <a:pt x="332" y="217"/>
                      <a:pt x="330" y="217"/>
                    </a:cubicBezTo>
                    <a:cubicBezTo>
                      <a:pt x="330" y="218"/>
                      <a:pt x="331" y="218"/>
                      <a:pt x="332" y="219"/>
                    </a:cubicBezTo>
                    <a:cubicBezTo>
                      <a:pt x="335" y="218"/>
                      <a:pt x="337" y="218"/>
                      <a:pt x="339" y="217"/>
                    </a:cubicBezTo>
                    <a:cubicBezTo>
                      <a:pt x="338" y="217"/>
                      <a:pt x="337" y="217"/>
                      <a:pt x="336" y="216"/>
                    </a:cubicBezTo>
                    <a:moveTo>
                      <a:pt x="328" y="213"/>
                    </a:moveTo>
                    <a:cubicBezTo>
                      <a:pt x="326" y="213"/>
                      <a:pt x="324" y="214"/>
                      <a:pt x="322" y="215"/>
                    </a:cubicBezTo>
                    <a:cubicBezTo>
                      <a:pt x="323" y="215"/>
                      <a:pt x="324" y="215"/>
                      <a:pt x="325" y="216"/>
                    </a:cubicBezTo>
                    <a:cubicBezTo>
                      <a:pt x="327" y="215"/>
                      <a:pt x="329" y="215"/>
                      <a:pt x="332" y="214"/>
                    </a:cubicBezTo>
                    <a:cubicBezTo>
                      <a:pt x="330" y="214"/>
                      <a:pt x="329" y="213"/>
                      <a:pt x="328" y="213"/>
                    </a:cubicBezTo>
                    <a:moveTo>
                      <a:pt x="320" y="210"/>
                    </a:moveTo>
                    <a:cubicBezTo>
                      <a:pt x="318" y="210"/>
                      <a:pt x="316" y="211"/>
                      <a:pt x="315" y="212"/>
                    </a:cubicBezTo>
                    <a:cubicBezTo>
                      <a:pt x="316" y="212"/>
                      <a:pt x="317" y="213"/>
                      <a:pt x="318" y="213"/>
                    </a:cubicBezTo>
                    <a:cubicBezTo>
                      <a:pt x="320" y="212"/>
                      <a:pt x="322" y="212"/>
                      <a:pt x="324" y="211"/>
                    </a:cubicBezTo>
                    <a:cubicBezTo>
                      <a:pt x="323" y="211"/>
                      <a:pt x="321" y="210"/>
                      <a:pt x="320" y="210"/>
                    </a:cubicBezTo>
                    <a:moveTo>
                      <a:pt x="312" y="207"/>
                    </a:moveTo>
                    <a:cubicBezTo>
                      <a:pt x="310" y="207"/>
                      <a:pt x="309" y="208"/>
                      <a:pt x="307" y="209"/>
                    </a:cubicBezTo>
                    <a:cubicBezTo>
                      <a:pt x="308" y="209"/>
                      <a:pt x="310" y="210"/>
                      <a:pt x="311" y="210"/>
                    </a:cubicBezTo>
                    <a:cubicBezTo>
                      <a:pt x="313" y="210"/>
                      <a:pt x="315" y="209"/>
                      <a:pt x="316" y="208"/>
                    </a:cubicBezTo>
                    <a:cubicBezTo>
                      <a:pt x="315" y="208"/>
                      <a:pt x="314" y="207"/>
                      <a:pt x="312" y="207"/>
                    </a:cubicBezTo>
                    <a:moveTo>
                      <a:pt x="304" y="204"/>
                    </a:moveTo>
                    <a:cubicBezTo>
                      <a:pt x="303" y="204"/>
                      <a:pt x="301" y="205"/>
                      <a:pt x="300" y="206"/>
                    </a:cubicBezTo>
                    <a:cubicBezTo>
                      <a:pt x="301" y="206"/>
                      <a:pt x="302" y="207"/>
                      <a:pt x="304" y="208"/>
                    </a:cubicBezTo>
                    <a:cubicBezTo>
                      <a:pt x="306" y="207"/>
                      <a:pt x="307" y="206"/>
                      <a:pt x="309" y="206"/>
                    </a:cubicBezTo>
                    <a:cubicBezTo>
                      <a:pt x="307" y="205"/>
                      <a:pt x="306" y="204"/>
                      <a:pt x="304" y="204"/>
                    </a:cubicBezTo>
                    <a:moveTo>
                      <a:pt x="296" y="201"/>
                    </a:moveTo>
                    <a:cubicBezTo>
                      <a:pt x="295" y="202"/>
                      <a:pt x="294" y="202"/>
                      <a:pt x="292" y="203"/>
                    </a:cubicBezTo>
                    <a:cubicBezTo>
                      <a:pt x="294" y="204"/>
                      <a:pt x="295" y="204"/>
                      <a:pt x="297" y="205"/>
                    </a:cubicBezTo>
                    <a:cubicBezTo>
                      <a:pt x="298" y="204"/>
                      <a:pt x="300" y="203"/>
                      <a:pt x="301" y="203"/>
                    </a:cubicBezTo>
                    <a:cubicBezTo>
                      <a:pt x="300" y="202"/>
                      <a:pt x="298" y="201"/>
                      <a:pt x="296" y="201"/>
                    </a:cubicBezTo>
                    <a:moveTo>
                      <a:pt x="289" y="198"/>
                    </a:moveTo>
                    <a:cubicBezTo>
                      <a:pt x="287" y="199"/>
                      <a:pt x="286" y="200"/>
                      <a:pt x="285" y="200"/>
                    </a:cubicBezTo>
                    <a:cubicBezTo>
                      <a:pt x="286" y="201"/>
                      <a:pt x="288" y="201"/>
                      <a:pt x="289" y="202"/>
                    </a:cubicBezTo>
                    <a:cubicBezTo>
                      <a:pt x="291" y="201"/>
                      <a:pt x="292" y="201"/>
                      <a:pt x="294" y="200"/>
                    </a:cubicBezTo>
                    <a:cubicBezTo>
                      <a:pt x="292" y="199"/>
                      <a:pt x="290" y="199"/>
                      <a:pt x="289" y="198"/>
                    </a:cubicBezTo>
                    <a:moveTo>
                      <a:pt x="281" y="195"/>
                    </a:moveTo>
                    <a:cubicBezTo>
                      <a:pt x="280" y="196"/>
                      <a:pt x="278" y="197"/>
                      <a:pt x="277" y="197"/>
                    </a:cubicBezTo>
                    <a:cubicBezTo>
                      <a:pt x="279" y="198"/>
                      <a:pt x="280" y="199"/>
                      <a:pt x="282" y="199"/>
                    </a:cubicBezTo>
                    <a:cubicBezTo>
                      <a:pt x="283" y="199"/>
                      <a:pt x="285" y="198"/>
                      <a:pt x="286" y="197"/>
                    </a:cubicBezTo>
                    <a:cubicBezTo>
                      <a:pt x="284" y="196"/>
                      <a:pt x="283" y="196"/>
                      <a:pt x="281" y="195"/>
                    </a:cubicBezTo>
                    <a:moveTo>
                      <a:pt x="1726" y="166"/>
                    </a:moveTo>
                    <a:cubicBezTo>
                      <a:pt x="1693" y="177"/>
                      <a:pt x="1661" y="189"/>
                      <a:pt x="1631" y="200"/>
                    </a:cubicBezTo>
                    <a:cubicBezTo>
                      <a:pt x="1465" y="271"/>
                      <a:pt x="1335" y="346"/>
                      <a:pt x="1176" y="396"/>
                    </a:cubicBezTo>
                    <a:cubicBezTo>
                      <a:pt x="1097" y="421"/>
                      <a:pt x="1027" y="431"/>
                      <a:pt x="962" y="431"/>
                    </a:cubicBezTo>
                    <a:cubicBezTo>
                      <a:pt x="962" y="431"/>
                      <a:pt x="962" y="431"/>
                      <a:pt x="962" y="431"/>
                    </a:cubicBezTo>
                    <a:cubicBezTo>
                      <a:pt x="814" y="431"/>
                      <a:pt x="691" y="376"/>
                      <a:pt x="547" y="309"/>
                    </a:cubicBezTo>
                    <a:cubicBezTo>
                      <a:pt x="532" y="302"/>
                      <a:pt x="517" y="295"/>
                      <a:pt x="502" y="288"/>
                    </a:cubicBezTo>
                    <a:cubicBezTo>
                      <a:pt x="475" y="277"/>
                      <a:pt x="448" y="266"/>
                      <a:pt x="419" y="255"/>
                    </a:cubicBezTo>
                    <a:cubicBezTo>
                      <a:pt x="424" y="257"/>
                      <a:pt x="429" y="259"/>
                      <a:pt x="434" y="261"/>
                    </a:cubicBezTo>
                    <a:cubicBezTo>
                      <a:pt x="464" y="275"/>
                      <a:pt x="492" y="288"/>
                      <a:pt x="520" y="301"/>
                    </a:cubicBezTo>
                    <a:cubicBezTo>
                      <a:pt x="528" y="305"/>
                      <a:pt x="537" y="308"/>
                      <a:pt x="545" y="312"/>
                    </a:cubicBezTo>
                    <a:cubicBezTo>
                      <a:pt x="690" y="379"/>
                      <a:pt x="813" y="435"/>
                      <a:pt x="962" y="435"/>
                    </a:cubicBezTo>
                    <a:cubicBezTo>
                      <a:pt x="1028" y="435"/>
                      <a:pt x="1098" y="424"/>
                      <a:pt x="1177" y="399"/>
                    </a:cubicBezTo>
                    <a:cubicBezTo>
                      <a:pt x="1329" y="352"/>
                      <a:pt x="1454" y="282"/>
                      <a:pt x="1607" y="215"/>
                    </a:cubicBezTo>
                    <a:cubicBezTo>
                      <a:pt x="1637" y="201"/>
                      <a:pt x="1669" y="188"/>
                      <a:pt x="1701" y="175"/>
                    </a:cubicBezTo>
                    <a:cubicBezTo>
                      <a:pt x="1709" y="172"/>
                      <a:pt x="1718" y="169"/>
                      <a:pt x="1726" y="166"/>
                    </a:cubicBezTo>
                    <a:moveTo>
                      <a:pt x="1785" y="140"/>
                    </a:moveTo>
                    <a:cubicBezTo>
                      <a:pt x="1785" y="140"/>
                      <a:pt x="1784" y="140"/>
                      <a:pt x="1784" y="140"/>
                    </a:cubicBezTo>
                    <a:cubicBezTo>
                      <a:pt x="1784" y="140"/>
                      <a:pt x="1784" y="141"/>
                      <a:pt x="1784" y="141"/>
                    </a:cubicBezTo>
                    <a:cubicBezTo>
                      <a:pt x="1784" y="140"/>
                      <a:pt x="1785" y="140"/>
                      <a:pt x="1785" y="140"/>
                    </a:cubicBezTo>
                    <a:moveTo>
                      <a:pt x="1810" y="135"/>
                    </a:moveTo>
                    <a:cubicBezTo>
                      <a:pt x="1806" y="135"/>
                      <a:pt x="1802" y="135"/>
                      <a:pt x="1798" y="136"/>
                    </a:cubicBezTo>
                    <a:cubicBezTo>
                      <a:pt x="1798" y="136"/>
                      <a:pt x="1797" y="136"/>
                      <a:pt x="1796" y="136"/>
                    </a:cubicBezTo>
                    <a:cubicBezTo>
                      <a:pt x="1801" y="136"/>
                      <a:pt x="1805" y="135"/>
                      <a:pt x="1810" y="135"/>
                    </a:cubicBezTo>
                    <a:cubicBezTo>
                      <a:pt x="1810" y="135"/>
                      <a:pt x="1810" y="135"/>
                      <a:pt x="1810" y="135"/>
                    </a:cubicBezTo>
                    <a:moveTo>
                      <a:pt x="1824" y="131"/>
                    </a:moveTo>
                    <a:cubicBezTo>
                      <a:pt x="1820" y="131"/>
                      <a:pt x="1816" y="131"/>
                      <a:pt x="1812" y="131"/>
                    </a:cubicBezTo>
                    <a:cubicBezTo>
                      <a:pt x="1811" y="131"/>
                      <a:pt x="1810" y="132"/>
                      <a:pt x="1809" y="132"/>
                    </a:cubicBezTo>
                    <a:cubicBezTo>
                      <a:pt x="1813" y="132"/>
                      <a:pt x="1818" y="132"/>
                      <a:pt x="1822" y="131"/>
                    </a:cubicBezTo>
                    <a:cubicBezTo>
                      <a:pt x="1823" y="131"/>
                      <a:pt x="1824" y="131"/>
                      <a:pt x="1824" y="131"/>
                    </a:cubicBezTo>
                    <a:moveTo>
                      <a:pt x="1826" y="126"/>
                    </a:moveTo>
                    <a:cubicBezTo>
                      <a:pt x="1824" y="127"/>
                      <a:pt x="1823" y="127"/>
                      <a:pt x="1821" y="128"/>
                    </a:cubicBezTo>
                    <a:cubicBezTo>
                      <a:pt x="1826" y="128"/>
                      <a:pt x="1830" y="128"/>
                      <a:pt x="1834" y="128"/>
                    </a:cubicBezTo>
                    <a:cubicBezTo>
                      <a:pt x="1835" y="127"/>
                      <a:pt x="1836" y="127"/>
                      <a:pt x="1837" y="127"/>
                    </a:cubicBezTo>
                    <a:cubicBezTo>
                      <a:pt x="1833" y="127"/>
                      <a:pt x="1829" y="127"/>
                      <a:pt x="1826" y="126"/>
                    </a:cubicBezTo>
                    <a:moveTo>
                      <a:pt x="1839" y="122"/>
                    </a:moveTo>
                    <a:cubicBezTo>
                      <a:pt x="1837" y="123"/>
                      <a:pt x="1836" y="123"/>
                      <a:pt x="1834" y="124"/>
                    </a:cubicBezTo>
                    <a:cubicBezTo>
                      <a:pt x="1838" y="124"/>
                      <a:pt x="1842" y="124"/>
                      <a:pt x="1845" y="124"/>
                    </a:cubicBezTo>
                    <a:cubicBezTo>
                      <a:pt x="1847" y="124"/>
                      <a:pt x="1848" y="123"/>
                      <a:pt x="1849" y="123"/>
                    </a:cubicBezTo>
                    <a:cubicBezTo>
                      <a:pt x="1846" y="123"/>
                      <a:pt x="1843" y="122"/>
                      <a:pt x="1839" y="122"/>
                    </a:cubicBezTo>
                    <a:moveTo>
                      <a:pt x="1852" y="118"/>
                    </a:moveTo>
                    <a:cubicBezTo>
                      <a:pt x="1850" y="119"/>
                      <a:pt x="1848" y="119"/>
                      <a:pt x="1847" y="120"/>
                    </a:cubicBezTo>
                    <a:cubicBezTo>
                      <a:pt x="1850" y="120"/>
                      <a:pt x="1853" y="120"/>
                      <a:pt x="1857" y="120"/>
                    </a:cubicBezTo>
                    <a:cubicBezTo>
                      <a:pt x="1859" y="120"/>
                      <a:pt x="1860" y="119"/>
                      <a:pt x="1862" y="119"/>
                    </a:cubicBezTo>
                    <a:cubicBezTo>
                      <a:pt x="1859" y="119"/>
                      <a:pt x="1856" y="118"/>
                      <a:pt x="1852" y="118"/>
                    </a:cubicBezTo>
                    <a:moveTo>
                      <a:pt x="0" y="116"/>
                    </a:moveTo>
                    <a:cubicBezTo>
                      <a:pt x="0" y="119"/>
                      <a:pt x="0" y="119"/>
                      <a:pt x="0" y="119"/>
                    </a:cubicBezTo>
                    <a:cubicBezTo>
                      <a:pt x="103" y="140"/>
                      <a:pt x="194" y="167"/>
                      <a:pt x="275" y="197"/>
                    </a:cubicBezTo>
                    <a:cubicBezTo>
                      <a:pt x="276" y="196"/>
                      <a:pt x="277" y="195"/>
                      <a:pt x="279" y="194"/>
                    </a:cubicBezTo>
                    <a:cubicBezTo>
                      <a:pt x="197" y="164"/>
                      <a:pt x="105" y="137"/>
                      <a:pt x="0" y="116"/>
                    </a:cubicBezTo>
                    <a:moveTo>
                      <a:pt x="1866" y="114"/>
                    </a:moveTo>
                    <a:cubicBezTo>
                      <a:pt x="1863" y="115"/>
                      <a:pt x="1861" y="115"/>
                      <a:pt x="1859" y="116"/>
                    </a:cubicBezTo>
                    <a:cubicBezTo>
                      <a:pt x="1862" y="116"/>
                      <a:pt x="1866" y="116"/>
                      <a:pt x="1869" y="117"/>
                    </a:cubicBezTo>
                    <a:cubicBezTo>
                      <a:pt x="1871" y="116"/>
                      <a:pt x="1873" y="116"/>
                      <a:pt x="1875" y="115"/>
                    </a:cubicBezTo>
                    <a:cubicBezTo>
                      <a:pt x="1872" y="115"/>
                      <a:pt x="1869" y="114"/>
                      <a:pt x="1866" y="114"/>
                    </a:cubicBezTo>
                    <a:moveTo>
                      <a:pt x="1879" y="110"/>
                    </a:moveTo>
                    <a:cubicBezTo>
                      <a:pt x="1876" y="111"/>
                      <a:pt x="1874" y="111"/>
                      <a:pt x="1872" y="112"/>
                    </a:cubicBezTo>
                    <a:cubicBezTo>
                      <a:pt x="1875" y="112"/>
                      <a:pt x="1878" y="113"/>
                      <a:pt x="1881" y="113"/>
                    </a:cubicBezTo>
                    <a:cubicBezTo>
                      <a:pt x="1883" y="113"/>
                      <a:pt x="1885" y="112"/>
                      <a:pt x="1887" y="111"/>
                    </a:cubicBezTo>
                    <a:cubicBezTo>
                      <a:pt x="1884" y="111"/>
                      <a:pt x="1881" y="110"/>
                      <a:pt x="1879" y="110"/>
                    </a:cubicBezTo>
                    <a:moveTo>
                      <a:pt x="1892" y="106"/>
                    </a:moveTo>
                    <a:cubicBezTo>
                      <a:pt x="1889" y="107"/>
                      <a:pt x="1887" y="108"/>
                      <a:pt x="1884" y="108"/>
                    </a:cubicBezTo>
                    <a:cubicBezTo>
                      <a:pt x="1887" y="109"/>
                      <a:pt x="1890" y="109"/>
                      <a:pt x="1893" y="110"/>
                    </a:cubicBezTo>
                    <a:cubicBezTo>
                      <a:pt x="1895" y="109"/>
                      <a:pt x="1897" y="108"/>
                      <a:pt x="1900" y="108"/>
                    </a:cubicBezTo>
                    <a:cubicBezTo>
                      <a:pt x="1897" y="107"/>
                      <a:pt x="1894" y="107"/>
                      <a:pt x="1892" y="106"/>
                    </a:cubicBezTo>
                    <a:moveTo>
                      <a:pt x="1905" y="102"/>
                    </a:moveTo>
                    <a:cubicBezTo>
                      <a:pt x="1902" y="103"/>
                      <a:pt x="1900" y="104"/>
                      <a:pt x="1897" y="105"/>
                    </a:cubicBezTo>
                    <a:cubicBezTo>
                      <a:pt x="1900" y="105"/>
                      <a:pt x="1902" y="106"/>
                      <a:pt x="1905" y="106"/>
                    </a:cubicBezTo>
                    <a:cubicBezTo>
                      <a:pt x="1907" y="105"/>
                      <a:pt x="1910" y="105"/>
                      <a:pt x="1912" y="104"/>
                    </a:cubicBezTo>
                    <a:cubicBezTo>
                      <a:pt x="1910" y="103"/>
                      <a:pt x="1907" y="103"/>
                      <a:pt x="1905" y="102"/>
                    </a:cubicBezTo>
                    <a:moveTo>
                      <a:pt x="1918" y="99"/>
                    </a:moveTo>
                    <a:cubicBezTo>
                      <a:pt x="1915" y="100"/>
                      <a:pt x="1912" y="100"/>
                      <a:pt x="1910" y="101"/>
                    </a:cubicBezTo>
                    <a:cubicBezTo>
                      <a:pt x="1912" y="102"/>
                      <a:pt x="1915" y="102"/>
                      <a:pt x="1917" y="103"/>
                    </a:cubicBezTo>
                    <a:cubicBezTo>
                      <a:pt x="1920" y="102"/>
                      <a:pt x="1922" y="101"/>
                      <a:pt x="1925" y="101"/>
                    </a:cubicBezTo>
                    <a:cubicBezTo>
                      <a:pt x="1923" y="100"/>
                      <a:pt x="1920" y="99"/>
                      <a:pt x="1918" y="99"/>
                    </a:cubicBezTo>
                    <a:moveTo>
                      <a:pt x="1931" y="95"/>
                    </a:moveTo>
                    <a:cubicBezTo>
                      <a:pt x="1928" y="96"/>
                      <a:pt x="1925" y="97"/>
                      <a:pt x="1922" y="98"/>
                    </a:cubicBezTo>
                    <a:cubicBezTo>
                      <a:pt x="1925" y="98"/>
                      <a:pt x="1927" y="99"/>
                      <a:pt x="1930" y="99"/>
                    </a:cubicBezTo>
                    <a:cubicBezTo>
                      <a:pt x="1932" y="99"/>
                      <a:pt x="1935" y="98"/>
                      <a:pt x="1938" y="97"/>
                    </a:cubicBezTo>
                    <a:cubicBezTo>
                      <a:pt x="1935" y="96"/>
                      <a:pt x="1933" y="96"/>
                      <a:pt x="1931" y="95"/>
                    </a:cubicBezTo>
                    <a:moveTo>
                      <a:pt x="1943" y="92"/>
                    </a:moveTo>
                    <a:cubicBezTo>
                      <a:pt x="1941" y="93"/>
                      <a:pt x="1938" y="93"/>
                      <a:pt x="1935" y="94"/>
                    </a:cubicBezTo>
                    <a:cubicBezTo>
                      <a:pt x="1937" y="95"/>
                      <a:pt x="1940" y="95"/>
                      <a:pt x="1942" y="96"/>
                    </a:cubicBezTo>
                    <a:cubicBezTo>
                      <a:pt x="1945" y="95"/>
                      <a:pt x="1947" y="95"/>
                      <a:pt x="1950" y="94"/>
                    </a:cubicBezTo>
                    <a:cubicBezTo>
                      <a:pt x="1948" y="93"/>
                      <a:pt x="1946" y="93"/>
                      <a:pt x="1943" y="92"/>
                    </a:cubicBezTo>
                    <a:moveTo>
                      <a:pt x="1957" y="88"/>
                    </a:moveTo>
                    <a:cubicBezTo>
                      <a:pt x="1954" y="89"/>
                      <a:pt x="1950" y="90"/>
                      <a:pt x="1947" y="91"/>
                    </a:cubicBezTo>
                    <a:cubicBezTo>
                      <a:pt x="1949" y="92"/>
                      <a:pt x="1952" y="92"/>
                      <a:pt x="1954" y="93"/>
                    </a:cubicBezTo>
                    <a:cubicBezTo>
                      <a:pt x="1957" y="92"/>
                      <a:pt x="1960" y="91"/>
                      <a:pt x="1963" y="90"/>
                    </a:cubicBezTo>
                    <a:cubicBezTo>
                      <a:pt x="1961" y="90"/>
                      <a:pt x="1959" y="89"/>
                      <a:pt x="1957" y="88"/>
                    </a:cubicBezTo>
                    <a:moveTo>
                      <a:pt x="2789" y="0"/>
                    </a:moveTo>
                    <a:cubicBezTo>
                      <a:pt x="2424" y="0"/>
                      <a:pt x="2164" y="36"/>
                      <a:pt x="1960" y="87"/>
                    </a:cubicBezTo>
                    <a:cubicBezTo>
                      <a:pt x="1963" y="88"/>
                      <a:pt x="1965" y="89"/>
                      <a:pt x="1967" y="90"/>
                    </a:cubicBezTo>
                    <a:cubicBezTo>
                      <a:pt x="2169" y="39"/>
                      <a:pt x="2428" y="3"/>
                      <a:pt x="2790" y="3"/>
                    </a:cubicBezTo>
                    <a:cubicBezTo>
                      <a:pt x="2840" y="3"/>
                      <a:pt x="2891" y="4"/>
                      <a:pt x="2945" y="5"/>
                    </a:cubicBezTo>
                    <a:cubicBezTo>
                      <a:pt x="2945" y="2"/>
                      <a:pt x="2945" y="2"/>
                      <a:pt x="2945" y="2"/>
                    </a:cubicBezTo>
                    <a:cubicBezTo>
                      <a:pt x="2891" y="0"/>
                      <a:pt x="2840" y="0"/>
                      <a:pt x="2790" y="0"/>
                    </a:cubicBezTo>
                    <a:cubicBezTo>
                      <a:pt x="2790" y="0"/>
                      <a:pt x="2790" y="0"/>
                      <a:pt x="278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2"/>
              <p:cNvSpPr>
                <a:spLocks noEditPoints="1"/>
              </p:cNvSpPr>
              <p:nvPr userDrawn="1"/>
            </p:nvSpPr>
            <p:spPr bwMode="auto">
              <a:xfrm>
                <a:off x="0" y="1557338"/>
                <a:ext cx="12198350" cy="1598613"/>
              </a:xfrm>
              <a:custGeom>
                <a:avLst/>
                <a:gdLst>
                  <a:gd name="T0" fmla="*/ 348 w 2945"/>
                  <a:gd name="T1" fmla="*/ 201 h 386"/>
                  <a:gd name="T2" fmla="*/ 346 w 2945"/>
                  <a:gd name="T3" fmla="*/ 197 h 386"/>
                  <a:gd name="T4" fmla="*/ 347 w 2945"/>
                  <a:gd name="T5" fmla="*/ 198 h 386"/>
                  <a:gd name="T6" fmla="*/ 331 w 2945"/>
                  <a:gd name="T7" fmla="*/ 195 h 386"/>
                  <a:gd name="T8" fmla="*/ 337 w 2945"/>
                  <a:gd name="T9" fmla="*/ 194 h 386"/>
                  <a:gd name="T10" fmla="*/ 325 w 2945"/>
                  <a:gd name="T11" fmla="*/ 194 h 386"/>
                  <a:gd name="T12" fmla="*/ 321 w 2945"/>
                  <a:gd name="T13" fmla="*/ 189 h 386"/>
                  <a:gd name="T14" fmla="*/ 325 w 2945"/>
                  <a:gd name="T15" fmla="*/ 190 h 386"/>
                  <a:gd name="T16" fmla="*/ 308 w 2945"/>
                  <a:gd name="T17" fmla="*/ 188 h 386"/>
                  <a:gd name="T18" fmla="*/ 313 w 2945"/>
                  <a:gd name="T19" fmla="*/ 186 h 386"/>
                  <a:gd name="T20" fmla="*/ 304 w 2945"/>
                  <a:gd name="T21" fmla="*/ 187 h 386"/>
                  <a:gd name="T22" fmla="*/ 298 w 2945"/>
                  <a:gd name="T23" fmla="*/ 181 h 386"/>
                  <a:gd name="T24" fmla="*/ 302 w 2945"/>
                  <a:gd name="T25" fmla="*/ 182 h 386"/>
                  <a:gd name="T26" fmla="*/ 286 w 2945"/>
                  <a:gd name="T27" fmla="*/ 180 h 386"/>
                  <a:gd name="T28" fmla="*/ 290 w 2945"/>
                  <a:gd name="T29" fmla="*/ 178 h 386"/>
                  <a:gd name="T30" fmla="*/ 283 w 2945"/>
                  <a:gd name="T31" fmla="*/ 179 h 386"/>
                  <a:gd name="T32" fmla="*/ 275 w 2945"/>
                  <a:gd name="T33" fmla="*/ 173 h 386"/>
                  <a:gd name="T34" fmla="*/ 280 w 2945"/>
                  <a:gd name="T35" fmla="*/ 175 h 386"/>
                  <a:gd name="T36" fmla="*/ 1656 w 2945"/>
                  <a:gd name="T37" fmla="*/ 161 h 386"/>
                  <a:gd name="T38" fmla="*/ 955 w 2945"/>
                  <a:gd name="T39" fmla="*/ 382 h 386"/>
                  <a:gd name="T40" fmla="*/ 404 w 2945"/>
                  <a:gd name="T41" fmla="*/ 223 h 386"/>
                  <a:gd name="T42" fmla="*/ 535 w 2945"/>
                  <a:gd name="T43" fmla="*/ 276 h 386"/>
                  <a:gd name="T44" fmla="*/ 1631 w 2945"/>
                  <a:gd name="T45" fmla="*/ 174 h 386"/>
                  <a:gd name="T46" fmla="*/ 1812 w 2945"/>
                  <a:gd name="T47" fmla="*/ 109 h 386"/>
                  <a:gd name="T48" fmla="*/ 1812 w 2945"/>
                  <a:gd name="T49" fmla="*/ 109 h 386"/>
                  <a:gd name="T50" fmla="*/ 268 w 2945"/>
                  <a:gd name="T51" fmla="*/ 175 h 386"/>
                  <a:gd name="T52" fmla="*/ 1836 w 2945"/>
                  <a:gd name="T53" fmla="*/ 104 h 386"/>
                  <a:gd name="T54" fmla="*/ 1836 w 2945"/>
                  <a:gd name="T55" fmla="*/ 105 h 386"/>
                  <a:gd name="T56" fmla="*/ 1835 w 2945"/>
                  <a:gd name="T57" fmla="*/ 102 h 386"/>
                  <a:gd name="T58" fmla="*/ 1850 w 2945"/>
                  <a:gd name="T59" fmla="*/ 101 h 386"/>
                  <a:gd name="T60" fmla="*/ 1848 w 2945"/>
                  <a:gd name="T61" fmla="*/ 98 h 386"/>
                  <a:gd name="T62" fmla="*/ 1852 w 2945"/>
                  <a:gd name="T63" fmla="*/ 97 h 386"/>
                  <a:gd name="T64" fmla="*/ 1871 w 2945"/>
                  <a:gd name="T65" fmla="*/ 95 h 386"/>
                  <a:gd name="T66" fmla="*/ 1879 w 2945"/>
                  <a:gd name="T67" fmla="*/ 90 h 386"/>
                  <a:gd name="T68" fmla="*/ 1888 w 2945"/>
                  <a:gd name="T69" fmla="*/ 91 h 386"/>
                  <a:gd name="T70" fmla="*/ 1886 w 2945"/>
                  <a:gd name="T71" fmla="*/ 88 h 386"/>
                  <a:gd name="T72" fmla="*/ 1892 w 2945"/>
                  <a:gd name="T73" fmla="*/ 86 h 386"/>
                  <a:gd name="T74" fmla="*/ 1907 w 2945"/>
                  <a:gd name="T75" fmla="*/ 86 h 386"/>
                  <a:gd name="T76" fmla="*/ 1919 w 2945"/>
                  <a:gd name="T77" fmla="*/ 79 h 386"/>
                  <a:gd name="T78" fmla="*/ 1927 w 2945"/>
                  <a:gd name="T79" fmla="*/ 81 h 386"/>
                  <a:gd name="T80" fmla="*/ 1924 w 2945"/>
                  <a:gd name="T81" fmla="*/ 78 h 386"/>
                  <a:gd name="T82" fmla="*/ 1932 w 2945"/>
                  <a:gd name="T83" fmla="*/ 76 h 386"/>
                  <a:gd name="T84" fmla="*/ 1944 w 2945"/>
                  <a:gd name="T85" fmla="*/ 77 h 386"/>
                  <a:gd name="T86" fmla="*/ 1958 w 2945"/>
                  <a:gd name="T87" fmla="*/ 70 h 386"/>
                  <a:gd name="T88" fmla="*/ 1964 w 2945"/>
                  <a:gd name="T89" fmla="*/ 72 h 386"/>
                  <a:gd name="T90" fmla="*/ 1962 w 2945"/>
                  <a:gd name="T91" fmla="*/ 69 h 386"/>
                  <a:gd name="T92" fmla="*/ 1971 w 2945"/>
                  <a:gd name="T93" fmla="*/ 67 h 386"/>
                  <a:gd name="T94" fmla="*/ 1982 w 2945"/>
                  <a:gd name="T95" fmla="*/ 69 h 386"/>
                  <a:gd name="T96" fmla="*/ 2945 w 2945"/>
                  <a:gd name="T97" fmla="*/ 7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5" h="386">
                    <a:moveTo>
                      <a:pt x="354" y="200"/>
                    </a:moveTo>
                    <a:cubicBezTo>
                      <a:pt x="352" y="200"/>
                      <a:pt x="350" y="201"/>
                      <a:pt x="348" y="201"/>
                    </a:cubicBezTo>
                    <a:cubicBezTo>
                      <a:pt x="348" y="201"/>
                      <a:pt x="348" y="201"/>
                      <a:pt x="348" y="201"/>
                    </a:cubicBezTo>
                    <a:cubicBezTo>
                      <a:pt x="350" y="201"/>
                      <a:pt x="352" y="201"/>
                      <a:pt x="355" y="201"/>
                    </a:cubicBezTo>
                    <a:cubicBezTo>
                      <a:pt x="354" y="201"/>
                      <a:pt x="354" y="200"/>
                      <a:pt x="354" y="200"/>
                    </a:cubicBezTo>
                    <a:moveTo>
                      <a:pt x="346" y="197"/>
                    </a:moveTo>
                    <a:cubicBezTo>
                      <a:pt x="343" y="198"/>
                      <a:pt x="341" y="198"/>
                      <a:pt x="339" y="198"/>
                    </a:cubicBezTo>
                    <a:cubicBezTo>
                      <a:pt x="340" y="198"/>
                      <a:pt x="340" y="198"/>
                      <a:pt x="340" y="198"/>
                    </a:cubicBezTo>
                    <a:cubicBezTo>
                      <a:pt x="343" y="198"/>
                      <a:pt x="345" y="198"/>
                      <a:pt x="347" y="198"/>
                    </a:cubicBezTo>
                    <a:cubicBezTo>
                      <a:pt x="347" y="198"/>
                      <a:pt x="346" y="198"/>
                      <a:pt x="346" y="197"/>
                    </a:cubicBezTo>
                    <a:moveTo>
                      <a:pt x="337" y="194"/>
                    </a:moveTo>
                    <a:cubicBezTo>
                      <a:pt x="335" y="195"/>
                      <a:pt x="333" y="195"/>
                      <a:pt x="331" y="195"/>
                    </a:cubicBezTo>
                    <a:cubicBezTo>
                      <a:pt x="332" y="196"/>
                      <a:pt x="332" y="196"/>
                      <a:pt x="333" y="196"/>
                    </a:cubicBezTo>
                    <a:cubicBezTo>
                      <a:pt x="335" y="196"/>
                      <a:pt x="338" y="196"/>
                      <a:pt x="340" y="195"/>
                    </a:cubicBezTo>
                    <a:cubicBezTo>
                      <a:pt x="339" y="195"/>
                      <a:pt x="338" y="195"/>
                      <a:pt x="337" y="194"/>
                    </a:cubicBezTo>
                    <a:moveTo>
                      <a:pt x="329" y="192"/>
                    </a:moveTo>
                    <a:cubicBezTo>
                      <a:pt x="327" y="192"/>
                      <a:pt x="325" y="192"/>
                      <a:pt x="323" y="193"/>
                    </a:cubicBezTo>
                    <a:cubicBezTo>
                      <a:pt x="324" y="193"/>
                      <a:pt x="325" y="194"/>
                      <a:pt x="325" y="194"/>
                    </a:cubicBezTo>
                    <a:cubicBezTo>
                      <a:pt x="328" y="193"/>
                      <a:pt x="330" y="193"/>
                      <a:pt x="332" y="193"/>
                    </a:cubicBezTo>
                    <a:cubicBezTo>
                      <a:pt x="331" y="192"/>
                      <a:pt x="330" y="192"/>
                      <a:pt x="329" y="192"/>
                    </a:cubicBezTo>
                    <a:moveTo>
                      <a:pt x="321" y="189"/>
                    </a:moveTo>
                    <a:cubicBezTo>
                      <a:pt x="319" y="189"/>
                      <a:pt x="317" y="190"/>
                      <a:pt x="315" y="190"/>
                    </a:cubicBezTo>
                    <a:cubicBezTo>
                      <a:pt x="316" y="191"/>
                      <a:pt x="317" y="191"/>
                      <a:pt x="318" y="191"/>
                    </a:cubicBezTo>
                    <a:cubicBezTo>
                      <a:pt x="320" y="191"/>
                      <a:pt x="323" y="190"/>
                      <a:pt x="325" y="190"/>
                    </a:cubicBezTo>
                    <a:cubicBezTo>
                      <a:pt x="324" y="190"/>
                      <a:pt x="322" y="189"/>
                      <a:pt x="321" y="189"/>
                    </a:cubicBezTo>
                    <a:moveTo>
                      <a:pt x="313" y="186"/>
                    </a:moveTo>
                    <a:cubicBezTo>
                      <a:pt x="312" y="187"/>
                      <a:pt x="310" y="187"/>
                      <a:pt x="308" y="188"/>
                    </a:cubicBezTo>
                    <a:cubicBezTo>
                      <a:pt x="309" y="188"/>
                      <a:pt x="310" y="189"/>
                      <a:pt x="311" y="189"/>
                    </a:cubicBezTo>
                    <a:cubicBezTo>
                      <a:pt x="313" y="188"/>
                      <a:pt x="315" y="188"/>
                      <a:pt x="317" y="187"/>
                    </a:cubicBezTo>
                    <a:cubicBezTo>
                      <a:pt x="316" y="187"/>
                      <a:pt x="315" y="186"/>
                      <a:pt x="313" y="186"/>
                    </a:cubicBezTo>
                    <a:moveTo>
                      <a:pt x="306" y="183"/>
                    </a:moveTo>
                    <a:cubicBezTo>
                      <a:pt x="304" y="184"/>
                      <a:pt x="302" y="185"/>
                      <a:pt x="301" y="185"/>
                    </a:cubicBezTo>
                    <a:cubicBezTo>
                      <a:pt x="302" y="186"/>
                      <a:pt x="303" y="186"/>
                      <a:pt x="304" y="187"/>
                    </a:cubicBezTo>
                    <a:cubicBezTo>
                      <a:pt x="306" y="186"/>
                      <a:pt x="308" y="185"/>
                      <a:pt x="310" y="185"/>
                    </a:cubicBezTo>
                    <a:cubicBezTo>
                      <a:pt x="308" y="184"/>
                      <a:pt x="307" y="184"/>
                      <a:pt x="306" y="183"/>
                    </a:cubicBezTo>
                    <a:moveTo>
                      <a:pt x="298" y="181"/>
                    </a:moveTo>
                    <a:cubicBezTo>
                      <a:pt x="296" y="181"/>
                      <a:pt x="295" y="182"/>
                      <a:pt x="293" y="183"/>
                    </a:cubicBezTo>
                    <a:cubicBezTo>
                      <a:pt x="294" y="183"/>
                      <a:pt x="296" y="184"/>
                      <a:pt x="297" y="184"/>
                    </a:cubicBezTo>
                    <a:cubicBezTo>
                      <a:pt x="299" y="183"/>
                      <a:pt x="301" y="183"/>
                      <a:pt x="302" y="182"/>
                    </a:cubicBezTo>
                    <a:cubicBezTo>
                      <a:pt x="301" y="182"/>
                      <a:pt x="299" y="181"/>
                      <a:pt x="298" y="181"/>
                    </a:cubicBezTo>
                    <a:moveTo>
                      <a:pt x="290" y="178"/>
                    </a:moveTo>
                    <a:cubicBezTo>
                      <a:pt x="289" y="179"/>
                      <a:pt x="287" y="180"/>
                      <a:pt x="286" y="180"/>
                    </a:cubicBezTo>
                    <a:cubicBezTo>
                      <a:pt x="287" y="181"/>
                      <a:pt x="289" y="181"/>
                      <a:pt x="290" y="182"/>
                    </a:cubicBezTo>
                    <a:cubicBezTo>
                      <a:pt x="292" y="181"/>
                      <a:pt x="293" y="180"/>
                      <a:pt x="295" y="180"/>
                    </a:cubicBezTo>
                    <a:cubicBezTo>
                      <a:pt x="293" y="179"/>
                      <a:pt x="292" y="179"/>
                      <a:pt x="290" y="178"/>
                    </a:cubicBezTo>
                    <a:moveTo>
                      <a:pt x="282" y="176"/>
                    </a:moveTo>
                    <a:cubicBezTo>
                      <a:pt x="281" y="176"/>
                      <a:pt x="280" y="177"/>
                      <a:pt x="278" y="178"/>
                    </a:cubicBezTo>
                    <a:cubicBezTo>
                      <a:pt x="280" y="178"/>
                      <a:pt x="281" y="179"/>
                      <a:pt x="283" y="179"/>
                    </a:cubicBezTo>
                    <a:cubicBezTo>
                      <a:pt x="284" y="179"/>
                      <a:pt x="286" y="178"/>
                      <a:pt x="287" y="177"/>
                    </a:cubicBezTo>
                    <a:cubicBezTo>
                      <a:pt x="286" y="177"/>
                      <a:pt x="284" y="176"/>
                      <a:pt x="282" y="176"/>
                    </a:cubicBezTo>
                    <a:moveTo>
                      <a:pt x="275" y="173"/>
                    </a:moveTo>
                    <a:cubicBezTo>
                      <a:pt x="273" y="174"/>
                      <a:pt x="272" y="175"/>
                      <a:pt x="271" y="175"/>
                    </a:cubicBezTo>
                    <a:cubicBezTo>
                      <a:pt x="272" y="176"/>
                      <a:pt x="274" y="176"/>
                      <a:pt x="276" y="177"/>
                    </a:cubicBezTo>
                    <a:cubicBezTo>
                      <a:pt x="277" y="176"/>
                      <a:pt x="278" y="175"/>
                      <a:pt x="280" y="175"/>
                    </a:cubicBezTo>
                    <a:cubicBezTo>
                      <a:pt x="278" y="174"/>
                      <a:pt x="276" y="174"/>
                      <a:pt x="275" y="173"/>
                    </a:cubicBezTo>
                    <a:moveTo>
                      <a:pt x="1750" y="131"/>
                    </a:moveTo>
                    <a:cubicBezTo>
                      <a:pt x="1718" y="141"/>
                      <a:pt x="1686" y="151"/>
                      <a:pt x="1656" y="161"/>
                    </a:cubicBezTo>
                    <a:cubicBezTo>
                      <a:pt x="1480" y="227"/>
                      <a:pt x="1343" y="299"/>
                      <a:pt x="1176" y="348"/>
                    </a:cubicBezTo>
                    <a:cubicBezTo>
                      <a:pt x="1095" y="372"/>
                      <a:pt x="1022" y="382"/>
                      <a:pt x="955" y="382"/>
                    </a:cubicBezTo>
                    <a:cubicBezTo>
                      <a:pt x="955" y="382"/>
                      <a:pt x="955" y="382"/>
                      <a:pt x="955" y="382"/>
                    </a:cubicBezTo>
                    <a:cubicBezTo>
                      <a:pt x="806" y="382"/>
                      <a:pt x="681" y="332"/>
                      <a:pt x="537" y="273"/>
                    </a:cubicBezTo>
                    <a:cubicBezTo>
                      <a:pt x="519" y="266"/>
                      <a:pt x="502" y="258"/>
                      <a:pt x="484" y="251"/>
                    </a:cubicBezTo>
                    <a:cubicBezTo>
                      <a:pt x="458" y="242"/>
                      <a:pt x="432" y="232"/>
                      <a:pt x="404" y="223"/>
                    </a:cubicBezTo>
                    <a:cubicBezTo>
                      <a:pt x="409" y="225"/>
                      <a:pt x="414" y="227"/>
                      <a:pt x="419" y="229"/>
                    </a:cubicBezTo>
                    <a:cubicBezTo>
                      <a:pt x="448" y="240"/>
                      <a:pt x="475" y="251"/>
                      <a:pt x="502" y="262"/>
                    </a:cubicBezTo>
                    <a:cubicBezTo>
                      <a:pt x="513" y="267"/>
                      <a:pt x="524" y="272"/>
                      <a:pt x="535" y="276"/>
                    </a:cubicBezTo>
                    <a:cubicBezTo>
                      <a:pt x="680" y="336"/>
                      <a:pt x="805" y="386"/>
                      <a:pt x="955" y="386"/>
                    </a:cubicBezTo>
                    <a:cubicBezTo>
                      <a:pt x="1023" y="386"/>
                      <a:pt x="1095" y="375"/>
                      <a:pt x="1177" y="351"/>
                    </a:cubicBezTo>
                    <a:cubicBezTo>
                      <a:pt x="1336" y="304"/>
                      <a:pt x="1468" y="237"/>
                      <a:pt x="1631" y="174"/>
                    </a:cubicBezTo>
                    <a:cubicBezTo>
                      <a:pt x="1661" y="163"/>
                      <a:pt x="1693" y="151"/>
                      <a:pt x="1726" y="140"/>
                    </a:cubicBezTo>
                    <a:cubicBezTo>
                      <a:pt x="1734" y="137"/>
                      <a:pt x="1742" y="134"/>
                      <a:pt x="1750" y="131"/>
                    </a:cubicBezTo>
                    <a:moveTo>
                      <a:pt x="1812" y="109"/>
                    </a:moveTo>
                    <a:cubicBezTo>
                      <a:pt x="1811" y="109"/>
                      <a:pt x="1811" y="109"/>
                      <a:pt x="1810" y="109"/>
                    </a:cubicBezTo>
                    <a:cubicBezTo>
                      <a:pt x="1810" y="109"/>
                      <a:pt x="1810" y="109"/>
                      <a:pt x="1810" y="109"/>
                    </a:cubicBezTo>
                    <a:cubicBezTo>
                      <a:pt x="1810" y="109"/>
                      <a:pt x="1811" y="109"/>
                      <a:pt x="1812" y="109"/>
                    </a:cubicBezTo>
                    <a:moveTo>
                      <a:pt x="0" y="105"/>
                    </a:moveTo>
                    <a:cubicBezTo>
                      <a:pt x="0" y="109"/>
                      <a:pt x="0" y="109"/>
                      <a:pt x="0" y="109"/>
                    </a:cubicBezTo>
                    <a:cubicBezTo>
                      <a:pt x="100" y="126"/>
                      <a:pt x="189" y="149"/>
                      <a:pt x="268" y="175"/>
                    </a:cubicBezTo>
                    <a:cubicBezTo>
                      <a:pt x="270" y="174"/>
                      <a:pt x="271" y="173"/>
                      <a:pt x="272" y="172"/>
                    </a:cubicBezTo>
                    <a:cubicBezTo>
                      <a:pt x="192" y="146"/>
                      <a:pt x="102" y="123"/>
                      <a:pt x="0" y="105"/>
                    </a:cubicBezTo>
                    <a:moveTo>
                      <a:pt x="1836" y="104"/>
                    </a:moveTo>
                    <a:cubicBezTo>
                      <a:pt x="1832" y="105"/>
                      <a:pt x="1828" y="105"/>
                      <a:pt x="1824" y="105"/>
                    </a:cubicBezTo>
                    <a:cubicBezTo>
                      <a:pt x="1824" y="105"/>
                      <a:pt x="1823" y="105"/>
                      <a:pt x="1822" y="105"/>
                    </a:cubicBezTo>
                    <a:cubicBezTo>
                      <a:pt x="1827" y="105"/>
                      <a:pt x="1831" y="105"/>
                      <a:pt x="1836" y="105"/>
                    </a:cubicBezTo>
                    <a:cubicBezTo>
                      <a:pt x="1836" y="105"/>
                      <a:pt x="1836" y="105"/>
                      <a:pt x="1836" y="104"/>
                    </a:cubicBezTo>
                    <a:moveTo>
                      <a:pt x="1838" y="101"/>
                    </a:moveTo>
                    <a:cubicBezTo>
                      <a:pt x="1837" y="101"/>
                      <a:pt x="1836" y="101"/>
                      <a:pt x="1835" y="102"/>
                    </a:cubicBezTo>
                    <a:cubicBezTo>
                      <a:pt x="1839" y="102"/>
                      <a:pt x="1844" y="101"/>
                      <a:pt x="1848" y="101"/>
                    </a:cubicBezTo>
                    <a:cubicBezTo>
                      <a:pt x="1849" y="101"/>
                      <a:pt x="1849" y="101"/>
                      <a:pt x="1849" y="101"/>
                    </a:cubicBezTo>
                    <a:cubicBezTo>
                      <a:pt x="1850" y="101"/>
                      <a:pt x="1850" y="101"/>
                      <a:pt x="1850" y="101"/>
                    </a:cubicBezTo>
                    <a:cubicBezTo>
                      <a:pt x="1846" y="101"/>
                      <a:pt x="1842" y="101"/>
                      <a:pt x="1838" y="101"/>
                    </a:cubicBezTo>
                    <a:moveTo>
                      <a:pt x="1852" y="97"/>
                    </a:moveTo>
                    <a:cubicBezTo>
                      <a:pt x="1850" y="97"/>
                      <a:pt x="1849" y="98"/>
                      <a:pt x="1848" y="98"/>
                    </a:cubicBezTo>
                    <a:cubicBezTo>
                      <a:pt x="1852" y="98"/>
                      <a:pt x="1856" y="98"/>
                      <a:pt x="1860" y="98"/>
                    </a:cubicBezTo>
                    <a:cubicBezTo>
                      <a:pt x="1861" y="98"/>
                      <a:pt x="1862" y="98"/>
                      <a:pt x="1863" y="97"/>
                    </a:cubicBezTo>
                    <a:cubicBezTo>
                      <a:pt x="1859" y="97"/>
                      <a:pt x="1856" y="97"/>
                      <a:pt x="1852" y="97"/>
                    </a:cubicBezTo>
                    <a:moveTo>
                      <a:pt x="1865" y="93"/>
                    </a:moveTo>
                    <a:cubicBezTo>
                      <a:pt x="1864" y="94"/>
                      <a:pt x="1862" y="94"/>
                      <a:pt x="1860" y="95"/>
                    </a:cubicBezTo>
                    <a:cubicBezTo>
                      <a:pt x="1864" y="95"/>
                      <a:pt x="1868" y="95"/>
                      <a:pt x="1871" y="95"/>
                    </a:cubicBezTo>
                    <a:cubicBezTo>
                      <a:pt x="1873" y="95"/>
                      <a:pt x="1874" y="94"/>
                      <a:pt x="1876" y="94"/>
                    </a:cubicBezTo>
                    <a:cubicBezTo>
                      <a:pt x="1872" y="94"/>
                      <a:pt x="1869" y="93"/>
                      <a:pt x="1865" y="93"/>
                    </a:cubicBezTo>
                    <a:moveTo>
                      <a:pt x="1879" y="90"/>
                    </a:moveTo>
                    <a:cubicBezTo>
                      <a:pt x="1877" y="90"/>
                      <a:pt x="1875" y="91"/>
                      <a:pt x="1873" y="91"/>
                    </a:cubicBezTo>
                    <a:cubicBezTo>
                      <a:pt x="1876" y="91"/>
                      <a:pt x="1880" y="92"/>
                      <a:pt x="1883" y="92"/>
                    </a:cubicBezTo>
                    <a:cubicBezTo>
                      <a:pt x="1885" y="92"/>
                      <a:pt x="1887" y="91"/>
                      <a:pt x="1888" y="91"/>
                    </a:cubicBezTo>
                    <a:cubicBezTo>
                      <a:pt x="1885" y="90"/>
                      <a:pt x="1882" y="90"/>
                      <a:pt x="1879" y="90"/>
                    </a:cubicBezTo>
                    <a:moveTo>
                      <a:pt x="1892" y="86"/>
                    </a:moveTo>
                    <a:cubicBezTo>
                      <a:pt x="1890" y="87"/>
                      <a:pt x="1888" y="87"/>
                      <a:pt x="1886" y="88"/>
                    </a:cubicBezTo>
                    <a:cubicBezTo>
                      <a:pt x="1889" y="88"/>
                      <a:pt x="1892" y="89"/>
                      <a:pt x="1895" y="89"/>
                    </a:cubicBezTo>
                    <a:cubicBezTo>
                      <a:pt x="1897" y="88"/>
                      <a:pt x="1899" y="88"/>
                      <a:pt x="1901" y="87"/>
                    </a:cubicBezTo>
                    <a:cubicBezTo>
                      <a:pt x="1898" y="87"/>
                      <a:pt x="1895" y="86"/>
                      <a:pt x="1892" y="86"/>
                    </a:cubicBezTo>
                    <a:moveTo>
                      <a:pt x="1905" y="83"/>
                    </a:moveTo>
                    <a:cubicBezTo>
                      <a:pt x="1903" y="83"/>
                      <a:pt x="1901" y="84"/>
                      <a:pt x="1898" y="84"/>
                    </a:cubicBezTo>
                    <a:cubicBezTo>
                      <a:pt x="1901" y="85"/>
                      <a:pt x="1904" y="85"/>
                      <a:pt x="1907" y="86"/>
                    </a:cubicBezTo>
                    <a:cubicBezTo>
                      <a:pt x="1909" y="85"/>
                      <a:pt x="1912" y="85"/>
                      <a:pt x="1914" y="84"/>
                    </a:cubicBezTo>
                    <a:cubicBezTo>
                      <a:pt x="1911" y="84"/>
                      <a:pt x="1908" y="83"/>
                      <a:pt x="1905" y="83"/>
                    </a:cubicBezTo>
                    <a:moveTo>
                      <a:pt x="1919" y="79"/>
                    </a:moveTo>
                    <a:cubicBezTo>
                      <a:pt x="1916" y="80"/>
                      <a:pt x="1914" y="81"/>
                      <a:pt x="1911" y="81"/>
                    </a:cubicBezTo>
                    <a:cubicBezTo>
                      <a:pt x="1914" y="82"/>
                      <a:pt x="1917" y="82"/>
                      <a:pt x="1919" y="83"/>
                    </a:cubicBezTo>
                    <a:cubicBezTo>
                      <a:pt x="1922" y="82"/>
                      <a:pt x="1924" y="82"/>
                      <a:pt x="1927" y="81"/>
                    </a:cubicBezTo>
                    <a:cubicBezTo>
                      <a:pt x="1924" y="81"/>
                      <a:pt x="1921" y="80"/>
                      <a:pt x="1919" y="79"/>
                    </a:cubicBezTo>
                    <a:moveTo>
                      <a:pt x="1932" y="76"/>
                    </a:moveTo>
                    <a:cubicBezTo>
                      <a:pt x="1929" y="77"/>
                      <a:pt x="1927" y="77"/>
                      <a:pt x="1924" y="78"/>
                    </a:cubicBezTo>
                    <a:cubicBezTo>
                      <a:pt x="1926" y="79"/>
                      <a:pt x="1929" y="79"/>
                      <a:pt x="1932" y="80"/>
                    </a:cubicBezTo>
                    <a:cubicBezTo>
                      <a:pt x="1934" y="79"/>
                      <a:pt x="1937" y="79"/>
                      <a:pt x="1939" y="78"/>
                    </a:cubicBezTo>
                    <a:cubicBezTo>
                      <a:pt x="1937" y="77"/>
                      <a:pt x="1934" y="77"/>
                      <a:pt x="1932" y="76"/>
                    </a:cubicBezTo>
                    <a:moveTo>
                      <a:pt x="1945" y="73"/>
                    </a:moveTo>
                    <a:cubicBezTo>
                      <a:pt x="1942" y="74"/>
                      <a:pt x="1939" y="74"/>
                      <a:pt x="1937" y="75"/>
                    </a:cubicBezTo>
                    <a:cubicBezTo>
                      <a:pt x="1939" y="76"/>
                      <a:pt x="1942" y="76"/>
                      <a:pt x="1944" y="77"/>
                    </a:cubicBezTo>
                    <a:cubicBezTo>
                      <a:pt x="1947" y="76"/>
                      <a:pt x="1949" y="76"/>
                      <a:pt x="1952" y="75"/>
                    </a:cubicBezTo>
                    <a:cubicBezTo>
                      <a:pt x="1950" y="74"/>
                      <a:pt x="1947" y="74"/>
                      <a:pt x="1945" y="73"/>
                    </a:cubicBezTo>
                    <a:moveTo>
                      <a:pt x="1958" y="70"/>
                    </a:moveTo>
                    <a:cubicBezTo>
                      <a:pt x="1955" y="71"/>
                      <a:pt x="1952" y="71"/>
                      <a:pt x="1949" y="72"/>
                    </a:cubicBezTo>
                    <a:cubicBezTo>
                      <a:pt x="1952" y="73"/>
                      <a:pt x="1954" y="73"/>
                      <a:pt x="1957" y="74"/>
                    </a:cubicBezTo>
                    <a:cubicBezTo>
                      <a:pt x="1959" y="73"/>
                      <a:pt x="1962" y="73"/>
                      <a:pt x="1964" y="72"/>
                    </a:cubicBezTo>
                    <a:cubicBezTo>
                      <a:pt x="1962" y="72"/>
                      <a:pt x="1960" y="71"/>
                      <a:pt x="1958" y="70"/>
                    </a:cubicBezTo>
                    <a:moveTo>
                      <a:pt x="1971" y="67"/>
                    </a:moveTo>
                    <a:cubicBezTo>
                      <a:pt x="1968" y="68"/>
                      <a:pt x="1965" y="69"/>
                      <a:pt x="1962" y="69"/>
                    </a:cubicBezTo>
                    <a:cubicBezTo>
                      <a:pt x="1964" y="70"/>
                      <a:pt x="1966" y="71"/>
                      <a:pt x="1969" y="71"/>
                    </a:cubicBezTo>
                    <a:cubicBezTo>
                      <a:pt x="1972" y="71"/>
                      <a:pt x="1975" y="70"/>
                      <a:pt x="1978" y="69"/>
                    </a:cubicBezTo>
                    <a:cubicBezTo>
                      <a:pt x="1976" y="69"/>
                      <a:pt x="1973" y="68"/>
                      <a:pt x="1971" y="67"/>
                    </a:cubicBezTo>
                    <a:moveTo>
                      <a:pt x="2678" y="0"/>
                    </a:moveTo>
                    <a:cubicBezTo>
                      <a:pt x="2380" y="0"/>
                      <a:pt x="2156" y="27"/>
                      <a:pt x="1975" y="66"/>
                    </a:cubicBezTo>
                    <a:cubicBezTo>
                      <a:pt x="1977" y="67"/>
                      <a:pt x="1979" y="68"/>
                      <a:pt x="1982" y="69"/>
                    </a:cubicBezTo>
                    <a:cubicBezTo>
                      <a:pt x="2161" y="30"/>
                      <a:pt x="2383" y="4"/>
                      <a:pt x="2678" y="4"/>
                    </a:cubicBezTo>
                    <a:cubicBezTo>
                      <a:pt x="2761" y="4"/>
                      <a:pt x="2850" y="6"/>
                      <a:pt x="2945" y="10"/>
                    </a:cubicBezTo>
                    <a:cubicBezTo>
                      <a:pt x="2945" y="7"/>
                      <a:pt x="2945" y="7"/>
                      <a:pt x="2945" y="7"/>
                    </a:cubicBezTo>
                    <a:cubicBezTo>
                      <a:pt x="2850" y="2"/>
                      <a:pt x="2761" y="0"/>
                      <a:pt x="2678" y="0"/>
                    </a:cubicBezTo>
                    <a:cubicBezTo>
                      <a:pt x="2678" y="0"/>
                      <a:pt x="2678" y="0"/>
                      <a:pt x="26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noEditPoints="1"/>
              </p:cNvSpPr>
              <p:nvPr userDrawn="1"/>
            </p:nvSpPr>
            <p:spPr bwMode="auto">
              <a:xfrm>
                <a:off x="0" y="1657350"/>
                <a:ext cx="12198350" cy="1403350"/>
              </a:xfrm>
              <a:custGeom>
                <a:avLst/>
                <a:gdLst>
                  <a:gd name="T0" fmla="*/ 348 w 2945"/>
                  <a:gd name="T1" fmla="*/ 177 h 339"/>
                  <a:gd name="T2" fmla="*/ 333 w 2945"/>
                  <a:gd name="T3" fmla="*/ 175 h 339"/>
                  <a:gd name="T4" fmla="*/ 339 w 2945"/>
                  <a:gd name="T5" fmla="*/ 174 h 339"/>
                  <a:gd name="T6" fmla="*/ 326 w 2945"/>
                  <a:gd name="T7" fmla="*/ 173 h 339"/>
                  <a:gd name="T8" fmla="*/ 323 w 2945"/>
                  <a:gd name="T9" fmla="*/ 169 h 339"/>
                  <a:gd name="T10" fmla="*/ 325 w 2945"/>
                  <a:gd name="T11" fmla="*/ 170 h 339"/>
                  <a:gd name="T12" fmla="*/ 309 w 2945"/>
                  <a:gd name="T13" fmla="*/ 168 h 339"/>
                  <a:gd name="T14" fmla="*/ 315 w 2945"/>
                  <a:gd name="T15" fmla="*/ 167 h 339"/>
                  <a:gd name="T16" fmla="*/ 304 w 2945"/>
                  <a:gd name="T17" fmla="*/ 167 h 339"/>
                  <a:gd name="T18" fmla="*/ 299 w 2945"/>
                  <a:gd name="T19" fmla="*/ 162 h 339"/>
                  <a:gd name="T20" fmla="*/ 303 w 2945"/>
                  <a:gd name="T21" fmla="*/ 163 h 339"/>
                  <a:gd name="T22" fmla="*/ 287 w 2945"/>
                  <a:gd name="T23" fmla="*/ 162 h 339"/>
                  <a:gd name="T24" fmla="*/ 291 w 2945"/>
                  <a:gd name="T25" fmla="*/ 160 h 339"/>
                  <a:gd name="T26" fmla="*/ 283 w 2945"/>
                  <a:gd name="T27" fmla="*/ 161 h 339"/>
                  <a:gd name="T28" fmla="*/ 276 w 2945"/>
                  <a:gd name="T29" fmla="*/ 155 h 339"/>
                  <a:gd name="T30" fmla="*/ 281 w 2945"/>
                  <a:gd name="T31" fmla="*/ 156 h 339"/>
                  <a:gd name="T32" fmla="*/ 264 w 2945"/>
                  <a:gd name="T33" fmla="*/ 155 h 339"/>
                  <a:gd name="T34" fmla="*/ 268 w 2945"/>
                  <a:gd name="T35" fmla="*/ 153 h 339"/>
                  <a:gd name="T36" fmla="*/ 1673 w 2945"/>
                  <a:gd name="T37" fmla="*/ 128 h 339"/>
                  <a:gd name="T38" fmla="*/ 946 w 2945"/>
                  <a:gd name="T39" fmla="*/ 335 h 339"/>
                  <a:gd name="T40" fmla="*/ 390 w 2945"/>
                  <a:gd name="T41" fmla="*/ 194 h 339"/>
                  <a:gd name="T42" fmla="*/ 525 w 2945"/>
                  <a:gd name="T43" fmla="*/ 242 h 339"/>
                  <a:gd name="T44" fmla="*/ 1656 w 2945"/>
                  <a:gd name="T45" fmla="*/ 137 h 339"/>
                  <a:gd name="T46" fmla="*/ 0 w 2945"/>
                  <a:gd name="T47" fmla="*/ 97 h 339"/>
                  <a:gd name="T48" fmla="*/ 266 w 2945"/>
                  <a:gd name="T49" fmla="*/ 152 h 339"/>
                  <a:gd name="T50" fmla="*/ 1836 w 2945"/>
                  <a:gd name="T51" fmla="*/ 80 h 339"/>
                  <a:gd name="T52" fmla="*/ 1851 w 2945"/>
                  <a:gd name="T53" fmla="*/ 77 h 339"/>
                  <a:gd name="T54" fmla="*/ 1862 w 2945"/>
                  <a:gd name="T55" fmla="*/ 77 h 339"/>
                  <a:gd name="T56" fmla="*/ 1865 w 2945"/>
                  <a:gd name="T57" fmla="*/ 73 h 339"/>
                  <a:gd name="T58" fmla="*/ 1877 w 2945"/>
                  <a:gd name="T59" fmla="*/ 74 h 339"/>
                  <a:gd name="T60" fmla="*/ 1874 w 2945"/>
                  <a:gd name="T61" fmla="*/ 71 h 339"/>
                  <a:gd name="T62" fmla="*/ 1878 w 2945"/>
                  <a:gd name="T63" fmla="*/ 70 h 339"/>
                  <a:gd name="T64" fmla="*/ 1898 w 2945"/>
                  <a:gd name="T65" fmla="*/ 69 h 339"/>
                  <a:gd name="T66" fmla="*/ 1906 w 2945"/>
                  <a:gd name="T67" fmla="*/ 64 h 339"/>
                  <a:gd name="T68" fmla="*/ 1915 w 2945"/>
                  <a:gd name="T69" fmla="*/ 66 h 339"/>
                  <a:gd name="T70" fmla="*/ 1912 w 2945"/>
                  <a:gd name="T71" fmla="*/ 63 h 339"/>
                  <a:gd name="T72" fmla="*/ 1919 w 2945"/>
                  <a:gd name="T73" fmla="*/ 61 h 339"/>
                  <a:gd name="T74" fmla="*/ 1934 w 2945"/>
                  <a:gd name="T75" fmla="*/ 62 h 339"/>
                  <a:gd name="T76" fmla="*/ 1946 w 2945"/>
                  <a:gd name="T77" fmla="*/ 56 h 339"/>
                  <a:gd name="T78" fmla="*/ 1954 w 2945"/>
                  <a:gd name="T79" fmla="*/ 58 h 339"/>
                  <a:gd name="T80" fmla="*/ 1951 w 2945"/>
                  <a:gd name="T81" fmla="*/ 55 h 339"/>
                  <a:gd name="T82" fmla="*/ 1959 w 2945"/>
                  <a:gd name="T83" fmla="*/ 53 h 339"/>
                  <a:gd name="T84" fmla="*/ 1971 w 2945"/>
                  <a:gd name="T85" fmla="*/ 54 h 339"/>
                  <a:gd name="T86" fmla="*/ 1986 w 2945"/>
                  <a:gd name="T87" fmla="*/ 48 h 339"/>
                  <a:gd name="T88" fmla="*/ 1992 w 2945"/>
                  <a:gd name="T89" fmla="*/ 50 h 339"/>
                  <a:gd name="T90" fmla="*/ 1990 w 2945"/>
                  <a:gd name="T91" fmla="*/ 47 h 339"/>
                  <a:gd name="T92" fmla="*/ 2945 w 2945"/>
                  <a:gd name="T93" fmla="*/ 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45" h="339">
                    <a:moveTo>
                      <a:pt x="348" y="177"/>
                    </a:moveTo>
                    <a:cubicBezTo>
                      <a:pt x="347" y="177"/>
                      <a:pt x="347" y="177"/>
                      <a:pt x="347" y="177"/>
                    </a:cubicBezTo>
                    <a:cubicBezTo>
                      <a:pt x="347" y="177"/>
                      <a:pt x="347" y="177"/>
                      <a:pt x="348" y="177"/>
                    </a:cubicBezTo>
                    <a:cubicBezTo>
                      <a:pt x="348" y="177"/>
                      <a:pt x="348" y="177"/>
                      <a:pt x="348" y="177"/>
                    </a:cubicBezTo>
                    <a:moveTo>
                      <a:pt x="339" y="174"/>
                    </a:moveTo>
                    <a:cubicBezTo>
                      <a:pt x="337" y="174"/>
                      <a:pt x="335" y="175"/>
                      <a:pt x="333" y="175"/>
                    </a:cubicBezTo>
                    <a:cubicBezTo>
                      <a:pt x="333" y="175"/>
                      <a:pt x="333" y="175"/>
                      <a:pt x="333" y="175"/>
                    </a:cubicBezTo>
                    <a:cubicBezTo>
                      <a:pt x="336" y="175"/>
                      <a:pt x="338" y="175"/>
                      <a:pt x="340" y="174"/>
                    </a:cubicBezTo>
                    <a:cubicBezTo>
                      <a:pt x="340" y="174"/>
                      <a:pt x="340" y="174"/>
                      <a:pt x="339" y="174"/>
                    </a:cubicBezTo>
                    <a:moveTo>
                      <a:pt x="331" y="171"/>
                    </a:moveTo>
                    <a:cubicBezTo>
                      <a:pt x="329" y="172"/>
                      <a:pt x="327" y="172"/>
                      <a:pt x="325" y="173"/>
                    </a:cubicBezTo>
                    <a:cubicBezTo>
                      <a:pt x="325" y="173"/>
                      <a:pt x="326" y="173"/>
                      <a:pt x="326" y="173"/>
                    </a:cubicBezTo>
                    <a:cubicBezTo>
                      <a:pt x="328" y="173"/>
                      <a:pt x="331" y="172"/>
                      <a:pt x="333" y="172"/>
                    </a:cubicBezTo>
                    <a:cubicBezTo>
                      <a:pt x="332" y="172"/>
                      <a:pt x="332" y="172"/>
                      <a:pt x="331" y="171"/>
                    </a:cubicBezTo>
                    <a:moveTo>
                      <a:pt x="323" y="169"/>
                    </a:moveTo>
                    <a:cubicBezTo>
                      <a:pt x="321" y="169"/>
                      <a:pt x="319" y="170"/>
                      <a:pt x="317" y="170"/>
                    </a:cubicBezTo>
                    <a:cubicBezTo>
                      <a:pt x="317" y="171"/>
                      <a:pt x="318" y="171"/>
                      <a:pt x="319" y="171"/>
                    </a:cubicBezTo>
                    <a:cubicBezTo>
                      <a:pt x="321" y="171"/>
                      <a:pt x="323" y="170"/>
                      <a:pt x="325" y="170"/>
                    </a:cubicBezTo>
                    <a:cubicBezTo>
                      <a:pt x="325" y="170"/>
                      <a:pt x="324" y="169"/>
                      <a:pt x="323" y="169"/>
                    </a:cubicBezTo>
                    <a:moveTo>
                      <a:pt x="315" y="167"/>
                    </a:moveTo>
                    <a:cubicBezTo>
                      <a:pt x="313" y="167"/>
                      <a:pt x="311" y="168"/>
                      <a:pt x="309" y="168"/>
                    </a:cubicBezTo>
                    <a:cubicBezTo>
                      <a:pt x="310" y="169"/>
                      <a:pt x="310" y="169"/>
                      <a:pt x="311" y="169"/>
                    </a:cubicBezTo>
                    <a:cubicBezTo>
                      <a:pt x="314" y="169"/>
                      <a:pt x="316" y="168"/>
                      <a:pt x="318" y="167"/>
                    </a:cubicBezTo>
                    <a:cubicBezTo>
                      <a:pt x="317" y="167"/>
                      <a:pt x="316" y="167"/>
                      <a:pt x="315" y="167"/>
                    </a:cubicBezTo>
                    <a:moveTo>
                      <a:pt x="307" y="164"/>
                    </a:moveTo>
                    <a:cubicBezTo>
                      <a:pt x="305" y="165"/>
                      <a:pt x="303" y="165"/>
                      <a:pt x="301" y="166"/>
                    </a:cubicBezTo>
                    <a:cubicBezTo>
                      <a:pt x="302" y="166"/>
                      <a:pt x="303" y="167"/>
                      <a:pt x="304" y="167"/>
                    </a:cubicBezTo>
                    <a:cubicBezTo>
                      <a:pt x="306" y="166"/>
                      <a:pt x="308" y="166"/>
                      <a:pt x="311" y="165"/>
                    </a:cubicBezTo>
                    <a:cubicBezTo>
                      <a:pt x="309" y="165"/>
                      <a:pt x="308" y="165"/>
                      <a:pt x="307" y="164"/>
                    </a:cubicBezTo>
                    <a:moveTo>
                      <a:pt x="299" y="162"/>
                    </a:moveTo>
                    <a:cubicBezTo>
                      <a:pt x="298" y="163"/>
                      <a:pt x="296" y="163"/>
                      <a:pt x="294" y="164"/>
                    </a:cubicBezTo>
                    <a:cubicBezTo>
                      <a:pt x="295" y="164"/>
                      <a:pt x="296" y="165"/>
                      <a:pt x="297" y="165"/>
                    </a:cubicBezTo>
                    <a:cubicBezTo>
                      <a:pt x="299" y="164"/>
                      <a:pt x="301" y="164"/>
                      <a:pt x="303" y="163"/>
                    </a:cubicBezTo>
                    <a:cubicBezTo>
                      <a:pt x="302" y="163"/>
                      <a:pt x="301" y="162"/>
                      <a:pt x="299" y="162"/>
                    </a:cubicBezTo>
                    <a:moveTo>
                      <a:pt x="291" y="160"/>
                    </a:moveTo>
                    <a:cubicBezTo>
                      <a:pt x="290" y="160"/>
                      <a:pt x="288" y="161"/>
                      <a:pt x="287" y="162"/>
                    </a:cubicBezTo>
                    <a:cubicBezTo>
                      <a:pt x="288" y="162"/>
                      <a:pt x="289" y="162"/>
                      <a:pt x="290" y="163"/>
                    </a:cubicBezTo>
                    <a:cubicBezTo>
                      <a:pt x="292" y="162"/>
                      <a:pt x="294" y="161"/>
                      <a:pt x="296" y="161"/>
                    </a:cubicBezTo>
                    <a:cubicBezTo>
                      <a:pt x="294" y="160"/>
                      <a:pt x="293" y="160"/>
                      <a:pt x="291" y="160"/>
                    </a:cubicBezTo>
                    <a:moveTo>
                      <a:pt x="284" y="157"/>
                    </a:moveTo>
                    <a:cubicBezTo>
                      <a:pt x="282" y="158"/>
                      <a:pt x="281" y="159"/>
                      <a:pt x="279" y="160"/>
                    </a:cubicBezTo>
                    <a:cubicBezTo>
                      <a:pt x="281" y="160"/>
                      <a:pt x="282" y="160"/>
                      <a:pt x="283" y="161"/>
                    </a:cubicBezTo>
                    <a:cubicBezTo>
                      <a:pt x="285" y="160"/>
                      <a:pt x="287" y="159"/>
                      <a:pt x="288" y="159"/>
                    </a:cubicBezTo>
                    <a:cubicBezTo>
                      <a:pt x="287" y="158"/>
                      <a:pt x="285" y="158"/>
                      <a:pt x="284" y="157"/>
                    </a:cubicBezTo>
                    <a:moveTo>
                      <a:pt x="276" y="155"/>
                    </a:moveTo>
                    <a:cubicBezTo>
                      <a:pt x="275" y="156"/>
                      <a:pt x="273" y="157"/>
                      <a:pt x="272" y="157"/>
                    </a:cubicBezTo>
                    <a:cubicBezTo>
                      <a:pt x="273" y="158"/>
                      <a:pt x="275" y="158"/>
                      <a:pt x="276" y="159"/>
                    </a:cubicBezTo>
                    <a:cubicBezTo>
                      <a:pt x="278" y="158"/>
                      <a:pt x="279" y="157"/>
                      <a:pt x="281" y="156"/>
                    </a:cubicBezTo>
                    <a:cubicBezTo>
                      <a:pt x="279" y="156"/>
                      <a:pt x="278" y="156"/>
                      <a:pt x="276" y="155"/>
                    </a:cubicBezTo>
                    <a:moveTo>
                      <a:pt x="268" y="153"/>
                    </a:moveTo>
                    <a:cubicBezTo>
                      <a:pt x="267" y="154"/>
                      <a:pt x="266" y="155"/>
                      <a:pt x="264" y="155"/>
                    </a:cubicBezTo>
                    <a:cubicBezTo>
                      <a:pt x="266" y="156"/>
                      <a:pt x="268" y="156"/>
                      <a:pt x="269" y="157"/>
                    </a:cubicBezTo>
                    <a:cubicBezTo>
                      <a:pt x="271" y="156"/>
                      <a:pt x="272" y="155"/>
                      <a:pt x="273" y="154"/>
                    </a:cubicBezTo>
                    <a:cubicBezTo>
                      <a:pt x="272" y="154"/>
                      <a:pt x="270" y="153"/>
                      <a:pt x="268" y="153"/>
                    </a:cubicBezTo>
                    <a:moveTo>
                      <a:pt x="1775" y="100"/>
                    </a:moveTo>
                    <a:cubicBezTo>
                      <a:pt x="1743" y="108"/>
                      <a:pt x="1711" y="117"/>
                      <a:pt x="1681" y="125"/>
                    </a:cubicBezTo>
                    <a:cubicBezTo>
                      <a:pt x="1678" y="126"/>
                      <a:pt x="1675" y="127"/>
                      <a:pt x="1673" y="128"/>
                    </a:cubicBezTo>
                    <a:cubicBezTo>
                      <a:pt x="1491" y="187"/>
                      <a:pt x="1347" y="255"/>
                      <a:pt x="1177" y="302"/>
                    </a:cubicBezTo>
                    <a:cubicBezTo>
                      <a:pt x="1092" y="325"/>
                      <a:pt x="1017" y="335"/>
                      <a:pt x="946" y="335"/>
                    </a:cubicBezTo>
                    <a:cubicBezTo>
                      <a:pt x="946" y="335"/>
                      <a:pt x="946" y="335"/>
                      <a:pt x="946" y="335"/>
                    </a:cubicBezTo>
                    <a:cubicBezTo>
                      <a:pt x="797" y="335"/>
                      <a:pt x="670" y="291"/>
                      <a:pt x="526" y="239"/>
                    </a:cubicBezTo>
                    <a:cubicBezTo>
                      <a:pt x="506" y="232"/>
                      <a:pt x="486" y="224"/>
                      <a:pt x="466" y="217"/>
                    </a:cubicBezTo>
                    <a:cubicBezTo>
                      <a:pt x="441" y="209"/>
                      <a:pt x="416" y="202"/>
                      <a:pt x="390" y="194"/>
                    </a:cubicBezTo>
                    <a:cubicBezTo>
                      <a:pt x="395" y="196"/>
                      <a:pt x="399" y="197"/>
                      <a:pt x="404" y="199"/>
                    </a:cubicBezTo>
                    <a:cubicBezTo>
                      <a:pt x="432" y="208"/>
                      <a:pt x="458" y="218"/>
                      <a:pt x="484" y="227"/>
                    </a:cubicBezTo>
                    <a:cubicBezTo>
                      <a:pt x="498" y="232"/>
                      <a:pt x="511" y="237"/>
                      <a:pt x="525" y="242"/>
                    </a:cubicBezTo>
                    <a:cubicBezTo>
                      <a:pt x="669" y="294"/>
                      <a:pt x="796" y="339"/>
                      <a:pt x="946" y="339"/>
                    </a:cubicBezTo>
                    <a:cubicBezTo>
                      <a:pt x="1017" y="339"/>
                      <a:pt x="1093" y="329"/>
                      <a:pt x="1177" y="305"/>
                    </a:cubicBezTo>
                    <a:cubicBezTo>
                      <a:pt x="1343" y="259"/>
                      <a:pt x="1483" y="195"/>
                      <a:pt x="1656" y="137"/>
                    </a:cubicBezTo>
                    <a:cubicBezTo>
                      <a:pt x="1686" y="127"/>
                      <a:pt x="1718" y="117"/>
                      <a:pt x="1750" y="107"/>
                    </a:cubicBezTo>
                    <a:cubicBezTo>
                      <a:pt x="1759" y="105"/>
                      <a:pt x="1767" y="103"/>
                      <a:pt x="1775" y="100"/>
                    </a:cubicBezTo>
                    <a:moveTo>
                      <a:pt x="0" y="97"/>
                    </a:moveTo>
                    <a:cubicBezTo>
                      <a:pt x="0" y="100"/>
                      <a:pt x="0" y="100"/>
                      <a:pt x="0" y="100"/>
                    </a:cubicBezTo>
                    <a:cubicBezTo>
                      <a:pt x="97" y="114"/>
                      <a:pt x="184" y="133"/>
                      <a:pt x="262" y="155"/>
                    </a:cubicBezTo>
                    <a:cubicBezTo>
                      <a:pt x="263" y="154"/>
                      <a:pt x="264" y="153"/>
                      <a:pt x="266" y="152"/>
                    </a:cubicBezTo>
                    <a:cubicBezTo>
                      <a:pt x="187" y="130"/>
                      <a:pt x="99" y="110"/>
                      <a:pt x="0" y="97"/>
                    </a:cubicBezTo>
                    <a:moveTo>
                      <a:pt x="1839" y="80"/>
                    </a:moveTo>
                    <a:cubicBezTo>
                      <a:pt x="1838" y="80"/>
                      <a:pt x="1837" y="80"/>
                      <a:pt x="1836" y="80"/>
                    </a:cubicBezTo>
                    <a:cubicBezTo>
                      <a:pt x="1836" y="81"/>
                      <a:pt x="1836" y="81"/>
                      <a:pt x="1836" y="81"/>
                    </a:cubicBezTo>
                    <a:cubicBezTo>
                      <a:pt x="1837" y="81"/>
                      <a:pt x="1838" y="80"/>
                      <a:pt x="1839" y="80"/>
                    </a:cubicBezTo>
                    <a:moveTo>
                      <a:pt x="1851" y="77"/>
                    </a:moveTo>
                    <a:cubicBezTo>
                      <a:pt x="1850" y="77"/>
                      <a:pt x="1850" y="77"/>
                      <a:pt x="1849" y="77"/>
                    </a:cubicBezTo>
                    <a:cubicBezTo>
                      <a:pt x="1849" y="77"/>
                      <a:pt x="1849" y="77"/>
                      <a:pt x="1848" y="77"/>
                    </a:cubicBezTo>
                    <a:cubicBezTo>
                      <a:pt x="1853" y="77"/>
                      <a:pt x="1857" y="77"/>
                      <a:pt x="1862" y="77"/>
                    </a:cubicBezTo>
                    <a:cubicBezTo>
                      <a:pt x="1862" y="77"/>
                      <a:pt x="1862" y="77"/>
                      <a:pt x="1863" y="77"/>
                    </a:cubicBezTo>
                    <a:cubicBezTo>
                      <a:pt x="1859" y="77"/>
                      <a:pt x="1855" y="77"/>
                      <a:pt x="1851" y="77"/>
                    </a:cubicBezTo>
                    <a:moveTo>
                      <a:pt x="1865" y="73"/>
                    </a:moveTo>
                    <a:cubicBezTo>
                      <a:pt x="1863" y="74"/>
                      <a:pt x="1862" y="74"/>
                      <a:pt x="1861" y="74"/>
                    </a:cubicBezTo>
                    <a:cubicBezTo>
                      <a:pt x="1866" y="74"/>
                      <a:pt x="1870" y="75"/>
                      <a:pt x="1875" y="75"/>
                    </a:cubicBezTo>
                    <a:cubicBezTo>
                      <a:pt x="1875" y="75"/>
                      <a:pt x="1876" y="74"/>
                      <a:pt x="1877" y="74"/>
                    </a:cubicBezTo>
                    <a:cubicBezTo>
                      <a:pt x="1873" y="74"/>
                      <a:pt x="1869" y="74"/>
                      <a:pt x="1865" y="73"/>
                    </a:cubicBezTo>
                    <a:moveTo>
                      <a:pt x="1878" y="70"/>
                    </a:moveTo>
                    <a:cubicBezTo>
                      <a:pt x="1877" y="71"/>
                      <a:pt x="1875" y="71"/>
                      <a:pt x="1874" y="71"/>
                    </a:cubicBezTo>
                    <a:cubicBezTo>
                      <a:pt x="1878" y="72"/>
                      <a:pt x="1882" y="72"/>
                      <a:pt x="1886" y="72"/>
                    </a:cubicBezTo>
                    <a:cubicBezTo>
                      <a:pt x="1887" y="72"/>
                      <a:pt x="1888" y="72"/>
                      <a:pt x="1889" y="71"/>
                    </a:cubicBezTo>
                    <a:cubicBezTo>
                      <a:pt x="1886" y="71"/>
                      <a:pt x="1882" y="71"/>
                      <a:pt x="1878" y="70"/>
                    </a:cubicBezTo>
                    <a:moveTo>
                      <a:pt x="1892" y="67"/>
                    </a:moveTo>
                    <a:cubicBezTo>
                      <a:pt x="1890" y="68"/>
                      <a:pt x="1889" y="68"/>
                      <a:pt x="1887" y="68"/>
                    </a:cubicBezTo>
                    <a:cubicBezTo>
                      <a:pt x="1890" y="69"/>
                      <a:pt x="1894" y="69"/>
                      <a:pt x="1898" y="69"/>
                    </a:cubicBezTo>
                    <a:cubicBezTo>
                      <a:pt x="1899" y="69"/>
                      <a:pt x="1901" y="69"/>
                      <a:pt x="1902" y="68"/>
                    </a:cubicBezTo>
                    <a:cubicBezTo>
                      <a:pt x="1899" y="68"/>
                      <a:pt x="1896" y="68"/>
                      <a:pt x="1892" y="67"/>
                    </a:cubicBezTo>
                    <a:moveTo>
                      <a:pt x="1906" y="64"/>
                    </a:moveTo>
                    <a:cubicBezTo>
                      <a:pt x="1904" y="65"/>
                      <a:pt x="1902" y="65"/>
                      <a:pt x="1900" y="65"/>
                    </a:cubicBezTo>
                    <a:cubicBezTo>
                      <a:pt x="1903" y="66"/>
                      <a:pt x="1906" y="66"/>
                      <a:pt x="1910" y="67"/>
                    </a:cubicBezTo>
                    <a:cubicBezTo>
                      <a:pt x="1911" y="66"/>
                      <a:pt x="1913" y="66"/>
                      <a:pt x="1915" y="66"/>
                    </a:cubicBezTo>
                    <a:cubicBezTo>
                      <a:pt x="1912" y="65"/>
                      <a:pt x="1909" y="65"/>
                      <a:pt x="1906" y="64"/>
                    </a:cubicBezTo>
                    <a:moveTo>
                      <a:pt x="1919" y="61"/>
                    </a:moveTo>
                    <a:cubicBezTo>
                      <a:pt x="1917" y="62"/>
                      <a:pt x="1915" y="62"/>
                      <a:pt x="1912" y="63"/>
                    </a:cubicBezTo>
                    <a:cubicBezTo>
                      <a:pt x="1915" y="63"/>
                      <a:pt x="1919" y="64"/>
                      <a:pt x="1922" y="64"/>
                    </a:cubicBezTo>
                    <a:cubicBezTo>
                      <a:pt x="1924" y="64"/>
                      <a:pt x="1926" y="63"/>
                      <a:pt x="1928" y="63"/>
                    </a:cubicBezTo>
                    <a:cubicBezTo>
                      <a:pt x="1925" y="62"/>
                      <a:pt x="1922" y="62"/>
                      <a:pt x="1919" y="61"/>
                    </a:cubicBezTo>
                    <a:moveTo>
                      <a:pt x="1933" y="58"/>
                    </a:moveTo>
                    <a:cubicBezTo>
                      <a:pt x="1930" y="59"/>
                      <a:pt x="1928" y="59"/>
                      <a:pt x="1925" y="60"/>
                    </a:cubicBezTo>
                    <a:cubicBezTo>
                      <a:pt x="1928" y="60"/>
                      <a:pt x="1931" y="61"/>
                      <a:pt x="1934" y="62"/>
                    </a:cubicBezTo>
                    <a:cubicBezTo>
                      <a:pt x="1936" y="61"/>
                      <a:pt x="1938" y="61"/>
                      <a:pt x="1941" y="60"/>
                    </a:cubicBezTo>
                    <a:cubicBezTo>
                      <a:pt x="1938" y="60"/>
                      <a:pt x="1935" y="59"/>
                      <a:pt x="1933" y="58"/>
                    </a:cubicBezTo>
                    <a:moveTo>
                      <a:pt x="1946" y="56"/>
                    </a:moveTo>
                    <a:cubicBezTo>
                      <a:pt x="1943" y="56"/>
                      <a:pt x="1941" y="57"/>
                      <a:pt x="1938" y="57"/>
                    </a:cubicBezTo>
                    <a:cubicBezTo>
                      <a:pt x="1941" y="58"/>
                      <a:pt x="1944" y="58"/>
                      <a:pt x="1946" y="59"/>
                    </a:cubicBezTo>
                    <a:cubicBezTo>
                      <a:pt x="1949" y="59"/>
                      <a:pt x="1951" y="58"/>
                      <a:pt x="1954" y="58"/>
                    </a:cubicBezTo>
                    <a:cubicBezTo>
                      <a:pt x="1951" y="57"/>
                      <a:pt x="1948" y="56"/>
                      <a:pt x="1946" y="56"/>
                    </a:cubicBezTo>
                    <a:moveTo>
                      <a:pt x="1959" y="53"/>
                    </a:moveTo>
                    <a:cubicBezTo>
                      <a:pt x="1956" y="54"/>
                      <a:pt x="1954" y="54"/>
                      <a:pt x="1951" y="55"/>
                    </a:cubicBezTo>
                    <a:cubicBezTo>
                      <a:pt x="1954" y="55"/>
                      <a:pt x="1956" y="56"/>
                      <a:pt x="1959" y="57"/>
                    </a:cubicBezTo>
                    <a:cubicBezTo>
                      <a:pt x="1961" y="56"/>
                      <a:pt x="1964" y="56"/>
                      <a:pt x="1966" y="55"/>
                    </a:cubicBezTo>
                    <a:cubicBezTo>
                      <a:pt x="1964" y="54"/>
                      <a:pt x="1962" y="54"/>
                      <a:pt x="1959" y="53"/>
                    </a:cubicBezTo>
                    <a:moveTo>
                      <a:pt x="1972" y="51"/>
                    </a:moveTo>
                    <a:cubicBezTo>
                      <a:pt x="1969" y="51"/>
                      <a:pt x="1967" y="52"/>
                      <a:pt x="1964" y="52"/>
                    </a:cubicBezTo>
                    <a:cubicBezTo>
                      <a:pt x="1966" y="53"/>
                      <a:pt x="1969" y="54"/>
                      <a:pt x="1971" y="54"/>
                    </a:cubicBezTo>
                    <a:cubicBezTo>
                      <a:pt x="1974" y="54"/>
                      <a:pt x="1976" y="53"/>
                      <a:pt x="1979" y="53"/>
                    </a:cubicBezTo>
                    <a:cubicBezTo>
                      <a:pt x="1977" y="52"/>
                      <a:pt x="1974" y="51"/>
                      <a:pt x="1972" y="51"/>
                    </a:cubicBezTo>
                    <a:moveTo>
                      <a:pt x="1986" y="48"/>
                    </a:moveTo>
                    <a:cubicBezTo>
                      <a:pt x="1983" y="49"/>
                      <a:pt x="1979" y="49"/>
                      <a:pt x="1976" y="50"/>
                    </a:cubicBezTo>
                    <a:cubicBezTo>
                      <a:pt x="1979" y="51"/>
                      <a:pt x="1981" y="51"/>
                      <a:pt x="1983" y="52"/>
                    </a:cubicBezTo>
                    <a:cubicBezTo>
                      <a:pt x="1986" y="51"/>
                      <a:pt x="1989" y="51"/>
                      <a:pt x="1992" y="50"/>
                    </a:cubicBezTo>
                    <a:cubicBezTo>
                      <a:pt x="1990" y="50"/>
                      <a:pt x="1988" y="49"/>
                      <a:pt x="1986" y="48"/>
                    </a:cubicBezTo>
                    <a:moveTo>
                      <a:pt x="2570" y="0"/>
                    </a:moveTo>
                    <a:cubicBezTo>
                      <a:pt x="2333" y="0"/>
                      <a:pt x="2146" y="19"/>
                      <a:pt x="1990" y="47"/>
                    </a:cubicBezTo>
                    <a:cubicBezTo>
                      <a:pt x="1992" y="48"/>
                      <a:pt x="1994" y="49"/>
                      <a:pt x="1996" y="50"/>
                    </a:cubicBezTo>
                    <a:cubicBezTo>
                      <a:pt x="2151" y="22"/>
                      <a:pt x="2337" y="4"/>
                      <a:pt x="2570" y="4"/>
                    </a:cubicBezTo>
                    <a:cubicBezTo>
                      <a:pt x="2683" y="4"/>
                      <a:pt x="2807" y="8"/>
                      <a:pt x="2945" y="17"/>
                    </a:cubicBezTo>
                    <a:cubicBezTo>
                      <a:pt x="2945" y="14"/>
                      <a:pt x="2945" y="14"/>
                      <a:pt x="2945" y="14"/>
                    </a:cubicBezTo>
                    <a:cubicBezTo>
                      <a:pt x="2808" y="5"/>
                      <a:pt x="2683" y="0"/>
                      <a:pt x="25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noEditPoints="1"/>
              </p:cNvSpPr>
              <p:nvPr userDrawn="1"/>
            </p:nvSpPr>
            <p:spPr bwMode="auto">
              <a:xfrm>
                <a:off x="0" y="1747838"/>
                <a:ext cx="12198350" cy="1217613"/>
              </a:xfrm>
              <a:custGeom>
                <a:avLst/>
                <a:gdLst>
                  <a:gd name="T0" fmla="*/ 333 w 2945"/>
                  <a:gd name="T1" fmla="*/ 153 h 294"/>
                  <a:gd name="T2" fmla="*/ 319 w 2945"/>
                  <a:gd name="T3" fmla="*/ 152 h 294"/>
                  <a:gd name="T4" fmla="*/ 325 w 2945"/>
                  <a:gd name="T5" fmla="*/ 151 h 294"/>
                  <a:gd name="T6" fmla="*/ 312 w 2945"/>
                  <a:gd name="T7" fmla="*/ 150 h 294"/>
                  <a:gd name="T8" fmla="*/ 309 w 2945"/>
                  <a:gd name="T9" fmla="*/ 146 h 294"/>
                  <a:gd name="T10" fmla="*/ 311 w 2945"/>
                  <a:gd name="T11" fmla="*/ 147 h 294"/>
                  <a:gd name="T12" fmla="*/ 295 w 2945"/>
                  <a:gd name="T13" fmla="*/ 146 h 294"/>
                  <a:gd name="T14" fmla="*/ 301 w 2945"/>
                  <a:gd name="T15" fmla="*/ 144 h 294"/>
                  <a:gd name="T16" fmla="*/ 291 w 2945"/>
                  <a:gd name="T17" fmla="*/ 145 h 294"/>
                  <a:gd name="T18" fmla="*/ 285 w 2945"/>
                  <a:gd name="T19" fmla="*/ 140 h 294"/>
                  <a:gd name="T20" fmla="*/ 289 w 2945"/>
                  <a:gd name="T21" fmla="*/ 141 h 294"/>
                  <a:gd name="T22" fmla="*/ 273 w 2945"/>
                  <a:gd name="T23" fmla="*/ 141 h 294"/>
                  <a:gd name="T24" fmla="*/ 277 w 2945"/>
                  <a:gd name="T25" fmla="*/ 139 h 294"/>
                  <a:gd name="T26" fmla="*/ 270 w 2945"/>
                  <a:gd name="T27" fmla="*/ 140 h 294"/>
                  <a:gd name="T28" fmla="*/ 262 w 2945"/>
                  <a:gd name="T29" fmla="*/ 135 h 294"/>
                  <a:gd name="T30" fmla="*/ 267 w 2945"/>
                  <a:gd name="T31" fmla="*/ 136 h 294"/>
                  <a:gd name="T32" fmla="*/ 0 w 2945"/>
                  <a:gd name="T33" fmla="*/ 94 h 294"/>
                  <a:gd name="T34" fmla="*/ 0 w 2945"/>
                  <a:gd name="T35" fmla="*/ 90 h 294"/>
                  <a:gd name="T36" fmla="*/ 1698 w 2945"/>
                  <a:gd name="T37" fmla="*/ 95 h 294"/>
                  <a:gd name="T38" fmla="*/ 936 w 2945"/>
                  <a:gd name="T39" fmla="*/ 290 h 294"/>
                  <a:gd name="T40" fmla="*/ 448 w 2945"/>
                  <a:gd name="T41" fmla="*/ 186 h 294"/>
                  <a:gd name="T42" fmla="*/ 466 w 2945"/>
                  <a:gd name="T43" fmla="*/ 195 h 294"/>
                  <a:gd name="T44" fmla="*/ 1178 w 2945"/>
                  <a:gd name="T45" fmla="*/ 261 h 294"/>
                  <a:gd name="T46" fmla="*/ 1775 w 2945"/>
                  <a:gd name="T47" fmla="*/ 78 h 294"/>
                  <a:gd name="T48" fmla="*/ 1862 w 2945"/>
                  <a:gd name="T49" fmla="*/ 55 h 294"/>
                  <a:gd name="T50" fmla="*/ 1877 w 2945"/>
                  <a:gd name="T51" fmla="*/ 52 h 294"/>
                  <a:gd name="T52" fmla="*/ 1889 w 2945"/>
                  <a:gd name="T53" fmla="*/ 53 h 294"/>
                  <a:gd name="T54" fmla="*/ 1888 w 2945"/>
                  <a:gd name="T55" fmla="*/ 50 h 294"/>
                  <a:gd name="T56" fmla="*/ 1891 w 2945"/>
                  <a:gd name="T57" fmla="*/ 49 h 294"/>
                  <a:gd name="T58" fmla="*/ 1912 w 2945"/>
                  <a:gd name="T59" fmla="*/ 49 h 294"/>
                  <a:gd name="T60" fmla="*/ 1919 w 2945"/>
                  <a:gd name="T61" fmla="*/ 44 h 294"/>
                  <a:gd name="T62" fmla="*/ 1929 w 2945"/>
                  <a:gd name="T63" fmla="*/ 46 h 294"/>
                  <a:gd name="T64" fmla="*/ 1926 w 2945"/>
                  <a:gd name="T65" fmla="*/ 43 h 294"/>
                  <a:gd name="T66" fmla="*/ 1933 w 2945"/>
                  <a:gd name="T67" fmla="*/ 42 h 294"/>
                  <a:gd name="T68" fmla="*/ 1949 w 2945"/>
                  <a:gd name="T69" fmla="*/ 42 h 294"/>
                  <a:gd name="T70" fmla="*/ 1960 w 2945"/>
                  <a:gd name="T71" fmla="*/ 37 h 294"/>
                  <a:gd name="T72" fmla="*/ 1968 w 2945"/>
                  <a:gd name="T73" fmla="*/ 39 h 294"/>
                  <a:gd name="T74" fmla="*/ 1965 w 2945"/>
                  <a:gd name="T75" fmla="*/ 36 h 294"/>
                  <a:gd name="T76" fmla="*/ 1973 w 2945"/>
                  <a:gd name="T77" fmla="*/ 35 h 294"/>
                  <a:gd name="T78" fmla="*/ 1986 w 2945"/>
                  <a:gd name="T79" fmla="*/ 36 h 294"/>
                  <a:gd name="T80" fmla="*/ 2000 w 2945"/>
                  <a:gd name="T81" fmla="*/ 31 h 294"/>
                  <a:gd name="T82" fmla="*/ 2007 w 2945"/>
                  <a:gd name="T83" fmla="*/ 33 h 294"/>
                  <a:gd name="T84" fmla="*/ 2004 w 2945"/>
                  <a:gd name="T85" fmla="*/ 30 h 294"/>
                  <a:gd name="T86" fmla="*/ 2945 w 2945"/>
                  <a:gd name="T87" fmla="*/ 26 h 294"/>
                  <a:gd name="T88" fmla="*/ 2465 w 2945"/>
                  <a:gd name="T89"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5" h="294">
                    <a:moveTo>
                      <a:pt x="333" y="153"/>
                    </a:moveTo>
                    <a:cubicBezTo>
                      <a:pt x="332" y="153"/>
                      <a:pt x="331" y="153"/>
                      <a:pt x="331" y="153"/>
                    </a:cubicBezTo>
                    <a:cubicBezTo>
                      <a:pt x="332" y="153"/>
                      <a:pt x="332" y="153"/>
                      <a:pt x="333" y="153"/>
                    </a:cubicBezTo>
                    <a:cubicBezTo>
                      <a:pt x="333" y="153"/>
                      <a:pt x="333" y="153"/>
                      <a:pt x="333" y="153"/>
                    </a:cubicBezTo>
                    <a:moveTo>
                      <a:pt x="325" y="151"/>
                    </a:moveTo>
                    <a:cubicBezTo>
                      <a:pt x="323" y="151"/>
                      <a:pt x="321" y="151"/>
                      <a:pt x="319" y="152"/>
                    </a:cubicBezTo>
                    <a:cubicBezTo>
                      <a:pt x="319" y="152"/>
                      <a:pt x="319" y="152"/>
                      <a:pt x="319" y="152"/>
                    </a:cubicBezTo>
                    <a:cubicBezTo>
                      <a:pt x="321" y="152"/>
                      <a:pt x="324" y="151"/>
                      <a:pt x="326" y="151"/>
                    </a:cubicBezTo>
                    <a:cubicBezTo>
                      <a:pt x="326" y="151"/>
                      <a:pt x="325" y="151"/>
                      <a:pt x="325" y="151"/>
                    </a:cubicBezTo>
                    <a:moveTo>
                      <a:pt x="317" y="148"/>
                    </a:moveTo>
                    <a:cubicBezTo>
                      <a:pt x="314" y="149"/>
                      <a:pt x="312" y="149"/>
                      <a:pt x="310" y="150"/>
                    </a:cubicBezTo>
                    <a:cubicBezTo>
                      <a:pt x="311" y="150"/>
                      <a:pt x="311" y="150"/>
                      <a:pt x="312" y="150"/>
                    </a:cubicBezTo>
                    <a:cubicBezTo>
                      <a:pt x="314" y="150"/>
                      <a:pt x="316" y="149"/>
                      <a:pt x="319" y="149"/>
                    </a:cubicBezTo>
                    <a:cubicBezTo>
                      <a:pt x="318" y="149"/>
                      <a:pt x="317" y="149"/>
                      <a:pt x="317" y="148"/>
                    </a:cubicBezTo>
                    <a:moveTo>
                      <a:pt x="309" y="146"/>
                    </a:moveTo>
                    <a:cubicBezTo>
                      <a:pt x="306" y="147"/>
                      <a:pt x="304" y="148"/>
                      <a:pt x="302" y="148"/>
                    </a:cubicBezTo>
                    <a:cubicBezTo>
                      <a:pt x="303" y="148"/>
                      <a:pt x="304" y="148"/>
                      <a:pt x="304" y="149"/>
                    </a:cubicBezTo>
                    <a:cubicBezTo>
                      <a:pt x="307" y="148"/>
                      <a:pt x="309" y="148"/>
                      <a:pt x="311" y="147"/>
                    </a:cubicBezTo>
                    <a:cubicBezTo>
                      <a:pt x="310" y="147"/>
                      <a:pt x="309" y="147"/>
                      <a:pt x="309" y="146"/>
                    </a:cubicBezTo>
                    <a:moveTo>
                      <a:pt x="301" y="144"/>
                    </a:moveTo>
                    <a:cubicBezTo>
                      <a:pt x="299" y="145"/>
                      <a:pt x="297" y="146"/>
                      <a:pt x="295" y="146"/>
                    </a:cubicBezTo>
                    <a:cubicBezTo>
                      <a:pt x="296" y="147"/>
                      <a:pt x="297" y="147"/>
                      <a:pt x="297" y="147"/>
                    </a:cubicBezTo>
                    <a:cubicBezTo>
                      <a:pt x="300" y="146"/>
                      <a:pt x="302" y="146"/>
                      <a:pt x="304" y="145"/>
                    </a:cubicBezTo>
                    <a:cubicBezTo>
                      <a:pt x="303" y="145"/>
                      <a:pt x="302" y="145"/>
                      <a:pt x="301" y="144"/>
                    </a:cubicBezTo>
                    <a:moveTo>
                      <a:pt x="293" y="142"/>
                    </a:moveTo>
                    <a:cubicBezTo>
                      <a:pt x="291" y="143"/>
                      <a:pt x="289" y="144"/>
                      <a:pt x="288" y="144"/>
                    </a:cubicBezTo>
                    <a:cubicBezTo>
                      <a:pt x="289" y="145"/>
                      <a:pt x="290" y="145"/>
                      <a:pt x="291" y="145"/>
                    </a:cubicBezTo>
                    <a:cubicBezTo>
                      <a:pt x="293" y="145"/>
                      <a:pt x="294" y="144"/>
                      <a:pt x="296" y="143"/>
                    </a:cubicBezTo>
                    <a:cubicBezTo>
                      <a:pt x="295" y="143"/>
                      <a:pt x="294" y="143"/>
                      <a:pt x="293" y="142"/>
                    </a:cubicBezTo>
                    <a:moveTo>
                      <a:pt x="285" y="140"/>
                    </a:moveTo>
                    <a:cubicBezTo>
                      <a:pt x="283" y="141"/>
                      <a:pt x="282" y="142"/>
                      <a:pt x="280" y="143"/>
                    </a:cubicBezTo>
                    <a:cubicBezTo>
                      <a:pt x="281" y="143"/>
                      <a:pt x="283" y="143"/>
                      <a:pt x="284" y="144"/>
                    </a:cubicBezTo>
                    <a:cubicBezTo>
                      <a:pt x="285" y="143"/>
                      <a:pt x="287" y="142"/>
                      <a:pt x="289" y="141"/>
                    </a:cubicBezTo>
                    <a:cubicBezTo>
                      <a:pt x="288" y="141"/>
                      <a:pt x="286" y="141"/>
                      <a:pt x="285" y="140"/>
                    </a:cubicBezTo>
                    <a:moveTo>
                      <a:pt x="277" y="139"/>
                    </a:moveTo>
                    <a:cubicBezTo>
                      <a:pt x="276" y="139"/>
                      <a:pt x="274" y="140"/>
                      <a:pt x="273" y="141"/>
                    </a:cubicBezTo>
                    <a:cubicBezTo>
                      <a:pt x="274" y="141"/>
                      <a:pt x="275" y="142"/>
                      <a:pt x="277" y="142"/>
                    </a:cubicBezTo>
                    <a:cubicBezTo>
                      <a:pt x="278" y="141"/>
                      <a:pt x="280" y="140"/>
                      <a:pt x="282" y="140"/>
                    </a:cubicBezTo>
                    <a:cubicBezTo>
                      <a:pt x="280" y="139"/>
                      <a:pt x="279" y="139"/>
                      <a:pt x="277" y="139"/>
                    </a:cubicBezTo>
                    <a:moveTo>
                      <a:pt x="270" y="137"/>
                    </a:moveTo>
                    <a:cubicBezTo>
                      <a:pt x="268" y="138"/>
                      <a:pt x="267" y="138"/>
                      <a:pt x="266" y="139"/>
                    </a:cubicBezTo>
                    <a:cubicBezTo>
                      <a:pt x="267" y="139"/>
                      <a:pt x="268" y="140"/>
                      <a:pt x="270" y="140"/>
                    </a:cubicBezTo>
                    <a:cubicBezTo>
                      <a:pt x="271" y="139"/>
                      <a:pt x="273" y="139"/>
                      <a:pt x="274" y="138"/>
                    </a:cubicBezTo>
                    <a:cubicBezTo>
                      <a:pt x="273" y="137"/>
                      <a:pt x="271" y="137"/>
                      <a:pt x="270" y="137"/>
                    </a:cubicBezTo>
                    <a:moveTo>
                      <a:pt x="262" y="135"/>
                    </a:moveTo>
                    <a:cubicBezTo>
                      <a:pt x="261" y="136"/>
                      <a:pt x="260" y="137"/>
                      <a:pt x="258" y="137"/>
                    </a:cubicBezTo>
                    <a:cubicBezTo>
                      <a:pt x="260" y="138"/>
                      <a:pt x="261" y="138"/>
                      <a:pt x="263" y="138"/>
                    </a:cubicBezTo>
                    <a:cubicBezTo>
                      <a:pt x="264" y="138"/>
                      <a:pt x="266" y="137"/>
                      <a:pt x="267" y="136"/>
                    </a:cubicBezTo>
                    <a:cubicBezTo>
                      <a:pt x="265" y="136"/>
                      <a:pt x="264" y="135"/>
                      <a:pt x="262" y="135"/>
                    </a:cubicBezTo>
                    <a:moveTo>
                      <a:pt x="0" y="90"/>
                    </a:moveTo>
                    <a:cubicBezTo>
                      <a:pt x="0" y="94"/>
                      <a:pt x="0" y="94"/>
                      <a:pt x="0" y="94"/>
                    </a:cubicBezTo>
                    <a:cubicBezTo>
                      <a:pt x="94" y="103"/>
                      <a:pt x="179" y="119"/>
                      <a:pt x="255" y="137"/>
                    </a:cubicBezTo>
                    <a:cubicBezTo>
                      <a:pt x="257" y="136"/>
                      <a:pt x="258" y="135"/>
                      <a:pt x="259" y="134"/>
                    </a:cubicBezTo>
                    <a:cubicBezTo>
                      <a:pt x="181" y="116"/>
                      <a:pt x="96" y="100"/>
                      <a:pt x="0" y="90"/>
                    </a:cubicBezTo>
                    <a:moveTo>
                      <a:pt x="1801" y="72"/>
                    </a:moveTo>
                    <a:cubicBezTo>
                      <a:pt x="1768" y="79"/>
                      <a:pt x="1737" y="85"/>
                      <a:pt x="1706" y="93"/>
                    </a:cubicBezTo>
                    <a:cubicBezTo>
                      <a:pt x="1703" y="93"/>
                      <a:pt x="1701" y="94"/>
                      <a:pt x="1698" y="95"/>
                    </a:cubicBezTo>
                    <a:cubicBezTo>
                      <a:pt x="1693" y="96"/>
                      <a:pt x="1689" y="97"/>
                      <a:pt x="1684" y="99"/>
                    </a:cubicBezTo>
                    <a:cubicBezTo>
                      <a:pt x="1499" y="151"/>
                      <a:pt x="1351" y="213"/>
                      <a:pt x="1177" y="258"/>
                    </a:cubicBezTo>
                    <a:cubicBezTo>
                      <a:pt x="1089" y="281"/>
                      <a:pt x="1010" y="290"/>
                      <a:pt x="936" y="290"/>
                    </a:cubicBezTo>
                    <a:cubicBezTo>
                      <a:pt x="936" y="290"/>
                      <a:pt x="936" y="290"/>
                      <a:pt x="936" y="290"/>
                    </a:cubicBezTo>
                    <a:cubicBezTo>
                      <a:pt x="787" y="290"/>
                      <a:pt x="658" y="251"/>
                      <a:pt x="515" y="207"/>
                    </a:cubicBezTo>
                    <a:cubicBezTo>
                      <a:pt x="493" y="200"/>
                      <a:pt x="471" y="193"/>
                      <a:pt x="448" y="186"/>
                    </a:cubicBezTo>
                    <a:cubicBezTo>
                      <a:pt x="424" y="180"/>
                      <a:pt x="400" y="174"/>
                      <a:pt x="375" y="168"/>
                    </a:cubicBezTo>
                    <a:cubicBezTo>
                      <a:pt x="380" y="169"/>
                      <a:pt x="385" y="171"/>
                      <a:pt x="390" y="172"/>
                    </a:cubicBezTo>
                    <a:cubicBezTo>
                      <a:pt x="416" y="180"/>
                      <a:pt x="441" y="187"/>
                      <a:pt x="466" y="195"/>
                    </a:cubicBezTo>
                    <a:cubicBezTo>
                      <a:pt x="482" y="200"/>
                      <a:pt x="498" y="205"/>
                      <a:pt x="514" y="210"/>
                    </a:cubicBezTo>
                    <a:cubicBezTo>
                      <a:pt x="657" y="254"/>
                      <a:pt x="786" y="294"/>
                      <a:pt x="936" y="294"/>
                    </a:cubicBezTo>
                    <a:cubicBezTo>
                      <a:pt x="1010" y="294"/>
                      <a:pt x="1089" y="284"/>
                      <a:pt x="1178" y="261"/>
                    </a:cubicBezTo>
                    <a:cubicBezTo>
                      <a:pt x="1348" y="217"/>
                      <a:pt x="1494" y="157"/>
                      <a:pt x="1674" y="105"/>
                    </a:cubicBezTo>
                    <a:cubicBezTo>
                      <a:pt x="1676" y="105"/>
                      <a:pt x="1678" y="104"/>
                      <a:pt x="1681" y="103"/>
                    </a:cubicBezTo>
                    <a:cubicBezTo>
                      <a:pt x="1711" y="95"/>
                      <a:pt x="1743" y="86"/>
                      <a:pt x="1775" y="78"/>
                    </a:cubicBezTo>
                    <a:cubicBezTo>
                      <a:pt x="1784" y="76"/>
                      <a:pt x="1792" y="74"/>
                      <a:pt x="1801" y="72"/>
                    </a:cubicBezTo>
                    <a:moveTo>
                      <a:pt x="1863" y="55"/>
                    </a:moveTo>
                    <a:cubicBezTo>
                      <a:pt x="1862" y="55"/>
                      <a:pt x="1862" y="55"/>
                      <a:pt x="1862" y="55"/>
                    </a:cubicBezTo>
                    <a:cubicBezTo>
                      <a:pt x="1864" y="55"/>
                      <a:pt x="1865" y="55"/>
                      <a:pt x="1867" y="55"/>
                    </a:cubicBezTo>
                    <a:cubicBezTo>
                      <a:pt x="1865" y="55"/>
                      <a:pt x="1864" y="55"/>
                      <a:pt x="1863" y="55"/>
                    </a:cubicBezTo>
                    <a:moveTo>
                      <a:pt x="1877" y="52"/>
                    </a:moveTo>
                    <a:cubicBezTo>
                      <a:pt x="1876" y="52"/>
                      <a:pt x="1876" y="53"/>
                      <a:pt x="1875" y="53"/>
                    </a:cubicBezTo>
                    <a:cubicBezTo>
                      <a:pt x="1879" y="53"/>
                      <a:pt x="1884" y="53"/>
                      <a:pt x="1888" y="53"/>
                    </a:cubicBezTo>
                    <a:cubicBezTo>
                      <a:pt x="1889" y="53"/>
                      <a:pt x="1889" y="53"/>
                      <a:pt x="1889" y="53"/>
                    </a:cubicBezTo>
                    <a:cubicBezTo>
                      <a:pt x="1885" y="53"/>
                      <a:pt x="1881" y="52"/>
                      <a:pt x="1877" y="52"/>
                    </a:cubicBezTo>
                    <a:moveTo>
                      <a:pt x="1891" y="49"/>
                    </a:moveTo>
                    <a:cubicBezTo>
                      <a:pt x="1890" y="50"/>
                      <a:pt x="1889" y="50"/>
                      <a:pt x="1888" y="50"/>
                    </a:cubicBezTo>
                    <a:cubicBezTo>
                      <a:pt x="1892" y="50"/>
                      <a:pt x="1896" y="51"/>
                      <a:pt x="1901" y="51"/>
                    </a:cubicBezTo>
                    <a:cubicBezTo>
                      <a:pt x="1902" y="51"/>
                      <a:pt x="1902" y="51"/>
                      <a:pt x="1903" y="51"/>
                    </a:cubicBezTo>
                    <a:cubicBezTo>
                      <a:pt x="1899" y="50"/>
                      <a:pt x="1895" y="50"/>
                      <a:pt x="1891" y="49"/>
                    </a:cubicBezTo>
                    <a:moveTo>
                      <a:pt x="1905" y="47"/>
                    </a:moveTo>
                    <a:cubicBezTo>
                      <a:pt x="1904" y="47"/>
                      <a:pt x="1902" y="47"/>
                      <a:pt x="1901" y="48"/>
                    </a:cubicBezTo>
                    <a:cubicBezTo>
                      <a:pt x="1905" y="48"/>
                      <a:pt x="1908" y="48"/>
                      <a:pt x="1912" y="49"/>
                    </a:cubicBezTo>
                    <a:cubicBezTo>
                      <a:pt x="1914" y="49"/>
                      <a:pt x="1915" y="48"/>
                      <a:pt x="1916" y="48"/>
                    </a:cubicBezTo>
                    <a:cubicBezTo>
                      <a:pt x="1912" y="48"/>
                      <a:pt x="1909" y="47"/>
                      <a:pt x="1905" y="47"/>
                    </a:cubicBezTo>
                    <a:moveTo>
                      <a:pt x="1919" y="44"/>
                    </a:moveTo>
                    <a:cubicBezTo>
                      <a:pt x="1917" y="45"/>
                      <a:pt x="1915" y="45"/>
                      <a:pt x="1913" y="45"/>
                    </a:cubicBezTo>
                    <a:cubicBezTo>
                      <a:pt x="1917" y="46"/>
                      <a:pt x="1921" y="46"/>
                      <a:pt x="1924" y="47"/>
                    </a:cubicBezTo>
                    <a:cubicBezTo>
                      <a:pt x="1926" y="46"/>
                      <a:pt x="1927" y="46"/>
                      <a:pt x="1929" y="46"/>
                    </a:cubicBezTo>
                    <a:cubicBezTo>
                      <a:pt x="1926" y="45"/>
                      <a:pt x="1922" y="45"/>
                      <a:pt x="1919" y="44"/>
                    </a:cubicBezTo>
                    <a:moveTo>
                      <a:pt x="1933" y="42"/>
                    </a:moveTo>
                    <a:cubicBezTo>
                      <a:pt x="1931" y="42"/>
                      <a:pt x="1928" y="43"/>
                      <a:pt x="1926" y="43"/>
                    </a:cubicBezTo>
                    <a:cubicBezTo>
                      <a:pt x="1930" y="43"/>
                      <a:pt x="1933" y="44"/>
                      <a:pt x="1936" y="45"/>
                    </a:cubicBezTo>
                    <a:cubicBezTo>
                      <a:pt x="1938" y="44"/>
                      <a:pt x="1940" y="44"/>
                      <a:pt x="1942" y="44"/>
                    </a:cubicBezTo>
                    <a:cubicBezTo>
                      <a:pt x="1939" y="43"/>
                      <a:pt x="1936" y="42"/>
                      <a:pt x="1933" y="42"/>
                    </a:cubicBezTo>
                    <a:moveTo>
                      <a:pt x="1946" y="39"/>
                    </a:moveTo>
                    <a:cubicBezTo>
                      <a:pt x="1944" y="40"/>
                      <a:pt x="1942" y="40"/>
                      <a:pt x="1939" y="41"/>
                    </a:cubicBezTo>
                    <a:cubicBezTo>
                      <a:pt x="1942" y="41"/>
                      <a:pt x="1946" y="42"/>
                      <a:pt x="1949" y="42"/>
                    </a:cubicBezTo>
                    <a:cubicBezTo>
                      <a:pt x="1951" y="42"/>
                      <a:pt x="1953" y="42"/>
                      <a:pt x="1955" y="41"/>
                    </a:cubicBezTo>
                    <a:cubicBezTo>
                      <a:pt x="1952" y="41"/>
                      <a:pt x="1949" y="40"/>
                      <a:pt x="1946" y="39"/>
                    </a:cubicBezTo>
                    <a:moveTo>
                      <a:pt x="1960" y="37"/>
                    </a:moveTo>
                    <a:cubicBezTo>
                      <a:pt x="1957" y="38"/>
                      <a:pt x="1955" y="38"/>
                      <a:pt x="1952" y="38"/>
                    </a:cubicBezTo>
                    <a:cubicBezTo>
                      <a:pt x="1955" y="39"/>
                      <a:pt x="1958" y="40"/>
                      <a:pt x="1961" y="40"/>
                    </a:cubicBezTo>
                    <a:cubicBezTo>
                      <a:pt x="1963" y="40"/>
                      <a:pt x="1966" y="40"/>
                      <a:pt x="1968" y="39"/>
                    </a:cubicBezTo>
                    <a:cubicBezTo>
                      <a:pt x="1965" y="39"/>
                      <a:pt x="1962" y="38"/>
                      <a:pt x="1960" y="37"/>
                    </a:cubicBezTo>
                    <a:moveTo>
                      <a:pt x="1973" y="35"/>
                    </a:moveTo>
                    <a:cubicBezTo>
                      <a:pt x="1971" y="35"/>
                      <a:pt x="1968" y="36"/>
                      <a:pt x="1965" y="36"/>
                    </a:cubicBezTo>
                    <a:cubicBezTo>
                      <a:pt x="1968" y="37"/>
                      <a:pt x="1971" y="38"/>
                      <a:pt x="1973" y="38"/>
                    </a:cubicBezTo>
                    <a:cubicBezTo>
                      <a:pt x="1976" y="38"/>
                      <a:pt x="1978" y="38"/>
                      <a:pt x="1981" y="37"/>
                    </a:cubicBezTo>
                    <a:cubicBezTo>
                      <a:pt x="1978" y="37"/>
                      <a:pt x="1976" y="36"/>
                      <a:pt x="1973" y="35"/>
                    </a:cubicBezTo>
                    <a:moveTo>
                      <a:pt x="1986" y="33"/>
                    </a:moveTo>
                    <a:cubicBezTo>
                      <a:pt x="1984" y="33"/>
                      <a:pt x="1981" y="34"/>
                      <a:pt x="1978" y="34"/>
                    </a:cubicBezTo>
                    <a:cubicBezTo>
                      <a:pt x="1981" y="35"/>
                      <a:pt x="1983" y="36"/>
                      <a:pt x="1986" y="36"/>
                    </a:cubicBezTo>
                    <a:cubicBezTo>
                      <a:pt x="1988" y="36"/>
                      <a:pt x="1991" y="36"/>
                      <a:pt x="1993" y="35"/>
                    </a:cubicBezTo>
                    <a:cubicBezTo>
                      <a:pt x="1991" y="35"/>
                      <a:pt x="1989" y="34"/>
                      <a:pt x="1986" y="33"/>
                    </a:cubicBezTo>
                    <a:moveTo>
                      <a:pt x="2000" y="31"/>
                    </a:moveTo>
                    <a:cubicBezTo>
                      <a:pt x="1997" y="31"/>
                      <a:pt x="1994" y="32"/>
                      <a:pt x="1991" y="32"/>
                    </a:cubicBezTo>
                    <a:cubicBezTo>
                      <a:pt x="1993" y="33"/>
                      <a:pt x="1996" y="34"/>
                      <a:pt x="1998" y="35"/>
                    </a:cubicBezTo>
                    <a:cubicBezTo>
                      <a:pt x="2001" y="34"/>
                      <a:pt x="2004" y="34"/>
                      <a:pt x="2007" y="33"/>
                    </a:cubicBezTo>
                    <a:cubicBezTo>
                      <a:pt x="2005" y="33"/>
                      <a:pt x="2002" y="32"/>
                      <a:pt x="2000" y="31"/>
                    </a:cubicBezTo>
                    <a:moveTo>
                      <a:pt x="2465" y="0"/>
                    </a:moveTo>
                    <a:cubicBezTo>
                      <a:pt x="2285" y="0"/>
                      <a:pt x="2134" y="11"/>
                      <a:pt x="2004" y="30"/>
                    </a:cubicBezTo>
                    <a:cubicBezTo>
                      <a:pt x="2007" y="31"/>
                      <a:pt x="2009" y="32"/>
                      <a:pt x="2011" y="33"/>
                    </a:cubicBezTo>
                    <a:cubicBezTo>
                      <a:pt x="2140" y="14"/>
                      <a:pt x="2288" y="3"/>
                      <a:pt x="2465" y="3"/>
                    </a:cubicBezTo>
                    <a:cubicBezTo>
                      <a:pt x="2605" y="3"/>
                      <a:pt x="2764" y="10"/>
                      <a:pt x="2945" y="26"/>
                    </a:cubicBezTo>
                    <a:cubicBezTo>
                      <a:pt x="2945" y="23"/>
                      <a:pt x="2945" y="23"/>
                      <a:pt x="2945" y="23"/>
                    </a:cubicBezTo>
                    <a:cubicBezTo>
                      <a:pt x="2945" y="23"/>
                      <a:pt x="2945" y="23"/>
                      <a:pt x="2945" y="23"/>
                    </a:cubicBezTo>
                    <a:cubicBezTo>
                      <a:pt x="2764" y="7"/>
                      <a:pt x="2605" y="0"/>
                      <a:pt x="246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noEditPoints="1"/>
              </p:cNvSpPr>
              <p:nvPr userDrawn="1"/>
            </p:nvSpPr>
            <p:spPr bwMode="auto">
              <a:xfrm>
                <a:off x="0" y="1822450"/>
                <a:ext cx="12198350" cy="1047750"/>
              </a:xfrm>
              <a:custGeom>
                <a:avLst/>
                <a:gdLst>
                  <a:gd name="T0" fmla="*/ 319 w 2945"/>
                  <a:gd name="T1" fmla="*/ 134 h 253"/>
                  <a:gd name="T2" fmla="*/ 304 w 2945"/>
                  <a:gd name="T3" fmla="*/ 133 h 253"/>
                  <a:gd name="T4" fmla="*/ 310 w 2945"/>
                  <a:gd name="T5" fmla="*/ 132 h 253"/>
                  <a:gd name="T6" fmla="*/ 298 w 2945"/>
                  <a:gd name="T7" fmla="*/ 132 h 253"/>
                  <a:gd name="T8" fmla="*/ 294 w 2945"/>
                  <a:gd name="T9" fmla="*/ 129 h 253"/>
                  <a:gd name="T10" fmla="*/ 297 w 2945"/>
                  <a:gd name="T11" fmla="*/ 129 h 253"/>
                  <a:gd name="T12" fmla="*/ 281 w 2945"/>
                  <a:gd name="T13" fmla="*/ 129 h 253"/>
                  <a:gd name="T14" fmla="*/ 287 w 2945"/>
                  <a:gd name="T15" fmla="*/ 127 h 253"/>
                  <a:gd name="T16" fmla="*/ 277 w 2945"/>
                  <a:gd name="T17" fmla="*/ 128 h 253"/>
                  <a:gd name="T18" fmla="*/ 271 w 2945"/>
                  <a:gd name="T19" fmla="*/ 124 h 253"/>
                  <a:gd name="T20" fmla="*/ 275 w 2945"/>
                  <a:gd name="T21" fmla="*/ 125 h 253"/>
                  <a:gd name="T22" fmla="*/ 259 w 2945"/>
                  <a:gd name="T23" fmla="*/ 125 h 253"/>
                  <a:gd name="T24" fmla="*/ 264 w 2945"/>
                  <a:gd name="T25" fmla="*/ 122 h 253"/>
                  <a:gd name="T26" fmla="*/ 256 w 2945"/>
                  <a:gd name="T27" fmla="*/ 124 h 253"/>
                  <a:gd name="T28" fmla="*/ 0 w 2945"/>
                  <a:gd name="T29" fmla="*/ 88 h 253"/>
                  <a:gd name="T30" fmla="*/ 253 w 2945"/>
                  <a:gd name="T31" fmla="*/ 120 h 253"/>
                  <a:gd name="T32" fmla="*/ 1732 w 2945"/>
                  <a:gd name="T33" fmla="*/ 65 h 253"/>
                  <a:gd name="T34" fmla="*/ 1709 w 2945"/>
                  <a:gd name="T35" fmla="*/ 71 h 253"/>
                  <a:gd name="T36" fmla="*/ 924 w 2945"/>
                  <a:gd name="T37" fmla="*/ 250 h 253"/>
                  <a:gd name="T38" fmla="*/ 436 w 2945"/>
                  <a:gd name="T39" fmla="*/ 162 h 253"/>
                  <a:gd name="T40" fmla="*/ 375 w 2945"/>
                  <a:gd name="T41" fmla="*/ 150 h 253"/>
                  <a:gd name="T42" fmla="*/ 924 w 2945"/>
                  <a:gd name="T43" fmla="*/ 253 h 253"/>
                  <a:gd name="T44" fmla="*/ 1699 w 2945"/>
                  <a:gd name="T45" fmla="*/ 76 h 253"/>
                  <a:gd name="T46" fmla="*/ 1826 w 2945"/>
                  <a:gd name="T47" fmla="*/ 49 h 253"/>
                  <a:gd name="T48" fmla="*/ 1895 w 2945"/>
                  <a:gd name="T49" fmla="*/ 35 h 253"/>
                  <a:gd name="T50" fmla="*/ 1901 w 2945"/>
                  <a:gd name="T51" fmla="*/ 33 h 253"/>
                  <a:gd name="T52" fmla="*/ 1904 w 2945"/>
                  <a:gd name="T53" fmla="*/ 33 h 253"/>
                  <a:gd name="T54" fmla="*/ 1927 w 2945"/>
                  <a:gd name="T55" fmla="*/ 32 h 253"/>
                  <a:gd name="T56" fmla="*/ 1932 w 2945"/>
                  <a:gd name="T57" fmla="*/ 28 h 253"/>
                  <a:gd name="T58" fmla="*/ 1943 w 2945"/>
                  <a:gd name="T59" fmla="*/ 30 h 253"/>
                  <a:gd name="T60" fmla="*/ 1940 w 2945"/>
                  <a:gd name="T61" fmla="*/ 27 h 253"/>
                  <a:gd name="T62" fmla="*/ 1946 w 2945"/>
                  <a:gd name="T63" fmla="*/ 26 h 253"/>
                  <a:gd name="T64" fmla="*/ 1963 w 2945"/>
                  <a:gd name="T65" fmla="*/ 27 h 253"/>
                  <a:gd name="T66" fmla="*/ 1974 w 2945"/>
                  <a:gd name="T67" fmla="*/ 23 h 253"/>
                  <a:gd name="T68" fmla="*/ 1982 w 2945"/>
                  <a:gd name="T69" fmla="*/ 25 h 253"/>
                  <a:gd name="T70" fmla="*/ 1980 w 2945"/>
                  <a:gd name="T71" fmla="*/ 22 h 253"/>
                  <a:gd name="T72" fmla="*/ 1987 w 2945"/>
                  <a:gd name="T73" fmla="*/ 21 h 253"/>
                  <a:gd name="T74" fmla="*/ 2001 w 2945"/>
                  <a:gd name="T75" fmla="*/ 23 h 253"/>
                  <a:gd name="T76" fmla="*/ 2014 w 2945"/>
                  <a:gd name="T77" fmla="*/ 18 h 253"/>
                  <a:gd name="T78" fmla="*/ 2021 w 2945"/>
                  <a:gd name="T79" fmla="*/ 21 h 253"/>
                  <a:gd name="T80" fmla="*/ 2019 w 2945"/>
                  <a:gd name="T81" fmla="*/ 17 h 253"/>
                  <a:gd name="T82" fmla="*/ 2945 w 2945"/>
                  <a:gd name="T83" fmla="*/ 39 h 253"/>
                  <a:gd name="T84" fmla="*/ 2363 w 2945"/>
                  <a:gd name="T85"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45" h="253">
                    <a:moveTo>
                      <a:pt x="319" y="134"/>
                    </a:moveTo>
                    <a:cubicBezTo>
                      <a:pt x="317" y="134"/>
                      <a:pt x="316" y="134"/>
                      <a:pt x="315" y="134"/>
                    </a:cubicBezTo>
                    <a:cubicBezTo>
                      <a:pt x="316" y="134"/>
                      <a:pt x="318" y="134"/>
                      <a:pt x="319" y="134"/>
                    </a:cubicBezTo>
                    <a:cubicBezTo>
                      <a:pt x="319" y="134"/>
                      <a:pt x="319" y="134"/>
                      <a:pt x="319" y="134"/>
                    </a:cubicBezTo>
                    <a:moveTo>
                      <a:pt x="310" y="132"/>
                    </a:moveTo>
                    <a:cubicBezTo>
                      <a:pt x="308" y="132"/>
                      <a:pt x="306" y="133"/>
                      <a:pt x="304" y="133"/>
                    </a:cubicBezTo>
                    <a:cubicBezTo>
                      <a:pt x="304" y="133"/>
                      <a:pt x="305" y="133"/>
                      <a:pt x="305" y="133"/>
                    </a:cubicBezTo>
                    <a:cubicBezTo>
                      <a:pt x="307" y="133"/>
                      <a:pt x="310" y="133"/>
                      <a:pt x="312" y="132"/>
                    </a:cubicBezTo>
                    <a:cubicBezTo>
                      <a:pt x="311" y="132"/>
                      <a:pt x="311" y="132"/>
                      <a:pt x="310" y="132"/>
                    </a:cubicBezTo>
                    <a:moveTo>
                      <a:pt x="302" y="130"/>
                    </a:moveTo>
                    <a:cubicBezTo>
                      <a:pt x="300" y="131"/>
                      <a:pt x="298" y="131"/>
                      <a:pt x="296" y="132"/>
                    </a:cubicBezTo>
                    <a:cubicBezTo>
                      <a:pt x="297" y="132"/>
                      <a:pt x="297" y="132"/>
                      <a:pt x="298" y="132"/>
                    </a:cubicBezTo>
                    <a:cubicBezTo>
                      <a:pt x="300" y="132"/>
                      <a:pt x="302" y="131"/>
                      <a:pt x="304" y="131"/>
                    </a:cubicBezTo>
                    <a:cubicBezTo>
                      <a:pt x="304" y="130"/>
                      <a:pt x="303" y="130"/>
                      <a:pt x="302" y="130"/>
                    </a:cubicBezTo>
                    <a:moveTo>
                      <a:pt x="294" y="129"/>
                    </a:moveTo>
                    <a:cubicBezTo>
                      <a:pt x="292" y="129"/>
                      <a:pt x="290" y="130"/>
                      <a:pt x="288" y="131"/>
                    </a:cubicBezTo>
                    <a:cubicBezTo>
                      <a:pt x="289" y="131"/>
                      <a:pt x="290" y="131"/>
                      <a:pt x="290" y="131"/>
                    </a:cubicBezTo>
                    <a:cubicBezTo>
                      <a:pt x="293" y="130"/>
                      <a:pt x="295" y="130"/>
                      <a:pt x="297" y="129"/>
                    </a:cubicBezTo>
                    <a:cubicBezTo>
                      <a:pt x="296" y="129"/>
                      <a:pt x="295" y="129"/>
                      <a:pt x="294" y="129"/>
                    </a:cubicBezTo>
                    <a:moveTo>
                      <a:pt x="287" y="127"/>
                    </a:moveTo>
                    <a:cubicBezTo>
                      <a:pt x="285" y="128"/>
                      <a:pt x="283" y="128"/>
                      <a:pt x="281" y="129"/>
                    </a:cubicBezTo>
                    <a:cubicBezTo>
                      <a:pt x="282" y="129"/>
                      <a:pt x="283" y="129"/>
                      <a:pt x="284" y="130"/>
                    </a:cubicBezTo>
                    <a:cubicBezTo>
                      <a:pt x="286" y="129"/>
                      <a:pt x="288" y="128"/>
                      <a:pt x="290" y="128"/>
                    </a:cubicBezTo>
                    <a:cubicBezTo>
                      <a:pt x="289" y="127"/>
                      <a:pt x="288" y="127"/>
                      <a:pt x="287" y="127"/>
                    </a:cubicBezTo>
                    <a:moveTo>
                      <a:pt x="279" y="125"/>
                    </a:moveTo>
                    <a:cubicBezTo>
                      <a:pt x="277" y="126"/>
                      <a:pt x="275" y="127"/>
                      <a:pt x="274" y="128"/>
                    </a:cubicBezTo>
                    <a:cubicBezTo>
                      <a:pt x="275" y="128"/>
                      <a:pt x="276" y="128"/>
                      <a:pt x="277" y="128"/>
                    </a:cubicBezTo>
                    <a:cubicBezTo>
                      <a:pt x="279" y="128"/>
                      <a:pt x="281" y="127"/>
                      <a:pt x="282" y="126"/>
                    </a:cubicBezTo>
                    <a:cubicBezTo>
                      <a:pt x="281" y="126"/>
                      <a:pt x="280" y="126"/>
                      <a:pt x="279" y="125"/>
                    </a:cubicBezTo>
                    <a:moveTo>
                      <a:pt x="271" y="124"/>
                    </a:moveTo>
                    <a:cubicBezTo>
                      <a:pt x="270" y="125"/>
                      <a:pt x="268" y="125"/>
                      <a:pt x="267" y="126"/>
                    </a:cubicBezTo>
                    <a:cubicBezTo>
                      <a:pt x="268" y="126"/>
                      <a:pt x="269" y="127"/>
                      <a:pt x="270" y="127"/>
                    </a:cubicBezTo>
                    <a:cubicBezTo>
                      <a:pt x="272" y="126"/>
                      <a:pt x="273" y="125"/>
                      <a:pt x="275" y="125"/>
                    </a:cubicBezTo>
                    <a:cubicBezTo>
                      <a:pt x="274" y="124"/>
                      <a:pt x="272" y="124"/>
                      <a:pt x="271" y="124"/>
                    </a:cubicBezTo>
                    <a:moveTo>
                      <a:pt x="264" y="122"/>
                    </a:moveTo>
                    <a:cubicBezTo>
                      <a:pt x="262" y="123"/>
                      <a:pt x="261" y="124"/>
                      <a:pt x="259" y="125"/>
                    </a:cubicBezTo>
                    <a:cubicBezTo>
                      <a:pt x="261" y="125"/>
                      <a:pt x="262" y="125"/>
                      <a:pt x="263" y="126"/>
                    </a:cubicBezTo>
                    <a:cubicBezTo>
                      <a:pt x="265" y="125"/>
                      <a:pt x="266" y="124"/>
                      <a:pt x="268" y="123"/>
                    </a:cubicBezTo>
                    <a:cubicBezTo>
                      <a:pt x="266" y="123"/>
                      <a:pt x="265" y="123"/>
                      <a:pt x="264" y="122"/>
                    </a:cubicBezTo>
                    <a:moveTo>
                      <a:pt x="256" y="121"/>
                    </a:moveTo>
                    <a:cubicBezTo>
                      <a:pt x="255" y="122"/>
                      <a:pt x="253" y="123"/>
                      <a:pt x="252" y="123"/>
                    </a:cubicBezTo>
                    <a:cubicBezTo>
                      <a:pt x="253" y="124"/>
                      <a:pt x="255" y="124"/>
                      <a:pt x="256" y="124"/>
                    </a:cubicBezTo>
                    <a:cubicBezTo>
                      <a:pt x="258" y="123"/>
                      <a:pt x="259" y="123"/>
                      <a:pt x="261" y="122"/>
                    </a:cubicBezTo>
                    <a:cubicBezTo>
                      <a:pt x="259" y="121"/>
                      <a:pt x="257" y="121"/>
                      <a:pt x="256" y="121"/>
                    </a:cubicBezTo>
                    <a:moveTo>
                      <a:pt x="0" y="88"/>
                    </a:moveTo>
                    <a:cubicBezTo>
                      <a:pt x="0" y="91"/>
                      <a:pt x="0" y="91"/>
                      <a:pt x="0" y="91"/>
                    </a:cubicBezTo>
                    <a:cubicBezTo>
                      <a:pt x="91" y="97"/>
                      <a:pt x="173" y="109"/>
                      <a:pt x="249" y="123"/>
                    </a:cubicBezTo>
                    <a:cubicBezTo>
                      <a:pt x="250" y="122"/>
                      <a:pt x="252" y="121"/>
                      <a:pt x="253" y="120"/>
                    </a:cubicBezTo>
                    <a:cubicBezTo>
                      <a:pt x="176" y="106"/>
                      <a:pt x="93" y="94"/>
                      <a:pt x="0" y="88"/>
                    </a:cubicBezTo>
                    <a:moveTo>
                      <a:pt x="1826" y="49"/>
                    </a:moveTo>
                    <a:cubicBezTo>
                      <a:pt x="1794" y="54"/>
                      <a:pt x="1763" y="60"/>
                      <a:pt x="1732" y="65"/>
                    </a:cubicBezTo>
                    <a:cubicBezTo>
                      <a:pt x="1728" y="66"/>
                      <a:pt x="1725" y="67"/>
                      <a:pt x="1721" y="68"/>
                    </a:cubicBezTo>
                    <a:cubicBezTo>
                      <a:pt x="1717" y="69"/>
                      <a:pt x="1713" y="70"/>
                      <a:pt x="1709" y="71"/>
                    </a:cubicBezTo>
                    <a:cubicBezTo>
                      <a:pt x="1709" y="71"/>
                      <a:pt x="1709" y="71"/>
                      <a:pt x="1709" y="71"/>
                    </a:cubicBezTo>
                    <a:cubicBezTo>
                      <a:pt x="1704" y="72"/>
                      <a:pt x="1700" y="73"/>
                      <a:pt x="1696" y="74"/>
                    </a:cubicBezTo>
                    <a:cubicBezTo>
                      <a:pt x="1507" y="119"/>
                      <a:pt x="1354" y="176"/>
                      <a:pt x="1177" y="218"/>
                    </a:cubicBezTo>
                    <a:cubicBezTo>
                      <a:pt x="1084" y="241"/>
                      <a:pt x="1002" y="250"/>
                      <a:pt x="924" y="250"/>
                    </a:cubicBezTo>
                    <a:cubicBezTo>
                      <a:pt x="924" y="250"/>
                      <a:pt x="924" y="250"/>
                      <a:pt x="924" y="250"/>
                    </a:cubicBezTo>
                    <a:cubicBezTo>
                      <a:pt x="775" y="250"/>
                      <a:pt x="645" y="216"/>
                      <a:pt x="502" y="179"/>
                    </a:cubicBezTo>
                    <a:cubicBezTo>
                      <a:pt x="481" y="173"/>
                      <a:pt x="459" y="167"/>
                      <a:pt x="436" y="162"/>
                    </a:cubicBezTo>
                    <a:cubicBezTo>
                      <a:pt x="434" y="161"/>
                      <a:pt x="433" y="161"/>
                      <a:pt x="431" y="160"/>
                    </a:cubicBezTo>
                    <a:cubicBezTo>
                      <a:pt x="408" y="156"/>
                      <a:pt x="384" y="151"/>
                      <a:pt x="361" y="147"/>
                    </a:cubicBezTo>
                    <a:cubicBezTo>
                      <a:pt x="365" y="148"/>
                      <a:pt x="370" y="149"/>
                      <a:pt x="375" y="150"/>
                    </a:cubicBezTo>
                    <a:cubicBezTo>
                      <a:pt x="400" y="156"/>
                      <a:pt x="424" y="162"/>
                      <a:pt x="448" y="168"/>
                    </a:cubicBezTo>
                    <a:cubicBezTo>
                      <a:pt x="466" y="173"/>
                      <a:pt x="484" y="177"/>
                      <a:pt x="502" y="182"/>
                    </a:cubicBezTo>
                    <a:cubicBezTo>
                      <a:pt x="645" y="219"/>
                      <a:pt x="774" y="253"/>
                      <a:pt x="924" y="253"/>
                    </a:cubicBezTo>
                    <a:cubicBezTo>
                      <a:pt x="1002" y="253"/>
                      <a:pt x="1085" y="244"/>
                      <a:pt x="1178" y="221"/>
                    </a:cubicBezTo>
                    <a:cubicBezTo>
                      <a:pt x="1352" y="179"/>
                      <a:pt x="1503" y="124"/>
                      <a:pt x="1686" y="79"/>
                    </a:cubicBezTo>
                    <a:cubicBezTo>
                      <a:pt x="1691" y="78"/>
                      <a:pt x="1695" y="77"/>
                      <a:pt x="1699" y="76"/>
                    </a:cubicBezTo>
                    <a:cubicBezTo>
                      <a:pt x="1701" y="76"/>
                      <a:pt x="1704" y="75"/>
                      <a:pt x="1706" y="75"/>
                    </a:cubicBezTo>
                    <a:cubicBezTo>
                      <a:pt x="1737" y="67"/>
                      <a:pt x="1768" y="61"/>
                      <a:pt x="1801" y="54"/>
                    </a:cubicBezTo>
                    <a:cubicBezTo>
                      <a:pt x="1809" y="52"/>
                      <a:pt x="1818" y="51"/>
                      <a:pt x="1826" y="49"/>
                    </a:cubicBezTo>
                    <a:moveTo>
                      <a:pt x="1889" y="35"/>
                    </a:moveTo>
                    <a:cubicBezTo>
                      <a:pt x="1889" y="35"/>
                      <a:pt x="1889" y="35"/>
                      <a:pt x="1888" y="35"/>
                    </a:cubicBezTo>
                    <a:cubicBezTo>
                      <a:pt x="1890" y="35"/>
                      <a:pt x="1893" y="35"/>
                      <a:pt x="1895" y="35"/>
                    </a:cubicBezTo>
                    <a:cubicBezTo>
                      <a:pt x="1893" y="35"/>
                      <a:pt x="1891" y="35"/>
                      <a:pt x="1889" y="35"/>
                    </a:cubicBezTo>
                    <a:moveTo>
                      <a:pt x="1904" y="33"/>
                    </a:moveTo>
                    <a:cubicBezTo>
                      <a:pt x="1903" y="33"/>
                      <a:pt x="1902" y="33"/>
                      <a:pt x="1901" y="33"/>
                    </a:cubicBezTo>
                    <a:cubicBezTo>
                      <a:pt x="1906" y="33"/>
                      <a:pt x="1910" y="34"/>
                      <a:pt x="1915" y="34"/>
                    </a:cubicBezTo>
                    <a:cubicBezTo>
                      <a:pt x="1915" y="34"/>
                      <a:pt x="1916" y="34"/>
                      <a:pt x="1916" y="34"/>
                    </a:cubicBezTo>
                    <a:cubicBezTo>
                      <a:pt x="1912" y="33"/>
                      <a:pt x="1908" y="33"/>
                      <a:pt x="1904" y="33"/>
                    </a:cubicBezTo>
                    <a:moveTo>
                      <a:pt x="1918" y="30"/>
                    </a:moveTo>
                    <a:cubicBezTo>
                      <a:pt x="1917" y="31"/>
                      <a:pt x="1916" y="31"/>
                      <a:pt x="1914" y="31"/>
                    </a:cubicBezTo>
                    <a:cubicBezTo>
                      <a:pt x="1919" y="32"/>
                      <a:pt x="1923" y="32"/>
                      <a:pt x="1927" y="32"/>
                    </a:cubicBezTo>
                    <a:cubicBezTo>
                      <a:pt x="1928" y="32"/>
                      <a:pt x="1929" y="32"/>
                      <a:pt x="1930" y="32"/>
                    </a:cubicBezTo>
                    <a:cubicBezTo>
                      <a:pt x="1926" y="32"/>
                      <a:pt x="1922" y="31"/>
                      <a:pt x="1918" y="30"/>
                    </a:cubicBezTo>
                    <a:moveTo>
                      <a:pt x="1932" y="28"/>
                    </a:moveTo>
                    <a:cubicBezTo>
                      <a:pt x="1931" y="29"/>
                      <a:pt x="1929" y="29"/>
                      <a:pt x="1927" y="29"/>
                    </a:cubicBezTo>
                    <a:cubicBezTo>
                      <a:pt x="1931" y="30"/>
                      <a:pt x="1935" y="30"/>
                      <a:pt x="1939" y="31"/>
                    </a:cubicBezTo>
                    <a:cubicBezTo>
                      <a:pt x="1940" y="31"/>
                      <a:pt x="1942" y="30"/>
                      <a:pt x="1943" y="30"/>
                    </a:cubicBezTo>
                    <a:cubicBezTo>
                      <a:pt x="1939" y="30"/>
                      <a:pt x="1936" y="29"/>
                      <a:pt x="1932" y="28"/>
                    </a:cubicBezTo>
                    <a:moveTo>
                      <a:pt x="1946" y="26"/>
                    </a:moveTo>
                    <a:cubicBezTo>
                      <a:pt x="1944" y="27"/>
                      <a:pt x="1942" y="27"/>
                      <a:pt x="1940" y="27"/>
                    </a:cubicBezTo>
                    <a:cubicBezTo>
                      <a:pt x="1944" y="28"/>
                      <a:pt x="1948" y="28"/>
                      <a:pt x="1951" y="29"/>
                    </a:cubicBezTo>
                    <a:cubicBezTo>
                      <a:pt x="1953" y="29"/>
                      <a:pt x="1954" y="29"/>
                      <a:pt x="1956" y="28"/>
                    </a:cubicBezTo>
                    <a:cubicBezTo>
                      <a:pt x="1953" y="28"/>
                      <a:pt x="1949" y="27"/>
                      <a:pt x="1946" y="26"/>
                    </a:cubicBezTo>
                    <a:moveTo>
                      <a:pt x="1960" y="25"/>
                    </a:moveTo>
                    <a:cubicBezTo>
                      <a:pt x="1958" y="25"/>
                      <a:pt x="1956" y="25"/>
                      <a:pt x="1953" y="25"/>
                    </a:cubicBezTo>
                    <a:cubicBezTo>
                      <a:pt x="1957" y="26"/>
                      <a:pt x="1960" y="27"/>
                      <a:pt x="1963" y="27"/>
                    </a:cubicBezTo>
                    <a:cubicBezTo>
                      <a:pt x="1965" y="27"/>
                      <a:pt x="1967" y="27"/>
                      <a:pt x="1969" y="27"/>
                    </a:cubicBezTo>
                    <a:cubicBezTo>
                      <a:pt x="1966" y="26"/>
                      <a:pt x="1963" y="25"/>
                      <a:pt x="1960" y="25"/>
                    </a:cubicBezTo>
                    <a:moveTo>
                      <a:pt x="1974" y="23"/>
                    </a:moveTo>
                    <a:cubicBezTo>
                      <a:pt x="1971" y="23"/>
                      <a:pt x="1969" y="23"/>
                      <a:pt x="1967" y="24"/>
                    </a:cubicBezTo>
                    <a:cubicBezTo>
                      <a:pt x="1970" y="24"/>
                      <a:pt x="1973" y="25"/>
                      <a:pt x="1976" y="26"/>
                    </a:cubicBezTo>
                    <a:cubicBezTo>
                      <a:pt x="1978" y="26"/>
                      <a:pt x="1980" y="25"/>
                      <a:pt x="1982" y="25"/>
                    </a:cubicBezTo>
                    <a:cubicBezTo>
                      <a:pt x="1979" y="24"/>
                      <a:pt x="1977" y="24"/>
                      <a:pt x="1974" y="23"/>
                    </a:cubicBezTo>
                    <a:moveTo>
                      <a:pt x="1987" y="21"/>
                    </a:moveTo>
                    <a:cubicBezTo>
                      <a:pt x="1985" y="21"/>
                      <a:pt x="1982" y="22"/>
                      <a:pt x="1980" y="22"/>
                    </a:cubicBezTo>
                    <a:cubicBezTo>
                      <a:pt x="1982" y="23"/>
                      <a:pt x="1985" y="24"/>
                      <a:pt x="1988" y="24"/>
                    </a:cubicBezTo>
                    <a:cubicBezTo>
                      <a:pt x="1990" y="24"/>
                      <a:pt x="1993" y="24"/>
                      <a:pt x="1995" y="23"/>
                    </a:cubicBezTo>
                    <a:cubicBezTo>
                      <a:pt x="1993" y="23"/>
                      <a:pt x="1990" y="22"/>
                      <a:pt x="1987" y="21"/>
                    </a:cubicBezTo>
                    <a:moveTo>
                      <a:pt x="2000" y="20"/>
                    </a:moveTo>
                    <a:cubicBezTo>
                      <a:pt x="1998" y="20"/>
                      <a:pt x="1995" y="20"/>
                      <a:pt x="1993" y="20"/>
                    </a:cubicBezTo>
                    <a:cubicBezTo>
                      <a:pt x="1995" y="21"/>
                      <a:pt x="1998" y="22"/>
                      <a:pt x="2001" y="23"/>
                    </a:cubicBezTo>
                    <a:cubicBezTo>
                      <a:pt x="2003" y="23"/>
                      <a:pt x="2005" y="22"/>
                      <a:pt x="2008" y="22"/>
                    </a:cubicBezTo>
                    <a:cubicBezTo>
                      <a:pt x="2005" y="21"/>
                      <a:pt x="2003" y="20"/>
                      <a:pt x="2000" y="20"/>
                    </a:cubicBezTo>
                    <a:moveTo>
                      <a:pt x="2014" y="18"/>
                    </a:moveTo>
                    <a:cubicBezTo>
                      <a:pt x="2011" y="18"/>
                      <a:pt x="2008" y="19"/>
                      <a:pt x="2005" y="19"/>
                    </a:cubicBezTo>
                    <a:cubicBezTo>
                      <a:pt x="2008" y="20"/>
                      <a:pt x="2010" y="21"/>
                      <a:pt x="2013" y="21"/>
                    </a:cubicBezTo>
                    <a:cubicBezTo>
                      <a:pt x="2016" y="21"/>
                      <a:pt x="2019" y="21"/>
                      <a:pt x="2021" y="21"/>
                    </a:cubicBezTo>
                    <a:cubicBezTo>
                      <a:pt x="2019" y="20"/>
                      <a:pt x="2017" y="19"/>
                      <a:pt x="2014" y="18"/>
                    </a:cubicBezTo>
                    <a:moveTo>
                      <a:pt x="2363" y="0"/>
                    </a:moveTo>
                    <a:cubicBezTo>
                      <a:pt x="2234" y="0"/>
                      <a:pt x="2121" y="6"/>
                      <a:pt x="2019" y="17"/>
                    </a:cubicBezTo>
                    <a:cubicBezTo>
                      <a:pt x="2021" y="18"/>
                      <a:pt x="2024" y="19"/>
                      <a:pt x="2026" y="20"/>
                    </a:cubicBezTo>
                    <a:cubicBezTo>
                      <a:pt x="2126" y="9"/>
                      <a:pt x="2237" y="3"/>
                      <a:pt x="2363" y="3"/>
                    </a:cubicBezTo>
                    <a:cubicBezTo>
                      <a:pt x="2528" y="3"/>
                      <a:pt x="2719" y="14"/>
                      <a:pt x="2945" y="39"/>
                    </a:cubicBezTo>
                    <a:cubicBezTo>
                      <a:pt x="2945" y="36"/>
                      <a:pt x="2945" y="36"/>
                      <a:pt x="2945" y="36"/>
                    </a:cubicBezTo>
                    <a:cubicBezTo>
                      <a:pt x="2945" y="36"/>
                      <a:pt x="2945" y="36"/>
                      <a:pt x="2945" y="36"/>
                    </a:cubicBezTo>
                    <a:cubicBezTo>
                      <a:pt x="2719" y="10"/>
                      <a:pt x="2528" y="0"/>
                      <a:pt x="23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noEditPoints="1"/>
              </p:cNvSpPr>
              <p:nvPr userDrawn="1"/>
            </p:nvSpPr>
            <p:spPr bwMode="auto">
              <a:xfrm>
                <a:off x="0" y="1884363"/>
                <a:ext cx="12198350" cy="890588"/>
              </a:xfrm>
              <a:custGeom>
                <a:avLst/>
                <a:gdLst>
                  <a:gd name="T0" fmla="*/ 299 w 2945"/>
                  <a:gd name="T1" fmla="*/ 120 h 215"/>
                  <a:gd name="T2" fmla="*/ 304 w 2945"/>
                  <a:gd name="T3" fmla="*/ 118 h 215"/>
                  <a:gd name="T4" fmla="*/ 290 w 2945"/>
                  <a:gd name="T5" fmla="*/ 119 h 215"/>
                  <a:gd name="T6" fmla="*/ 298 w 2945"/>
                  <a:gd name="T7" fmla="*/ 117 h 215"/>
                  <a:gd name="T8" fmla="*/ 288 w 2945"/>
                  <a:gd name="T9" fmla="*/ 116 h 215"/>
                  <a:gd name="T10" fmla="*/ 284 w 2945"/>
                  <a:gd name="T11" fmla="*/ 118 h 215"/>
                  <a:gd name="T12" fmla="*/ 288 w 2945"/>
                  <a:gd name="T13" fmla="*/ 116 h 215"/>
                  <a:gd name="T14" fmla="*/ 275 w 2945"/>
                  <a:gd name="T15" fmla="*/ 117 h 215"/>
                  <a:gd name="T16" fmla="*/ 283 w 2945"/>
                  <a:gd name="T17" fmla="*/ 115 h 215"/>
                  <a:gd name="T18" fmla="*/ 273 w 2945"/>
                  <a:gd name="T19" fmla="*/ 113 h 215"/>
                  <a:gd name="T20" fmla="*/ 270 w 2945"/>
                  <a:gd name="T21" fmla="*/ 116 h 215"/>
                  <a:gd name="T22" fmla="*/ 273 w 2945"/>
                  <a:gd name="T23" fmla="*/ 113 h 215"/>
                  <a:gd name="T24" fmla="*/ 260 w 2945"/>
                  <a:gd name="T25" fmla="*/ 115 h 215"/>
                  <a:gd name="T26" fmla="*/ 269 w 2945"/>
                  <a:gd name="T27" fmla="*/ 113 h 215"/>
                  <a:gd name="T28" fmla="*/ 257 w 2945"/>
                  <a:gd name="T29" fmla="*/ 111 h 215"/>
                  <a:gd name="T30" fmla="*/ 257 w 2945"/>
                  <a:gd name="T31" fmla="*/ 114 h 215"/>
                  <a:gd name="T32" fmla="*/ 257 w 2945"/>
                  <a:gd name="T33" fmla="*/ 111 h 215"/>
                  <a:gd name="T34" fmla="*/ 246 w 2945"/>
                  <a:gd name="T35" fmla="*/ 112 h 215"/>
                  <a:gd name="T36" fmla="*/ 254 w 2945"/>
                  <a:gd name="T37" fmla="*/ 110 h 215"/>
                  <a:gd name="T38" fmla="*/ 0 w 2945"/>
                  <a:gd name="T39" fmla="*/ 88 h 215"/>
                  <a:gd name="T40" fmla="*/ 243 w 2945"/>
                  <a:gd name="T41" fmla="*/ 112 h 215"/>
                  <a:gd name="T42" fmla="*/ 0 w 2945"/>
                  <a:gd name="T43" fmla="*/ 88 h 215"/>
                  <a:gd name="T44" fmla="*/ 1758 w 2945"/>
                  <a:gd name="T45" fmla="*/ 42 h 215"/>
                  <a:gd name="T46" fmla="*/ 1733 w 2945"/>
                  <a:gd name="T47" fmla="*/ 47 h 215"/>
                  <a:gd name="T48" fmla="*/ 1719 w 2945"/>
                  <a:gd name="T49" fmla="*/ 49 h 215"/>
                  <a:gd name="T50" fmla="*/ 1178 w 2945"/>
                  <a:gd name="T51" fmla="*/ 181 h 215"/>
                  <a:gd name="T52" fmla="*/ 909 w 2945"/>
                  <a:gd name="T53" fmla="*/ 212 h 215"/>
                  <a:gd name="T54" fmla="*/ 428 w 2945"/>
                  <a:gd name="T55" fmla="*/ 142 h 215"/>
                  <a:gd name="T56" fmla="*/ 414 w 2945"/>
                  <a:gd name="T57" fmla="*/ 139 h 215"/>
                  <a:gd name="T58" fmla="*/ 346 w 2945"/>
                  <a:gd name="T59" fmla="*/ 129 h 215"/>
                  <a:gd name="T60" fmla="*/ 431 w 2945"/>
                  <a:gd name="T61" fmla="*/ 145 h 215"/>
                  <a:gd name="T62" fmla="*/ 488 w 2945"/>
                  <a:gd name="T63" fmla="*/ 157 h 215"/>
                  <a:gd name="T64" fmla="*/ 1178 w 2945"/>
                  <a:gd name="T65" fmla="*/ 184 h 215"/>
                  <a:gd name="T66" fmla="*/ 1711 w 2945"/>
                  <a:gd name="T67" fmla="*/ 54 h 215"/>
                  <a:gd name="T68" fmla="*/ 1722 w 2945"/>
                  <a:gd name="T69" fmla="*/ 52 h 215"/>
                  <a:gd name="T70" fmla="*/ 1826 w 2945"/>
                  <a:gd name="T71" fmla="*/ 34 h 215"/>
                  <a:gd name="T72" fmla="*/ 1916 w 2945"/>
                  <a:gd name="T73" fmla="*/ 19 h 215"/>
                  <a:gd name="T74" fmla="*/ 1923 w 2945"/>
                  <a:gd name="T75" fmla="*/ 20 h 215"/>
                  <a:gd name="T76" fmla="*/ 1931 w 2945"/>
                  <a:gd name="T77" fmla="*/ 17 h 215"/>
                  <a:gd name="T78" fmla="*/ 1942 w 2945"/>
                  <a:gd name="T79" fmla="*/ 19 h 215"/>
                  <a:gd name="T80" fmla="*/ 1931 w 2945"/>
                  <a:gd name="T81" fmla="*/ 17 h 215"/>
                  <a:gd name="T82" fmla="*/ 1941 w 2945"/>
                  <a:gd name="T83" fmla="*/ 16 h 215"/>
                  <a:gd name="T84" fmla="*/ 1957 w 2945"/>
                  <a:gd name="T85" fmla="*/ 18 h 215"/>
                  <a:gd name="T86" fmla="*/ 1960 w 2945"/>
                  <a:gd name="T87" fmla="*/ 14 h 215"/>
                  <a:gd name="T88" fmla="*/ 1966 w 2945"/>
                  <a:gd name="T89" fmla="*/ 17 h 215"/>
                  <a:gd name="T90" fmla="*/ 1960 w 2945"/>
                  <a:gd name="T91" fmla="*/ 14 h 215"/>
                  <a:gd name="T92" fmla="*/ 1968 w 2945"/>
                  <a:gd name="T93" fmla="*/ 13 h 215"/>
                  <a:gd name="T94" fmla="*/ 1983 w 2945"/>
                  <a:gd name="T95" fmla="*/ 15 h 215"/>
                  <a:gd name="T96" fmla="*/ 1988 w 2945"/>
                  <a:gd name="T97" fmla="*/ 11 h 215"/>
                  <a:gd name="T98" fmla="*/ 1991 w 2945"/>
                  <a:gd name="T99" fmla="*/ 14 h 215"/>
                  <a:gd name="T100" fmla="*/ 1988 w 2945"/>
                  <a:gd name="T101" fmla="*/ 11 h 215"/>
                  <a:gd name="T102" fmla="*/ 1994 w 2945"/>
                  <a:gd name="T103" fmla="*/ 11 h 215"/>
                  <a:gd name="T104" fmla="*/ 2010 w 2945"/>
                  <a:gd name="T105" fmla="*/ 13 h 215"/>
                  <a:gd name="T106" fmla="*/ 2014 w 2945"/>
                  <a:gd name="T107" fmla="*/ 9 h 215"/>
                  <a:gd name="T108" fmla="*/ 2016 w 2945"/>
                  <a:gd name="T109" fmla="*/ 12 h 215"/>
                  <a:gd name="T110" fmla="*/ 2014 w 2945"/>
                  <a:gd name="T111" fmla="*/ 9 h 215"/>
                  <a:gd name="T112" fmla="*/ 2020 w 2945"/>
                  <a:gd name="T113" fmla="*/ 9 h 215"/>
                  <a:gd name="T114" fmla="*/ 2036 w 2945"/>
                  <a:gd name="T115" fmla="*/ 11 h 215"/>
                  <a:gd name="T116" fmla="*/ 2263 w 2945"/>
                  <a:gd name="T117" fmla="*/ 0 h 215"/>
                  <a:gd name="T118" fmla="*/ 2041 w 2945"/>
                  <a:gd name="T119" fmla="*/ 10 h 215"/>
                  <a:gd name="T120" fmla="*/ 2945 w 2945"/>
                  <a:gd name="T121" fmla="*/ 55 h 215"/>
                  <a:gd name="T122" fmla="*/ 2945 w 2945"/>
                  <a:gd name="T123" fmla="*/ 5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45" h="215">
                    <a:moveTo>
                      <a:pt x="304" y="118"/>
                    </a:moveTo>
                    <a:cubicBezTo>
                      <a:pt x="303" y="119"/>
                      <a:pt x="301" y="119"/>
                      <a:pt x="299" y="120"/>
                    </a:cubicBezTo>
                    <a:cubicBezTo>
                      <a:pt x="301" y="119"/>
                      <a:pt x="303" y="119"/>
                      <a:pt x="305" y="118"/>
                    </a:cubicBezTo>
                    <a:cubicBezTo>
                      <a:pt x="305" y="118"/>
                      <a:pt x="304" y="118"/>
                      <a:pt x="304" y="118"/>
                    </a:cubicBezTo>
                    <a:moveTo>
                      <a:pt x="296" y="117"/>
                    </a:moveTo>
                    <a:cubicBezTo>
                      <a:pt x="294" y="118"/>
                      <a:pt x="292" y="118"/>
                      <a:pt x="290" y="119"/>
                    </a:cubicBezTo>
                    <a:cubicBezTo>
                      <a:pt x="290" y="119"/>
                      <a:pt x="291" y="119"/>
                      <a:pt x="291" y="119"/>
                    </a:cubicBezTo>
                    <a:cubicBezTo>
                      <a:pt x="293" y="118"/>
                      <a:pt x="295" y="118"/>
                      <a:pt x="298" y="117"/>
                    </a:cubicBezTo>
                    <a:cubicBezTo>
                      <a:pt x="297" y="117"/>
                      <a:pt x="297" y="117"/>
                      <a:pt x="296" y="117"/>
                    </a:cubicBezTo>
                    <a:moveTo>
                      <a:pt x="288" y="116"/>
                    </a:moveTo>
                    <a:cubicBezTo>
                      <a:pt x="286" y="116"/>
                      <a:pt x="284" y="117"/>
                      <a:pt x="282" y="118"/>
                    </a:cubicBezTo>
                    <a:cubicBezTo>
                      <a:pt x="283" y="118"/>
                      <a:pt x="283" y="118"/>
                      <a:pt x="284" y="118"/>
                    </a:cubicBezTo>
                    <a:cubicBezTo>
                      <a:pt x="286" y="117"/>
                      <a:pt x="288" y="117"/>
                      <a:pt x="290" y="116"/>
                    </a:cubicBezTo>
                    <a:cubicBezTo>
                      <a:pt x="290" y="116"/>
                      <a:pt x="289" y="116"/>
                      <a:pt x="288" y="116"/>
                    </a:cubicBezTo>
                    <a:moveTo>
                      <a:pt x="280" y="114"/>
                    </a:moveTo>
                    <a:cubicBezTo>
                      <a:pt x="278" y="115"/>
                      <a:pt x="276" y="116"/>
                      <a:pt x="275" y="117"/>
                    </a:cubicBezTo>
                    <a:cubicBezTo>
                      <a:pt x="275" y="117"/>
                      <a:pt x="276" y="117"/>
                      <a:pt x="277" y="117"/>
                    </a:cubicBezTo>
                    <a:cubicBezTo>
                      <a:pt x="279" y="116"/>
                      <a:pt x="281" y="116"/>
                      <a:pt x="283" y="115"/>
                    </a:cubicBezTo>
                    <a:cubicBezTo>
                      <a:pt x="282" y="115"/>
                      <a:pt x="281" y="115"/>
                      <a:pt x="280" y="114"/>
                    </a:cubicBezTo>
                    <a:moveTo>
                      <a:pt x="273" y="113"/>
                    </a:moveTo>
                    <a:cubicBezTo>
                      <a:pt x="271" y="114"/>
                      <a:pt x="269" y="115"/>
                      <a:pt x="267" y="116"/>
                    </a:cubicBezTo>
                    <a:cubicBezTo>
                      <a:pt x="268" y="116"/>
                      <a:pt x="269" y="116"/>
                      <a:pt x="270" y="116"/>
                    </a:cubicBezTo>
                    <a:cubicBezTo>
                      <a:pt x="272" y="115"/>
                      <a:pt x="274" y="115"/>
                      <a:pt x="276" y="114"/>
                    </a:cubicBezTo>
                    <a:cubicBezTo>
                      <a:pt x="275" y="114"/>
                      <a:pt x="274" y="113"/>
                      <a:pt x="273" y="113"/>
                    </a:cubicBezTo>
                    <a:moveTo>
                      <a:pt x="265" y="112"/>
                    </a:moveTo>
                    <a:cubicBezTo>
                      <a:pt x="263" y="113"/>
                      <a:pt x="262" y="114"/>
                      <a:pt x="260" y="115"/>
                    </a:cubicBezTo>
                    <a:cubicBezTo>
                      <a:pt x="261" y="115"/>
                      <a:pt x="262" y="115"/>
                      <a:pt x="263" y="115"/>
                    </a:cubicBezTo>
                    <a:cubicBezTo>
                      <a:pt x="265" y="114"/>
                      <a:pt x="267" y="113"/>
                      <a:pt x="269" y="113"/>
                    </a:cubicBezTo>
                    <a:cubicBezTo>
                      <a:pt x="267" y="112"/>
                      <a:pt x="266" y="112"/>
                      <a:pt x="265" y="112"/>
                    </a:cubicBezTo>
                    <a:moveTo>
                      <a:pt x="257" y="111"/>
                    </a:moveTo>
                    <a:cubicBezTo>
                      <a:pt x="256" y="112"/>
                      <a:pt x="254" y="113"/>
                      <a:pt x="253" y="114"/>
                    </a:cubicBezTo>
                    <a:cubicBezTo>
                      <a:pt x="254" y="114"/>
                      <a:pt x="255" y="114"/>
                      <a:pt x="257" y="114"/>
                    </a:cubicBezTo>
                    <a:cubicBezTo>
                      <a:pt x="258" y="113"/>
                      <a:pt x="260" y="112"/>
                      <a:pt x="261" y="112"/>
                    </a:cubicBezTo>
                    <a:cubicBezTo>
                      <a:pt x="260" y="111"/>
                      <a:pt x="259" y="111"/>
                      <a:pt x="257" y="111"/>
                    </a:cubicBezTo>
                    <a:moveTo>
                      <a:pt x="250" y="110"/>
                    </a:moveTo>
                    <a:cubicBezTo>
                      <a:pt x="248" y="111"/>
                      <a:pt x="247" y="112"/>
                      <a:pt x="246" y="112"/>
                    </a:cubicBezTo>
                    <a:cubicBezTo>
                      <a:pt x="247" y="113"/>
                      <a:pt x="248" y="113"/>
                      <a:pt x="250" y="113"/>
                    </a:cubicBezTo>
                    <a:cubicBezTo>
                      <a:pt x="251" y="112"/>
                      <a:pt x="253" y="111"/>
                      <a:pt x="254" y="110"/>
                    </a:cubicBezTo>
                    <a:cubicBezTo>
                      <a:pt x="253" y="110"/>
                      <a:pt x="251" y="110"/>
                      <a:pt x="250" y="110"/>
                    </a:cubicBezTo>
                    <a:moveTo>
                      <a:pt x="0" y="88"/>
                    </a:moveTo>
                    <a:cubicBezTo>
                      <a:pt x="0" y="92"/>
                      <a:pt x="0" y="92"/>
                      <a:pt x="0" y="92"/>
                    </a:cubicBezTo>
                    <a:cubicBezTo>
                      <a:pt x="88" y="94"/>
                      <a:pt x="168" y="102"/>
                      <a:pt x="243" y="112"/>
                    </a:cubicBezTo>
                    <a:cubicBezTo>
                      <a:pt x="244" y="111"/>
                      <a:pt x="245" y="110"/>
                      <a:pt x="247" y="109"/>
                    </a:cubicBezTo>
                    <a:cubicBezTo>
                      <a:pt x="171" y="99"/>
                      <a:pt x="90" y="91"/>
                      <a:pt x="0" y="88"/>
                    </a:cubicBezTo>
                    <a:moveTo>
                      <a:pt x="1852" y="30"/>
                    </a:moveTo>
                    <a:cubicBezTo>
                      <a:pt x="1820" y="34"/>
                      <a:pt x="1789" y="38"/>
                      <a:pt x="1758" y="42"/>
                    </a:cubicBezTo>
                    <a:cubicBezTo>
                      <a:pt x="1754" y="43"/>
                      <a:pt x="1750" y="44"/>
                      <a:pt x="1746" y="44"/>
                    </a:cubicBezTo>
                    <a:cubicBezTo>
                      <a:pt x="1742" y="45"/>
                      <a:pt x="1737" y="46"/>
                      <a:pt x="1733" y="47"/>
                    </a:cubicBezTo>
                    <a:cubicBezTo>
                      <a:pt x="1729" y="48"/>
                      <a:pt x="1725" y="48"/>
                      <a:pt x="1721" y="49"/>
                    </a:cubicBezTo>
                    <a:cubicBezTo>
                      <a:pt x="1720" y="49"/>
                      <a:pt x="1720" y="49"/>
                      <a:pt x="1719" y="49"/>
                    </a:cubicBezTo>
                    <a:cubicBezTo>
                      <a:pt x="1715" y="50"/>
                      <a:pt x="1711" y="51"/>
                      <a:pt x="1707" y="52"/>
                    </a:cubicBezTo>
                    <a:cubicBezTo>
                      <a:pt x="1516" y="90"/>
                      <a:pt x="1357" y="141"/>
                      <a:pt x="1178" y="181"/>
                    </a:cubicBezTo>
                    <a:cubicBezTo>
                      <a:pt x="1079" y="203"/>
                      <a:pt x="991" y="212"/>
                      <a:pt x="909" y="212"/>
                    </a:cubicBezTo>
                    <a:cubicBezTo>
                      <a:pt x="909" y="212"/>
                      <a:pt x="909" y="212"/>
                      <a:pt x="909" y="212"/>
                    </a:cubicBezTo>
                    <a:cubicBezTo>
                      <a:pt x="761" y="212"/>
                      <a:pt x="630" y="184"/>
                      <a:pt x="489" y="154"/>
                    </a:cubicBezTo>
                    <a:cubicBezTo>
                      <a:pt x="469" y="150"/>
                      <a:pt x="449" y="146"/>
                      <a:pt x="428" y="142"/>
                    </a:cubicBezTo>
                    <a:cubicBezTo>
                      <a:pt x="426" y="141"/>
                      <a:pt x="423" y="141"/>
                      <a:pt x="421" y="140"/>
                    </a:cubicBezTo>
                    <a:cubicBezTo>
                      <a:pt x="419" y="140"/>
                      <a:pt x="416" y="139"/>
                      <a:pt x="414" y="139"/>
                    </a:cubicBezTo>
                    <a:cubicBezTo>
                      <a:pt x="414" y="139"/>
                      <a:pt x="414" y="139"/>
                      <a:pt x="413" y="139"/>
                    </a:cubicBezTo>
                    <a:cubicBezTo>
                      <a:pt x="391" y="135"/>
                      <a:pt x="369" y="132"/>
                      <a:pt x="346" y="129"/>
                    </a:cubicBezTo>
                    <a:cubicBezTo>
                      <a:pt x="351" y="130"/>
                      <a:pt x="356" y="131"/>
                      <a:pt x="361" y="132"/>
                    </a:cubicBezTo>
                    <a:cubicBezTo>
                      <a:pt x="384" y="136"/>
                      <a:pt x="408" y="141"/>
                      <a:pt x="431" y="145"/>
                    </a:cubicBezTo>
                    <a:cubicBezTo>
                      <a:pt x="432" y="146"/>
                      <a:pt x="434" y="146"/>
                      <a:pt x="436" y="146"/>
                    </a:cubicBezTo>
                    <a:cubicBezTo>
                      <a:pt x="453" y="150"/>
                      <a:pt x="471" y="154"/>
                      <a:pt x="488" y="157"/>
                    </a:cubicBezTo>
                    <a:cubicBezTo>
                      <a:pt x="630" y="187"/>
                      <a:pt x="760" y="215"/>
                      <a:pt x="909" y="215"/>
                    </a:cubicBezTo>
                    <a:cubicBezTo>
                      <a:pt x="991" y="215"/>
                      <a:pt x="1080" y="207"/>
                      <a:pt x="1178" y="184"/>
                    </a:cubicBezTo>
                    <a:cubicBezTo>
                      <a:pt x="1355" y="145"/>
                      <a:pt x="1512" y="94"/>
                      <a:pt x="1699" y="57"/>
                    </a:cubicBezTo>
                    <a:cubicBezTo>
                      <a:pt x="1703" y="56"/>
                      <a:pt x="1707" y="55"/>
                      <a:pt x="1711" y="54"/>
                    </a:cubicBezTo>
                    <a:cubicBezTo>
                      <a:pt x="1711" y="54"/>
                      <a:pt x="1711" y="54"/>
                      <a:pt x="1712" y="54"/>
                    </a:cubicBezTo>
                    <a:cubicBezTo>
                      <a:pt x="1715" y="54"/>
                      <a:pt x="1719" y="53"/>
                      <a:pt x="1722" y="52"/>
                    </a:cubicBezTo>
                    <a:cubicBezTo>
                      <a:pt x="1726" y="52"/>
                      <a:pt x="1729" y="51"/>
                      <a:pt x="1732" y="50"/>
                    </a:cubicBezTo>
                    <a:cubicBezTo>
                      <a:pt x="1763" y="45"/>
                      <a:pt x="1794" y="39"/>
                      <a:pt x="1826" y="34"/>
                    </a:cubicBezTo>
                    <a:cubicBezTo>
                      <a:pt x="1835" y="33"/>
                      <a:pt x="1844" y="32"/>
                      <a:pt x="1852" y="30"/>
                    </a:cubicBezTo>
                    <a:moveTo>
                      <a:pt x="1916" y="19"/>
                    </a:moveTo>
                    <a:cubicBezTo>
                      <a:pt x="1916" y="19"/>
                      <a:pt x="1915" y="19"/>
                      <a:pt x="1915" y="19"/>
                    </a:cubicBezTo>
                    <a:cubicBezTo>
                      <a:pt x="1918" y="19"/>
                      <a:pt x="1920" y="19"/>
                      <a:pt x="1923" y="20"/>
                    </a:cubicBezTo>
                    <a:cubicBezTo>
                      <a:pt x="1921" y="19"/>
                      <a:pt x="1918" y="19"/>
                      <a:pt x="1916" y="19"/>
                    </a:cubicBezTo>
                    <a:moveTo>
                      <a:pt x="1931" y="17"/>
                    </a:moveTo>
                    <a:cubicBezTo>
                      <a:pt x="1930" y="17"/>
                      <a:pt x="1929" y="17"/>
                      <a:pt x="1928" y="18"/>
                    </a:cubicBezTo>
                    <a:cubicBezTo>
                      <a:pt x="1933" y="18"/>
                      <a:pt x="1937" y="19"/>
                      <a:pt x="1942" y="19"/>
                    </a:cubicBezTo>
                    <a:cubicBezTo>
                      <a:pt x="1942" y="19"/>
                      <a:pt x="1943" y="19"/>
                      <a:pt x="1943" y="19"/>
                    </a:cubicBezTo>
                    <a:cubicBezTo>
                      <a:pt x="1939" y="18"/>
                      <a:pt x="1935" y="18"/>
                      <a:pt x="1931" y="17"/>
                    </a:cubicBezTo>
                    <a:moveTo>
                      <a:pt x="1945" y="16"/>
                    </a:moveTo>
                    <a:cubicBezTo>
                      <a:pt x="1944" y="16"/>
                      <a:pt x="1943" y="16"/>
                      <a:pt x="1941" y="16"/>
                    </a:cubicBezTo>
                    <a:cubicBezTo>
                      <a:pt x="1946" y="17"/>
                      <a:pt x="1950" y="17"/>
                      <a:pt x="1954" y="18"/>
                    </a:cubicBezTo>
                    <a:cubicBezTo>
                      <a:pt x="1955" y="18"/>
                      <a:pt x="1956" y="18"/>
                      <a:pt x="1957" y="18"/>
                    </a:cubicBezTo>
                    <a:cubicBezTo>
                      <a:pt x="1953" y="17"/>
                      <a:pt x="1949" y="16"/>
                      <a:pt x="1945" y="16"/>
                    </a:cubicBezTo>
                    <a:moveTo>
                      <a:pt x="1960" y="14"/>
                    </a:moveTo>
                    <a:cubicBezTo>
                      <a:pt x="1958" y="14"/>
                      <a:pt x="1956" y="15"/>
                      <a:pt x="1954" y="15"/>
                    </a:cubicBezTo>
                    <a:cubicBezTo>
                      <a:pt x="1958" y="15"/>
                      <a:pt x="1962" y="16"/>
                      <a:pt x="1966" y="17"/>
                    </a:cubicBezTo>
                    <a:cubicBezTo>
                      <a:pt x="1967" y="17"/>
                      <a:pt x="1969" y="16"/>
                      <a:pt x="1970" y="16"/>
                    </a:cubicBezTo>
                    <a:cubicBezTo>
                      <a:pt x="1967" y="16"/>
                      <a:pt x="1963" y="15"/>
                      <a:pt x="1960" y="14"/>
                    </a:cubicBezTo>
                    <a:moveTo>
                      <a:pt x="1974" y="13"/>
                    </a:moveTo>
                    <a:cubicBezTo>
                      <a:pt x="1972" y="13"/>
                      <a:pt x="1970" y="13"/>
                      <a:pt x="1968" y="13"/>
                    </a:cubicBezTo>
                    <a:cubicBezTo>
                      <a:pt x="1971" y="14"/>
                      <a:pt x="1975" y="15"/>
                      <a:pt x="1978" y="16"/>
                    </a:cubicBezTo>
                    <a:cubicBezTo>
                      <a:pt x="1980" y="15"/>
                      <a:pt x="1982" y="15"/>
                      <a:pt x="1983" y="15"/>
                    </a:cubicBezTo>
                    <a:cubicBezTo>
                      <a:pt x="1980" y="14"/>
                      <a:pt x="1977" y="14"/>
                      <a:pt x="1974" y="13"/>
                    </a:cubicBezTo>
                    <a:moveTo>
                      <a:pt x="1988" y="11"/>
                    </a:moveTo>
                    <a:cubicBezTo>
                      <a:pt x="1985" y="12"/>
                      <a:pt x="1983" y="12"/>
                      <a:pt x="1981" y="12"/>
                    </a:cubicBezTo>
                    <a:cubicBezTo>
                      <a:pt x="1984" y="13"/>
                      <a:pt x="1987" y="14"/>
                      <a:pt x="1991" y="14"/>
                    </a:cubicBezTo>
                    <a:cubicBezTo>
                      <a:pt x="1992" y="14"/>
                      <a:pt x="1994" y="14"/>
                      <a:pt x="1996" y="14"/>
                    </a:cubicBezTo>
                    <a:cubicBezTo>
                      <a:pt x="1993" y="13"/>
                      <a:pt x="1991" y="12"/>
                      <a:pt x="1988" y="11"/>
                    </a:cubicBezTo>
                    <a:moveTo>
                      <a:pt x="2001" y="10"/>
                    </a:moveTo>
                    <a:cubicBezTo>
                      <a:pt x="1999" y="10"/>
                      <a:pt x="1996" y="11"/>
                      <a:pt x="1994" y="11"/>
                    </a:cubicBezTo>
                    <a:cubicBezTo>
                      <a:pt x="1997" y="12"/>
                      <a:pt x="2000" y="13"/>
                      <a:pt x="2003" y="13"/>
                    </a:cubicBezTo>
                    <a:cubicBezTo>
                      <a:pt x="2005" y="13"/>
                      <a:pt x="2007" y="13"/>
                      <a:pt x="2010" y="13"/>
                    </a:cubicBezTo>
                    <a:cubicBezTo>
                      <a:pt x="2007" y="12"/>
                      <a:pt x="2004" y="11"/>
                      <a:pt x="2001" y="10"/>
                    </a:cubicBezTo>
                    <a:moveTo>
                      <a:pt x="2014" y="9"/>
                    </a:moveTo>
                    <a:cubicBezTo>
                      <a:pt x="2012" y="9"/>
                      <a:pt x="2010" y="10"/>
                      <a:pt x="2007" y="10"/>
                    </a:cubicBezTo>
                    <a:cubicBezTo>
                      <a:pt x="2010" y="11"/>
                      <a:pt x="2013" y="11"/>
                      <a:pt x="2016" y="12"/>
                    </a:cubicBezTo>
                    <a:cubicBezTo>
                      <a:pt x="2018" y="12"/>
                      <a:pt x="2020" y="12"/>
                      <a:pt x="2022" y="12"/>
                    </a:cubicBezTo>
                    <a:cubicBezTo>
                      <a:pt x="2020" y="11"/>
                      <a:pt x="2017" y="10"/>
                      <a:pt x="2014" y="9"/>
                    </a:cubicBezTo>
                    <a:moveTo>
                      <a:pt x="2029" y="8"/>
                    </a:moveTo>
                    <a:cubicBezTo>
                      <a:pt x="2026" y="8"/>
                      <a:pt x="2023" y="9"/>
                      <a:pt x="2020" y="9"/>
                    </a:cubicBezTo>
                    <a:cubicBezTo>
                      <a:pt x="2022" y="10"/>
                      <a:pt x="2025" y="10"/>
                      <a:pt x="2028" y="11"/>
                    </a:cubicBezTo>
                    <a:cubicBezTo>
                      <a:pt x="2030" y="11"/>
                      <a:pt x="2033" y="11"/>
                      <a:pt x="2036" y="11"/>
                    </a:cubicBezTo>
                    <a:cubicBezTo>
                      <a:pt x="2034" y="10"/>
                      <a:pt x="2031" y="9"/>
                      <a:pt x="2029" y="8"/>
                    </a:cubicBezTo>
                    <a:moveTo>
                      <a:pt x="2263" y="0"/>
                    </a:moveTo>
                    <a:cubicBezTo>
                      <a:pt x="2181" y="0"/>
                      <a:pt x="2104" y="2"/>
                      <a:pt x="2034" y="8"/>
                    </a:cubicBezTo>
                    <a:cubicBezTo>
                      <a:pt x="2036" y="9"/>
                      <a:pt x="2039" y="10"/>
                      <a:pt x="2041" y="10"/>
                    </a:cubicBezTo>
                    <a:cubicBezTo>
                      <a:pt x="2110" y="5"/>
                      <a:pt x="2183" y="3"/>
                      <a:pt x="2263" y="3"/>
                    </a:cubicBezTo>
                    <a:cubicBezTo>
                      <a:pt x="2451" y="3"/>
                      <a:pt x="2673" y="18"/>
                      <a:pt x="2945" y="55"/>
                    </a:cubicBezTo>
                    <a:cubicBezTo>
                      <a:pt x="2945" y="52"/>
                      <a:pt x="2945" y="52"/>
                      <a:pt x="2945" y="52"/>
                    </a:cubicBezTo>
                    <a:cubicBezTo>
                      <a:pt x="2945" y="52"/>
                      <a:pt x="2945" y="52"/>
                      <a:pt x="2945" y="52"/>
                    </a:cubicBezTo>
                    <a:cubicBezTo>
                      <a:pt x="2673" y="15"/>
                      <a:pt x="2451" y="0"/>
                      <a:pt x="226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noEditPoints="1"/>
              </p:cNvSpPr>
              <p:nvPr userDrawn="1"/>
            </p:nvSpPr>
            <p:spPr bwMode="auto">
              <a:xfrm>
                <a:off x="0" y="1930400"/>
                <a:ext cx="12198350" cy="754063"/>
              </a:xfrm>
              <a:custGeom>
                <a:avLst/>
                <a:gdLst>
                  <a:gd name="T0" fmla="*/ 284 w 2945"/>
                  <a:gd name="T1" fmla="*/ 110 h 182"/>
                  <a:gd name="T2" fmla="*/ 291 w 2945"/>
                  <a:gd name="T3" fmla="*/ 108 h 182"/>
                  <a:gd name="T4" fmla="*/ 282 w 2945"/>
                  <a:gd name="T5" fmla="*/ 107 h 182"/>
                  <a:gd name="T6" fmla="*/ 277 w 2945"/>
                  <a:gd name="T7" fmla="*/ 109 h 182"/>
                  <a:gd name="T8" fmla="*/ 282 w 2945"/>
                  <a:gd name="T9" fmla="*/ 107 h 182"/>
                  <a:gd name="T10" fmla="*/ 268 w 2945"/>
                  <a:gd name="T11" fmla="*/ 108 h 182"/>
                  <a:gd name="T12" fmla="*/ 270 w 2945"/>
                  <a:gd name="T13" fmla="*/ 109 h 182"/>
                  <a:gd name="T14" fmla="*/ 274 w 2945"/>
                  <a:gd name="T15" fmla="*/ 106 h 182"/>
                  <a:gd name="T16" fmla="*/ 261 w 2945"/>
                  <a:gd name="T17" fmla="*/ 108 h 182"/>
                  <a:gd name="T18" fmla="*/ 269 w 2945"/>
                  <a:gd name="T19" fmla="*/ 105 h 182"/>
                  <a:gd name="T20" fmla="*/ 259 w 2945"/>
                  <a:gd name="T21" fmla="*/ 104 h 182"/>
                  <a:gd name="T22" fmla="*/ 257 w 2945"/>
                  <a:gd name="T23" fmla="*/ 107 h 182"/>
                  <a:gd name="T24" fmla="*/ 259 w 2945"/>
                  <a:gd name="T25" fmla="*/ 104 h 182"/>
                  <a:gd name="T26" fmla="*/ 247 w 2945"/>
                  <a:gd name="T27" fmla="*/ 106 h 182"/>
                  <a:gd name="T28" fmla="*/ 255 w 2945"/>
                  <a:gd name="T29" fmla="*/ 104 h 182"/>
                  <a:gd name="T30" fmla="*/ 244 w 2945"/>
                  <a:gd name="T31" fmla="*/ 103 h 182"/>
                  <a:gd name="T32" fmla="*/ 243 w 2945"/>
                  <a:gd name="T33" fmla="*/ 106 h 182"/>
                  <a:gd name="T34" fmla="*/ 244 w 2945"/>
                  <a:gd name="T35" fmla="*/ 103 h 182"/>
                  <a:gd name="T36" fmla="*/ 0 w 2945"/>
                  <a:gd name="T37" fmla="*/ 93 h 182"/>
                  <a:gd name="T38" fmla="*/ 34 w 2945"/>
                  <a:gd name="T39" fmla="*/ 96 h 182"/>
                  <a:gd name="T40" fmla="*/ 236 w 2945"/>
                  <a:gd name="T41" fmla="*/ 105 h 182"/>
                  <a:gd name="T42" fmla="*/ 34 w 2945"/>
                  <a:gd name="T43" fmla="*/ 93 h 182"/>
                  <a:gd name="T44" fmla="*/ 1785 w 2945"/>
                  <a:gd name="T45" fmla="*/ 24 h 182"/>
                  <a:gd name="T46" fmla="*/ 1771 w 2945"/>
                  <a:gd name="T47" fmla="*/ 26 h 182"/>
                  <a:gd name="T48" fmla="*/ 1758 w 2945"/>
                  <a:gd name="T49" fmla="*/ 28 h 182"/>
                  <a:gd name="T50" fmla="*/ 1745 w 2945"/>
                  <a:gd name="T51" fmla="*/ 30 h 182"/>
                  <a:gd name="T52" fmla="*/ 1730 w 2945"/>
                  <a:gd name="T53" fmla="*/ 32 h 182"/>
                  <a:gd name="T54" fmla="*/ 1178 w 2945"/>
                  <a:gd name="T55" fmla="*/ 148 h 182"/>
                  <a:gd name="T56" fmla="*/ 889 w 2945"/>
                  <a:gd name="T57" fmla="*/ 179 h 182"/>
                  <a:gd name="T58" fmla="*/ 413 w 2945"/>
                  <a:gd name="T59" fmla="*/ 124 h 182"/>
                  <a:gd name="T60" fmla="*/ 399 w 2945"/>
                  <a:gd name="T61" fmla="*/ 122 h 182"/>
                  <a:gd name="T62" fmla="*/ 332 w 2945"/>
                  <a:gd name="T63" fmla="*/ 116 h 182"/>
                  <a:gd name="T64" fmla="*/ 413 w 2945"/>
                  <a:gd name="T65" fmla="*/ 128 h 182"/>
                  <a:gd name="T66" fmla="*/ 420 w 2945"/>
                  <a:gd name="T67" fmla="*/ 129 h 182"/>
                  <a:gd name="T68" fmla="*/ 889 w 2945"/>
                  <a:gd name="T69" fmla="*/ 182 h 182"/>
                  <a:gd name="T70" fmla="*/ 1712 w 2945"/>
                  <a:gd name="T71" fmla="*/ 38 h 182"/>
                  <a:gd name="T72" fmla="*/ 1724 w 2945"/>
                  <a:gd name="T73" fmla="*/ 36 h 182"/>
                  <a:gd name="T74" fmla="*/ 1747 w 2945"/>
                  <a:gd name="T75" fmla="*/ 33 h 182"/>
                  <a:gd name="T76" fmla="*/ 1852 w 2945"/>
                  <a:gd name="T77" fmla="*/ 19 h 182"/>
                  <a:gd name="T78" fmla="*/ 1943 w 2945"/>
                  <a:gd name="T79" fmla="*/ 8 h 182"/>
                  <a:gd name="T80" fmla="*/ 1952 w 2945"/>
                  <a:gd name="T81" fmla="*/ 9 h 182"/>
                  <a:gd name="T82" fmla="*/ 1958 w 2945"/>
                  <a:gd name="T83" fmla="*/ 7 h 182"/>
                  <a:gd name="T84" fmla="*/ 1969 w 2945"/>
                  <a:gd name="T85" fmla="*/ 9 h 182"/>
                  <a:gd name="T86" fmla="*/ 1958 w 2945"/>
                  <a:gd name="T87" fmla="*/ 7 h 182"/>
                  <a:gd name="T88" fmla="*/ 1969 w 2945"/>
                  <a:gd name="T89" fmla="*/ 6 h 182"/>
                  <a:gd name="T90" fmla="*/ 1984 w 2945"/>
                  <a:gd name="T91" fmla="*/ 8 h 182"/>
                  <a:gd name="T92" fmla="*/ 1987 w 2945"/>
                  <a:gd name="T93" fmla="*/ 5 h 182"/>
                  <a:gd name="T94" fmla="*/ 1993 w 2945"/>
                  <a:gd name="T95" fmla="*/ 8 h 182"/>
                  <a:gd name="T96" fmla="*/ 1987 w 2945"/>
                  <a:gd name="T97" fmla="*/ 5 h 182"/>
                  <a:gd name="T98" fmla="*/ 1995 w 2945"/>
                  <a:gd name="T99" fmla="*/ 5 h 182"/>
                  <a:gd name="T100" fmla="*/ 2011 w 2945"/>
                  <a:gd name="T101" fmla="*/ 7 h 182"/>
                  <a:gd name="T102" fmla="*/ 2015 w 2945"/>
                  <a:gd name="T103" fmla="*/ 3 h 182"/>
                  <a:gd name="T104" fmla="*/ 2018 w 2945"/>
                  <a:gd name="T105" fmla="*/ 6 h 182"/>
                  <a:gd name="T106" fmla="*/ 2015 w 2945"/>
                  <a:gd name="T107" fmla="*/ 3 h 182"/>
                  <a:gd name="T108" fmla="*/ 2022 w 2945"/>
                  <a:gd name="T109" fmla="*/ 3 h 182"/>
                  <a:gd name="T110" fmla="*/ 2037 w 2945"/>
                  <a:gd name="T111" fmla="*/ 6 h 182"/>
                  <a:gd name="T112" fmla="*/ 2043 w 2945"/>
                  <a:gd name="T113" fmla="*/ 2 h 182"/>
                  <a:gd name="T114" fmla="*/ 2043 w 2945"/>
                  <a:gd name="T115" fmla="*/ 5 h 182"/>
                  <a:gd name="T116" fmla="*/ 2043 w 2945"/>
                  <a:gd name="T117" fmla="*/ 2 h 182"/>
                  <a:gd name="T118" fmla="*/ 2048 w 2945"/>
                  <a:gd name="T119" fmla="*/ 2 h 182"/>
                  <a:gd name="T120" fmla="*/ 2166 w 2945"/>
                  <a:gd name="T121" fmla="*/ 3 h 182"/>
                  <a:gd name="T122" fmla="*/ 2945 w 2945"/>
                  <a:gd name="T123" fmla="*/ 72 h 182"/>
                  <a:gd name="T124" fmla="*/ 2166 w 2945"/>
                  <a:gd name="T1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45" h="182">
                    <a:moveTo>
                      <a:pt x="290" y="108"/>
                    </a:moveTo>
                    <a:cubicBezTo>
                      <a:pt x="288" y="108"/>
                      <a:pt x="286" y="109"/>
                      <a:pt x="284" y="110"/>
                    </a:cubicBezTo>
                    <a:cubicBezTo>
                      <a:pt x="284" y="110"/>
                      <a:pt x="284" y="110"/>
                      <a:pt x="284" y="110"/>
                    </a:cubicBezTo>
                    <a:cubicBezTo>
                      <a:pt x="286" y="109"/>
                      <a:pt x="289" y="108"/>
                      <a:pt x="291" y="108"/>
                    </a:cubicBezTo>
                    <a:cubicBezTo>
                      <a:pt x="291" y="108"/>
                      <a:pt x="290" y="108"/>
                      <a:pt x="290" y="108"/>
                    </a:cubicBezTo>
                    <a:moveTo>
                      <a:pt x="282" y="107"/>
                    </a:moveTo>
                    <a:cubicBezTo>
                      <a:pt x="280" y="108"/>
                      <a:pt x="278" y="108"/>
                      <a:pt x="276" y="109"/>
                    </a:cubicBezTo>
                    <a:cubicBezTo>
                      <a:pt x="276" y="109"/>
                      <a:pt x="277" y="109"/>
                      <a:pt x="277" y="109"/>
                    </a:cubicBezTo>
                    <a:cubicBezTo>
                      <a:pt x="279" y="108"/>
                      <a:pt x="281" y="108"/>
                      <a:pt x="284" y="107"/>
                    </a:cubicBezTo>
                    <a:cubicBezTo>
                      <a:pt x="283" y="107"/>
                      <a:pt x="283" y="107"/>
                      <a:pt x="282" y="107"/>
                    </a:cubicBezTo>
                    <a:moveTo>
                      <a:pt x="274" y="106"/>
                    </a:moveTo>
                    <a:cubicBezTo>
                      <a:pt x="272" y="107"/>
                      <a:pt x="270" y="108"/>
                      <a:pt x="268" y="108"/>
                    </a:cubicBezTo>
                    <a:cubicBezTo>
                      <a:pt x="268" y="109"/>
                      <a:pt x="269" y="109"/>
                      <a:pt x="269" y="109"/>
                    </a:cubicBezTo>
                    <a:cubicBezTo>
                      <a:pt x="269" y="109"/>
                      <a:pt x="270" y="109"/>
                      <a:pt x="270" y="109"/>
                    </a:cubicBezTo>
                    <a:cubicBezTo>
                      <a:pt x="272" y="108"/>
                      <a:pt x="274" y="107"/>
                      <a:pt x="276" y="106"/>
                    </a:cubicBezTo>
                    <a:cubicBezTo>
                      <a:pt x="276" y="106"/>
                      <a:pt x="275" y="106"/>
                      <a:pt x="274" y="106"/>
                    </a:cubicBezTo>
                    <a:moveTo>
                      <a:pt x="266" y="105"/>
                    </a:moveTo>
                    <a:cubicBezTo>
                      <a:pt x="265" y="106"/>
                      <a:pt x="263" y="107"/>
                      <a:pt x="261" y="108"/>
                    </a:cubicBezTo>
                    <a:cubicBezTo>
                      <a:pt x="262" y="108"/>
                      <a:pt x="263" y="108"/>
                      <a:pt x="263" y="108"/>
                    </a:cubicBezTo>
                    <a:cubicBezTo>
                      <a:pt x="265" y="107"/>
                      <a:pt x="267" y="106"/>
                      <a:pt x="269" y="105"/>
                    </a:cubicBezTo>
                    <a:cubicBezTo>
                      <a:pt x="268" y="105"/>
                      <a:pt x="267" y="105"/>
                      <a:pt x="266" y="105"/>
                    </a:cubicBezTo>
                    <a:moveTo>
                      <a:pt x="259" y="104"/>
                    </a:moveTo>
                    <a:cubicBezTo>
                      <a:pt x="257" y="105"/>
                      <a:pt x="255" y="106"/>
                      <a:pt x="254" y="107"/>
                    </a:cubicBezTo>
                    <a:cubicBezTo>
                      <a:pt x="255" y="107"/>
                      <a:pt x="256" y="107"/>
                      <a:pt x="257" y="107"/>
                    </a:cubicBezTo>
                    <a:cubicBezTo>
                      <a:pt x="258" y="106"/>
                      <a:pt x="260" y="106"/>
                      <a:pt x="262" y="105"/>
                    </a:cubicBezTo>
                    <a:cubicBezTo>
                      <a:pt x="261" y="105"/>
                      <a:pt x="260" y="104"/>
                      <a:pt x="259" y="104"/>
                    </a:cubicBezTo>
                    <a:moveTo>
                      <a:pt x="251" y="104"/>
                    </a:moveTo>
                    <a:cubicBezTo>
                      <a:pt x="250" y="105"/>
                      <a:pt x="248" y="105"/>
                      <a:pt x="247" y="106"/>
                    </a:cubicBezTo>
                    <a:cubicBezTo>
                      <a:pt x="248" y="106"/>
                      <a:pt x="249" y="107"/>
                      <a:pt x="250" y="107"/>
                    </a:cubicBezTo>
                    <a:cubicBezTo>
                      <a:pt x="252" y="106"/>
                      <a:pt x="253" y="105"/>
                      <a:pt x="255" y="104"/>
                    </a:cubicBezTo>
                    <a:cubicBezTo>
                      <a:pt x="254" y="104"/>
                      <a:pt x="252" y="104"/>
                      <a:pt x="251" y="104"/>
                    </a:cubicBezTo>
                    <a:moveTo>
                      <a:pt x="244" y="103"/>
                    </a:moveTo>
                    <a:cubicBezTo>
                      <a:pt x="242" y="104"/>
                      <a:pt x="241" y="105"/>
                      <a:pt x="239" y="106"/>
                    </a:cubicBezTo>
                    <a:cubicBezTo>
                      <a:pt x="241" y="106"/>
                      <a:pt x="242" y="106"/>
                      <a:pt x="243" y="106"/>
                    </a:cubicBezTo>
                    <a:cubicBezTo>
                      <a:pt x="245" y="105"/>
                      <a:pt x="246" y="104"/>
                      <a:pt x="248" y="103"/>
                    </a:cubicBezTo>
                    <a:cubicBezTo>
                      <a:pt x="246" y="103"/>
                      <a:pt x="245" y="103"/>
                      <a:pt x="244" y="103"/>
                    </a:cubicBezTo>
                    <a:moveTo>
                      <a:pt x="34" y="93"/>
                    </a:moveTo>
                    <a:cubicBezTo>
                      <a:pt x="23" y="93"/>
                      <a:pt x="11" y="93"/>
                      <a:pt x="0" y="93"/>
                    </a:cubicBezTo>
                    <a:cubicBezTo>
                      <a:pt x="0" y="96"/>
                      <a:pt x="0" y="96"/>
                      <a:pt x="0" y="96"/>
                    </a:cubicBezTo>
                    <a:cubicBezTo>
                      <a:pt x="11" y="96"/>
                      <a:pt x="23" y="96"/>
                      <a:pt x="34" y="96"/>
                    </a:cubicBezTo>
                    <a:cubicBezTo>
                      <a:pt x="34" y="96"/>
                      <a:pt x="34" y="96"/>
                      <a:pt x="34" y="96"/>
                    </a:cubicBezTo>
                    <a:cubicBezTo>
                      <a:pt x="106" y="96"/>
                      <a:pt x="173" y="99"/>
                      <a:pt x="236" y="105"/>
                    </a:cubicBezTo>
                    <a:cubicBezTo>
                      <a:pt x="238" y="104"/>
                      <a:pt x="239" y="104"/>
                      <a:pt x="240" y="103"/>
                    </a:cubicBezTo>
                    <a:cubicBezTo>
                      <a:pt x="176" y="96"/>
                      <a:pt x="108" y="93"/>
                      <a:pt x="34" y="93"/>
                    </a:cubicBezTo>
                    <a:moveTo>
                      <a:pt x="1879" y="17"/>
                    </a:moveTo>
                    <a:cubicBezTo>
                      <a:pt x="1847" y="19"/>
                      <a:pt x="1815" y="21"/>
                      <a:pt x="1785" y="24"/>
                    </a:cubicBezTo>
                    <a:cubicBezTo>
                      <a:pt x="1785" y="24"/>
                      <a:pt x="1784" y="24"/>
                      <a:pt x="1784" y="25"/>
                    </a:cubicBezTo>
                    <a:cubicBezTo>
                      <a:pt x="1780" y="25"/>
                      <a:pt x="1775" y="26"/>
                      <a:pt x="1771" y="26"/>
                    </a:cubicBezTo>
                    <a:cubicBezTo>
                      <a:pt x="1767" y="27"/>
                      <a:pt x="1762" y="28"/>
                      <a:pt x="1758" y="28"/>
                    </a:cubicBezTo>
                    <a:cubicBezTo>
                      <a:pt x="1758" y="28"/>
                      <a:pt x="1758" y="28"/>
                      <a:pt x="1758" y="28"/>
                    </a:cubicBezTo>
                    <a:cubicBezTo>
                      <a:pt x="1754" y="29"/>
                      <a:pt x="1749" y="29"/>
                      <a:pt x="1745" y="30"/>
                    </a:cubicBezTo>
                    <a:cubicBezTo>
                      <a:pt x="1745" y="30"/>
                      <a:pt x="1745" y="30"/>
                      <a:pt x="1745" y="30"/>
                    </a:cubicBezTo>
                    <a:cubicBezTo>
                      <a:pt x="1741" y="31"/>
                      <a:pt x="1737" y="31"/>
                      <a:pt x="1733" y="32"/>
                    </a:cubicBezTo>
                    <a:cubicBezTo>
                      <a:pt x="1732" y="32"/>
                      <a:pt x="1731" y="32"/>
                      <a:pt x="1730" y="32"/>
                    </a:cubicBezTo>
                    <a:cubicBezTo>
                      <a:pt x="1726" y="33"/>
                      <a:pt x="1723" y="33"/>
                      <a:pt x="1719" y="34"/>
                    </a:cubicBezTo>
                    <a:cubicBezTo>
                      <a:pt x="1524" y="65"/>
                      <a:pt x="1360" y="111"/>
                      <a:pt x="1178" y="148"/>
                    </a:cubicBezTo>
                    <a:cubicBezTo>
                      <a:pt x="1072" y="170"/>
                      <a:pt x="977" y="179"/>
                      <a:pt x="889" y="179"/>
                    </a:cubicBezTo>
                    <a:cubicBezTo>
                      <a:pt x="889" y="179"/>
                      <a:pt x="889" y="179"/>
                      <a:pt x="889" y="179"/>
                    </a:cubicBezTo>
                    <a:cubicBezTo>
                      <a:pt x="724" y="179"/>
                      <a:pt x="581" y="150"/>
                      <a:pt x="421" y="125"/>
                    </a:cubicBezTo>
                    <a:cubicBezTo>
                      <a:pt x="418" y="125"/>
                      <a:pt x="416" y="125"/>
                      <a:pt x="413" y="124"/>
                    </a:cubicBezTo>
                    <a:cubicBezTo>
                      <a:pt x="411" y="124"/>
                      <a:pt x="409" y="124"/>
                      <a:pt x="406" y="123"/>
                    </a:cubicBezTo>
                    <a:cubicBezTo>
                      <a:pt x="404" y="123"/>
                      <a:pt x="401" y="123"/>
                      <a:pt x="399" y="122"/>
                    </a:cubicBezTo>
                    <a:cubicBezTo>
                      <a:pt x="398" y="122"/>
                      <a:pt x="397" y="122"/>
                      <a:pt x="396" y="122"/>
                    </a:cubicBezTo>
                    <a:cubicBezTo>
                      <a:pt x="375" y="120"/>
                      <a:pt x="354" y="118"/>
                      <a:pt x="332" y="116"/>
                    </a:cubicBezTo>
                    <a:cubicBezTo>
                      <a:pt x="337" y="117"/>
                      <a:pt x="342" y="117"/>
                      <a:pt x="346" y="118"/>
                    </a:cubicBezTo>
                    <a:cubicBezTo>
                      <a:pt x="369" y="121"/>
                      <a:pt x="391" y="124"/>
                      <a:pt x="413" y="128"/>
                    </a:cubicBezTo>
                    <a:cubicBezTo>
                      <a:pt x="414" y="128"/>
                      <a:pt x="414" y="128"/>
                      <a:pt x="414" y="128"/>
                    </a:cubicBezTo>
                    <a:cubicBezTo>
                      <a:pt x="416" y="128"/>
                      <a:pt x="418" y="128"/>
                      <a:pt x="420" y="129"/>
                    </a:cubicBezTo>
                    <a:cubicBezTo>
                      <a:pt x="422" y="129"/>
                      <a:pt x="425" y="129"/>
                      <a:pt x="427" y="130"/>
                    </a:cubicBezTo>
                    <a:cubicBezTo>
                      <a:pt x="584" y="154"/>
                      <a:pt x="726" y="182"/>
                      <a:pt x="889" y="182"/>
                    </a:cubicBezTo>
                    <a:cubicBezTo>
                      <a:pt x="978" y="182"/>
                      <a:pt x="1072" y="173"/>
                      <a:pt x="1179" y="151"/>
                    </a:cubicBezTo>
                    <a:cubicBezTo>
                      <a:pt x="1358" y="114"/>
                      <a:pt x="1520" y="69"/>
                      <a:pt x="1712" y="38"/>
                    </a:cubicBezTo>
                    <a:cubicBezTo>
                      <a:pt x="1715" y="38"/>
                      <a:pt x="1719" y="37"/>
                      <a:pt x="1723" y="37"/>
                    </a:cubicBezTo>
                    <a:cubicBezTo>
                      <a:pt x="1723" y="36"/>
                      <a:pt x="1724" y="36"/>
                      <a:pt x="1724" y="36"/>
                    </a:cubicBezTo>
                    <a:cubicBezTo>
                      <a:pt x="1728" y="36"/>
                      <a:pt x="1732" y="35"/>
                      <a:pt x="1736" y="35"/>
                    </a:cubicBezTo>
                    <a:cubicBezTo>
                      <a:pt x="1740" y="34"/>
                      <a:pt x="1743" y="33"/>
                      <a:pt x="1747" y="33"/>
                    </a:cubicBezTo>
                    <a:cubicBezTo>
                      <a:pt x="1751" y="32"/>
                      <a:pt x="1755" y="32"/>
                      <a:pt x="1758" y="31"/>
                    </a:cubicBezTo>
                    <a:cubicBezTo>
                      <a:pt x="1789" y="27"/>
                      <a:pt x="1820" y="23"/>
                      <a:pt x="1852" y="19"/>
                    </a:cubicBezTo>
                    <a:cubicBezTo>
                      <a:pt x="1861" y="18"/>
                      <a:pt x="1870" y="18"/>
                      <a:pt x="1879" y="17"/>
                    </a:cubicBezTo>
                    <a:moveTo>
                      <a:pt x="1943" y="8"/>
                    </a:moveTo>
                    <a:cubicBezTo>
                      <a:pt x="1943" y="8"/>
                      <a:pt x="1942" y="8"/>
                      <a:pt x="1942" y="8"/>
                    </a:cubicBezTo>
                    <a:cubicBezTo>
                      <a:pt x="1945" y="8"/>
                      <a:pt x="1948" y="9"/>
                      <a:pt x="1952" y="9"/>
                    </a:cubicBezTo>
                    <a:cubicBezTo>
                      <a:pt x="1949" y="9"/>
                      <a:pt x="1946" y="8"/>
                      <a:pt x="1943" y="8"/>
                    </a:cubicBezTo>
                    <a:moveTo>
                      <a:pt x="1958" y="7"/>
                    </a:moveTo>
                    <a:cubicBezTo>
                      <a:pt x="1957" y="7"/>
                      <a:pt x="1956" y="7"/>
                      <a:pt x="1955" y="7"/>
                    </a:cubicBezTo>
                    <a:cubicBezTo>
                      <a:pt x="1960" y="8"/>
                      <a:pt x="1965" y="8"/>
                      <a:pt x="1969" y="9"/>
                    </a:cubicBezTo>
                    <a:cubicBezTo>
                      <a:pt x="1970" y="9"/>
                      <a:pt x="1970" y="9"/>
                      <a:pt x="1971" y="9"/>
                    </a:cubicBezTo>
                    <a:cubicBezTo>
                      <a:pt x="1967" y="8"/>
                      <a:pt x="1962" y="8"/>
                      <a:pt x="1958" y="7"/>
                    </a:cubicBezTo>
                    <a:moveTo>
                      <a:pt x="1973" y="6"/>
                    </a:moveTo>
                    <a:cubicBezTo>
                      <a:pt x="1971" y="6"/>
                      <a:pt x="1970" y="6"/>
                      <a:pt x="1969" y="6"/>
                    </a:cubicBezTo>
                    <a:cubicBezTo>
                      <a:pt x="1973" y="7"/>
                      <a:pt x="1977" y="8"/>
                      <a:pt x="1981" y="8"/>
                    </a:cubicBezTo>
                    <a:cubicBezTo>
                      <a:pt x="1982" y="8"/>
                      <a:pt x="1983" y="8"/>
                      <a:pt x="1984" y="8"/>
                    </a:cubicBezTo>
                    <a:cubicBezTo>
                      <a:pt x="1980" y="7"/>
                      <a:pt x="1977" y="7"/>
                      <a:pt x="1973" y="6"/>
                    </a:cubicBezTo>
                    <a:moveTo>
                      <a:pt x="1987" y="5"/>
                    </a:moveTo>
                    <a:cubicBezTo>
                      <a:pt x="1985" y="5"/>
                      <a:pt x="1984" y="5"/>
                      <a:pt x="1982" y="5"/>
                    </a:cubicBezTo>
                    <a:cubicBezTo>
                      <a:pt x="1986" y="6"/>
                      <a:pt x="1989" y="7"/>
                      <a:pt x="1993" y="8"/>
                    </a:cubicBezTo>
                    <a:cubicBezTo>
                      <a:pt x="1995" y="8"/>
                      <a:pt x="1996" y="8"/>
                      <a:pt x="1998" y="8"/>
                    </a:cubicBezTo>
                    <a:cubicBezTo>
                      <a:pt x="1994" y="7"/>
                      <a:pt x="1991" y="6"/>
                      <a:pt x="1987" y="5"/>
                    </a:cubicBezTo>
                    <a:moveTo>
                      <a:pt x="2001" y="4"/>
                    </a:moveTo>
                    <a:cubicBezTo>
                      <a:pt x="1999" y="4"/>
                      <a:pt x="1997" y="4"/>
                      <a:pt x="1995" y="5"/>
                    </a:cubicBezTo>
                    <a:cubicBezTo>
                      <a:pt x="1999" y="5"/>
                      <a:pt x="2002" y="6"/>
                      <a:pt x="2005" y="7"/>
                    </a:cubicBezTo>
                    <a:cubicBezTo>
                      <a:pt x="2007" y="7"/>
                      <a:pt x="2009" y="7"/>
                      <a:pt x="2011" y="7"/>
                    </a:cubicBezTo>
                    <a:cubicBezTo>
                      <a:pt x="2008" y="6"/>
                      <a:pt x="2004" y="5"/>
                      <a:pt x="2001" y="4"/>
                    </a:cubicBezTo>
                    <a:moveTo>
                      <a:pt x="2015" y="3"/>
                    </a:moveTo>
                    <a:cubicBezTo>
                      <a:pt x="2013" y="4"/>
                      <a:pt x="2011" y="4"/>
                      <a:pt x="2008" y="4"/>
                    </a:cubicBezTo>
                    <a:cubicBezTo>
                      <a:pt x="2012" y="5"/>
                      <a:pt x="2015" y="6"/>
                      <a:pt x="2018" y="6"/>
                    </a:cubicBezTo>
                    <a:cubicBezTo>
                      <a:pt x="2020" y="6"/>
                      <a:pt x="2022" y="6"/>
                      <a:pt x="2024" y="6"/>
                    </a:cubicBezTo>
                    <a:cubicBezTo>
                      <a:pt x="2021" y="5"/>
                      <a:pt x="2018" y="4"/>
                      <a:pt x="2015" y="3"/>
                    </a:cubicBezTo>
                    <a:moveTo>
                      <a:pt x="2029" y="3"/>
                    </a:moveTo>
                    <a:cubicBezTo>
                      <a:pt x="2026" y="3"/>
                      <a:pt x="2024" y="3"/>
                      <a:pt x="2022" y="3"/>
                    </a:cubicBezTo>
                    <a:cubicBezTo>
                      <a:pt x="2025" y="4"/>
                      <a:pt x="2028" y="5"/>
                      <a:pt x="2030" y="6"/>
                    </a:cubicBezTo>
                    <a:cubicBezTo>
                      <a:pt x="2033" y="6"/>
                      <a:pt x="2035" y="6"/>
                      <a:pt x="2037" y="6"/>
                    </a:cubicBezTo>
                    <a:cubicBezTo>
                      <a:pt x="2034" y="5"/>
                      <a:pt x="2031" y="4"/>
                      <a:pt x="2029" y="3"/>
                    </a:cubicBezTo>
                    <a:moveTo>
                      <a:pt x="2043" y="2"/>
                    </a:moveTo>
                    <a:cubicBezTo>
                      <a:pt x="2040" y="2"/>
                      <a:pt x="2037" y="2"/>
                      <a:pt x="2034" y="3"/>
                    </a:cubicBezTo>
                    <a:cubicBezTo>
                      <a:pt x="2037" y="4"/>
                      <a:pt x="2040" y="4"/>
                      <a:pt x="2043" y="5"/>
                    </a:cubicBezTo>
                    <a:cubicBezTo>
                      <a:pt x="2045" y="5"/>
                      <a:pt x="2048" y="5"/>
                      <a:pt x="2051" y="5"/>
                    </a:cubicBezTo>
                    <a:cubicBezTo>
                      <a:pt x="2048" y="4"/>
                      <a:pt x="2046" y="3"/>
                      <a:pt x="2043" y="2"/>
                    </a:cubicBezTo>
                    <a:moveTo>
                      <a:pt x="2166" y="0"/>
                    </a:moveTo>
                    <a:cubicBezTo>
                      <a:pt x="2125" y="0"/>
                      <a:pt x="2086" y="1"/>
                      <a:pt x="2048" y="2"/>
                    </a:cubicBezTo>
                    <a:cubicBezTo>
                      <a:pt x="2051" y="3"/>
                      <a:pt x="2053" y="4"/>
                      <a:pt x="2056" y="5"/>
                    </a:cubicBezTo>
                    <a:cubicBezTo>
                      <a:pt x="2091" y="4"/>
                      <a:pt x="2128" y="3"/>
                      <a:pt x="2166" y="3"/>
                    </a:cubicBezTo>
                    <a:cubicBezTo>
                      <a:pt x="2375" y="3"/>
                      <a:pt x="2626" y="23"/>
                      <a:pt x="2945" y="75"/>
                    </a:cubicBezTo>
                    <a:cubicBezTo>
                      <a:pt x="2945" y="72"/>
                      <a:pt x="2945" y="72"/>
                      <a:pt x="2945" y="72"/>
                    </a:cubicBezTo>
                    <a:cubicBezTo>
                      <a:pt x="2945" y="72"/>
                      <a:pt x="2945" y="72"/>
                      <a:pt x="2945" y="72"/>
                    </a:cubicBezTo>
                    <a:cubicBezTo>
                      <a:pt x="2626" y="20"/>
                      <a:pt x="2375" y="0"/>
                      <a:pt x="216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noEditPoints="1"/>
              </p:cNvSpPr>
              <p:nvPr userDrawn="1"/>
            </p:nvSpPr>
            <p:spPr bwMode="auto">
              <a:xfrm>
                <a:off x="0" y="1958975"/>
                <a:ext cx="12198350" cy="635000"/>
              </a:xfrm>
              <a:custGeom>
                <a:avLst/>
                <a:gdLst>
                  <a:gd name="T0" fmla="*/ 284 w 2945"/>
                  <a:gd name="T1" fmla="*/ 103 h 153"/>
                  <a:gd name="T2" fmla="*/ 284 w 2945"/>
                  <a:gd name="T3" fmla="*/ 103 h 153"/>
                  <a:gd name="T4" fmla="*/ 270 w 2945"/>
                  <a:gd name="T5" fmla="*/ 104 h 153"/>
                  <a:gd name="T6" fmla="*/ 277 w 2945"/>
                  <a:gd name="T7" fmla="*/ 102 h 153"/>
                  <a:gd name="T8" fmla="*/ 268 w 2945"/>
                  <a:gd name="T9" fmla="*/ 102 h 153"/>
                  <a:gd name="T10" fmla="*/ 263 w 2945"/>
                  <a:gd name="T11" fmla="*/ 104 h 153"/>
                  <a:gd name="T12" fmla="*/ 269 w 2945"/>
                  <a:gd name="T13" fmla="*/ 102 h 153"/>
                  <a:gd name="T14" fmla="*/ 260 w 2945"/>
                  <a:gd name="T15" fmla="*/ 101 h 153"/>
                  <a:gd name="T16" fmla="*/ 256 w 2945"/>
                  <a:gd name="T17" fmla="*/ 104 h 153"/>
                  <a:gd name="T18" fmla="*/ 260 w 2945"/>
                  <a:gd name="T19" fmla="*/ 101 h 153"/>
                  <a:gd name="T20" fmla="*/ 247 w 2945"/>
                  <a:gd name="T21" fmla="*/ 103 h 153"/>
                  <a:gd name="T22" fmla="*/ 256 w 2945"/>
                  <a:gd name="T23" fmla="*/ 101 h 153"/>
                  <a:gd name="T24" fmla="*/ 245 w 2945"/>
                  <a:gd name="T25" fmla="*/ 100 h 153"/>
                  <a:gd name="T26" fmla="*/ 243 w 2945"/>
                  <a:gd name="T27" fmla="*/ 103 h 153"/>
                  <a:gd name="T28" fmla="*/ 245 w 2945"/>
                  <a:gd name="T29" fmla="*/ 100 h 153"/>
                  <a:gd name="T30" fmla="*/ 233 w 2945"/>
                  <a:gd name="T31" fmla="*/ 103 h 153"/>
                  <a:gd name="T32" fmla="*/ 241 w 2945"/>
                  <a:gd name="T33" fmla="*/ 100 h 153"/>
                  <a:gd name="T34" fmla="*/ 131 w 2945"/>
                  <a:gd name="T35" fmla="*/ 97 h 153"/>
                  <a:gd name="T36" fmla="*/ 0 w 2945"/>
                  <a:gd name="T37" fmla="*/ 104 h 153"/>
                  <a:gd name="T38" fmla="*/ 131 w 2945"/>
                  <a:gd name="T39" fmla="*/ 100 h 153"/>
                  <a:gd name="T40" fmla="*/ 234 w 2945"/>
                  <a:gd name="T41" fmla="*/ 100 h 153"/>
                  <a:gd name="T42" fmla="*/ 1905 w 2945"/>
                  <a:gd name="T43" fmla="*/ 8 h 153"/>
                  <a:gd name="T44" fmla="*/ 1810 w 2945"/>
                  <a:gd name="T45" fmla="*/ 12 h 153"/>
                  <a:gd name="T46" fmla="*/ 1783 w 2945"/>
                  <a:gd name="T47" fmla="*/ 15 h 153"/>
                  <a:gd name="T48" fmla="*/ 1770 w 2945"/>
                  <a:gd name="T49" fmla="*/ 16 h 153"/>
                  <a:gd name="T50" fmla="*/ 1757 w 2945"/>
                  <a:gd name="T51" fmla="*/ 17 h 153"/>
                  <a:gd name="T52" fmla="*/ 1745 w 2945"/>
                  <a:gd name="T53" fmla="*/ 19 h 153"/>
                  <a:gd name="T54" fmla="*/ 1731 w 2945"/>
                  <a:gd name="T55" fmla="*/ 20 h 153"/>
                  <a:gd name="T56" fmla="*/ 861 w 2945"/>
                  <a:gd name="T57" fmla="*/ 150 h 153"/>
                  <a:gd name="T58" fmla="*/ 413 w 2945"/>
                  <a:gd name="T59" fmla="*/ 113 h 153"/>
                  <a:gd name="T60" fmla="*/ 398 w 2945"/>
                  <a:gd name="T61" fmla="*/ 112 h 153"/>
                  <a:gd name="T62" fmla="*/ 384 w 2945"/>
                  <a:gd name="T63" fmla="*/ 111 h 153"/>
                  <a:gd name="T64" fmla="*/ 318 w 2945"/>
                  <a:gd name="T65" fmla="*/ 108 h 153"/>
                  <a:gd name="T66" fmla="*/ 396 w 2945"/>
                  <a:gd name="T67" fmla="*/ 115 h 153"/>
                  <a:gd name="T68" fmla="*/ 405 w 2945"/>
                  <a:gd name="T69" fmla="*/ 116 h 153"/>
                  <a:gd name="T70" fmla="*/ 418 w 2945"/>
                  <a:gd name="T71" fmla="*/ 117 h 153"/>
                  <a:gd name="T72" fmla="*/ 1179 w 2945"/>
                  <a:gd name="T73" fmla="*/ 122 h 153"/>
                  <a:gd name="T74" fmla="*/ 1734 w 2945"/>
                  <a:gd name="T75" fmla="*/ 23 h 153"/>
                  <a:gd name="T76" fmla="*/ 1748 w 2945"/>
                  <a:gd name="T77" fmla="*/ 21 h 153"/>
                  <a:gd name="T78" fmla="*/ 1760 w 2945"/>
                  <a:gd name="T79" fmla="*/ 20 h 153"/>
                  <a:gd name="T80" fmla="*/ 1773 w 2945"/>
                  <a:gd name="T81" fmla="*/ 19 h 153"/>
                  <a:gd name="T82" fmla="*/ 1785 w 2945"/>
                  <a:gd name="T83" fmla="*/ 17 h 153"/>
                  <a:gd name="T84" fmla="*/ 1905 w 2945"/>
                  <a:gd name="T85" fmla="*/ 8 h 153"/>
                  <a:gd name="T86" fmla="*/ 1969 w 2945"/>
                  <a:gd name="T87" fmla="*/ 2 h 153"/>
                  <a:gd name="T88" fmla="*/ 1971 w 2945"/>
                  <a:gd name="T89" fmla="*/ 2 h 153"/>
                  <a:gd name="T90" fmla="*/ 1983 w 2945"/>
                  <a:gd name="T91" fmla="*/ 2 h 153"/>
                  <a:gd name="T92" fmla="*/ 1998 w 2945"/>
                  <a:gd name="T93" fmla="*/ 4 h 153"/>
                  <a:gd name="T94" fmla="*/ 1986 w 2945"/>
                  <a:gd name="T95" fmla="*/ 2 h 153"/>
                  <a:gd name="T96" fmla="*/ 1996 w 2945"/>
                  <a:gd name="T97" fmla="*/ 1 h 153"/>
                  <a:gd name="T98" fmla="*/ 2012 w 2945"/>
                  <a:gd name="T99" fmla="*/ 4 h 153"/>
                  <a:gd name="T100" fmla="*/ 2015 w 2945"/>
                  <a:gd name="T101" fmla="*/ 1 h 153"/>
                  <a:gd name="T102" fmla="*/ 2021 w 2945"/>
                  <a:gd name="T103" fmla="*/ 4 h 153"/>
                  <a:gd name="T104" fmla="*/ 2015 w 2945"/>
                  <a:gd name="T105" fmla="*/ 1 h 153"/>
                  <a:gd name="T106" fmla="*/ 2023 w 2945"/>
                  <a:gd name="T107" fmla="*/ 1 h 153"/>
                  <a:gd name="T108" fmla="*/ 2038 w 2945"/>
                  <a:gd name="T109" fmla="*/ 4 h 153"/>
                  <a:gd name="T110" fmla="*/ 2043 w 2945"/>
                  <a:gd name="T111" fmla="*/ 1 h 153"/>
                  <a:gd name="T112" fmla="*/ 2045 w 2945"/>
                  <a:gd name="T113" fmla="*/ 4 h 153"/>
                  <a:gd name="T114" fmla="*/ 2043 w 2945"/>
                  <a:gd name="T115" fmla="*/ 1 h 153"/>
                  <a:gd name="T116" fmla="*/ 2049 w 2945"/>
                  <a:gd name="T117" fmla="*/ 1 h 153"/>
                  <a:gd name="T118" fmla="*/ 2065 w 2945"/>
                  <a:gd name="T119" fmla="*/ 3 h 153"/>
                  <a:gd name="T120" fmla="*/ 2070 w 2945"/>
                  <a:gd name="T121" fmla="*/ 0 h 153"/>
                  <a:gd name="T122" fmla="*/ 2071 w 2945"/>
                  <a:gd name="T123" fmla="*/ 3 h 153"/>
                  <a:gd name="T124" fmla="*/ 2945 w 2945"/>
                  <a:gd name="T125" fmla="*/ 9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45" h="153">
                    <a:moveTo>
                      <a:pt x="284" y="103"/>
                    </a:moveTo>
                    <a:cubicBezTo>
                      <a:pt x="284" y="103"/>
                      <a:pt x="284" y="103"/>
                      <a:pt x="284" y="103"/>
                    </a:cubicBezTo>
                    <a:cubicBezTo>
                      <a:pt x="284" y="103"/>
                      <a:pt x="284" y="103"/>
                      <a:pt x="284" y="103"/>
                    </a:cubicBezTo>
                    <a:cubicBezTo>
                      <a:pt x="284" y="103"/>
                      <a:pt x="284" y="103"/>
                      <a:pt x="284" y="103"/>
                    </a:cubicBezTo>
                    <a:moveTo>
                      <a:pt x="276" y="102"/>
                    </a:moveTo>
                    <a:cubicBezTo>
                      <a:pt x="274" y="103"/>
                      <a:pt x="272" y="103"/>
                      <a:pt x="270" y="104"/>
                    </a:cubicBezTo>
                    <a:cubicBezTo>
                      <a:pt x="270" y="104"/>
                      <a:pt x="270" y="104"/>
                      <a:pt x="270" y="104"/>
                    </a:cubicBezTo>
                    <a:cubicBezTo>
                      <a:pt x="273" y="103"/>
                      <a:pt x="275" y="103"/>
                      <a:pt x="277" y="102"/>
                    </a:cubicBezTo>
                    <a:cubicBezTo>
                      <a:pt x="277" y="102"/>
                      <a:pt x="276" y="102"/>
                      <a:pt x="276" y="102"/>
                    </a:cubicBezTo>
                    <a:moveTo>
                      <a:pt x="268" y="102"/>
                    </a:moveTo>
                    <a:cubicBezTo>
                      <a:pt x="266" y="102"/>
                      <a:pt x="264" y="103"/>
                      <a:pt x="262" y="104"/>
                    </a:cubicBezTo>
                    <a:cubicBezTo>
                      <a:pt x="262" y="104"/>
                      <a:pt x="263" y="104"/>
                      <a:pt x="263" y="104"/>
                    </a:cubicBezTo>
                    <a:cubicBezTo>
                      <a:pt x="265" y="103"/>
                      <a:pt x="268" y="102"/>
                      <a:pt x="270" y="102"/>
                    </a:cubicBezTo>
                    <a:cubicBezTo>
                      <a:pt x="270" y="102"/>
                      <a:pt x="269" y="102"/>
                      <a:pt x="269" y="102"/>
                    </a:cubicBezTo>
                    <a:cubicBezTo>
                      <a:pt x="269" y="102"/>
                      <a:pt x="268" y="102"/>
                      <a:pt x="268" y="102"/>
                    </a:cubicBezTo>
                    <a:moveTo>
                      <a:pt x="260" y="101"/>
                    </a:moveTo>
                    <a:cubicBezTo>
                      <a:pt x="258" y="102"/>
                      <a:pt x="256" y="103"/>
                      <a:pt x="255" y="104"/>
                    </a:cubicBezTo>
                    <a:cubicBezTo>
                      <a:pt x="255" y="104"/>
                      <a:pt x="256" y="104"/>
                      <a:pt x="256" y="104"/>
                    </a:cubicBezTo>
                    <a:cubicBezTo>
                      <a:pt x="258" y="103"/>
                      <a:pt x="261" y="102"/>
                      <a:pt x="263" y="101"/>
                    </a:cubicBezTo>
                    <a:cubicBezTo>
                      <a:pt x="262" y="101"/>
                      <a:pt x="261" y="101"/>
                      <a:pt x="260" y="101"/>
                    </a:cubicBezTo>
                    <a:moveTo>
                      <a:pt x="253" y="101"/>
                    </a:moveTo>
                    <a:cubicBezTo>
                      <a:pt x="251" y="102"/>
                      <a:pt x="249" y="103"/>
                      <a:pt x="247" y="103"/>
                    </a:cubicBezTo>
                    <a:cubicBezTo>
                      <a:pt x="248" y="104"/>
                      <a:pt x="249" y="104"/>
                      <a:pt x="250" y="104"/>
                    </a:cubicBezTo>
                    <a:cubicBezTo>
                      <a:pt x="252" y="103"/>
                      <a:pt x="254" y="102"/>
                      <a:pt x="256" y="101"/>
                    </a:cubicBezTo>
                    <a:cubicBezTo>
                      <a:pt x="255" y="101"/>
                      <a:pt x="254" y="101"/>
                      <a:pt x="253" y="101"/>
                    </a:cubicBezTo>
                    <a:moveTo>
                      <a:pt x="245" y="100"/>
                    </a:moveTo>
                    <a:cubicBezTo>
                      <a:pt x="244" y="101"/>
                      <a:pt x="242" y="102"/>
                      <a:pt x="240" y="103"/>
                    </a:cubicBezTo>
                    <a:cubicBezTo>
                      <a:pt x="241" y="103"/>
                      <a:pt x="242" y="103"/>
                      <a:pt x="243" y="103"/>
                    </a:cubicBezTo>
                    <a:cubicBezTo>
                      <a:pt x="245" y="102"/>
                      <a:pt x="247" y="101"/>
                      <a:pt x="248" y="100"/>
                    </a:cubicBezTo>
                    <a:cubicBezTo>
                      <a:pt x="247" y="100"/>
                      <a:pt x="246" y="100"/>
                      <a:pt x="245" y="100"/>
                    </a:cubicBezTo>
                    <a:moveTo>
                      <a:pt x="237" y="100"/>
                    </a:moveTo>
                    <a:cubicBezTo>
                      <a:pt x="236" y="101"/>
                      <a:pt x="235" y="102"/>
                      <a:pt x="233" y="103"/>
                    </a:cubicBezTo>
                    <a:cubicBezTo>
                      <a:pt x="234" y="103"/>
                      <a:pt x="236" y="103"/>
                      <a:pt x="237" y="103"/>
                    </a:cubicBezTo>
                    <a:cubicBezTo>
                      <a:pt x="238" y="102"/>
                      <a:pt x="240" y="101"/>
                      <a:pt x="241" y="100"/>
                    </a:cubicBezTo>
                    <a:cubicBezTo>
                      <a:pt x="240" y="100"/>
                      <a:pt x="239" y="100"/>
                      <a:pt x="237" y="100"/>
                    </a:cubicBezTo>
                    <a:moveTo>
                      <a:pt x="131" y="97"/>
                    </a:moveTo>
                    <a:cubicBezTo>
                      <a:pt x="89" y="97"/>
                      <a:pt x="46" y="99"/>
                      <a:pt x="0" y="101"/>
                    </a:cubicBezTo>
                    <a:cubicBezTo>
                      <a:pt x="0" y="104"/>
                      <a:pt x="0" y="104"/>
                      <a:pt x="0" y="104"/>
                    </a:cubicBezTo>
                    <a:cubicBezTo>
                      <a:pt x="46" y="102"/>
                      <a:pt x="89" y="100"/>
                      <a:pt x="131" y="100"/>
                    </a:cubicBezTo>
                    <a:cubicBezTo>
                      <a:pt x="131" y="100"/>
                      <a:pt x="131" y="100"/>
                      <a:pt x="131" y="100"/>
                    </a:cubicBezTo>
                    <a:cubicBezTo>
                      <a:pt x="165" y="100"/>
                      <a:pt x="198" y="101"/>
                      <a:pt x="230" y="103"/>
                    </a:cubicBezTo>
                    <a:cubicBezTo>
                      <a:pt x="231" y="102"/>
                      <a:pt x="233" y="101"/>
                      <a:pt x="234" y="100"/>
                    </a:cubicBezTo>
                    <a:cubicBezTo>
                      <a:pt x="201" y="98"/>
                      <a:pt x="166" y="97"/>
                      <a:pt x="131" y="97"/>
                    </a:cubicBezTo>
                    <a:moveTo>
                      <a:pt x="1905" y="8"/>
                    </a:moveTo>
                    <a:cubicBezTo>
                      <a:pt x="1873" y="9"/>
                      <a:pt x="1842" y="10"/>
                      <a:pt x="1812" y="12"/>
                    </a:cubicBezTo>
                    <a:cubicBezTo>
                      <a:pt x="1811" y="12"/>
                      <a:pt x="1810" y="12"/>
                      <a:pt x="1810" y="12"/>
                    </a:cubicBezTo>
                    <a:cubicBezTo>
                      <a:pt x="1805" y="12"/>
                      <a:pt x="1801" y="13"/>
                      <a:pt x="1796" y="13"/>
                    </a:cubicBezTo>
                    <a:cubicBezTo>
                      <a:pt x="1792" y="14"/>
                      <a:pt x="1788" y="14"/>
                      <a:pt x="1783" y="15"/>
                    </a:cubicBezTo>
                    <a:cubicBezTo>
                      <a:pt x="1783" y="15"/>
                      <a:pt x="1783" y="15"/>
                      <a:pt x="1783" y="15"/>
                    </a:cubicBezTo>
                    <a:cubicBezTo>
                      <a:pt x="1779" y="15"/>
                      <a:pt x="1774" y="15"/>
                      <a:pt x="1770" y="16"/>
                    </a:cubicBezTo>
                    <a:cubicBezTo>
                      <a:pt x="1770" y="16"/>
                      <a:pt x="1769" y="16"/>
                      <a:pt x="1769" y="16"/>
                    </a:cubicBezTo>
                    <a:cubicBezTo>
                      <a:pt x="1765" y="16"/>
                      <a:pt x="1761" y="17"/>
                      <a:pt x="1757" y="17"/>
                    </a:cubicBezTo>
                    <a:cubicBezTo>
                      <a:pt x="1757" y="17"/>
                      <a:pt x="1756" y="17"/>
                      <a:pt x="1756" y="17"/>
                    </a:cubicBezTo>
                    <a:cubicBezTo>
                      <a:pt x="1752" y="18"/>
                      <a:pt x="1748" y="18"/>
                      <a:pt x="1745" y="19"/>
                    </a:cubicBezTo>
                    <a:cubicBezTo>
                      <a:pt x="1743" y="19"/>
                      <a:pt x="1742" y="19"/>
                      <a:pt x="1741" y="19"/>
                    </a:cubicBezTo>
                    <a:cubicBezTo>
                      <a:pt x="1738" y="19"/>
                      <a:pt x="1734" y="20"/>
                      <a:pt x="1731" y="20"/>
                    </a:cubicBezTo>
                    <a:cubicBezTo>
                      <a:pt x="1532" y="44"/>
                      <a:pt x="1363" y="84"/>
                      <a:pt x="1178" y="119"/>
                    </a:cubicBezTo>
                    <a:cubicBezTo>
                      <a:pt x="1062" y="142"/>
                      <a:pt x="958" y="150"/>
                      <a:pt x="861" y="150"/>
                    </a:cubicBezTo>
                    <a:cubicBezTo>
                      <a:pt x="861" y="150"/>
                      <a:pt x="861" y="150"/>
                      <a:pt x="861" y="150"/>
                    </a:cubicBezTo>
                    <a:cubicBezTo>
                      <a:pt x="704" y="150"/>
                      <a:pt x="565" y="129"/>
                      <a:pt x="413" y="113"/>
                    </a:cubicBezTo>
                    <a:cubicBezTo>
                      <a:pt x="410" y="113"/>
                      <a:pt x="408" y="113"/>
                      <a:pt x="405" y="113"/>
                    </a:cubicBezTo>
                    <a:cubicBezTo>
                      <a:pt x="403" y="112"/>
                      <a:pt x="401" y="112"/>
                      <a:pt x="398" y="112"/>
                    </a:cubicBezTo>
                    <a:cubicBezTo>
                      <a:pt x="396" y="112"/>
                      <a:pt x="394" y="111"/>
                      <a:pt x="391" y="111"/>
                    </a:cubicBezTo>
                    <a:cubicBezTo>
                      <a:pt x="389" y="111"/>
                      <a:pt x="386" y="111"/>
                      <a:pt x="384" y="111"/>
                    </a:cubicBezTo>
                    <a:cubicBezTo>
                      <a:pt x="383" y="110"/>
                      <a:pt x="381" y="110"/>
                      <a:pt x="380" y="110"/>
                    </a:cubicBezTo>
                    <a:cubicBezTo>
                      <a:pt x="359" y="109"/>
                      <a:pt x="339" y="109"/>
                      <a:pt x="318" y="108"/>
                    </a:cubicBezTo>
                    <a:cubicBezTo>
                      <a:pt x="323" y="108"/>
                      <a:pt x="327" y="109"/>
                      <a:pt x="332" y="109"/>
                    </a:cubicBezTo>
                    <a:cubicBezTo>
                      <a:pt x="354" y="111"/>
                      <a:pt x="375" y="113"/>
                      <a:pt x="396" y="115"/>
                    </a:cubicBezTo>
                    <a:cubicBezTo>
                      <a:pt x="397" y="115"/>
                      <a:pt x="398" y="115"/>
                      <a:pt x="399" y="115"/>
                    </a:cubicBezTo>
                    <a:cubicBezTo>
                      <a:pt x="401" y="115"/>
                      <a:pt x="403" y="115"/>
                      <a:pt x="405" y="116"/>
                    </a:cubicBezTo>
                    <a:cubicBezTo>
                      <a:pt x="407" y="116"/>
                      <a:pt x="409" y="116"/>
                      <a:pt x="412" y="116"/>
                    </a:cubicBezTo>
                    <a:cubicBezTo>
                      <a:pt x="414" y="117"/>
                      <a:pt x="416" y="117"/>
                      <a:pt x="418" y="117"/>
                    </a:cubicBezTo>
                    <a:cubicBezTo>
                      <a:pt x="568" y="132"/>
                      <a:pt x="706" y="153"/>
                      <a:pt x="861" y="153"/>
                    </a:cubicBezTo>
                    <a:cubicBezTo>
                      <a:pt x="958" y="153"/>
                      <a:pt x="1062" y="145"/>
                      <a:pt x="1179" y="122"/>
                    </a:cubicBezTo>
                    <a:cubicBezTo>
                      <a:pt x="1362" y="87"/>
                      <a:pt x="1529" y="48"/>
                      <a:pt x="1724" y="24"/>
                    </a:cubicBezTo>
                    <a:cubicBezTo>
                      <a:pt x="1728" y="24"/>
                      <a:pt x="1731" y="23"/>
                      <a:pt x="1734" y="23"/>
                    </a:cubicBezTo>
                    <a:cubicBezTo>
                      <a:pt x="1735" y="23"/>
                      <a:pt x="1736" y="23"/>
                      <a:pt x="1737" y="23"/>
                    </a:cubicBezTo>
                    <a:cubicBezTo>
                      <a:pt x="1741" y="22"/>
                      <a:pt x="1744" y="22"/>
                      <a:pt x="1748" y="21"/>
                    </a:cubicBezTo>
                    <a:cubicBezTo>
                      <a:pt x="1748" y="21"/>
                      <a:pt x="1748" y="21"/>
                      <a:pt x="1749" y="21"/>
                    </a:cubicBezTo>
                    <a:cubicBezTo>
                      <a:pt x="1753" y="21"/>
                      <a:pt x="1756" y="20"/>
                      <a:pt x="1760" y="20"/>
                    </a:cubicBezTo>
                    <a:cubicBezTo>
                      <a:pt x="1761" y="20"/>
                      <a:pt x="1761" y="20"/>
                      <a:pt x="1761" y="20"/>
                    </a:cubicBezTo>
                    <a:cubicBezTo>
                      <a:pt x="1765" y="19"/>
                      <a:pt x="1769" y="19"/>
                      <a:pt x="1773" y="19"/>
                    </a:cubicBezTo>
                    <a:cubicBezTo>
                      <a:pt x="1777" y="18"/>
                      <a:pt x="1780" y="18"/>
                      <a:pt x="1784" y="17"/>
                    </a:cubicBezTo>
                    <a:cubicBezTo>
                      <a:pt x="1784" y="17"/>
                      <a:pt x="1785" y="17"/>
                      <a:pt x="1785" y="17"/>
                    </a:cubicBezTo>
                    <a:cubicBezTo>
                      <a:pt x="1815" y="14"/>
                      <a:pt x="1847" y="12"/>
                      <a:pt x="1879" y="10"/>
                    </a:cubicBezTo>
                    <a:cubicBezTo>
                      <a:pt x="1887" y="9"/>
                      <a:pt x="1896" y="9"/>
                      <a:pt x="1905" y="8"/>
                    </a:cubicBezTo>
                    <a:moveTo>
                      <a:pt x="1971" y="2"/>
                    </a:moveTo>
                    <a:cubicBezTo>
                      <a:pt x="1970" y="2"/>
                      <a:pt x="1970" y="2"/>
                      <a:pt x="1969" y="2"/>
                    </a:cubicBezTo>
                    <a:cubicBezTo>
                      <a:pt x="1973" y="3"/>
                      <a:pt x="1977" y="3"/>
                      <a:pt x="1980" y="4"/>
                    </a:cubicBezTo>
                    <a:cubicBezTo>
                      <a:pt x="1977" y="3"/>
                      <a:pt x="1974" y="3"/>
                      <a:pt x="1971" y="2"/>
                    </a:cubicBezTo>
                    <a:moveTo>
                      <a:pt x="1986" y="2"/>
                    </a:moveTo>
                    <a:cubicBezTo>
                      <a:pt x="1985" y="2"/>
                      <a:pt x="1984" y="2"/>
                      <a:pt x="1983" y="2"/>
                    </a:cubicBezTo>
                    <a:cubicBezTo>
                      <a:pt x="1987" y="3"/>
                      <a:pt x="1992" y="3"/>
                      <a:pt x="1997" y="4"/>
                    </a:cubicBezTo>
                    <a:cubicBezTo>
                      <a:pt x="1997" y="4"/>
                      <a:pt x="1998" y="4"/>
                      <a:pt x="1998" y="4"/>
                    </a:cubicBezTo>
                    <a:cubicBezTo>
                      <a:pt x="1998" y="4"/>
                      <a:pt x="1998" y="4"/>
                      <a:pt x="1998" y="4"/>
                    </a:cubicBezTo>
                    <a:cubicBezTo>
                      <a:pt x="1994" y="3"/>
                      <a:pt x="1990" y="3"/>
                      <a:pt x="1986" y="2"/>
                    </a:cubicBezTo>
                    <a:moveTo>
                      <a:pt x="2000" y="1"/>
                    </a:moveTo>
                    <a:cubicBezTo>
                      <a:pt x="1999" y="1"/>
                      <a:pt x="1997" y="1"/>
                      <a:pt x="1996" y="1"/>
                    </a:cubicBezTo>
                    <a:cubicBezTo>
                      <a:pt x="2000" y="2"/>
                      <a:pt x="2004" y="3"/>
                      <a:pt x="2009" y="4"/>
                    </a:cubicBezTo>
                    <a:cubicBezTo>
                      <a:pt x="2010" y="4"/>
                      <a:pt x="2011" y="4"/>
                      <a:pt x="2012" y="4"/>
                    </a:cubicBezTo>
                    <a:cubicBezTo>
                      <a:pt x="2008" y="3"/>
                      <a:pt x="2004" y="2"/>
                      <a:pt x="2000" y="1"/>
                    </a:cubicBezTo>
                    <a:moveTo>
                      <a:pt x="2015" y="1"/>
                    </a:moveTo>
                    <a:cubicBezTo>
                      <a:pt x="2013" y="1"/>
                      <a:pt x="2011" y="1"/>
                      <a:pt x="2009" y="1"/>
                    </a:cubicBezTo>
                    <a:cubicBezTo>
                      <a:pt x="2013" y="2"/>
                      <a:pt x="2017" y="3"/>
                      <a:pt x="2021" y="4"/>
                    </a:cubicBezTo>
                    <a:cubicBezTo>
                      <a:pt x="2022" y="4"/>
                      <a:pt x="2024" y="4"/>
                      <a:pt x="2025" y="4"/>
                    </a:cubicBezTo>
                    <a:cubicBezTo>
                      <a:pt x="2022" y="3"/>
                      <a:pt x="2018" y="2"/>
                      <a:pt x="2015" y="1"/>
                    </a:cubicBezTo>
                    <a:moveTo>
                      <a:pt x="2029" y="1"/>
                    </a:moveTo>
                    <a:cubicBezTo>
                      <a:pt x="2027" y="1"/>
                      <a:pt x="2025" y="1"/>
                      <a:pt x="2023" y="1"/>
                    </a:cubicBezTo>
                    <a:cubicBezTo>
                      <a:pt x="2026" y="2"/>
                      <a:pt x="2029" y="3"/>
                      <a:pt x="2033" y="4"/>
                    </a:cubicBezTo>
                    <a:cubicBezTo>
                      <a:pt x="2035" y="4"/>
                      <a:pt x="2037" y="4"/>
                      <a:pt x="2038" y="4"/>
                    </a:cubicBezTo>
                    <a:cubicBezTo>
                      <a:pt x="2035" y="3"/>
                      <a:pt x="2032" y="2"/>
                      <a:pt x="2029" y="1"/>
                    </a:cubicBezTo>
                    <a:moveTo>
                      <a:pt x="2043" y="1"/>
                    </a:moveTo>
                    <a:cubicBezTo>
                      <a:pt x="2040" y="1"/>
                      <a:pt x="2038" y="1"/>
                      <a:pt x="2036" y="1"/>
                    </a:cubicBezTo>
                    <a:cubicBezTo>
                      <a:pt x="2039" y="2"/>
                      <a:pt x="2042" y="3"/>
                      <a:pt x="2045" y="4"/>
                    </a:cubicBezTo>
                    <a:cubicBezTo>
                      <a:pt x="2047" y="4"/>
                      <a:pt x="2049" y="4"/>
                      <a:pt x="2051" y="4"/>
                    </a:cubicBezTo>
                    <a:cubicBezTo>
                      <a:pt x="2048" y="3"/>
                      <a:pt x="2045" y="2"/>
                      <a:pt x="2043" y="1"/>
                    </a:cubicBezTo>
                    <a:moveTo>
                      <a:pt x="2057" y="0"/>
                    </a:moveTo>
                    <a:cubicBezTo>
                      <a:pt x="2054" y="0"/>
                      <a:pt x="2052" y="0"/>
                      <a:pt x="2049" y="1"/>
                    </a:cubicBezTo>
                    <a:cubicBezTo>
                      <a:pt x="2052" y="2"/>
                      <a:pt x="2055" y="2"/>
                      <a:pt x="2058" y="4"/>
                    </a:cubicBezTo>
                    <a:cubicBezTo>
                      <a:pt x="2060" y="3"/>
                      <a:pt x="2063" y="3"/>
                      <a:pt x="2065" y="3"/>
                    </a:cubicBezTo>
                    <a:cubicBezTo>
                      <a:pt x="2063" y="2"/>
                      <a:pt x="2060" y="1"/>
                      <a:pt x="2057" y="0"/>
                    </a:cubicBezTo>
                    <a:moveTo>
                      <a:pt x="2070" y="0"/>
                    </a:moveTo>
                    <a:cubicBezTo>
                      <a:pt x="2068" y="0"/>
                      <a:pt x="2065" y="0"/>
                      <a:pt x="2063" y="0"/>
                    </a:cubicBezTo>
                    <a:cubicBezTo>
                      <a:pt x="2066" y="1"/>
                      <a:pt x="2068" y="2"/>
                      <a:pt x="2071" y="3"/>
                    </a:cubicBezTo>
                    <a:cubicBezTo>
                      <a:pt x="2301" y="4"/>
                      <a:pt x="2579" y="29"/>
                      <a:pt x="2945" y="99"/>
                    </a:cubicBezTo>
                    <a:cubicBezTo>
                      <a:pt x="2945" y="96"/>
                      <a:pt x="2945" y="96"/>
                      <a:pt x="2945" y="96"/>
                    </a:cubicBezTo>
                    <a:cubicBezTo>
                      <a:pt x="2579" y="26"/>
                      <a:pt x="2300" y="0"/>
                      <a:pt x="20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noEditPoints="1"/>
              </p:cNvSpPr>
              <p:nvPr userDrawn="1"/>
            </p:nvSpPr>
            <p:spPr bwMode="auto">
              <a:xfrm>
                <a:off x="0" y="1976438"/>
                <a:ext cx="12198350" cy="525463"/>
              </a:xfrm>
              <a:custGeom>
                <a:avLst/>
                <a:gdLst>
                  <a:gd name="T0" fmla="*/ 269 w 2945"/>
                  <a:gd name="T1" fmla="*/ 101 h 127"/>
                  <a:gd name="T2" fmla="*/ 270 w 2945"/>
                  <a:gd name="T3" fmla="*/ 100 h 127"/>
                  <a:gd name="T4" fmla="*/ 0 w 2945"/>
                  <a:gd name="T5" fmla="*/ 113 h 127"/>
                  <a:gd name="T6" fmla="*/ 223 w 2945"/>
                  <a:gd name="T7" fmla="*/ 103 h 127"/>
                  <a:gd name="T8" fmla="*/ 262 w 2945"/>
                  <a:gd name="T9" fmla="*/ 100 h 127"/>
                  <a:gd name="T10" fmla="*/ 257 w 2945"/>
                  <a:gd name="T11" fmla="*/ 103 h 127"/>
                  <a:gd name="T12" fmla="*/ 262 w 2945"/>
                  <a:gd name="T13" fmla="*/ 100 h 127"/>
                  <a:gd name="T14" fmla="*/ 231 w 2945"/>
                  <a:gd name="T15" fmla="*/ 100 h 127"/>
                  <a:gd name="T16" fmla="*/ 230 w 2945"/>
                  <a:gd name="T17" fmla="*/ 103 h 127"/>
                  <a:gd name="T18" fmla="*/ 254 w 2945"/>
                  <a:gd name="T19" fmla="*/ 100 h 127"/>
                  <a:gd name="T20" fmla="*/ 250 w 2945"/>
                  <a:gd name="T21" fmla="*/ 103 h 127"/>
                  <a:gd name="T22" fmla="*/ 254 w 2945"/>
                  <a:gd name="T23" fmla="*/ 100 h 127"/>
                  <a:gd name="T24" fmla="*/ 239 w 2945"/>
                  <a:gd name="T25" fmla="*/ 100 h 127"/>
                  <a:gd name="T26" fmla="*/ 237 w 2945"/>
                  <a:gd name="T27" fmla="*/ 103 h 127"/>
                  <a:gd name="T28" fmla="*/ 246 w 2945"/>
                  <a:gd name="T29" fmla="*/ 100 h 127"/>
                  <a:gd name="T30" fmla="*/ 243 w 2945"/>
                  <a:gd name="T31" fmla="*/ 103 h 127"/>
                  <a:gd name="T32" fmla="*/ 246 w 2945"/>
                  <a:gd name="T33" fmla="*/ 100 h 127"/>
                  <a:gd name="T34" fmla="*/ 1839 w 2945"/>
                  <a:gd name="T35" fmla="*/ 3 h 127"/>
                  <a:gd name="T36" fmla="*/ 1822 w 2945"/>
                  <a:gd name="T37" fmla="*/ 4 h 127"/>
                  <a:gd name="T38" fmla="*/ 1808 w 2945"/>
                  <a:gd name="T39" fmla="*/ 5 h 127"/>
                  <a:gd name="T40" fmla="*/ 1794 w 2945"/>
                  <a:gd name="T41" fmla="*/ 6 h 127"/>
                  <a:gd name="T42" fmla="*/ 1780 w 2945"/>
                  <a:gd name="T43" fmla="*/ 7 h 127"/>
                  <a:gd name="T44" fmla="*/ 1767 w 2945"/>
                  <a:gd name="T45" fmla="*/ 8 h 127"/>
                  <a:gd name="T46" fmla="*/ 1752 w 2945"/>
                  <a:gd name="T47" fmla="*/ 9 h 127"/>
                  <a:gd name="T48" fmla="*/ 1179 w 2945"/>
                  <a:gd name="T49" fmla="*/ 93 h 127"/>
                  <a:gd name="T50" fmla="*/ 819 w 2945"/>
                  <a:gd name="T51" fmla="*/ 124 h 127"/>
                  <a:gd name="T52" fmla="*/ 398 w 2945"/>
                  <a:gd name="T53" fmla="*/ 104 h 127"/>
                  <a:gd name="T54" fmla="*/ 384 w 2945"/>
                  <a:gd name="T55" fmla="*/ 103 h 127"/>
                  <a:gd name="T56" fmla="*/ 369 w 2945"/>
                  <a:gd name="T57" fmla="*/ 103 h 127"/>
                  <a:gd name="T58" fmla="*/ 304 w 2945"/>
                  <a:gd name="T59" fmla="*/ 104 h 127"/>
                  <a:gd name="T60" fmla="*/ 380 w 2945"/>
                  <a:gd name="T61" fmla="*/ 106 h 127"/>
                  <a:gd name="T62" fmla="*/ 390 w 2945"/>
                  <a:gd name="T63" fmla="*/ 107 h 127"/>
                  <a:gd name="T64" fmla="*/ 403 w 2945"/>
                  <a:gd name="T65" fmla="*/ 107 h 127"/>
                  <a:gd name="T66" fmla="*/ 819 w 2945"/>
                  <a:gd name="T67" fmla="*/ 127 h 127"/>
                  <a:gd name="T68" fmla="*/ 1737 w 2945"/>
                  <a:gd name="T69" fmla="*/ 13 h 127"/>
                  <a:gd name="T70" fmla="*/ 1750 w 2945"/>
                  <a:gd name="T71" fmla="*/ 12 h 127"/>
                  <a:gd name="T72" fmla="*/ 1762 w 2945"/>
                  <a:gd name="T73" fmla="*/ 11 h 127"/>
                  <a:gd name="T74" fmla="*/ 1774 w 2945"/>
                  <a:gd name="T75" fmla="*/ 10 h 127"/>
                  <a:gd name="T76" fmla="*/ 1786 w 2945"/>
                  <a:gd name="T77" fmla="*/ 9 h 127"/>
                  <a:gd name="T78" fmla="*/ 1810 w 2945"/>
                  <a:gd name="T79" fmla="*/ 8 h 127"/>
                  <a:gd name="T80" fmla="*/ 1905 w 2945"/>
                  <a:gd name="T81" fmla="*/ 4 h 127"/>
                  <a:gd name="T82" fmla="*/ 1882 w 2945"/>
                  <a:gd name="T83" fmla="*/ 3 h 127"/>
                  <a:gd name="T84" fmla="*/ 2086 w 2945"/>
                  <a:gd name="T85" fmla="*/ 5 h 127"/>
                  <a:gd name="T86" fmla="*/ 2945 w 2945"/>
                  <a:gd name="T87" fmla="*/ 124 h 127"/>
                  <a:gd name="T88" fmla="*/ 2063 w 2945"/>
                  <a:gd name="T89" fmla="*/ 2 h 127"/>
                  <a:gd name="T90" fmla="*/ 2080 w 2945"/>
                  <a:gd name="T91" fmla="*/ 5 h 127"/>
                  <a:gd name="T92" fmla="*/ 2063 w 2945"/>
                  <a:gd name="T93" fmla="*/ 2 h 127"/>
                  <a:gd name="T94" fmla="*/ 2061 w 2945"/>
                  <a:gd name="T95" fmla="*/ 4 h 127"/>
                  <a:gd name="T96" fmla="*/ 2056 w 2945"/>
                  <a:gd name="T97" fmla="*/ 1 h 127"/>
                  <a:gd name="T98" fmla="*/ 2037 w 2945"/>
                  <a:gd name="T99" fmla="*/ 1 h 127"/>
                  <a:gd name="T100" fmla="*/ 2053 w 2945"/>
                  <a:gd name="T101" fmla="*/ 4 h 127"/>
                  <a:gd name="T102" fmla="*/ 2037 w 2945"/>
                  <a:gd name="T103" fmla="*/ 1 h 127"/>
                  <a:gd name="T104" fmla="*/ 2036 w 2945"/>
                  <a:gd name="T105" fmla="*/ 4 h 127"/>
                  <a:gd name="T106" fmla="*/ 2028 w 2945"/>
                  <a:gd name="T107" fmla="*/ 1 h 127"/>
                  <a:gd name="T108" fmla="*/ 2010 w 2945"/>
                  <a:gd name="T109" fmla="*/ 0 h 127"/>
                  <a:gd name="T110" fmla="*/ 2026 w 2945"/>
                  <a:gd name="T111" fmla="*/ 4 h 127"/>
                  <a:gd name="T112" fmla="*/ 2010 w 2945"/>
                  <a:gd name="T113" fmla="*/ 0 h 127"/>
                  <a:gd name="T114" fmla="*/ 2010 w 2945"/>
                  <a:gd name="T115" fmla="*/ 3 h 127"/>
                  <a:gd name="T116" fmla="*/ 1998 w 2945"/>
                  <a:gd name="T1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5" h="127">
                    <a:moveTo>
                      <a:pt x="270" y="100"/>
                    </a:moveTo>
                    <a:cubicBezTo>
                      <a:pt x="270" y="100"/>
                      <a:pt x="269" y="100"/>
                      <a:pt x="269" y="101"/>
                    </a:cubicBezTo>
                    <a:cubicBezTo>
                      <a:pt x="269" y="100"/>
                      <a:pt x="270" y="100"/>
                      <a:pt x="270" y="100"/>
                    </a:cubicBezTo>
                    <a:cubicBezTo>
                      <a:pt x="270" y="100"/>
                      <a:pt x="270" y="100"/>
                      <a:pt x="270" y="100"/>
                    </a:cubicBezTo>
                    <a:moveTo>
                      <a:pt x="228" y="100"/>
                    </a:moveTo>
                    <a:cubicBezTo>
                      <a:pt x="156" y="101"/>
                      <a:pt x="81" y="104"/>
                      <a:pt x="0" y="113"/>
                    </a:cubicBezTo>
                    <a:cubicBezTo>
                      <a:pt x="0" y="116"/>
                      <a:pt x="0" y="116"/>
                      <a:pt x="0" y="116"/>
                    </a:cubicBezTo>
                    <a:cubicBezTo>
                      <a:pt x="80" y="107"/>
                      <a:pt x="153" y="104"/>
                      <a:pt x="223" y="103"/>
                    </a:cubicBezTo>
                    <a:cubicBezTo>
                      <a:pt x="225" y="102"/>
                      <a:pt x="226" y="101"/>
                      <a:pt x="228" y="100"/>
                    </a:cubicBezTo>
                    <a:moveTo>
                      <a:pt x="262" y="100"/>
                    </a:moveTo>
                    <a:cubicBezTo>
                      <a:pt x="260" y="101"/>
                      <a:pt x="258" y="102"/>
                      <a:pt x="256" y="103"/>
                    </a:cubicBezTo>
                    <a:cubicBezTo>
                      <a:pt x="256" y="103"/>
                      <a:pt x="256" y="103"/>
                      <a:pt x="257" y="103"/>
                    </a:cubicBezTo>
                    <a:cubicBezTo>
                      <a:pt x="259" y="102"/>
                      <a:pt x="261" y="101"/>
                      <a:pt x="263" y="100"/>
                    </a:cubicBezTo>
                    <a:cubicBezTo>
                      <a:pt x="263" y="100"/>
                      <a:pt x="262" y="100"/>
                      <a:pt x="262" y="100"/>
                    </a:cubicBezTo>
                    <a:moveTo>
                      <a:pt x="235" y="100"/>
                    </a:moveTo>
                    <a:cubicBezTo>
                      <a:pt x="234" y="100"/>
                      <a:pt x="233" y="100"/>
                      <a:pt x="231" y="100"/>
                    </a:cubicBezTo>
                    <a:cubicBezTo>
                      <a:pt x="230" y="101"/>
                      <a:pt x="228" y="102"/>
                      <a:pt x="227" y="103"/>
                    </a:cubicBezTo>
                    <a:cubicBezTo>
                      <a:pt x="228" y="103"/>
                      <a:pt x="229" y="103"/>
                      <a:pt x="230" y="103"/>
                    </a:cubicBezTo>
                    <a:cubicBezTo>
                      <a:pt x="232" y="102"/>
                      <a:pt x="233" y="101"/>
                      <a:pt x="235" y="100"/>
                    </a:cubicBezTo>
                    <a:moveTo>
                      <a:pt x="254" y="100"/>
                    </a:moveTo>
                    <a:cubicBezTo>
                      <a:pt x="252" y="101"/>
                      <a:pt x="250" y="102"/>
                      <a:pt x="248" y="103"/>
                    </a:cubicBezTo>
                    <a:cubicBezTo>
                      <a:pt x="249" y="103"/>
                      <a:pt x="249" y="103"/>
                      <a:pt x="250" y="103"/>
                    </a:cubicBezTo>
                    <a:cubicBezTo>
                      <a:pt x="252" y="102"/>
                      <a:pt x="254" y="101"/>
                      <a:pt x="256" y="100"/>
                    </a:cubicBezTo>
                    <a:cubicBezTo>
                      <a:pt x="255" y="100"/>
                      <a:pt x="255" y="100"/>
                      <a:pt x="254" y="100"/>
                    </a:cubicBezTo>
                    <a:moveTo>
                      <a:pt x="242" y="100"/>
                    </a:moveTo>
                    <a:cubicBezTo>
                      <a:pt x="241" y="100"/>
                      <a:pt x="240" y="100"/>
                      <a:pt x="239" y="100"/>
                    </a:cubicBezTo>
                    <a:cubicBezTo>
                      <a:pt x="237" y="101"/>
                      <a:pt x="236" y="102"/>
                      <a:pt x="234" y="103"/>
                    </a:cubicBezTo>
                    <a:cubicBezTo>
                      <a:pt x="235" y="103"/>
                      <a:pt x="236" y="103"/>
                      <a:pt x="237" y="103"/>
                    </a:cubicBezTo>
                    <a:cubicBezTo>
                      <a:pt x="238" y="102"/>
                      <a:pt x="240" y="101"/>
                      <a:pt x="242" y="100"/>
                    </a:cubicBezTo>
                    <a:moveTo>
                      <a:pt x="246" y="100"/>
                    </a:moveTo>
                    <a:cubicBezTo>
                      <a:pt x="245" y="101"/>
                      <a:pt x="243" y="102"/>
                      <a:pt x="241" y="103"/>
                    </a:cubicBezTo>
                    <a:cubicBezTo>
                      <a:pt x="242" y="103"/>
                      <a:pt x="242" y="103"/>
                      <a:pt x="243" y="103"/>
                    </a:cubicBezTo>
                    <a:cubicBezTo>
                      <a:pt x="245" y="102"/>
                      <a:pt x="247" y="101"/>
                      <a:pt x="249" y="100"/>
                    </a:cubicBezTo>
                    <a:cubicBezTo>
                      <a:pt x="248" y="100"/>
                      <a:pt x="247" y="100"/>
                      <a:pt x="246" y="100"/>
                    </a:cubicBezTo>
                    <a:moveTo>
                      <a:pt x="1882" y="3"/>
                    </a:moveTo>
                    <a:cubicBezTo>
                      <a:pt x="1868" y="3"/>
                      <a:pt x="1853" y="3"/>
                      <a:pt x="1839" y="3"/>
                    </a:cubicBezTo>
                    <a:cubicBezTo>
                      <a:pt x="1838" y="3"/>
                      <a:pt x="1837" y="4"/>
                      <a:pt x="1836" y="4"/>
                    </a:cubicBezTo>
                    <a:cubicBezTo>
                      <a:pt x="1831" y="4"/>
                      <a:pt x="1827" y="4"/>
                      <a:pt x="1822" y="4"/>
                    </a:cubicBezTo>
                    <a:cubicBezTo>
                      <a:pt x="1818" y="5"/>
                      <a:pt x="1813" y="5"/>
                      <a:pt x="1809" y="5"/>
                    </a:cubicBezTo>
                    <a:cubicBezTo>
                      <a:pt x="1809" y="5"/>
                      <a:pt x="1808" y="5"/>
                      <a:pt x="1808" y="5"/>
                    </a:cubicBezTo>
                    <a:cubicBezTo>
                      <a:pt x="1804" y="5"/>
                      <a:pt x="1800" y="6"/>
                      <a:pt x="1796" y="6"/>
                    </a:cubicBezTo>
                    <a:cubicBezTo>
                      <a:pt x="1795" y="6"/>
                      <a:pt x="1795" y="6"/>
                      <a:pt x="1794" y="6"/>
                    </a:cubicBezTo>
                    <a:cubicBezTo>
                      <a:pt x="1790" y="6"/>
                      <a:pt x="1786" y="6"/>
                      <a:pt x="1782" y="7"/>
                    </a:cubicBezTo>
                    <a:cubicBezTo>
                      <a:pt x="1782" y="7"/>
                      <a:pt x="1781" y="7"/>
                      <a:pt x="1780" y="7"/>
                    </a:cubicBezTo>
                    <a:cubicBezTo>
                      <a:pt x="1776" y="7"/>
                      <a:pt x="1773" y="7"/>
                      <a:pt x="1769" y="8"/>
                    </a:cubicBezTo>
                    <a:cubicBezTo>
                      <a:pt x="1768" y="8"/>
                      <a:pt x="1767" y="8"/>
                      <a:pt x="1767" y="8"/>
                    </a:cubicBezTo>
                    <a:cubicBezTo>
                      <a:pt x="1763" y="8"/>
                      <a:pt x="1760" y="8"/>
                      <a:pt x="1757" y="8"/>
                    </a:cubicBezTo>
                    <a:cubicBezTo>
                      <a:pt x="1755" y="9"/>
                      <a:pt x="1754" y="9"/>
                      <a:pt x="1752" y="9"/>
                    </a:cubicBezTo>
                    <a:cubicBezTo>
                      <a:pt x="1749" y="9"/>
                      <a:pt x="1746" y="9"/>
                      <a:pt x="1743" y="10"/>
                    </a:cubicBezTo>
                    <a:cubicBezTo>
                      <a:pt x="1540" y="26"/>
                      <a:pt x="1366" y="61"/>
                      <a:pt x="1179" y="93"/>
                    </a:cubicBezTo>
                    <a:cubicBezTo>
                      <a:pt x="1046" y="117"/>
                      <a:pt x="929" y="124"/>
                      <a:pt x="819" y="124"/>
                    </a:cubicBezTo>
                    <a:cubicBezTo>
                      <a:pt x="819" y="124"/>
                      <a:pt x="819" y="124"/>
                      <a:pt x="819" y="124"/>
                    </a:cubicBezTo>
                    <a:cubicBezTo>
                      <a:pt x="675" y="124"/>
                      <a:pt x="544" y="111"/>
                      <a:pt x="405" y="104"/>
                    </a:cubicBezTo>
                    <a:cubicBezTo>
                      <a:pt x="402" y="104"/>
                      <a:pt x="400" y="104"/>
                      <a:pt x="398" y="104"/>
                    </a:cubicBezTo>
                    <a:cubicBezTo>
                      <a:pt x="395" y="104"/>
                      <a:pt x="393" y="104"/>
                      <a:pt x="391" y="104"/>
                    </a:cubicBezTo>
                    <a:cubicBezTo>
                      <a:pt x="388" y="104"/>
                      <a:pt x="386" y="103"/>
                      <a:pt x="384" y="103"/>
                    </a:cubicBezTo>
                    <a:cubicBezTo>
                      <a:pt x="381" y="103"/>
                      <a:pt x="379" y="103"/>
                      <a:pt x="376" y="103"/>
                    </a:cubicBezTo>
                    <a:cubicBezTo>
                      <a:pt x="374" y="103"/>
                      <a:pt x="372" y="103"/>
                      <a:pt x="369" y="103"/>
                    </a:cubicBezTo>
                    <a:cubicBezTo>
                      <a:pt x="367" y="103"/>
                      <a:pt x="365" y="103"/>
                      <a:pt x="363" y="102"/>
                    </a:cubicBezTo>
                    <a:cubicBezTo>
                      <a:pt x="344" y="103"/>
                      <a:pt x="324" y="103"/>
                      <a:pt x="304" y="104"/>
                    </a:cubicBezTo>
                    <a:cubicBezTo>
                      <a:pt x="309" y="104"/>
                      <a:pt x="313" y="104"/>
                      <a:pt x="318" y="104"/>
                    </a:cubicBezTo>
                    <a:cubicBezTo>
                      <a:pt x="339" y="105"/>
                      <a:pt x="359" y="105"/>
                      <a:pt x="380" y="106"/>
                    </a:cubicBezTo>
                    <a:cubicBezTo>
                      <a:pt x="381" y="106"/>
                      <a:pt x="382" y="106"/>
                      <a:pt x="384" y="106"/>
                    </a:cubicBezTo>
                    <a:cubicBezTo>
                      <a:pt x="386" y="106"/>
                      <a:pt x="388" y="107"/>
                      <a:pt x="390" y="107"/>
                    </a:cubicBezTo>
                    <a:cubicBezTo>
                      <a:pt x="392" y="107"/>
                      <a:pt x="394" y="107"/>
                      <a:pt x="397" y="107"/>
                    </a:cubicBezTo>
                    <a:cubicBezTo>
                      <a:pt x="399" y="107"/>
                      <a:pt x="401" y="107"/>
                      <a:pt x="403" y="107"/>
                    </a:cubicBezTo>
                    <a:cubicBezTo>
                      <a:pt x="405" y="107"/>
                      <a:pt x="408" y="107"/>
                      <a:pt x="410" y="108"/>
                    </a:cubicBezTo>
                    <a:cubicBezTo>
                      <a:pt x="547" y="115"/>
                      <a:pt x="677" y="127"/>
                      <a:pt x="819" y="127"/>
                    </a:cubicBezTo>
                    <a:cubicBezTo>
                      <a:pt x="929" y="127"/>
                      <a:pt x="1046" y="120"/>
                      <a:pt x="1179" y="96"/>
                    </a:cubicBezTo>
                    <a:cubicBezTo>
                      <a:pt x="1365" y="64"/>
                      <a:pt x="1537" y="29"/>
                      <a:pt x="1737" y="13"/>
                    </a:cubicBezTo>
                    <a:cubicBezTo>
                      <a:pt x="1740" y="13"/>
                      <a:pt x="1743" y="13"/>
                      <a:pt x="1746" y="12"/>
                    </a:cubicBezTo>
                    <a:cubicBezTo>
                      <a:pt x="1747" y="12"/>
                      <a:pt x="1749" y="12"/>
                      <a:pt x="1750" y="12"/>
                    </a:cubicBezTo>
                    <a:cubicBezTo>
                      <a:pt x="1753" y="12"/>
                      <a:pt x="1756" y="11"/>
                      <a:pt x="1760" y="11"/>
                    </a:cubicBezTo>
                    <a:cubicBezTo>
                      <a:pt x="1760" y="11"/>
                      <a:pt x="1761" y="11"/>
                      <a:pt x="1762" y="11"/>
                    </a:cubicBezTo>
                    <a:cubicBezTo>
                      <a:pt x="1765" y="11"/>
                      <a:pt x="1769" y="11"/>
                      <a:pt x="1772" y="10"/>
                    </a:cubicBezTo>
                    <a:cubicBezTo>
                      <a:pt x="1773" y="10"/>
                      <a:pt x="1774" y="10"/>
                      <a:pt x="1774" y="10"/>
                    </a:cubicBezTo>
                    <a:cubicBezTo>
                      <a:pt x="1778" y="10"/>
                      <a:pt x="1782" y="10"/>
                      <a:pt x="1786" y="9"/>
                    </a:cubicBezTo>
                    <a:cubicBezTo>
                      <a:pt x="1786" y="9"/>
                      <a:pt x="1786" y="9"/>
                      <a:pt x="1786" y="9"/>
                    </a:cubicBezTo>
                    <a:cubicBezTo>
                      <a:pt x="1790" y="9"/>
                      <a:pt x="1794" y="9"/>
                      <a:pt x="1798" y="9"/>
                    </a:cubicBezTo>
                    <a:cubicBezTo>
                      <a:pt x="1802" y="8"/>
                      <a:pt x="1806" y="8"/>
                      <a:pt x="1810" y="8"/>
                    </a:cubicBezTo>
                    <a:cubicBezTo>
                      <a:pt x="1811" y="8"/>
                      <a:pt x="1811" y="8"/>
                      <a:pt x="1812" y="8"/>
                    </a:cubicBezTo>
                    <a:cubicBezTo>
                      <a:pt x="1842" y="6"/>
                      <a:pt x="1873" y="5"/>
                      <a:pt x="1905" y="4"/>
                    </a:cubicBezTo>
                    <a:cubicBezTo>
                      <a:pt x="1914" y="4"/>
                      <a:pt x="1923" y="4"/>
                      <a:pt x="1932" y="4"/>
                    </a:cubicBezTo>
                    <a:cubicBezTo>
                      <a:pt x="1915" y="3"/>
                      <a:pt x="1899" y="3"/>
                      <a:pt x="1882" y="3"/>
                    </a:cubicBezTo>
                    <a:moveTo>
                      <a:pt x="2078" y="2"/>
                    </a:moveTo>
                    <a:cubicBezTo>
                      <a:pt x="2080" y="3"/>
                      <a:pt x="2083" y="4"/>
                      <a:pt x="2086" y="5"/>
                    </a:cubicBezTo>
                    <a:cubicBezTo>
                      <a:pt x="2316" y="13"/>
                      <a:pt x="2590" y="48"/>
                      <a:pt x="2945" y="126"/>
                    </a:cubicBezTo>
                    <a:cubicBezTo>
                      <a:pt x="2945" y="124"/>
                      <a:pt x="2945" y="124"/>
                      <a:pt x="2945" y="124"/>
                    </a:cubicBezTo>
                    <a:cubicBezTo>
                      <a:pt x="2586" y="44"/>
                      <a:pt x="2309" y="10"/>
                      <a:pt x="2078" y="2"/>
                    </a:cubicBezTo>
                    <a:moveTo>
                      <a:pt x="2063" y="2"/>
                    </a:moveTo>
                    <a:cubicBezTo>
                      <a:pt x="2066" y="3"/>
                      <a:pt x="2070" y="4"/>
                      <a:pt x="2073" y="5"/>
                    </a:cubicBezTo>
                    <a:cubicBezTo>
                      <a:pt x="2075" y="5"/>
                      <a:pt x="2077" y="5"/>
                      <a:pt x="2080" y="5"/>
                    </a:cubicBezTo>
                    <a:cubicBezTo>
                      <a:pt x="2077" y="4"/>
                      <a:pt x="2074" y="3"/>
                      <a:pt x="2071" y="2"/>
                    </a:cubicBezTo>
                    <a:cubicBezTo>
                      <a:pt x="2069" y="2"/>
                      <a:pt x="2066" y="2"/>
                      <a:pt x="2063" y="2"/>
                    </a:cubicBezTo>
                    <a:moveTo>
                      <a:pt x="2051" y="1"/>
                    </a:moveTo>
                    <a:cubicBezTo>
                      <a:pt x="2054" y="2"/>
                      <a:pt x="2057" y="3"/>
                      <a:pt x="2061" y="4"/>
                    </a:cubicBezTo>
                    <a:cubicBezTo>
                      <a:pt x="2062" y="4"/>
                      <a:pt x="2064" y="4"/>
                      <a:pt x="2066" y="5"/>
                    </a:cubicBezTo>
                    <a:cubicBezTo>
                      <a:pt x="2063" y="3"/>
                      <a:pt x="2060" y="2"/>
                      <a:pt x="2056" y="1"/>
                    </a:cubicBezTo>
                    <a:cubicBezTo>
                      <a:pt x="2054" y="1"/>
                      <a:pt x="2053" y="1"/>
                      <a:pt x="2051" y="1"/>
                    </a:cubicBezTo>
                    <a:moveTo>
                      <a:pt x="2037" y="1"/>
                    </a:moveTo>
                    <a:cubicBezTo>
                      <a:pt x="2041" y="2"/>
                      <a:pt x="2044" y="3"/>
                      <a:pt x="2048" y="4"/>
                    </a:cubicBezTo>
                    <a:cubicBezTo>
                      <a:pt x="2050" y="4"/>
                      <a:pt x="2051" y="4"/>
                      <a:pt x="2053" y="4"/>
                    </a:cubicBezTo>
                    <a:cubicBezTo>
                      <a:pt x="2050" y="3"/>
                      <a:pt x="2046" y="2"/>
                      <a:pt x="2043" y="1"/>
                    </a:cubicBezTo>
                    <a:cubicBezTo>
                      <a:pt x="2041" y="1"/>
                      <a:pt x="2039" y="1"/>
                      <a:pt x="2037" y="1"/>
                    </a:cubicBezTo>
                    <a:moveTo>
                      <a:pt x="2024" y="1"/>
                    </a:moveTo>
                    <a:cubicBezTo>
                      <a:pt x="2028" y="2"/>
                      <a:pt x="2032" y="3"/>
                      <a:pt x="2036" y="4"/>
                    </a:cubicBezTo>
                    <a:cubicBezTo>
                      <a:pt x="2037" y="4"/>
                      <a:pt x="2038" y="4"/>
                      <a:pt x="2039" y="4"/>
                    </a:cubicBezTo>
                    <a:cubicBezTo>
                      <a:pt x="2036" y="3"/>
                      <a:pt x="2032" y="2"/>
                      <a:pt x="2028" y="1"/>
                    </a:cubicBezTo>
                    <a:cubicBezTo>
                      <a:pt x="2027" y="1"/>
                      <a:pt x="2025" y="1"/>
                      <a:pt x="2024" y="1"/>
                    </a:cubicBezTo>
                    <a:moveTo>
                      <a:pt x="2010" y="0"/>
                    </a:moveTo>
                    <a:cubicBezTo>
                      <a:pt x="2015" y="1"/>
                      <a:pt x="2019" y="3"/>
                      <a:pt x="2024" y="4"/>
                    </a:cubicBezTo>
                    <a:cubicBezTo>
                      <a:pt x="2025" y="4"/>
                      <a:pt x="2025" y="4"/>
                      <a:pt x="2026" y="4"/>
                    </a:cubicBezTo>
                    <a:cubicBezTo>
                      <a:pt x="2022" y="3"/>
                      <a:pt x="2018" y="2"/>
                      <a:pt x="2014" y="0"/>
                    </a:cubicBezTo>
                    <a:cubicBezTo>
                      <a:pt x="2012" y="0"/>
                      <a:pt x="2011" y="0"/>
                      <a:pt x="2010" y="0"/>
                    </a:cubicBezTo>
                    <a:moveTo>
                      <a:pt x="1997" y="0"/>
                    </a:moveTo>
                    <a:cubicBezTo>
                      <a:pt x="2001" y="1"/>
                      <a:pt x="2005" y="2"/>
                      <a:pt x="2010" y="3"/>
                    </a:cubicBezTo>
                    <a:cubicBezTo>
                      <a:pt x="2006" y="2"/>
                      <a:pt x="2002" y="1"/>
                      <a:pt x="1998" y="0"/>
                    </a:cubicBezTo>
                    <a:cubicBezTo>
                      <a:pt x="1998" y="0"/>
                      <a:pt x="1998" y="0"/>
                      <a:pt x="1998" y="0"/>
                    </a:cubicBezTo>
                    <a:cubicBezTo>
                      <a:pt x="1998" y="0"/>
                      <a:pt x="1997" y="0"/>
                      <a:pt x="199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noEditPoints="1"/>
              </p:cNvSpPr>
              <p:nvPr userDrawn="1"/>
            </p:nvSpPr>
            <p:spPr bwMode="auto">
              <a:xfrm>
                <a:off x="0" y="1976438"/>
                <a:ext cx="12203113" cy="649288"/>
              </a:xfrm>
              <a:custGeom>
                <a:avLst/>
                <a:gdLst>
                  <a:gd name="T0" fmla="*/ 0 w 2946"/>
                  <a:gd name="T1" fmla="*/ 128 h 157"/>
                  <a:gd name="T2" fmla="*/ 217 w 2946"/>
                  <a:gd name="T3" fmla="*/ 108 h 157"/>
                  <a:gd name="T4" fmla="*/ 229 w 2946"/>
                  <a:gd name="T5" fmla="*/ 104 h 157"/>
                  <a:gd name="T6" fmla="*/ 221 w 2946"/>
                  <a:gd name="T7" fmla="*/ 107 h 157"/>
                  <a:gd name="T8" fmla="*/ 229 w 2946"/>
                  <a:gd name="T9" fmla="*/ 104 h 157"/>
                  <a:gd name="T10" fmla="*/ 233 w 2946"/>
                  <a:gd name="T11" fmla="*/ 104 h 157"/>
                  <a:gd name="T12" fmla="*/ 230 w 2946"/>
                  <a:gd name="T13" fmla="*/ 107 h 157"/>
                  <a:gd name="T14" fmla="*/ 243 w 2946"/>
                  <a:gd name="T15" fmla="*/ 103 h 157"/>
                  <a:gd name="T16" fmla="*/ 235 w 2946"/>
                  <a:gd name="T17" fmla="*/ 106 h 157"/>
                  <a:gd name="T18" fmla="*/ 236 w 2946"/>
                  <a:gd name="T19" fmla="*/ 106 h 157"/>
                  <a:gd name="T20" fmla="*/ 250 w 2946"/>
                  <a:gd name="T21" fmla="*/ 103 h 157"/>
                  <a:gd name="T22" fmla="*/ 242 w 2946"/>
                  <a:gd name="T23" fmla="*/ 106 h 157"/>
                  <a:gd name="T24" fmla="*/ 250 w 2946"/>
                  <a:gd name="T25" fmla="*/ 103 h 157"/>
                  <a:gd name="T26" fmla="*/ 256 w 2946"/>
                  <a:gd name="T27" fmla="*/ 103 h 157"/>
                  <a:gd name="T28" fmla="*/ 257 w 2946"/>
                  <a:gd name="T29" fmla="*/ 103 h 157"/>
                  <a:gd name="T30" fmla="*/ 2101 w 2946"/>
                  <a:gd name="T31" fmla="*/ 11 h 157"/>
                  <a:gd name="T32" fmla="*/ 2946 w 2946"/>
                  <a:gd name="T33" fmla="*/ 155 h 157"/>
                  <a:gd name="T34" fmla="*/ 2078 w 2946"/>
                  <a:gd name="T35" fmla="*/ 7 h 157"/>
                  <a:gd name="T36" fmla="*/ 2095 w 2946"/>
                  <a:gd name="T37" fmla="*/ 11 h 157"/>
                  <a:gd name="T38" fmla="*/ 2078 w 2946"/>
                  <a:gd name="T39" fmla="*/ 7 h 157"/>
                  <a:gd name="T40" fmla="*/ 2076 w 2946"/>
                  <a:gd name="T41" fmla="*/ 9 h 157"/>
                  <a:gd name="T42" fmla="*/ 2070 w 2946"/>
                  <a:gd name="T43" fmla="*/ 6 h 157"/>
                  <a:gd name="T44" fmla="*/ 2051 w 2946"/>
                  <a:gd name="T45" fmla="*/ 5 h 157"/>
                  <a:gd name="T46" fmla="*/ 2067 w 2946"/>
                  <a:gd name="T47" fmla="*/ 9 h 157"/>
                  <a:gd name="T48" fmla="*/ 2051 w 2946"/>
                  <a:gd name="T49" fmla="*/ 5 h 157"/>
                  <a:gd name="T50" fmla="*/ 2052 w 2946"/>
                  <a:gd name="T51" fmla="*/ 8 h 157"/>
                  <a:gd name="T52" fmla="*/ 2042 w 2946"/>
                  <a:gd name="T53" fmla="*/ 4 h 157"/>
                  <a:gd name="T54" fmla="*/ 2024 w 2946"/>
                  <a:gd name="T55" fmla="*/ 4 h 157"/>
                  <a:gd name="T56" fmla="*/ 2039 w 2946"/>
                  <a:gd name="T57" fmla="*/ 7 h 157"/>
                  <a:gd name="T58" fmla="*/ 2024 w 2946"/>
                  <a:gd name="T59" fmla="*/ 4 h 157"/>
                  <a:gd name="T60" fmla="*/ 1862 w 2946"/>
                  <a:gd name="T61" fmla="*/ 0 h 157"/>
                  <a:gd name="T62" fmla="*/ 1835 w 2946"/>
                  <a:gd name="T63" fmla="*/ 1 h 157"/>
                  <a:gd name="T64" fmla="*/ 1821 w 2946"/>
                  <a:gd name="T65" fmla="*/ 1 h 157"/>
                  <a:gd name="T66" fmla="*/ 1808 w 2946"/>
                  <a:gd name="T67" fmla="*/ 1 h 157"/>
                  <a:gd name="T68" fmla="*/ 1795 w 2946"/>
                  <a:gd name="T69" fmla="*/ 2 h 157"/>
                  <a:gd name="T70" fmla="*/ 1781 w 2946"/>
                  <a:gd name="T71" fmla="*/ 2 h 157"/>
                  <a:gd name="T72" fmla="*/ 1768 w 2946"/>
                  <a:gd name="T73" fmla="*/ 2 h 157"/>
                  <a:gd name="T74" fmla="*/ 1755 w 2946"/>
                  <a:gd name="T75" fmla="*/ 3 h 157"/>
                  <a:gd name="T76" fmla="*/ 738 w 2946"/>
                  <a:gd name="T77" fmla="*/ 104 h 157"/>
                  <a:gd name="T78" fmla="*/ 397 w 2946"/>
                  <a:gd name="T79" fmla="*/ 99 h 157"/>
                  <a:gd name="T80" fmla="*/ 383 w 2946"/>
                  <a:gd name="T81" fmla="*/ 99 h 157"/>
                  <a:gd name="T82" fmla="*/ 369 w 2946"/>
                  <a:gd name="T83" fmla="*/ 100 h 157"/>
                  <a:gd name="T84" fmla="*/ 355 w 2946"/>
                  <a:gd name="T85" fmla="*/ 100 h 157"/>
                  <a:gd name="T86" fmla="*/ 347 w 2946"/>
                  <a:gd name="T87" fmla="*/ 100 h 157"/>
                  <a:gd name="T88" fmla="*/ 304 w 2946"/>
                  <a:gd name="T89" fmla="*/ 104 h 157"/>
                  <a:gd name="T90" fmla="*/ 369 w 2946"/>
                  <a:gd name="T91" fmla="*/ 102 h 157"/>
                  <a:gd name="T92" fmla="*/ 382 w 2946"/>
                  <a:gd name="T93" fmla="*/ 102 h 157"/>
                  <a:gd name="T94" fmla="*/ 395 w 2946"/>
                  <a:gd name="T95" fmla="*/ 102 h 157"/>
                  <a:gd name="T96" fmla="*/ 402 w 2946"/>
                  <a:gd name="T97" fmla="*/ 102 h 157"/>
                  <a:gd name="T98" fmla="*/ 738 w 2946"/>
                  <a:gd name="T99" fmla="*/ 107 h 157"/>
                  <a:gd name="T100" fmla="*/ 1749 w 2946"/>
                  <a:gd name="T101" fmla="*/ 6 h 157"/>
                  <a:gd name="T102" fmla="*/ 1762 w 2946"/>
                  <a:gd name="T103" fmla="*/ 6 h 157"/>
                  <a:gd name="T104" fmla="*/ 1774 w 2946"/>
                  <a:gd name="T105" fmla="*/ 5 h 157"/>
                  <a:gd name="T106" fmla="*/ 1787 w 2946"/>
                  <a:gd name="T107" fmla="*/ 5 h 157"/>
                  <a:gd name="T108" fmla="*/ 1800 w 2946"/>
                  <a:gd name="T109" fmla="*/ 4 h 157"/>
                  <a:gd name="T110" fmla="*/ 1812 w 2946"/>
                  <a:gd name="T111" fmla="*/ 4 h 157"/>
                  <a:gd name="T112" fmla="*/ 1836 w 2946"/>
                  <a:gd name="T113" fmla="*/ 3 h 157"/>
                  <a:gd name="T114" fmla="*/ 1882 w 2946"/>
                  <a:gd name="T115" fmla="*/ 3 h 157"/>
                  <a:gd name="T116" fmla="*/ 1959 w 2946"/>
                  <a:gd name="T117"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6" h="157">
                    <a:moveTo>
                      <a:pt x="222" y="104"/>
                    </a:moveTo>
                    <a:cubicBezTo>
                      <a:pt x="151" y="109"/>
                      <a:pt x="78" y="116"/>
                      <a:pt x="0" y="128"/>
                    </a:cubicBezTo>
                    <a:cubicBezTo>
                      <a:pt x="0" y="131"/>
                      <a:pt x="0" y="131"/>
                      <a:pt x="0" y="131"/>
                    </a:cubicBezTo>
                    <a:cubicBezTo>
                      <a:pt x="77" y="119"/>
                      <a:pt x="148" y="112"/>
                      <a:pt x="217" y="108"/>
                    </a:cubicBezTo>
                    <a:cubicBezTo>
                      <a:pt x="218" y="106"/>
                      <a:pt x="220" y="105"/>
                      <a:pt x="222" y="104"/>
                    </a:cubicBezTo>
                    <a:moveTo>
                      <a:pt x="229" y="104"/>
                    </a:moveTo>
                    <a:cubicBezTo>
                      <a:pt x="228" y="104"/>
                      <a:pt x="226" y="104"/>
                      <a:pt x="225" y="104"/>
                    </a:cubicBezTo>
                    <a:cubicBezTo>
                      <a:pt x="224" y="105"/>
                      <a:pt x="222" y="106"/>
                      <a:pt x="221" y="107"/>
                    </a:cubicBezTo>
                    <a:cubicBezTo>
                      <a:pt x="222" y="107"/>
                      <a:pt x="223" y="107"/>
                      <a:pt x="224" y="107"/>
                    </a:cubicBezTo>
                    <a:cubicBezTo>
                      <a:pt x="225" y="106"/>
                      <a:pt x="227" y="105"/>
                      <a:pt x="229" y="104"/>
                    </a:cubicBezTo>
                    <a:moveTo>
                      <a:pt x="236" y="104"/>
                    </a:moveTo>
                    <a:cubicBezTo>
                      <a:pt x="235" y="104"/>
                      <a:pt x="234" y="104"/>
                      <a:pt x="233" y="104"/>
                    </a:cubicBezTo>
                    <a:cubicBezTo>
                      <a:pt x="231" y="105"/>
                      <a:pt x="230" y="106"/>
                      <a:pt x="228" y="107"/>
                    </a:cubicBezTo>
                    <a:cubicBezTo>
                      <a:pt x="229" y="107"/>
                      <a:pt x="229" y="107"/>
                      <a:pt x="230" y="107"/>
                    </a:cubicBezTo>
                    <a:cubicBezTo>
                      <a:pt x="232" y="106"/>
                      <a:pt x="234" y="105"/>
                      <a:pt x="236" y="104"/>
                    </a:cubicBezTo>
                    <a:moveTo>
                      <a:pt x="243" y="103"/>
                    </a:moveTo>
                    <a:cubicBezTo>
                      <a:pt x="242" y="103"/>
                      <a:pt x="241" y="103"/>
                      <a:pt x="240" y="103"/>
                    </a:cubicBezTo>
                    <a:cubicBezTo>
                      <a:pt x="239" y="104"/>
                      <a:pt x="237" y="105"/>
                      <a:pt x="235" y="106"/>
                    </a:cubicBezTo>
                    <a:cubicBezTo>
                      <a:pt x="235" y="106"/>
                      <a:pt x="236" y="106"/>
                      <a:pt x="236" y="106"/>
                    </a:cubicBezTo>
                    <a:cubicBezTo>
                      <a:pt x="236" y="106"/>
                      <a:pt x="236" y="106"/>
                      <a:pt x="236" y="106"/>
                    </a:cubicBezTo>
                    <a:cubicBezTo>
                      <a:pt x="238" y="105"/>
                      <a:pt x="240" y="104"/>
                      <a:pt x="243" y="103"/>
                    </a:cubicBezTo>
                    <a:moveTo>
                      <a:pt x="250" y="103"/>
                    </a:moveTo>
                    <a:cubicBezTo>
                      <a:pt x="249" y="103"/>
                      <a:pt x="249" y="103"/>
                      <a:pt x="248" y="103"/>
                    </a:cubicBezTo>
                    <a:cubicBezTo>
                      <a:pt x="246" y="104"/>
                      <a:pt x="244" y="105"/>
                      <a:pt x="242" y="106"/>
                    </a:cubicBezTo>
                    <a:cubicBezTo>
                      <a:pt x="243" y="106"/>
                      <a:pt x="243" y="106"/>
                      <a:pt x="243" y="106"/>
                    </a:cubicBezTo>
                    <a:cubicBezTo>
                      <a:pt x="245" y="105"/>
                      <a:pt x="247" y="104"/>
                      <a:pt x="250" y="103"/>
                    </a:cubicBezTo>
                    <a:moveTo>
                      <a:pt x="257" y="103"/>
                    </a:moveTo>
                    <a:cubicBezTo>
                      <a:pt x="256" y="103"/>
                      <a:pt x="256" y="103"/>
                      <a:pt x="256" y="103"/>
                    </a:cubicBezTo>
                    <a:cubicBezTo>
                      <a:pt x="255" y="103"/>
                      <a:pt x="255" y="103"/>
                      <a:pt x="254" y="104"/>
                    </a:cubicBezTo>
                    <a:cubicBezTo>
                      <a:pt x="255" y="103"/>
                      <a:pt x="256" y="103"/>
                      <a:pt x="257" y="103"/>
                    </a:cubicBezTo>
                    <a:moveTo>
                      <a:pt x="2092" y="8"/>
                    </a:moveTo>
                    <a:cubicBezTo>
                      <a:pt x="2095" y="9"/>
                      <a:pt x="2098" y="10"/>
                      <a:pt x="2101" y="11"/>
                    </a:cubicBezTo>
                    <a:cubicBezTo>
                      <a:pt x="2331" y="27"/>
                      <a:pt x="2601" y="71"/>
                      <a:pt x="2945" y="157"/>
                    </a:cubicBezTo>
                    <a:cubicBezTo>
                      <a:pt x="2946" y="155"/>
                      <a:pt x="2946" y="155"/>
                      <a:pt x="2946" y="155"/>
                    </a:cubicBezTo>
                    <a:cubicBezTo>
                      <a:pt x="2597" y="67"/>
                      <a:pt x="2324" y="23"/>
                      <a:pt x="2092" y="8"/>
                    </a:cubicBezTo>
                    <a:moveTo>
                      <a:pt x="2078" y="7"/>
                    </a:moveTo>
                    <a:cubicBezTo>
                      <a:pt x="2081" y="8"/>
                      <a:pt x="2084" y="9"/>
                      <a:pt x="2088" y="10"/>
                    </a:cubicBezTo>
                    <a:cubicBezTo>
                      <a:pt x="2090" y="10"/>
                      <a:pt x="2092" y="10"/>
                      <a:pt x="2095" y="11"/>
                    </a:cubicBezTo>
                    <a:cubicBezTo>
                      <a:pt x="2091" y="9"/>
                      <a:pt x="2088" y="8"/>
                      <a:pt x="2085" y="7"/>
                    </a:cubicBezTo>
                    <a:cubicBezTo>
                      <a:pt x="2083" y="7"/>
                      <a:pt x="2080" y="7"/>
                      <a:pt x="2078" y="7"/>
                    </a:cubicBezTo>
                    <a:moveTo>
                      <a:pt x="2065" y="6"/>
                    </a:moveTo>
                    <a:cubicBezTo>
                      <a:pt x="2069" y="7"/>
                      <a:pt x="2072" y="8"/>
                      <a:pt x="2076" y="9"/>
                    </a:cubicBezTo>
                    <a:cubicBezTo>
                      <a:pt x="2077" y="9"/>
                      <a:pt x="2079" y="10"/>
                      <a:pt x="2080" y="10"/>
                    </a:cubicBezTo>
                    <a:cubicBezTo>
                      <a:pt x="2077" y="8"/>
                      <a:pt x="2074" y="7"/>
                      <a:pt x="2070" y="6"/>
                    </a:cubicBezTo>
                    <a:cubicBezTo>
                      <a:pt x="2069" y="6"/>
                      <a:pt x="2067" y="6"/>
                      <a:pt x="2065" y="6"/>
                    </a:cubicBezTo>
                    <a:moveTo>
                      <a:pt x="2051" y="5"/>
                    </a:moveTo>
                    <a:cubicBezTo>
                      <a:pt x="2056" y="6"/>
                      <a:pt x="2060" y="7"/>
                      <a:pt x="2064" y="9"/>
                    </a:cubicBezTo>
                    <a:cubicBezTo>
                      <a:pt x="2065" y="9"/>
                      <a:pt x="2066" y="9"/>
                      <a:pt x="2067" y="9"/>
                    </a:cubicBezTo>
                    <a:cubicBezTo>
                      <a:pt x="2064" y="8"/>
                      <a:pt x="2060" y="6"/>
                      <a:pt x="2056" y="5"/>
                    </a:cubicBezTo>
                    <a:cubicBezTo>
                      <a:pt x="2055" y="5"/>
                      <a:pt x="2053" y="5"/>
                      <a:pt x="2051" y="5"/>
                    </a:cubicBezTo>
                    <a:moveTo>
                      <a:pt x="2038" y="4"/>
                    </a:moveTo>
                    <a:cubicBezTo>
                      <a:pt x="2042" y="5"/>
                      <a:pt x="2047" y="7"/>
                      <a:pt x="2052" y="8"/>
                    </a:cubicBezTo>
                    <a:cubicBezTo>
                      <a:pt x="2052" y="8"/>
                      <a:pt x="2053" y="8"/>
                      <a:pt x="2054" y="8"/>
                    </a:cubicBezTo>
                    <a:cubicBezTo>
                      <a:pt x="2050" y="7"/>
                      <a:pt x="2046" y="6"/>
                      <a:pt x="2042" y="4"/>
                    </a:cubicBezTo>
                    <a:cubicBezTo>
                      <a:pt x="2040" y="4"/>
                      <a:pt x="2039" y="4"/>
                      <a:pt x="2038" y="4"/>
                    </a:cubicBezTo>
                    <a:moveTo>
                      <a:pt x="2024" y="4"/>
                    </a:moveTo>
                    <a:cubicBezTo>
                      <a:pt x="2029" y="5"/>
                      <a:pt x="2034" y="6"/>
                      <a:pt x="2038" y="7"/>
                    </a:cubicBezTo>
                    <a:cubicBezTo>
                      <a:pt x="2038" y="7"/>
                      <a:pt x="2039" y="7"/>
                      <a:pt x="2039" y="7"/>
                    </a:cubicBezTo>
                    <a:cubicBezTo>
                      <a:pt x="2034" y="6"/>
                      <a:pt x="2030" y="5"/>
                      <a:pt x="2026" y="4"/>
                    </a:cubicBezTo>
                    <a:cubicBezTo>
                      <a:pt x="2026" y="4"/>
                      <a:pt x="2025" y="4"/>
                      <a:pt x="2024" y="4"/>
                    </a:cubicBezTo>
                    <a:moveTo>
                      <a:pt x="1867" y="0"/>
                    </a:moveTo>
                    <a:cubicBezTo>
                      <a:pt x="1865" y="0"/>
                      <a:pt x="1864" y="0"/>
                      <a:pt x="1862" y="0"/>
                    </a:cubicBezTo>
                    <a:cubicBezTo>
                      <a:pt x="1857" y="0"/>
                      <a:pt x="1853" y="0"/>
                      <a:pt x="1848" y="0"/>
                    </a:cubicBezTo>
                    <a:cubicBezTo>
                      <a:pt x="1844" y="0"/>
                      <a:pt x="1839" y="1"/>
                      <a:pt x="1835" y="1"/>
                    </a:cubicBezTo>
                    <a:cubicBezTo>
                      <a:pt x="1835" y="1"/>
                      <a:pt x="1834" y="1"/>
                      <a:pt x="1834" y="1"/>
                    </a:cubicBezTo>
                    <a:cubicBezTo>
                      <a:pt x="1830" y="1"/>
                      <a:pt x="1826" y="1"/>
                      <a:pt x="1821" y="1"/>
                    </a:cubicBezTo>
                    <a:cubicBezTo>
                      <a:pt x="1821" y="1"/>
                      <a:pt x="1820" y="1"/>
                      <a:pt x="1819" y="1"/>
                    </a:cubicBezTo>
                    <a:cubicBezTo>
                      <a:pt x="1816" y="1"/>
                      <a:pt x="1812" y="1"/>
                      <a:pt x="1808" y="1"/>
                    </a:cubicBezTo>
                    <a:cubicBezTo>
                      <a:pt x="1807" y="1"/>
                      <a:pt x="1806" y="1"/>
                      <a:pt x="1805" y="1"/>
                    </a:cubicBezTo>
                    <a:cubicBezTo>
                      <a:pt x="1802" y="1"/>
                      <a:pt x="1798" y="1"/>
                      <a:pt x="1795" y="2"/>
                    </a:cubicBezTo>
                    <a:cubicBezTo>
                      <a:pt x="1794" y="2"/>
                      <a:pt x="1792" y="2"/>
                      <a:pt x="1791" y="2"/>
                    </a:cubicBezTo>
                    <a:cubicBezTo>
                      <a:pt x="1788" y="2"/>
                      <a:pt x="1785" y="2"/>
                      <a:pt x="1781" y="2"/>
                    </a:cubicBezTo>
                    <a:cubicBezTo>
                      <a:pt x="1780" y="2"/>
                      <a:pt x="1779" y="2"/>
                      <a:pt x="1778" y="2"/>
                    </a:cubicBezTo>
                    <a:cubicBezTo>
                      <a:pt x="1775" y="2"/>
                      <a:pt x="1772" y="2"/>
                      <a:pt x="1768" y="2"/>
                    </a:cubicBezTo>
                    <a:cubicBezTo>
                      <a:pt x="1767" y="3"/>
                      <a:pt x="1765" y="3"/>
                      <a:pt x="1764" y="3"/>
                    </a:cubicBezTo>
                    <a:cubicBezTo>
                      <a:pt x="1761" y="3"/>
                      <a:pt x="1758" y="3"/>
                      <a:pt x="1755" y="3"/>
                    </a:cubicBezTo>
                    <a:cubicBezTo>
                      <a:pt x="1549" y="12"/>
                      <a:pt x="1370" y="41"/>
                      <a:pt x="1179" y="72"/>
                    </a:cubicBezTo>
                    <a:cubicBezTo>
                      <a:pt x="1014" y="98"/>
                      <a:pt x="871" y="104"/>
                      <a:pt x="738" y="104"/>
                    </a:cubicBezTo>
                    <a:cubicBezTo>
                      <a:pt x="623" y="104"/>
                      <a:pt x="514" y="99"/>
                      <a:pt x="402" y="99"/>
                    </a:cubicBezTo>
                    <a:cubicBezTo>
                      <a:pt x="400" y="99"/>
                      <a:pt x="399" y="99"/>
                      <a:pt x="397" y="99"/>
                    </a:cubicBezTo>
                    <a:cubicBezTo>
                      <a:pt x="395" y="99"/>
                      <a:pt x="392" y="99"/>
                      <a:pt x="390" y="99"/>
                    </a:cubicBezTo>
                    <a:cubicBezTo>
                      <a:pt x="388" y="99"/>
                      <a:pt x="385" y="99"/>
                      <a:pt x="383" y="99"/>
                    </a:cubicBezTo>
                    <a:cubicBezTo>
                      <a:pt x="381" y="99"/>
                      <a:pt x="378" y="99"/>
                      <a:pt x="376" y="100"/>
                    </a:cubicBezTo>
                    <a:cubicBezTo>
                      <a:pt x="374" y="100"/>
                      <a:pt x="371" y="100"/>
                      <a:pt x="369" y="100"/>
                    </a:cubicBezTo>
                    <a:cubicBezTo>
                      <a:pt x="367" y="100"/>
                      <a:pt x="364" y="100"/>
                      <a:pt x="362" y="100"/>
                    </a:cubicBezTo>
                    <a:cubicBezTo>
                      <a:pt x="359" y="100"/>
                      <a:pt x="357" y="100"/>
                      <a:pt x="355" y="100"/>
                    </a:cubicBezTo>
                    <a:cubicBezTo>
                      <a:pt x="352" y="100"/>
                      <a:pt x="350" y="100"/>
                      <a:pt x="348" y="100"/>
                    </a:cubicBezTo>
                    <a:cubicBezTo>
                      <a:pt x="347" y="100"/>
                      <a:pt x="347" y="100"/>
                      <a:pt x="347" y="100"/>
                    </a:cubicBezTo>
                    <a:cubicBezTo>
                      <a:pt x="328" y="101"/>
                      <a:pt x="309" y="102"/>
                      <a:pt x="290" y="104"/>
                    </a:cubicBezTo>
                    <a:cubicBezTo>
                      <a:pt x="295" y="104"/>
                      <a:pt x="299" y="104"/>
                      <a:pt x="304" y="104"/>
                    </a:cubicBezTo>
                    <a:cubicBezTo>
                      <a:pt x="324" y="103"/>
                      <a:pt x="344" y="103"/>
                      <a:pt x="363" y="102"/>
                    </a:cubicBezTo>
                    <a:cubicBezTo>
                      <a:pt x="365" y="102"/>
                      <a:pt x="367" y="102"/>
                      <a:pt x="369" y="102"/>
                    </a:cubicBezTo>
                    <a:cubicBezTo>
                      <a:pt x="371" y="102"/>
                      <a:pt x="373" y="102"/>
                      <a:pt x="375" y="102"/>
                    </a:cubicBezTo>
                    <a:cubicBezTo>
                      <a:pt x="377" y="102"/>
                      <a:pt x="379" y="102"/>
                      <a:pt x="382" y="102"/>
                    </a:cubicBezTo>
                    <a:cubicBezTo>
                      <a:pt x="384" y="102"/>
                      <a:pt x="386" y="102"/>
                      <a:pt x="388" y="102"/>
                    </a:cubicBezTo>
                    <a:cubicBezTo>
                      <a:pt x="390" y="102"/>
                      <a:pt x="393" y="102"/>
                      <a:pt x="395" y="102"/>
                    </a:cubicBezTo>
                    <a:cubicBezTo>
                      <a:pt x="397" y="102"/>
                      <a:pt x="399" y="102"/>
                      <a:pt x="402" y="102"/>
                    </a:cubicBezTo>
                    <a:cubicBezTo>
                      <a:pt x="402" y="102"/>
                      <a:pt x="402" y="102"/>
                      <a:pt x="402" y="102"/>
                    </a:cubicBezTo>
                    <a:cubicBezTo>
                      <a:pt x="402" y="102"/>
                      <a:pt x="402" y="102"/>
                      <a:pt x="402" y="102"/>
                    </a:cubicBezTo>
                    <a:cubicBezTo>
                      <a:pt x="514" y="102"/>
                      <a:pt x="623" y="107"/>
                      <a:pt x="738" y="107"/>
                    </a:cubicBezTo>
                    <a:cubicBezTo>
                      <a:pt x="872" y="107"/>
                      <a:pt x="1014" y="101"/>
                      <a:pt x="1179" y="74"/>
                    </a:cubicBezTo>
                    <a:cubicBezTo>
                      <a:pt x="1368" y="44"/>
                      <a:pt x="1546" y="15"/>
                      <a:pt x="1749" y="6"/>
                    </a:cubicBezTo>
                    <a:cubicBezTo>
                      <a:pt x="1752" y="6"/>
                      <a:pt x="1755" y="6"/>
                      <a:pt x="1758" y="6"/>
                    </a:cubicBezTo>
                    <a:cubicBezTo>
                      <a:pt x="1759" y="6"/>
                      <a:pt x="1761" y="6"/>
                      <a:pt x="1762" y="6"/>
                    </a:cubicBezTo>
                    <a:cubicBezTo>
                      <a:pt x="1765" y="5"/>
                      <a:pt x="1769" y="5"/>
                      <a:pt x="1772" y="5"/>
                    </a:cubicBezTo>
                    <a:cubicBezTo>
                      <a:pt x="1773" y="5"/>
                      <a:pt x="1774" y="5"/>
                      <a:pt x="1774" y="5"/>
                    </a:cubicBezTo>
                    <a:cubicBezTo>
                      <a:pt x="1778" y="5"/>
                      <a:pt x="1781" y="5"/>
                      <a:pt x="1784" y="5"/>
                    </a:cubicBezTo>
                    <a:cubicBezTo>
                      <a:pt x="1785" y="5"/>
                      <a:pt x="1786" y="5"/>
                      <a:pt x="1787" y="5"/>
                    </a:cubicBezTo>
                    <a:cubicBezTo>
                      <a:pt x="1791" y="5"/>
                      <a:pt x="1794" y="4"/>
                      <a:pt x="1798" y="4"/>
                    </a:cubicBezTo>
                    <a:cubicBezTo>
                      <a:pt x="1798" y="4"/>
                      <a:pt x="1799" y="4"/>
                      <a:pt x="1800" y="4"/>
                    </a:cubicBezTo>
                    <a:cubicBezTo>
                      <a:pt x="1804" y="4"/>
                      <a:pt x="1807" y="4"/>
                      <a:pt x="1811" y="4"/>
                    </a:cubicBezTo>
                    <a:cubicBezTo>
                      <a:pt x="1811" y="4"/>
                      <a:pt x="1812" y="4"/>
                      <a:pt x="1812" y="4"/>
                    </a:cubicBezTo>
                    <a:cubicBezTo>
                      <a:pt x="1816" y="4"/>
                      <a:pt x="1820" y="4"/>
                      <a:pt x="1824" y="4"/>
                    </a:cubicBezTo>
                    <a:cubicBezTo>
                      <a:pt x="1828" y="4"/>
                      <a:pt x="1832" y="4"/>
                      <a:pt x="1836" y="3"/>
                    </a:cubicBezTo>
                    <a:cubicBezTo>
                      <a:pt x="1837" y="3"/>
                      <a:pt x="1838" y="3"/>
                      <a:pt x="1839" y="3"/>
                    </a:cubicBezTo>
                    <a:cubicBezTo>
                      <a:pt x="1853" y="3"/>
                      <a:pt x="1868" y="3"/>
                      <a:pt x="1882" y="3"/>
                    </a:cubicBezTo>
                    <a:cubicBezTo>
                      <a:pt x="1899" y="3"/>
                      <a:pt x="1915" y="3"/>
                      <a:pt x="1932" y="4"/>
                    </a:cubicBezTo>
                    <a:cubicBezTo>
                      <a:pt x="1941" y="4"/>
                      <a:pt x="1950" y="4"/>
                      <a:pt x="1959" y="4"/>
                    </a:cubicBezTo>
                    <a:cubicBezTo>
                      <a:pt x="1928" y="2"/>
                      <a:pt x="1897" y="1"/>
                      <a:pt x="186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noEditPoints="1"/>
              </p:cNvSpPr>
              <p:nvPr userDrawn="1"/>
            </p:nvSpPr>
            <p:spPr bwMode="auto">
              <a:xfrm>
                <a:off x="0" y="1958975"/>
                <a:ext cx="12203113" cy="795338"/>
              </a:xfrm>
              <a:custGeom>
                <a:avLst/>
                <a:gdLst>
                  <a:gd name="T0" fmla="*/ 0 w 2946"/>
                  <a:gd name="T1" fmla="*/ 148 h 192"/>
                  <a:gd name="T2" fmla="*/ 210 w 2946"/>
                  <a:gd name="T3" fmla="*/ 116 h 192"/>
                  <a:gd name="T4" fmla="*/ 222 w 2946"/>
                  <a:gd name="T5" fmla="*/ 112 h 192"/>
                  <a:gd name="T6" fmla="*/ 215 w 2946"/>
                  <a:gd name="T7" fmla="*/ 116 h 192"/>
                  <a:gd name="T8" fmla="*/ 222 w 2946"/>
                  <a:gd name="T9" fmla="*/ 112 h 192"/>
                  <a:gd name="T10" fmla="*/ 227 w 2946"/>
                  <a:gd name="T11" fmla="*/ 111 h 192"/>
                  <a:gd name="T12" fmla="*/ 223 w 2946"/>
                  <a:gd name="T13" fmla="*/ 115 h 192"/>
                  <a:gd name="T14" fmla="*/ 236 w 2946"/>
                  <a:gd name="T15" fmla="*/ 110 h 192"/>
                  <a:gd name="T16" fmla="*/ 235 w 2946"/>
                  <a:gd name="T17" fmla="*/ 111 h 192"/>
                  <a:gd name="T18" fmla="*/ 230 w 2946"/>
                  <a:gd name="T19" fmla="*/ 114 h 192"/>
                  <a:gd name="T20" fmla="*/ 243 w 2946"/>
                  <a:gd name="T21" fmla="*/ 110 h 192"/>
                  <a:gd name="T22" fmla="*/ 239 w 2946"/>
                  <a:gd name="T23" fmla="*/ 111 h 192"/>
                  <a:gd name="T24" fmla="*/ 2107 w 2946"/>
                  <a:gd name="T25" fmla="*/ 17 h 192"/>
                  <a:gd name="T26" fmla="*/ 2945 w 2946"/>
                  <a:gd name="T27" fmla="*/ 192 h 192"/>
                  <a:gd name="T28" fmla="*/ 2107 w 2946"/>
                  <a:gd name="T29" fmla="*/ 17 h 192"/>
                  <a:gd name="T30" fmla="*/ 2103 w 2946"/>
                  <a:gd name="T31" fmla="*/ 20 h 192"/>
                  <a:gd name="T32" fmla="*/ 2099 w 2946"/>
                  <a:gd name="T33" fmla="*/ 16 h 192"/>
                  <a:gd name="T34" fmla="*/ 2079 w 2946"/>
                  <a:gd name="T35" fmla="*/ 15 h 192"/>
                  <a:gd name="T36" fmla="*/ 2095 w 2946"/>
                  <a:gd name="T37" fmla="*/ 19 h 192"/>
                  <a:gd name="T38" fmla="*/ 2079 w 2946"/>
                  <a:gd name="T39" fmla="*/ 15 h 192"/>
                  <a:gd name="T40" fmla="*/ 2079 w 2946"/>
                  <a:gd name="T41" fmla="*/ 17 h 192"/>
                  <a:gd name="T42" fmla="*/ 2070 w 2946"/>
                  <a:gd name="T43" fmla="*/ 14 h 192"/>
                  <a:gd name="T44" fmla="*/ 2052 w 2946"/>
                  <a:gd name="T45" fmla="*/ 12 h 192"/>
                  <a:gd name="T46" fmla="*/ 2067 w 2946"/>
                  <a:gd name="T47" fmla="*/ 16 h 192"/>
                  <a:gd name="T48" fmla="*/ 2052 w 2946"/>
                  <a:gd name="T49" fmla="*/ 12 h 192"/>
                  <a:gd name="T50" fmla="*/ 2039 w 2946"/>
                  <a:gd name="T51" fmla="*/ 11 h 192"/>
                  <a:gd name="T52" fmla="*/ 2038 w 2946"/>
                  <a:gd name="T53" fmla="*/ 11 h 192"/>
                  <a:gd name="T54" fmla="*/ 1790 w 2946"/>
                  <a:gd name="T55" fmla="*/ 0 h 192"/>
                  <a:gd name="T56" fmla="*/ 1780 w 2946"/>
                  <a:gd name="T57" fmla="*/ 0 h 192"/>
                  <a:gd name="T58" fmla="*/ 1766 w 2946"/>
                  <a:gd name="T59" fmla="*/ 1 h 192"/>
                  <a:gd name="T60" fmla="*/ 389 w 2946"/>
                  <a:gd name="T61" fmla="*/ 99 h 192"/>
                  <a:gd name="T62" fmla="*/ 382 w 2946"/>
                  <a:gd name="T63" fmla="*/ 99 h 192"/>
                  <a:gd name="T64" fmla="*/ 368 w 2946"/>
                  <a:gd name="T65" fmla="*/ 100 h 192"/>
                  <a:gd name="T66" fmla="*/ 354 w 2946"/>
                  <a:gd name="T67" fmla="*/ 101 h 192"/>
                  <a:gd name="T68" fmla="*/ 340 w 2946"/>
                  <a:gd name="T69" fmla="*/ 101 h 192"/>
                  <a:gd name="T70" fmla="*/ 331 w 2946"/>
                  <a:gd name="T71" fmla="*/ 102 h 192"/>
                  <a:gd name="T72" fmla="*/ 290 w 2946"/>
                  <a:gd name="T73" fmla="*/ 108 h 192"/>
                  <a:gd name="T74" fmla="*/ 348 w 2946"/>
                  <a:gd name="T75" fmla="*/ 104 h 192"/>
                  <a:gd name="T76" fmla="*/ 360 w 2946"/>
                  <a:gd name="T77" fmla="*/ 103 h 192"/>
                  <a:gd name="T78" fmla="*/ 373 w 2946"/>
                  <a:gd name="T79" fmla="*/ 102 h 192"/>
                  <a:gd name="T80" fmla="*/ 386 w 2946"/>
                  <a:gd name="T81" fmla="*/ 101 h 192"/>
                  <a:gd name="T82" fmla="*/ 1180 w 2946"/>
                  <a:gd name="T83" fmla="*/ 56 h 192"/>
                  <a:gd name="T84" fmla="*/ 1770 w 2946"/>
                  <a:gd name="T85" fmla="*/ 3 h 192"/>
                  <a:gd name="T86" fmla="*/ 1784 w 2946"/>
                  <a:gd name="T87" fmla="*/ 3 h 192"/>
                  <a:gd name="T88" fmla="*/ 1790 w 2946"/>
                  <a:gd name="T89" fmla="*/ 3 h 192"/>
                  <a:gd name="T90" fmla="*/ 1800 w 2946"/>
                  <a:gd name="T91" fmla="*/ 3 h 192"/>
                  <a:gd name="T92" fmla="*/ 1813 w 2946"/>
                  <a:gd name="T93" fmla="*/ 3 h 192"/>
                  <a:gd name="T94" fmla="*/ 1826 w 2946"/>
                  <a:gd name="T95" fmla="*/ 3 h 192"/>
                  <a:gd name="T96" fmla="*/ 1838 w 2946"/>
                  <a:gd name="T97" fmla="*/ 4 h 192"/>
                  <a:gd name="T98" fmla="*/ 1851 w 2946"/>
                  <a:gd name="T99" fmla="*/ 4 h 192"/>
                  <a:gd name="T100" fmla="*/ 1867 w 2946"/>
                  <a:gd name="T101" fmla="*/ 4 h 192"/>
                  <a:gd name="T102" fmla="*/ 1986 w 2946"/>
                  <a:gd name="T103" fmla="*/ 10 h 192"/>
                  <a:gd name="T104" fmla="*/ 1888 w 2946"/>
                  <a:gd name="T105" fmla="*/ 2 h 192"/>
                  <a:gd name="T106" fmla="*/ 1875 w 2946"/>
                  <a:gd name="T107" fmla="*/ 2 h 192"/>
                  <a:gd name="T108" fmla="*/ 1860 w 2946"/>
                  <a:gd name="T109" fmla="*/ 1 h 192"/>
                  <a:gd name="T110" fmla="*/ 1845 w 2946"/>
                  <a:gd name="T111" fmla="*/ 1 h 192"/>
                  <a:gd name="T112" fmla="*/ 1831 w 2946"/>
                  <a:gd name="T113" fmla="*/ 1 h 192"/>
                  <a:gd name="T114" fmla="*/ 1817 w 2946"/>
                  <a:gd name="T115" fmla="*/ 1 h 192"/>
                  <a:gd name="T116" fmla="*/ 1803 w 2946"/>
                  <a:gd name="T117" fmla="*/ 0 h 192"/>
                  <a:gd name="T118" fmla="*/ 1790 w 2946"/>
                  <a:gd name="T1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46" h="192">
                    <a:moveTo>
                      <a:pt x="215" y="113"/>
                    </a:moveTo>
                    <a:cubicBezTo>
                      <a:pt x="146" y="121"/>
                      <a:pt x="75" y="132"/>
                      <a:pt x="0" y="148"/>
                    </a:cubicBezTo>
                    <a:cubicBezTo>
                      <a:pt x="0" y="151"/>
                      <a:pt x="0" y="151"/>
                      <a:pt x="0" y="151"/>
                    </a:cubicBezTo>
                    <a:cubicBezTo>
                      <a:pt x="74" y="135"/>
                      <a:pt x="143" y="124"/>
                      <a:pt x="210" y="116"/>
                    </a:cubicBezTo>
                    <a:cubicBezTo>
                      <a:pt x="212" y="115"/>
                      <a:pt x="214" y="114"/>
                      <a:pt x="215" y="113"/>
                    </a:cubicBezTo>
                    <a:moveTo>
                      <a:pt x="222" y="112"/>
                    </a:moveTo>
                    <a:cubicBezTo>
                      <a:pt x="221" y="112"/>
                      <a:pt x="220" y="112"/>
                      <a:pt x="219" y="112"/>
                    </a:cubicBezTo>
                    <a:cubicBezTo>
                      <a:pt x="218" y="113"/>
                      <a:pt x="216" y="114"/>
                      <a:pt x="215" y="116"/>
                    </a:cubicBezTo>
                    <a:cubicBezTo>
                      <a:pt x="215" y="116"/>
                      <a:pt x="216" y="115"/>
                      <a:pt x="217" y="115"/>
                    </a:cubicBezTo>
                    <a:cubicBezTo>
                      <a:pt x="219" y="114"/>
                      <a:pt x="220" y="113"/>
                      <a:pt x="222" y="112"/>
                    </a:cubicBezTo>
                    <a:moveTo>
                      <a:pt x="229" y="111"/>
                    </a:moveTo>
                    <a:cubicBezTo>
                      <a:pt x="228" y="111"/>
                      <a:pt x="228" y="111"/>
                      <a:pt x="227" y="111"/>
                    </a:cubicBezTo>
                    <a:cubicBezTo>
                      <a:pt x="225" y="113"/>
                      <a:pt x="223" y="114"/>
                      <a:pt x="222" y="115"/>
                    </a:cubicBezTo>
                    <a:cubicBezTo>
                      <a:pt x="222" y="115"/>
                      <a:pt x="223" y="115"/>
                      <a:pt x="223" y="115"/>
                    </a:cubicBezTo>
                    <a:cubicBezTo>
                      <a:pt x="225" y="113"/>
                      <a:pt x="227" y="112"/>
                      <a:pt x="229" y="111"/>
                    </a:cubicBezTo>
                    <a:moveTo>
                      <a:pt x="236" y="110"/>
                    </a:moveTo>
                    <a:cubicBezTo>
                      <a:pt x="236" y="110"/>
                      <a:pt x="236" y="110"/>
                      <a:pt x="236" y="110"/>
                    </a:cubicBezTo>
                    <a:cubicBezTo>
                      <a:pt x="236" y="110"/>
                      <a:pt x="235" y="111"/>
                      <a:pt x="235" y="111"/>
                    </a:cubicBezTo>
                    <a:cubicBezTo>
                      <a:pt x="233" y="112"/>
                      <a:pt x="231" y="113"/>
                      <a:pt x="229" y="114"/>
                    </a:cubicBezTo>
                    <a:cubicBezTo>
                      <a:pt x="229" y="114"/>
                      <a:pt x="229" y="114"/>
                      <a:pt x="230" y="114"/>
                    </a:cubicBezTo>
                    <a:cubicBezTo>
                      <a:pt x="232" y="113"/>
                      <a:pt x="234" y="112"/>
                      <a:pt x="236" y="110"/>
                    </a:cubicBezTo>
                    <a:moveTo>
                      <a:pt x="243" y="110"/>
                    </a:moveTo>
                    <a:cubicBezTo>
                      <a:pt x="243" y="110"/>
                      <a:pt x="243" y="110"/>
                      <a:pt x="242" y="110"/>
                    </a:cubicBezTo>
                    <a:cubicBezTo>
                      <a:pt x="241" y="110"/>
                      <a:pt x="240" y="111"/>
                      <a:pt x="239" y="111"/>
                    </a:cubicBezTo>
                    <a:cubicBezTo>
                      <a:pt x="240" y="111"/>
                      <a:pt x="242" y="110"/>
                      <a:pt x="243" y="110"/>
                    </a:cubicBezTo>
                    <a:moveTo>
                      <a:pt x="2107" y="17"/>
                    </a:moveTo>
                    <a:cubicBezTo>
                      <a:pt x="2110" y="19"/>
                      <a:pt x="2113" y="20"/>
                      <a:pt x="2117" y="21"/>
                    </a:cubicBezTo>
                    <a:cubicBezTo>
                      <a:pt x="2346" y="46"/>
                      <a:pt x="2612" y="98"/>
                      <a:pt x="2945" y="192"/>
                    </a:cubicBezTo>
                    <a:cubicBezTo>
                      <a:pt x="2946" y="190"/>
                      <a:pt x="2946" y="190"/>
                      <a:pt x="2946" y="190"/>
                    </a:cubicBezTo>
                    <a:cubicBezTo>
                      <a:pt x="2608" y="94"/>
                      <a:pt x="2338" y="41"/>
                      <a:pt x="2107" y="17"/>
                    </a:cubicBezTo>
                    <a:moveTo>
                      <a:pt x="2092" y="16"/>
                    </a:moveTo>
                    <a:cubicBezTo>
                      <a:pt x="2096" y="17"/>
                      <a:pt x="2100" y="18"/>
                      <a:pt x="2103" y="20"/>
                    </a:cubicBezTo>
                    <a:cubicBezTo>
                      <a:pt x="2105" y="20"/>
                      <a:pt x="2107" y="20"/>
                      <a:pt x="2109" y="20"/>
                    </a:cubicBezTo>
                    <a:cubicBezTo>
                      <a:pt x="2106" y="19"/>
                      <a:pt x="2103" y="18"/>
                      <a:pt x="2099" y="16"/>
                    </a:cubicBezTo>
                    <a:cubicBezTo>
                      <a:pt x="2097" y="16"/>
                      <a:pt x="2095" y="16"/>
                      <a:pt x="2092" y="16"/>
                    </a:cubicBezTo>
                    <a:moveTo>
                      <a:pt x="2079" y="15"/>
                    </a:moveTo>
                    <a:cubicBezTo>
                      <a:pt x="2084" y="16"/>
                      <a:pt x="2087" y="17"/>
                      <a:pt x="2092" y="18"/>
                    </a:cubicBezTo>
                    <a:cubicBezTo>
                      <a:pt x="2093" y="19"/>
                      <a:pt x="2094" y="19"/>
                      <a:pt x="2095" y="19"/>
                    </a:cubicBezTo>
                    <a:cubicBezTo>
                      <a:pt x="2091" y="18"/>
                      <a:pt x="2087" y="16"/>
                      <a:pt x="2084" y="15"/>
                    </a:cubicBezTo>
                    <a:cubicBezTo>
                      <a:pt x="2082" y="15"/>
                      <a:pt x="2081" y="15"/>
                      <a:pt x="2079" y="15"/>
                    </a:cubicBezTo>
                    <a:moveTo>
                      <a:pt x="2066" y="13"/>
                    </a:moveTo>
                    <a:cubicBezTo>
                      <a:pt x="2070" y="15"/>
                      <a:pt x="2075" y="16"/>
                      <a:pt x="2079" y="17"/>
                    </a:cubicBezTo>
                    <a:cubicBezTo>
                      <a:pt x="2080" y="17"/>
                      <a:pt x="2081" y="17"/>
                      <a:pt x="2082" y="18"/>
                    </a:cubicBezTo>
                    <a:cubicBezTo>
                      <a:pt x="2078" y="16"/>
                      <a:pt x="2074" y="15"/>
                      <a:pt x="2070" y="14"/>
                    </a:cubicBezTo>
                    <a:cubicBezTo>
                      <a:pt x="2068" y="13"/>
                      <a:pt x="2067" y="13"/>
                      <a:pt x="2066" y="13"/>
                    </a:cubicBezTo>
                    <a:moveTo>
                      <a:pt x="2052" y="12"/>
                    </a:moveTo>
                    <a:cubicBezTo>
                      <a:pt x="2057" y="13"/>
                      <a:pt x="2062" y="15"/>
                      <a:pt x="2066" y="16"/>
                    </a:cubicBezTo>
                    <a:cubicBezTo>
                      <a:pt x="2067" y="16"/>
                      <a:pt x="2067" y="16"/>
                      <a:pt x="2067" y="16"/>
                    </a:cubicBezTo>
                    <a:cubicBezTo>
                      <a:pt x="2063" y="15"/>
                      <a:pt x="2059" y="13"/>
                      <a:pt x="2054" y="12"/>
                    </a:cubicBezTo>
                    <a:cubicBezTo>
                      <a:pt x="2054" y="12"/>
                      <a:pt x="2053" y="12"/>
                      <a:pt x="2052" y="12"/>
                    </a:cubicBezTo>
                    <a:moveTo>
                      <a:pt x="2038" y="11"/>
                    </a:moveTo>
                    <a:cubicBezTo>
                      <a:pt x="2039" y="11"/>
                      <a:pt x="2039" y="11"/>
                      <a:pt x="2039" y="11"/>
                    </a:cubicBezTo>
                    <a:cubicBezTo>
                      <a:pt x="2039" y="11"/>
                      <a:pt x="2039" y="11"/>
                      <a:pt x="2039" y="11"/>
                    </a:cubicBezTo>
                    <a:cubicBezTo>
                      <a:pt x="2039" y="11"/>
                      <a:pt x="2038" y="11"/>
                      <a:pt x="2038" y="11"/>
                    </a:cubicBezTo>
                    <a:moveTo>
                      <a:pt x="1790" y="0"/>
                    </a:moveTo>
                    <a:cubicBezTo>
                      <a:pt x="1790" y="0"/>
                      <a:pt x="1790" y="0"/>
                      <a:pt x="1790" y="0"/>
                    </a:cubicBezTo>
                    <a:cubicBezTo>
                      <a:pt x="1790" y="0"/>
                      <a:pt x="1790" y="0"/>
                      <a:pt x="1789" y="0"/>
                    </a:cubicBezTo>
                    <a:cubicBezTo>
                      <a:pt x="1786" y="0"/>
                      <a:pt x="1783" y="0"/>
                      <a:pt x="1780" y="0"/>
                    </a:cubicBezTo>
                    <a:cubicBezTo>
                      <a:pt x="1779" y="0"/>
                      <a:pt x="1777" y="0"/>
                      <a:pt x="1775" y="1"/>
                    </a:cubicBezTo>
                    <a:cubicBezTo>
                      <a:pt x="1772" y="1"/>
                      <a:pt x="1769" y="1"/>
                      <a:pt x="1766" y="1"/>
                    </a:cubicBezTo>
                    <a:cubicBezTo>
                      <a:pt x="1557" y="2"/>
                      <a:pt x="1373" y="26"/>
                      <a:pt x="1179" y="54"/>
                    </a:cubicBezTo>
                    <a:cubicBezTo>
                      <a:pt x="868" y="98"/>
                      <a:pt x="634" y="86"/>
                      <a:pt x="389" y="99"/>
                    </a:cubicBezTo>
                    <a:cubicBezTo>
                      <a:pt x="387" y="99"/>
                      <a:pt x="385" y="99"/>
                      <a:pt x="382" y="99"/>
                    </a:cubicBezTo>
                    <a:cubicBezTo>
                      <a:pt x="382" y="99"/>
                      <a:pt x="382" y="99"/>
                      <a:pt x="382" y="99"/>
                    </a:cubicBezTo>
                    <a:cubicBezTo>
                      <a:pt x="380" y="99"/>
                      <a:pt x="377" y="99"/>
                      <a:pt x="375" y="99"/>
                    </a:cubicBezTo>
                    <a:cubicBezTo>
                      <a:pt x="373" y="99"/>
                      <a:pt x="371" y="100"/>
                      <a:pt x="368" y="100"/>
                    </a:cubicBezTo>
                    <a:cubicBezTo>
                      <a:pt x="366" y="100"/>
                      <a:pt x="364" y="100"/>
                      <a:pt x="361" y="100"/>
                    </a:cubicBezTo>
                    <a:cubicBezTo>
                      <a:pt x="359" y="100"/>
                      <a:pt x="357" y="100"/>
                      <a:pt x="354" y="101"/>
                    </a:cubicBezTo>
                    <a:cubicBezTo>
                      <a:pt x="352" y="101"/>
                      <a:pt x="350" y="101"/>
                      <a:pt x="347" y="101"/>
                    </a:cubicBezTo>
                    <a:cubicBezTo>
                      <a:pt x="345" y="101"/>
                      <a:pt x="343" y="101"/>
                      <a:pt x="340" y="101"/>
                    </a:cubicBezTo>
                    <a:cubicBezTo>
                      <a:pt x="338" y="102"/>
                      <a:pt x="336" y="102"/>
                      <a:pt x="333" y="102"/>
                    </a:cubicBezTo>
                    <a:cubicBezTo>
                      <a:pt x="332" y="102"/>
                      <a:pt x="332" y="102"/>
                      <a:pt x="331" y="102"/>
                    </a:cubicBezTo>
                    <a:cubicBezTo>
                      <a:pt x="313" y="104"/>
                      <a:pt x="295" y="107"/>
                      <a:pt x="277" y="109"/>
                    </a:cubicBezTo>
                    <a:cubicBezTo>
                      <a:pt x="281" y="109"/>
                      <a:pt x="286" y="108"/>
                      <a:pt x="290" y="108"/>
                    </a:cubicBezTo>
                    <a:cubicBezTo>
                      <a:pt x="309" y="106"/>
                      <a:pt x="328" y="105"/>
                      <a:pt x="347" y="104"/>
                    </a:cubicBezTo>
                    <a:cubicBezTo>
                      <a:pt x="347" y="104"/>
                      <a:pt x="347" y="104"/>
                      <a:pt x="348" y="104"/>
                    </a:cubicBezTo>
                    <a:cubicBezTo>
                      <a:pt x="350" y="104"/>
                      <a:pt x="352" y="103"/>
                      <a:pt x="354" y="103"/>
                    </a:cubicBezTo>
                    <a:cubicBezTo>
                      <a:pt x="356" y="103"/>
                      <a:pt x="358" y="103"/>
                      <a:pt x="360" y="103"/>
                    </a:cubicBezTo>
                    <a:cubicBezTo>
                      <a:pt x="362" y="103"/>
                      <a:pt x="365" y="103"/>
                      <a:pt x="367" y="103"/>
                    </a:cubicBezTo>
                    <a:cubicBezTo>
                      <a:pt x="369" y="102"/>
                      <a:pt x="371" y="102"/>
                      <a:pt x="373" y="102"/>
                    </a:cubicBezTo>
                    <a:cubicBezTo>
                      <a:pt x="375" y="102"/>
                      <a:pt x="378" y="102"/>
                      <a:pt x="380" y="102"/>
                    </a:cubicBezTo>
                    <a:cubicBezTo>
                      <a:pt x="382" y="102"/>
                      <a:pt x="384" y="102"/>
                      <a:pt x="386" y="101"/>
                    </a:cubicBezTo>
                    <a:cubicBezTo>
                      <a:pt x="389" y="101"/>
                      <a:pt x="391" y="101"/>
                      <a:pt x="393" y="101"/>
                    </a:cubicBezTo>
                    <a:cubicBezTo>
                      <a:pt x="636" y="89"/>
                      <a:pt x="870" y="101"/>
                      <a:pt x="1180" y="56"/>
                    </a:cubicBezTo>
                    <a:cubicBezTo>
                      <a:pt x="1372" y="29"/>
                      <a:pt x="1554" y="5"/>
                      <a:pt x="1761" y="3"/>
                    </a:cubicBezTo>
                    <a:cubicBezTo>
                      <a:pt x="1764" y="3"/>
                      <a:pt x="1767" y="3"/>
                      <a:pt x="1770" y="3"/>
                    </a:cubicBezTo>
                    <a:cubicBezTo>
                      <a:pt x="1771" y="3"/>
                      <a:pt x="1773" y="3"/>
                      <a:pt x="1775" y="3"/>
                    </a:cubicBezTo>
                    <a:cubicBezTo>
                      <a:pt x="1778" y="3"/>
                      <a:pt x="1781" y="3"/>
                      <a:pt x="1784" y="3"/>
                    </a:cubicBezTo>
                    <a:cubicBezTo>
                      <a:pt x="1785" y="3"/>
                      <a:pt x="1786" y="3"/>
                      <a:pt x="1787" y="3"/>
                    </a:cubicBezTo>
                    <a:cubicBezTo>
                      <a:pt x="1788" y="3"/>
                      <a:pt x="1789" y="3"/>
                      <a:pt x="1790" y="3"/>
                    </a:cubicBezTo>
                    <a:cubicBezTo>
                      <a:pt x="1792" y="3"/>
                      <a:pt x="1794" y="3"/>
                      <a:pt x="1797" y="3"/>
                    </a:cubicBezTo>
                    <a:cubicBezTo>
                      <a:pt x="1798" y="3"/>
                      <a:pt x="1799" y="3"/>
                      <a:pt x="1800" y="3"/>
                    </a:cubicBezTo>
                    <a:cubicBezTo>
                      <a:pt x="1803" y="3"/>
                      <a:pt x="1807" y="3"/>
                      <a:pt x="1810" y="3"/>
                    </a:cubicBezTo>
                    <a:cubicBezTo>
                      <a:pt x="1811" y="3"/>
                      <a:pt x="1812" y="3"/>
                      <a:pt x="1813" y="3"/>
                    </a:cubicBezTo>
                    <a:cubicBezTo>
                      <a:pt x="1816" y="3"/>
                      <a:pt x="1820" y="3"/>
                      <a:pt x="1823" y="3"/>
                    </a:cubicBezTo>
                    <a:cubicBezTo>
                      <a:pt x="1824" y="3"/>
                      <a:pt x="1825" y="3"/>
                      <a:pt x="1826" y="3"/>
                    </a:cubicBezTo>
                    <a:cubicBezTo>
                      <a:pt x="1829" y="4"/>
                      <a:pt x="1833" y="4"/>
                      <a:pt x="1837" y="4"/>
                    </a:cubicBezTo>
                    <a:cubicBezTo>
                      <a:pt x="1837" y="4"/>
                      <a:pt x="1838" y="4"/>
                      <a:pt x="1838" y="4"/>
                    </a:cubicBezTo>
                    <a:cubicBezTo>
                      <a:pt x="1842" y="4"/>
                      <a:pt x="1846" y="4"/>
                      <a:pt x="1850" y="4"/>
                    </a:cubicBezTo>
                    <a:cubicBezTo>
                      <a:pt x="1850" y="4"/>
                      <a:pt x="1851" y="4"/>
                      <a:pt x="1851" y="4"/>
                    </a:cubicBezTo>
                    <a:cubicBezTo>
                      <a:pt x="1855" y="4"/>
                      <a:pt x="1859" y="4"/>
                      <a:pt x="1863" y="4"/>
                    </a:cubicBezTo>
                    <a:cubicBezTo>
                      <a:pt x="1864" y="4"/>
                      <a:pt x="1865" y="4"/>
                      <a:pt x="1867" y="4"/>
                    </a:cubicBezTo>
                    <a:cubicBezTo>
                      <a:pt x="1897" y="5"/>
                      <a:pt x="1928" y="6"/>
                      <a:pt x="1959" y="8"/>
                    </a:cubicBezTo>
                    <a:cubicBezTo>
                      <a:pt x="1968" y="9"/>
                      <a:pt x="1977" y="9"/>
                      <a:pt x="1986" y="10"/>
                    </a:cubicBezTo>
                    <a:cubicBezTo>
                      <a:pt x="1955" y="7"/>
                      <a:pt x="1925" y="4"/>
                      <a:pt x="1895" y="2"/>
                    </a:cubicBezTo>
                    <a:cubicBezTo>
                      <a:pt x="1893" y="2"/>
                      <a:pt x="1890" y="2"/>
                      <a:pt x="1888" y="2"/>
                    </a:cubicBezTo>
                    <a:cubicBezTo>
                      <a:pt x="1884" y="2"/>
                      <a:pt x="1879" y="2"/>
                      <a:pt x="1875" y="2"/>
                    </a:cubicBezTo>
                    <a:cubicBezTo>
                      <a:pt x="1875" y="2"/>
                      <a:pt x="1875" y="2"/>
                      <a:pt x="1875" y="2"/>
                    </a:cubicBezTo>
                    <a:cubicBezTo>
                      <a:pt x="1870" y="2"/>
                      <a:pt x="1866" y="1"/>
                      <a:pt x="1861" y="1"/>
                    </a:cubicBezTo>
                    <a:cubicBezTo>
                      <a:pt x="1861" y="1"/>
                      <a:pt x="1860" y="1"/>
                      <a:pt x="1860" y="1"/>
                    </a:cubicBezTo>
                    <a:cubicBezTo>
                      <a:pt x="1856" y="1"/>
                      <a:pt x="1852" y="1"/>
                      <a:pt x="1848" y="1"/>
                    </a:cubicBezTo>
                    <a:cubicBezTo>
                      <a:pt x="1847" y="1"/>
                      <a:pt x="1846" y="1"/>
                      <a:pt x="1845" y="1"/>
                    </a:cubicBezTo>
                    <a:cubicBezTo>
                      <a:pt x="1842" y="1"/>
                      <a:pt x="1838" y="1"/>
                      <a:pt x="1834" y="1"/>
                    </a:cubicBezTo>
                    <a:cubicBezTo>
                      <a:pt x="1833" y="1"/>
                      <a:pt x="1832" y="1"/>
                      <a:pt x="1831" y="1"/>
                    </a:cubicBezTo>
                    <a:cubicBezTo>
                      <a:pt x="1827" y="1"/>
                      <a:pt x="1824" y="1"/>
                      <a:pt x="1820" y="1"/>
                    </a:cubicBezTo>
                    <a:cubicBezTo>
                      <a:pt x="1819" y="1"/>
                      <a:pt x="1818" y="1"/>
                      <a:pt x="1817" y="1"/>
                    </a:cubicBezTo>
                    <a:cubicBezTo>
                      <a:pt x="1814" y="1"/>
                      <a:pt x="1810" y="1"/>
                      <a:pt x="1807" y="1"/>
                    </a:cubicBezTo>
                    <a:cubicBezTo>
                      <a:pt x="1806" y="1"/>
                      <a:pt x="1804" y="1"/>
                      <a:pt x="1803" y="0"/>
                    </a:cubicBezTo>
                    <a:cubicBezTo>
                      <a:pt x="1800" y="0"/>
                      <a:pt x="1797" y="0"/>
                      <a:pt x="1793" y="0"/>
                    </a:cubicBezTo>
                    <a:cubicBezTo>
                      <a:pt x="1792" y="0"/>
                      <a:pt x="1791" y="0"/>
                      <a:pt x="17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noEditPoints="1"/>
              </p:cNvSpPr>
              <p:nvPr userDrawn="1"/>
            </p:nvSpPr>
            <p:spPr bwMode="auto">
              <a:xfrm>
                <a:off x="0" y="1930400"/>
                <a:ext cx="12203113" cy="952500"/>
              </a:xfrm>
              <a:custGeom>
                <a:avLst/>
                <a:gdLst>
                  <a:gd name="T0" fmla="*/ 0 w 2946"/>
                  <a:gd name="T1" fmla="*/ 171 h 230"/>
                  <a:gd name="T2" fmla="*/ 204 w 2946"/>
                  <a:gd name="T3" fmla="*/ 128 h 230"/>
                  <a:gd name="T4" fmla="*/ 216 w 2946"/>
                  <a:gd name="T5" fmla="*/ 123 h 230"/>
                  <a:gd name="T6" fmla="*/ 208 w 2946"/>
                  <a:gd name="T7" fmla="*/ 127 h 230"/>
                  <a:gd name="T8" fmla="*/ 216 w 2946"/>
                  <a:gd name="T9" fmla="*/ 123 h 230"/>
                  <a:gd name="T10" fmla="*/ 221 w 2946"/>
                  <a:gd name="T11" fmla="*/ 122 h 230"/>
                  <a:gd name="T12" fmla="*/ 216 w 2946"/>
                  <a:gd name="T13" fmla="*/ 125 h 230"/>
                  <a:gd name="T14" fmla="*/ 230 w 2946"/>
                  <a:gd name="T15" fmla="*/ 121 h 230"/>
                  <a:gd name="T16" fmla="*/ 225 w 2946"/>
                  <a:gd name="T17" fmla="*/ 123 h 230"/>
                  <a:gd name="T18" fmla="*/ 2122 w 2946"/>
                  <a:gd name="T19" fmla="*/ 30 h 230"/>
                  <a:gd name="T20" fmla="*/ 2945 w 2946"/>
                  <a:gd name="T21" fmla="*/ 230 h 230"/>
                  <a:gd name="T22" fmla="*/ 2946 w 2946"/>
                  <a:gd name="T23" fmla="*/ 228 h 230"/>
                  <a:gd name="T24" fmla="*/ 2107 w 2946"/>
                  <a:gd name="T25" fmla="*/ 28 h 230"/>
                  <a:gd name="T26" fmla="*/ 2124 w 2946"/>
                  <a:gd name="T27" fmla="*/ 33 h 230"/>
                  <a:gd name="T28" fmla="*/ 2107 w 2946"/>
                  <a:gd name="T29" fmla="*/ 28 h 230"/>
                  <a:gd name="T30" fmla="*/ 2107 w 2946"/>
                  <a:gd name="T31" fmla="*/ 31 h 230"/>
                  <a:gd name="T32" fmla="*/ 2097 w 2946"/>
                  <a:gd name="T33" fmla="*/ 27 h 230"/>
                  <a:gd name="T34" fmla="*/ 2080 w 2946"/>
                  <a:gd name="T35" fmla="*/ 25 h 230"/>
                  <a:gd name="T36" fmla="*/ 2095 w 2946"/>
                  <a:gd name="T37" fmla="*/ 29 h 230"/>
                  <a:gd name="T38" fmla="*/ 2080 w 2946"/>
                  <a:gd name="T39" fmla="*/ 25 h 230"/>
                  <a:gd name="T40" fmla="*/ 2069 w 2946"/>
                  <a:gd name="T41" fmla="*/ 24 h 230"/>
                  <a:gd name="T42" fmla="*/ 2066 w 2946"/>
                  <a:gd name="T43" fmla="*/ 23 h 230"/>
                  <a:gd name="T44" fmla="*/ 1700 w 2946"/>
                  <a:gd name="T45" fmla="*/ 0 h 230"/>
                  <a:gd name="T46" fmla="*/ 381 w 2946"/>
                  <a:gd name="T47" fmla="*/ 101 h 230"/>
                  <a:gd name="T48" fmla="*/ 374 w 2946"/>
                  <a:gd name="T49" fmla="*/ 101 h 230"/>
                  <a:gd name="T50" fmla="*/ 367 w 2946"/>
                  <a:gd name="T51" fmla="*/ 102 h 230"/>
                  <a:gd name="T52" fmla="*/ 361 w 2946"/>
                  <a:gd name="T53" fmla="*/ 103 h 230"/>
                  <a:gd name="T54" fmla="*/ 347 w 2946"/>
                  <a:gd name="T55" fmla="*/ 104 h 230"/>
                  <a:gd name="T56" fmla="*/ 333 w 2946"/>
                  <a:gd name="T57" fmla="*/ 106 h 230"/>
                  <a:gd name="T58" fmla="*/ 319 w 2946"/>
                  <a:gd name="T59" fmla="*/ 108 h 230"/>
                  <a:gd name="T60" fmla="*/ 263 w 2946"/>
                  <a:gd name="T61" fmla="*/ 118 h 230"/>
                  <a:gd name="T62" fmla="*/ 331 w 2946"/>
                  <a:gd name="T63" fmla="*/ 109 h 230"/>
                  <a:gd name="T64" fmla="*/ 339 w 2946"/>
                  <a:gd name="T65" fmla="*/ 108 h 230"/>
                  <a:gd name="T66" fmla="*/ 352 w 2946"/>
                  <a:gd name="T67" fmla="*/ 107 h 230"/>
                  <a:gd name="T68" fmla="*/ 365 w 2946"/>
                  <a:gd name="T69" fmla="*/ 105 h 230"/>
                  <a:gd name="T70" fmla="*/ 378 w 2946"/>
                  <a:gd name="T71" fmla="*/ 104 h 230"/>
                  <a:gd name="T72" fmla="*/ 385 w 2946"/>
                  <a:gd name="T73" fmla="*/ 103 h 230"/>
                  <a:gd name="T74" fmla="*/ 1700 w 2946"/>
                  <a:gd name="T75" fmla="*/ 3 h 230"/>
                  <a:gd name="T76" fmla="*/ 1782 w 2946"/>
                  <a:gd name="T77" fmla="*/ 4 h 230"/>
                  <a:gd name="T78" fmla="*/ 1796 w 2946"/>
                  <a:gd name="T79" fmla="*/ 4 h 230"/>
                  <a:gd name="T80" fmla="*/ 1809 w 2946"/>
                  <a:gd name="T81" fmla="*/ 5 h 230"/>
                  <a:gd name="T82" fmla="*/ 1822 w 2946"/>
                  <a:gd name="T83" fmla="*/ 5 h 230"/>
                  <a:gd name="T84" fmla="*/ 1836 w 2946"/>
                  <a:gd name="T85" fmla="*/ 6 h 230"/>
                  <a:gd name="T86" fmla="*/ 1849 w 2946"/>
                  <a:gd name="T87" fmla="*/ 7 h 230"/>
                  <a:gd name="T88" fmla="*/ 1863 w 2946"/>
                  <a:gd name="T89" fmla="*/ 7 h 230"/>
                  <a:gd name="T90" fmla="*/ 1877 w 2946"/>
                  <a:gd name="T91" fmla="*/ 8 h 230"/>
                  <a:gd name="T92" fmla="*/ 1889 w 2946"/>
                  <a:gd name="T93" fmla="*/ 9 h 230"/>
                  <a:gd name="T94" fmla="*/ 1986 w 2946"/>
                  <a:gd name="T95" fmla="*/ 17 h 230"/>
                  <a:gd name="T96" fmla="*/ 1923 w 2946"/>
                  <a:gd name="T97" fmla="*/ 9 h 230"/>
                  <a:gd name="T98" fmla="*/ 1901 w 2946"/>
                  <a:gd name="T99" fmla="*/ 7 h 230"/>
                  <a:gd name="T100" fmla="*/ 1888 w 2946"/>
                  <a:gd name="T101" fmla="*/ 6 h 230"/>
                  <a:gd name="T102" fmla="*/ 1874 w 2946"/>
                  <a:gd name="T103" fmla="*/ 5 h 230"/>
                  <a:gd name="T104" fmla="*/ 1860 w 2946"/>
                  <a:gd name="T105" fmla="*/ 5 h 230"/>
                  <a:gd name="T106" fmla="*/ 1847 w 2946"/>
                  <a:gd name="T107" fmla="*/ 4 h 230"/>
                  <a:gd name="T108" fmla="*/ 1833 w 2946"/>
                  <a:gd name="T109" fmla="*/ 3 h 230"/>
                  <a:gd name="T110" fmla="*/ 1819 w 2946"/>
                  <a:gd name="T111" fmla="*/ 3 h 230"/>
                  <a:gd name="T112" fmla="*/ 1806 w 2946"/>
                  <a:gd name="T113" fmla="*/ 2 h 230"/>
                  <a:gd name="T114" fmla="*/ 1793 w 2946"/>
                  <a:gd name="T115" fmla="*/ 2 h 230"/>
                  <a:gd name="T116" fmla="*/ 1778 w 2946"/>
                  <a:gd name="T117" fmla="*/ 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6" h="230">
                    <a:moveTo>
                      <a:pt x="209" y="124"/>
                    </a:moveTo>
                    <a:cubicBezTo>
                      <a:pt x="141" y="136"/>
                      <a:pt x="72" y="151"/>
                      <a:pt x="0" y="171"/>
                    </a:cubicBezTo>
                    <a:cubicBezTo>
                      <a:pt x="0" y="173"/>
                      <a:pt x="0" y="173"/>
                      <a:pt x="0" y="173"/>
                    </a:cubicBezTo>
                    <a:cubicBezTo>
                      <a:pt x="71" y="154"/>
                      <a:pt x="138" y="139"/>
                      <a:pt x="204" y="128"/>
                    </a:cubicBezTo>
                    <a:cubicBezTo>
                      <a:pt x="206" y="127"/>
                      <a:pt x="207" y="125"/>
                      <a:pt x="209" y="124"/>
                    </a:cubicBezTo>
                    <a:moveTo>
                      <a:pt x="216" y="123"/>
                    </a:moveTo>
                    <a:cubicBezTo>
                      <a:pt x="215" y="123"/>
                      <a:pt x="214" y="123"/>
                      <a:pt x="214" y="123"/>
                    </a:cubicBezTo>
                    <a:cubicBezTo>
                      <a:pt x="212" y="125"/>
                      <a:pt x="210" y="126"/>
                      <a:pt x="208" y="127"/>
                    </a:cubicBezTo>
                    <a:cubicBezTo>
                      <a:pt x="209" y="127"/>
                      <a:pt x="210" y="127"/>
                      <a:pt x="210" y="127"/>
                    </a:cubicBezTo>
                    <a:cubicBezTo>
                      <a:pt x="212" y="125"/>
                      <a:pt x="214" y="124"/>
                      <a:pt x="216" y="123"/>
                    </a:cubicBezTo>
                    <a:moveTo>
                      <a:pt x="223" y="122"/>
                    </a:moveTo>
                    <a:cubicBezTo>
                      <a:pt x="222" y="122"/>
                      <a:pt x="222" y="122"/>
                      <a:pt x="221" y="122"/>
                    </a:cubicBezTo>
                    <a:cubicBezTo>
                      <a:pt x="219" y="123"/>
                      <a:pt x="218" y="124"/>
                      <a:pt x="216" y="126"/>
                    </a:cubicBezTo>
                    <a:cubicBezTo>
                      <a:pt x="216" y="126"/>
                      <a:pt x="216" y="126"/>
                      <a:pt x="216" y="125"/>
                    </a:cubicBezTo>
                    <a:cubicBezTo>
                      <a:pt x="218" y="124"/>
                      <a:pt x="221" y="123"/>
                      <a:pt x="223" y="122"/>
                    </a:cubicBezTo>
                    <a:moveTo>
                      <a:pt x="230" y="121"/>
                    </a:moveTo>
                    <a:cubicBezTo>
                      <a:pt x="229" y="121"/>
                      <a:pt x="229" y="121"/>
                      <a:pt x="229" y="121"/>
                    </a:cubicBezTo>
                    <a:cubicBezTo>
                      <a:pt x="227" y="122"/>
                      <a:pt x="226" y="122"/>
                      <a:pt x="225" y="123"/>
                    </a:cubicBezTo>
                    <a:cubicBezTo>
                      <a:pt x="226" y="122"/>
                      <a:pt x="228" y="121"/>
                      <a:pt x="230" y="121"/>
                    </a:cubicBezTo>
                    <a:moveTo>
                      <a:pt x="2122" y="30"/>
                    </a:moveTo>
                    <a:cubicBezTo>
                      <a:pt x="2125" y="31"/>
                      <a:pt x="2129" y="33"/>
                      <a:pt x="2132" y="34"/>
                    </a:cubicBezTo>
                    <a:cubicBezTo>
                      <a:pt x="2361" y="67"/>
                      <a:pt x="2624" y="128"/>
                      <a:pt x="2945" y="230"/>
                    </a:cubicBezTo>
                    <a:cubicBezTo>
                      <a:pt x="2946" y="228"/>
                      <a:pt x="2946" y="228"/>
                      <a:pt x="2946" y="228"/>
                    </a:cubicBezTo>
                    <a:cubicBezTo>
                      <a:pt x="2946" y="228"/>
                      <a:pt x="2946" y="228"/>
                      <a:pt x="2946" y="228"/>
                    </a:cubicBezTo>
                    <a:cubicBezTo>
                      <a:pt x="2619" y="123"/>
                      <a:pt x="2353" y="62"/>
                      <a:pt x="2122" y="30"/>
                    </a:cubicBezTo>
                    <a:moveTo>
                      <a:pt x="2107" y="28"/>
                    </a:moveTo>
                    <a:cubicBezTo>
                      <a:pt x="2111" y="29"/>
                      <a:pt x="2115" y="31"/>
                      <a:pt x="2119" y="32"/>
                    </a:cubicBezTo>
                    <a:cubicBezTo>
                      <a:pt x="2120" y="33"/>
                      <a:pt x="2122" y="33"/>
                      <a:pt x="2124" y="33"/>
                    </a:cubicBezTo>
                    <a:cubicBezTo>
                      <a:pt x="2120" y="32"/>
                      <a:pt x="2117" y="30"/>
                      <a:pt x="2113" y="29"/>
                    </a:cubicBezTo>
                    <a:cubicBezTo>
                      <a:pt x="2111" y="29"/>
                      <a:pt x="2109" y="28"/>
                      <a:pt x="2107" y="28"/>
                    </a:cubicBezTo>
                    <a:moveTo>
                      <a:pt x="2094" y="26"/>
                    </a:moveTo>
                    <a:cubicBezTo>
                      <a:pt x="2098" y="28"/>
                      <a:pt x="2103" y="29"/>
                      <a:pt x="2107" y="31"/>
                    </a:cubicBezTo>
                    <a:cubicBezTo>
                      <a:pt x="2108" y="31"/>
                      <a:pt x="2109" y="31"/>
                      <a:pt x="2109" y="31"/>
                    </a:cubicBezTo>
                    <a:cubicBezTo>
                      <a:pt x="2105" y="30"/>
                      <a:pt x="2101" y="28"/>
                      <a:pt x="2097" y="27"/>
                    </a:cubicBezTo>
                    <a:cubicBezTo>
                      <a:pt x="2096" y="27"/>
                      <a:pt x="2095" y="26"/>
                      <a:pt x="2094" y="26"/>
                    </a:cubicBezTo>
                    <a:moveTo>
                      <a:pt x="2080" y="25"/>
                    </a:moveTo>
                    <a:cubicBezTo>
                      <a:pt x="2085" y="26"/>
                      <a:pt x="2090" y="27"/>
                      <a:pt x="2095" y="29"/>
                    </a:cubicBezTo>
                    <a:cubicBezTo>
                      <a:pt x="2095" y="29"/>
                      <a:pt x="2095" y="29"/>
                      <a:pt x="2095" y="29"/>
                    </a:cubicBezTo>
                    <a:cubicBezTo>
                      <a:pt x="2091" y="28"/>
                      <a:pt x="2087" y="26"/>
                      <a:pt x="2083" y="25"/>
                    </a:cubicBezTo>
                    <a:cubicBezTo>
                      <a:pt x="2082" y="25"/>
                      <a:pt x="2081" y="25"/>
                      <a:pt x="2080" y="25"/>
                    </a:cubicBezTo>
                    <a:moveTo>
                      <a:pt x="2066" y="23"/>
                    </a:moveTo>
                    <a:cubicBezTo>
                      <a:pt x="2067" y="23"/>
                      <a:pt x="2068" y="23"/>
                      <a:pt x="2069" y="24"/>
                    </a:cubicBezTo>
                    <a:cubicBezTo>
                      <a:pt x="2068" y="23"/>
                      <a:pt x="2068" y="23"/>
                      <a:pt x="2067" y="23"/>
                    </a:cubicBezTo>
                    <a:cubicBezTo>
                      <a:pt x="2067" y="23"/>
                      <a:pt x="2067" y="23"/>
                      <a:pt x="2066" y="23"/>
                    </a:cubicBezTo>
                    <a:moveTo>
                      <a:pt x="1700" y="0"/>
                    </a:moveTo>
                    <a:cubicBezTo>
                      <a:pt x="1700" y="0"/>
                      <a:pt x="1700" y="0"/>
                      <a:pt x="1700" y="0"/>
                    </a:cubicBezTo>
                    <a:cubicBezTo>
                      <a:pt x="1518" y="0"/>
                      <a:pt x="1351" y="17"/>
                      <a:pt x="1180" y="39"/>
                    </a:cubicBezTo>
                    <a:cubicBezTo>
                      <a:pt x="866" y="79"/>
                      <a:pt x="626" y="75"/>
                      <a:pt x="381" y="101"/>
                    </a:cubicBezTo>
                    <a:cubicBezTo>
                      <a:pt x="379" y="101"/>
                      <a:pt x="377" y="101"/>
                      <a:pt x="375" y="101"/>
                    </a:cubicBezTo>
                    <a:cubicBezTo>
                      <a:pt x="375" y="101"/>
                      <a:pt x="374" y="101"/>
                      <a:pt x="374" y="101"/>
                    </a:cubicBezTo>
                    <a:cubicBezTo>
                      <a:pt x="372" y="102"/>
                      <a:pt x="370" y="102"/>
                      <a:pt x="368" y="102"/>
                    </a:cubicBezTo>
                    <a:cubicBezTo>
                      <a:pt x="368" y="102"/>
                      <a:pt x="368" y="102"/>
                      <a:pt x="367" y="102"/>
                    </a:cubicBezTo>
                    <a:cubicBezTo>
                      <a:pt x="365" y="102"/>
                      <a:pt x="363" y="103"/>
                      <a:pt x="361" y="103"/>
                    </a:cubicBezTo>
                    <a:cubicBezTo>
                      <a:pt x="361" y="103"/>
                      <a:pt x="361" y="103"/>
                      <a:pt x="361" y="103"/>
                    </a:cubicBezTo>
                    <a:cubicBezTo>
                      <a:pt x="358" y="103"/>
                      <a:pt x="356" y="103"/>
                      <a:pt x="354" y="104"/>
                    </a:cubicBezTo>
                    <a:cubicBezTo>
                      <a:pt x="351" y="104"/>
                      <a:pt x="349" y="104"/>
                      <a:pt x="347" y="104"/>
                    </a:cubicBezTo>
                    <a:cubicBezTo>
                      <a:pt x="344" y="105"/>
                      <a:pt x="342" y="105"/>
                      <a:pt x="340" y="105"/>
                    </a:cubicBezTo>
                    <a:cubicBezTo>
                      <a:pt x="338" y="106"/>
                      <a:pt x="335" y="106"/>
                      <a:pt x="333" y="106"/>
                    </a:cubicBezTo>
                    <a:cubicBezTo>
                      <a:pt x="331" y="106"/>
                      <a:pt x="328" y="107"/>
                      <a:pt x="326" y="107"/>
                    </a:cubicBezTo>
                    <a:cubicBezTo>
                      <a:pt x="324" y="107"/>
                      <a:pt x="321" y="108"/>
                      <a:pt x="319" y="108"/>
                    </a:cubicBezTo>
                    <a:cubicBezTo>
                      <a:pt x="318" y="108"/>
                      <a:pt x="316" y="108"/>
                      <a:pt x="315" y="108"/>
                    </a:cubicBezTo>
                    <a:cubicBezTo>
                      <a:pt x="298" y="111"/>
                      <a:pt x="280" y="115"/>
                      <a:pt x="263" y="118"/>
                    </a:cubicBezTo>
                    <a:cubicBezTo>
                      <a:pt x="267" y="118"/>
                      <a:pt x="272" y="117"/>
                      <a:pt x="277" y="116"/>
                    </a:cubicBezTo>
                    <a:cubicBezTo>
                      <a:pt x="295" y="114"/>
                      <a:pt x="313" y="111"/>
                      <a:pt x="331" y="109"/>
                    </a:cubicBezTo>
                    <a:cubicBezTo>
                      <a:pt x="331" y="109"/>
                      <a:pt x="332" y="109"/>
                      <a:pt x="333" y="109"/>
                    </a:cubicBezTo>
                    <a:cubicBezTo>
                      <a:pt x="335" y="109"/>
                      <a:pt x="337" y="108"/>
                      <a:pt x="339" y="108"/>
                    </a:cubicBezTo>
                    <a:cubicBezTo>
                      <a:pt x="341" y="108"/>
                      <a:pt x="343" y="108"/>
                      <a:pt x="346" y="107"/>
                    </a:cubicBezTo>
                    <a:cubicBezTo>
                      <a:pt x="348" y="107"/>
                      <a:pt x="350" y="107"/>
                      <a:pt x="352" y="107"/>
                    </a:cubicBezTo>
                    <a:cubicBezTo>
                      <a:pt x="354" y="106"/>
                      <a:pt x="356" y="106"/>
                      <a:pt x="358" y="106"/>
                    </a:cubicBezTo>
                    <a:cubicBezTo>
                      <a:pt x="361" y="106"/>
                      <a:pt x="363" y="105"/>
                      <a:pt x="365" y="105"/>
                    </a:cubicBezTo>
                    <a:cubicBezTo>
                      <a:pt x="367" y="105"/>
                      <a:pt x="369" y="105"/>
                      <a:pt x="372" y="104"/>
                    </a:cubicBezTo>
                    <a:cubicBezTo>
                      <a:pt x="374" y="104"/>
                      <a:pt x="376" y="104"/>
                      <a:pt x="378" y="104"/>
                    </a:cubicBezTo>
                    <a:cubicBezTo>
                      <a:pt x="378" y="104"/>
                      <a:pt x="379" y="104"/>
                      <a:pt x="379" y="104"/>
                    </a:cubicBezTo>
                    <a:cubicBezTo>
                      <a:pt x="381" y="103"/>
                      <a:pt x="383" y="103"/>
                      <a:pt x="385" y="103"/>
                    </a:cubicBezTo>
                    <a:cubicBezTo>
                      <a:pt x="628" y="78"/>
                      <a:pt x="868" y="81"/>
                      <a:pt x="1180" y="41"/>
                    </a:cubicBezTo>
                    <a:cubicBezTo>
                      <a:pt x="1352" y="19"/>
                      <a:pt x="1518" y="3"/>
                      <a:pt x="1700" y="3"/>
                    </a:cubicBezTo>
                    <a:cubicBezTo>
                      <a:pt x="1724" y="3"/>
                      <a:pt x="1749" y="3"/>
                      <a:pt x="1774" y="4"/>
                    </a:cubicBezTo>
                    <a:cubicBezTo>
                      <a:pt x="1776" y="4"/>
                      <a:pt x="1779" y="4"/>
                      <a:pt x="1782" y="4"/>
                    </a:cubicBezTo>
                    <a:cubicBezTo>
                      <a:pt x="1784" y="4"/>
                      <a:pt x="1785" y="4"/>
                      <a:pt x="1787" y="4"/>
                    </a:cubicBezTo>
                    <a:cubicBezTo>
                      <a:pt x="1790" y="4"/>
                      <a:pt x="1793" y="4"/>
                      <a:pt x="1796" y="4"/>
                    </a:cubicBezTo>
                    <a:cubicBezTo>
                      <a:pt x="1797" y="4"/>
                      <a:pt x="1799" y="5"/>
                      <a:pt x="1800" y="5"/>
                    </a:cubicBezTo>
                    <a:cubicBezTo>
                      <a:pt x="1803" y="5"/>
                      <a:pt x="1806" y="5"/>
                      <a:pt x="1809" y="5"/>
                    </a:cubicBezTo>
                    <a:cubicBezTo>
                      <a:pt x="1810" y="5"/>
                      <a:pt x="1812" y="5"/>
                      <a:pt x="1813" y="5"/>
                    </a:cubicBezTo>
                    <a:cubicBezTo>
                      <a:pt x="1816" y="5"/>
                      <a:pt x="1819" y="5"/>
                      <a:pt x="1822" y="5"/>
                    </a:cubicBezTo>
                    <a:cubicBezTo>
                      <a:pt x="1824" y="5"/>
                      <a:pt x="1825" y="6"/>
                      <a:pt x="1826" y="6"/>
                    </a:cubicBezTo>
                    <a:cubicBezTo>
                      <a:pt x="1829" y="6"/>
                      <a:pt x="1833" y="6"/>
                      <a:pt x="1836" y="6"/>
                    </a:cubicBezTo>
                    <a:cubicBezTo>
                      <a:pt x="1837" y="6"/>
                      <a:pt x="1838" y="6"/>
                      <a:pt x="1839" y="6"/>
                    </a:cubicBezTo>
                    <a:cubicBezTo>
                      <a:pt x="1843" y="6"/>
                      <a:pt x="1846" y="7"/>
                      <a:pt x="1849" y="7"/>
                    </a:cubicBezTo>
                    <a:cubicBezTo>
                      <a:pt x="1850" y="7"/>
                      <a:pt x="1851" y="7"/>
                      <a:pt x="1852" y="7"/>
                    </a:cubicBezTo>
                    <a:cubicBezTo>
                      <a:pt x="1856" y="7"/>
                      <a:pt x="1859" y="7"/>
                      <a:pt x="1863" y="7"/>
                    </a:cubicBezTo>
                    <a:cubicBezTo>
                      <a:pt x="1864" y="7"/>
                      <a:pt x="1864" y="7"/>
                      <a:pt x="1865" y="7"/>
                    </a:cubicBezTo>
                    <a:cubicBezTo>
                      <a:pt x="1869" y="8"/>
                      <a:pt x="1873" y="8"/>
                      <a:pt x="1877" y="8"/>
                    </a:cubicBezTo>
                    <a:cubicBezTo>
                      <a:pt x="1877" y="8"/>
                      <a:pt x="1877" y="8"/>
                      <a:pt x="1877" y="8"/>
                    </a:cubicBezTo>
                    <a:cubicBezTo>
                      <a:pt x="1881" y="8"/>
                      <a:pt x="1885" y="9"/>
                      <a:pt x="1889" y="9"/>
                    </a:cubicBezTo>
                    <a:cubicBezTo>
                      <a:pt x="1891" y="9"/>
                      <a:pt x="1893" y="9"/>
                      <a:pt x="1895" y="9"/>
                    </a:cubicBezTo>
                    <a:cubicBezTo>
                      <a:pt x="1925" y="11"/>
                      <a:pt x="1955" y="14"/>
                      <a:pt x="1986" y="17"/>
                    </a:cubicBezTo>
                    <a:cubicBezTo>
                      <a:pt x="1995" y="18"/>
                      <a:pt x="2004" y="19"/>
                      <a:pt x="2014" y="20"/>
                    </a:cubicBezTo>
                    <a:cubicBezTo>
                      <a:pt x="1983" y="15"/>
                      <a:pt x="1953" y="12"/>
                      <a:pt x="1923" y="9"/>
                    </a:cubicBezTo>
                    <a:cubicBezTo>
                      <a:pt x="1920" y="8"/>
                      <a:pt x="1918" y="8"/>
                      <a:pt x="1915" y="8"/>
                    </a:cubicBezTo>
                    <a:cubicBezTo>
                      <a:pt x="1910" y="8"/>
                      <a:pt x="1906" y="7"/>
                      <a:pt x="1901" y="7"/>
                    </a:cubicBezTo>
                    <a:cubicBezTo>
                      <a:pt x="1901" y="7"/>
                      <a:pt x="1901" y="7"/>
                      <a:pt x="1901" y="7"/>
                    </a:cubicBezTo>
                    <a:cubicBezTo>
                      <a:pt x="1896" y="7"/>
                      <a:pt x="1892" y="6"/>
                      <a:pt x="1888" y="6"/>
                    </a:cubicBezTo>
                    <a:cubicBezTo>
                      <a:pt x="1887" y="6"/>
                      <a:pt x="1887" y="6"/>
                      <a:pt x="1886" y="6"/>
                    </a:cubicBezTo>
                    <a:cubicBezTo>
                      <a:pt x="1882" y="6"/>
                      <a:pt x="1878" y="6"/>
                      <a:pt x="1874" y="5"/>
                    </a:cubicBezTo>
                    <a:cubicBezTo>
                      <a:pt x="1873" y="5"/>
                      <a:pt x="1872" y="5"/>
                      <a:pt x="1871" y="5"/>
                    </a:cubicBezTo>
                    <a:cubicBezTo>
                      <a:pt x="1868" y="5"/>
                      <a:pt x="1864" y="5"/>
                      <a:pt x="1860" y="5"/>
                    </a:cubicBezTo>
                    <a:cubicBezTo>
                      <a:pt x="1859" y="4"/>
                      <a:pt x="1858" y="4"/>
                      <a:pt x="1857" y="4"/>
                    </a:cubicBezTo>
                    <a:cubicBezTo>
                      <a:pt x="1853" y="4"/>
                      <a:pt x="1850" y="4"/>
                      <a:pt x="1847" y="4"/>
                    </a:cubicBezTo>
                    <a:cubicBezTo>
                      <a:pt x="1845" y="4"/>
                      <a:pt x="1844" y="4"/>
                      <a:pt x="1843" y="4"/>
                    </a:cubicBezTo>
                    <a:cubicBezTo>
                      <a:pt x="1839" y="3"/>
                      <a:pt x="1836" y="3"/>
                      <a:pt x="1833" y="3"/>
                    </a:cubicBezTo>
                    <a:cubicBezTo>
                      <a:pt x="1831" y="3"/>
                      <a:pt x="1830" y="3"/>
                      <a:pt x="1829" y="3"/>
                    </a:cubicBezTo>
                    <a:cubicBezTo>
                      <a:pt x="1825" y="3"/>
                      <a:pt x="1822" y="3"/>
                      <a:pt x="1819" y="3"/>
                    </a:cubicBezTo>
                    <a:cubicBezTo>
                      <a:pt x="1818" y="3"/>
                      <a:pt x="1816" y="2"/>
                      <a:pt x="1814" y="2"/>
                    </a:cubicBezTo>
                    <a:cubicBezTo>
                      <a:pt x="1812" y="2"/>
                      <a:pt x="1809" y="2"/>
                      <a:pt x="1806" y="2"/>
                    </a:cubicBezTo>
                    <a:cubicBezTo>
                      <a:pt x="1804" y="2"/>
                      <a:pt x="1803" y="2"/>
                      <a:pt x="1801" y="2"/>
                    </a:cubicBezTo>
                    <a:cubicBezTo>
                      <a:pt x="1798" y="2"/>
                      <a:pt x="1795" y="2"/>
                      <a:pt x="1793" y="2"/>
                    </a:cubicBezTo>
                    <a:cubicBezTo>
                      <a:pt x="1791" y="2"/>
                      <a:pt x="1789" y="1"/>
                      <a:pt x="1787" y="1"/>
                    </a:cubicBezTo>
                    <a:cubicBezTo>
                      <a:pt x="1784" y="1"/>
                      <a:pt x="1781" y="1"/>
                      <a:pt x="1778" y="1"/>
                    </a:cubicBezTo>
                    <a:cubicBezTo>
                      <a:pt x="1752" y="0"/>
                      <a:pt x="1726" y="0"/>
                      <a:pt x="17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3"/>
              <p:cNvSpPr>
                <a:spLocks noEditPoints="1"/>
              </p:cNvSpPr>
              <p:nvPr userDrawn="1"/>
            </p:nvSpPr>
            <p:spPr bwMode="auto">
              <a:xfrm>
                <a:off x="0" y="1889125"/>
                <a:ext cx="12203113" cy="1122363"/>
              </a:xfrm>
              <a:custGeom>
                <a:avLst/>
                <a:gdLst>
                  <a:gd name="T0" fmla="*/ 0 w 2946"/>
                  <a:gd name="T1" fmla="*/ 196 h 271"/>
                  <a:gd name="T2" fmla="*/ 197 w 2946"/>
                  <a:gd name="T3" fmla="*/ 143 h 271"/>
                  <a:gd name="T4" fmla="*/ 210 w 2946"/>
                  <a:gd name="T5" fmla="*/ 137 h 271"/>
                  <a:gd name="T6" fmla="*/ 202 w 2946"/>
                  <a:gd name="T7" fmla="*/ 141 h 271"/>
                  <a:gd name="T8" fmla="*/ 203 w 2946"/>
                  <a:gd name="T9" fmla="*/ 141 h 271"/>
                  <a:gd name="T10" fmla="*/ 216 w 2946"/>
                  <a:gd name="T11" fmla="*/ 135 h 271"/>
                  <a:gd name="T12" fmla="*/ 212 w 2946"/>
                  <a:gd name="T13" fmla="*/ 138 h 271"/>
                  <a:gd name="T14" fmla="*/ 2136 w 2946"/>
                  <a:gd name="T15" fmla="*/ 46 h 271"/>
                  <a:gd name="T16" fmla="*/ 2945 w 2946"/>
                  <a:gd name="T17" fmla="*/ 271 h 271"/>
                  <a:gd name="T18" fmla="*/ 2136 w 2946"/>
                  <a:gd name="T19" fmla="*/ 46 h 271"/>
                  <a:gd name="T20" fmla="*/ 2135 w 2946"/>
                  <a:gd name="T21" fmla="*/ 48 h 271"/>
                  <a:gd name="T22" fmla="*/ 2127 w 2946"/>
                  <a:gd name="T23" fmla="*/ 44 h 271"/>
                  <a:gd name="T24" fmla="*/ 2108 w 2946"/>
                  <a:gd name="T25" fmla="*/ 41 h 271"/>
                  <a:gd name="T26" fmla="*/ 2110 w 2946"/>
                  <a:gd name="T27" fmla="*/ 41 h 271"/>
                  <a:gd name="T28" fmla="*/ 2095 w 2946"/>
                  <a:gd name="T29" fmla="*/ 39 h 271"/>
                  <a:gd name="T30" fmla="*/ 2095 w 2946"/>
                  <a:gd name="T31" fmla="*/ 39 h 271"/>
                  <a:gd name="T32" fmla="*/ 1613 w 2946"/>
                  <a:gd name="T33" fmla="*/ 0 h 271"/>
                  <a:gd name="T34" fmla="*/ 1180 w 2946"/>
                  <a:gd name="T35" fmla="*/ 27 h 271"/>
                  <a:gd name="T36" fmla="*/ 367 w 2946"/>
                  <a:gd name="T37" fmla="*/ 107 h 271"/>
                  <a:gd name="T38" fmla="*/ 360 w 2946"/>
                  <a:gd name="T39" fmla="*/ 108 h 271"/>
                  <a:gd name="T40" fmla="*/ 353 w 2946"/>
                  <a:gd name="T41" fmla="*/ 109 h 271"/>
                  <a:gd name="T42" fmla="*/ 346 w 2946"/>
                  <a:gd name="T43" fmla="*/ 110 h 271"/>
                  <a:gd name="T44" fmla="*/ 339 w 2946"/>
                  <a:gd name="T45" fmla="*/ 111 h 271"/>
                  <a:gd name="T46" fmla="*/ 332 w 2946"/>
                  <a:gd name="T47" fmla="*/ 113 h 271"/>
                  <a:gd name="T48" fmla="*/ 325 w 2946"/>
                  <a:gd name="T49" fmla="*/ 114 h 271"/>
                  <a:gd name="T50" fmla="*/ 312 w 2946"/>
                  <a:gd name="T51" fmla="*/ 116 h 271"/>
                  <a:gd name="T52" fmla="*/ 299 w 2946"/>
                  <a:gd name="T53" fmla="*/ 119 h 271"/>
                  <a:gd name="T54" fmla="*/ 263 w 2946"/>
                  <a:gd name="T55" fmla="*/ 128 h 271"/>
                  <a:gd name="T56" fmla="*/ 319 w 2946"/>
                  <a:gd name="T57" fmla="*/ 118 h 271"/>
                  <a:gd name="T58" fmla="*/ 331 w 2946"/>
                  <a:gd name="T59" fmla="*/ 115 h 271"/>
                  <a:gd name="T60" fmla="*/ 344 w 2946"/>
                  <a:gd name="T61" fmla="*/ 113 h 271"/>
                  <a:gd name="T62" fmla="*/ 351 w 2946"/>
                  <a:gd name="T63" fmla="*/ 112 h 271"/>
                  <a:gd name="T64" fmla="*/ 357 w 2946"/>
                  <a:gd name="T65" fmla="*/ 111 h 271"/>
                  <a:gd name="T66" fmla="*/ 364 w 2946"/>
                  <a:gd name="T67" fmla="*/ 110 h 271"/>
                  <a:gd name="T68" fmla="*/ 371 w 2946"/>
                  <a:gd name="T69" fmla="*/ 109 h 271"/>
                  <a:gd name="T70" fmla="*/ 1180 w 2946"/>
                  <a:gd name="T71" fmla="*/ 29 h 271"/>
                  <a:gd name="T72" fmla="*/ 1786 w 2946"/>
                  <a:gd name="T73" fmla="*/ 7 h 271"/>
                  <a:gd name="T74" fmla="*/ 1800 w 2946"/>
                  <a:gd name="T75" fmla="*/ 8 h 271"/>
                  <a:gd name="T76" fmla="*/ 1813 w 2946"/>
                  <a:gd name="T77" fmla="*/ 9 h 271"/>
                  <a:gd name="T78" fmla="*/ 1826 w 2946"/>
                  <a:gd name="T79" fmla="*/ 10 h 271"/>
                  <a:gd name="T80" fmla="*/ 1839 w 2946"/>
                  <a:gd name="T81" fmla="*/ 11 h 271"/>
                  <a:gd name="T82" fmla="*/ 1852 w 2946"/>
                  <a:gd name="T83" fmla="*/ 12 h 271"/>
                  <a:gd name="T84" fmla="*/ 1865 w 2946"/>
                  <a:gd name="T85" fmla="*/ 13 h 271"/>
                  <a:gd name="T86" fmla="*/ 1878 w 2946"/>
                  <a:gd name="T87" fmla="*/ 14 h 271"/>
                  <a:gd name="T88" fmla="*/ 1891 w 2946"/>
                  <a:gd name="T89" fmla="*/ 15 h 271"/>
                  <a:gd name="T90" fmla="*/ 1904 w 2946"/>
                  <a:gd name="T91" fmla="*/ 17 h 271"/>
                  <a:gd name="T92" fmla="*/ 1923 w 2946"/>
                  <a:gd name="T93" fmla="*/ 19 h 271"/>
                  <a:gd name="T94" fmla="*/ 2041 w 2946"/>
                  <a:gd name="T95" fmla="*/ 33 h 271"/>
                  <a:gd name="T96" fmla="*/ 1942 w 2946"/>
                  <a:gd name="T97" fmla="*/ 18 h 271"/>
                  <a:gd name="T98" fmla="*/ 1927 w 2946"/>
                  <a:gd name="T99" fmla="*/ 16 h 271"/>
                  <a:gd name="T100" fmla="*/ 1912 w 2946"/>
                  <a:gd name="T101" fmla="*/ 15 h 271"/>
                  <a:gd name="T102" fmla="*/ 1898 w 2946"/>
                  <a:gd name="T103" fmla="*/ 13 h 271"/>
                  <a:gd name="T104" fmla="*/ 1883 w 2946"/>
                  <a:gd name="T105" fmla="*/ 12 h 271"/>
                  <a:gd name="T106" fmla="*/ 1869 w 2946"/>
                  <a:gd name="T107" fmla="*/ 11 h 271"/>
                  <a:gd name="T108" fmla="*/ 1854 w 2946"/>
                  <a:gd name="T109" fmla="*/ 10 h 271"/>
                  <a:gd name="T110" fmla="*/ 1840 w 2946"/>
                  <a:gd name="T111" fmla="*/ 8 h 271"/>
                  <a:gd name="T112" fmla="*/ 1826 w 2946"/>
                  <a:gd name="T113" fmla="*/ 7 h 271"/>
                  <a:gd name="T114" fmla="*/ 1813 w 2946"/>
                  <a:gd name="T115" fmla="*/ 6 h 271"/>
                  <a:gd name="T116" fmla="*/ 1798 w 2946"/>
                  <a:gd name="T117" fmla="*/ 5 h 271"/>
                  <a:gd name="T118" fmla="*/ 1613 w 2946"/>
                  <a:gd name="T1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46" h="271">
                    <a:moveTo>
                      <a:pt x="203" y="139"/>
                    </a:moveTo>
                    <a:cubicBezTo>
                      <a:pt x="136" y="154"/>
                      <a:pt x="69" y="173"/>
                      <a:pt x="0" y="196"/>
                    </a:cubicBezTo>
                    <a:cubicBezTo>
                      <a:pt x="0" y="199"/>
                      <a:pt x="0" y="199"/>
                      <a:pt x="0" y="199"/>
                    </a:cubicBezTo>
                    <a:cubicBezTo>
                      <a:pt x="68" y="176"/>
                      <a:pt x="133" y="158"/>
                      <a:pt x="197" y="143"/>
                    </a:cubicBezTo>
                    <a:cubicBezTo>
                      <a:pt x="199" y="141"/>
                      <a:pt x="201" y="140"/>
                      <a:pt x="203" y="139"/>
                    </a:cubicBezTo>
                    <a:moveTo>
                      <a:pt x="210" y="137"/>
                    </a:moveTo>
                    <a:cubicBezTo>
                      <a:pt x="209" y="137"/>
                      <a:pt x="208" y="137"/>
                      <a:pt x="208" y="137"/>
                    </a:cubicBezTo>
                    <a:cubicBezTo>
                      <a:pt x="206" y="139"/>
                      <a:pt x="204" y="140"/>
                      <a:pt x="202" y="141"/>
                    </a:cubicBezTo>
                    <a:cubicBezTo>
                      <a:pt x="202" y="141"/>
                      <a:pt x="202" y="141"/>
                      <a:pt x="202" y="141"/>
                    </a:cubicBezTo>
                    <a:cubicBezTo>
                      <a:pt x="203" y="141"/>
                      <a:pt x="203" y="141"/>
                      <a:pt x="203" y="141"/>
                    </a:cubicBezTo>
                    <a:cubicBezTo>
                      <a:pt x="205" y="140"/>
                      <a:pt x="208" y="138"/>
                      <a:pt x="210" y="137"/>
                    </a:cubicBezTo>
                    <a:moveTo>
                      <a:pt x="216" y="135"/>
                    </a:moveTo>
                    <a:cubicBezTo>
                      <a:pt x="216" y="136"/>
                      <a:pt x="216" y="136"/>
                      <a:pt x="216" y="136"/>
                    </a:cubicBezTo>
                    <a:cubicBezTo>
                      <a:pt x="214" y="136"/>
                      <a:pt x="213" y="137"/>
                      <a:pt x="212" y="138"/>
                    </a:cubicBezTo>
                    <a:cubicBezTo>
                      <a:pt x="213" y="137"/>
                      <a:pt x="215" y="136"/>
                      <a:pt x="216" y="135"/>
                    </a:cubicBezTo>
                    <a:moveTo>
                      <a:pt x="2136" y="46"/>
                    </a:moveTo>
                    <a:cubicBezTo>
                      <a:pt x="2140" y="47"/>
                      <a:pt x="2144" y="49"/>
                      <a:pt x="2148" y="51"/>
                    </a:cubicBezTo>
                    <a:cubicBezTo>
                      <a:pt x="2376" y="91"/>
                      <a:pt x="2635" y="161"/>
                      <a:pt x="2945" y="271"/>
                    </a:cubicBezTo>
                    <a:cubicBezTo>
                      <a:pt x="2946" y="269"/>
                      <a:pt x="2946" y="269"/>
                      <a:pt x="2946" y="269"/>
                    </a:cubicBezTo>
                    <a:cubicBezTo>
                      <a:pt x="2630" y="156"/>
                      <a:pt x="2368" y="86"/>
                      <a:pt x="2136" y="46"/>
                    </a:cubicBezTo>
                    <a:moveTo>
                      <a:pt x="2121" y="43"/>
                    </a:moveTo>
                    <a:cubicBezTo>
                      <a:pt x="2126" y="45"/>
                      <a:pt x="2130" y="47"/>
                      <a:pt x="2135" y="48"/>
                    </a:cubicBezTo>
                    <a:cubicBezTo>
                      <a:pt x="2136" y="49"/>
                      <a:pt x="2137" y="49"/>
                      <a:pt x="2138" y="49"/>
                    </a:cubicBezTo>
                    <a:cubicBezTo>
                      <a:pt x="2135" y="47"/>
                      <a:pt x="2131" y="46"/>
                      <a:pt x="2127" y="44"/>
                    </a:cubicBezTo>
                    <a:cubicBezTo>
                      <a:pt x="2125" y="44"/>
                      <a:pt x="2123" y="44"/>
                      <a:pt x="2121" y="43"/>
                    </a:cubicBezTo>
                    <a:moveTo>
                      <a:pt x="2108" y="41"/>
                    </a:moveTo>
                    <a:cubicBezTo>
                      <a:pt x="2113" y="43"/>
                      <a:pt x="2118" y="44"/>
                      <a:pt x="2123" y="46"/>
                    </a:cubicBezTo>
                    <a:cubicBezTo>
                      <a:pt x="2119" y="45"/>
                      <a:pt x="2114" y="43"/>
                      <a:pt x="2110" y="41"/>
                    </a:cubicBezTo>
                    <a:cubicBezTo>
                      <a:pt x="2110" y="41"/>
                      <a:pt x="2109" y="41"/>
                      <a:pt x="2108" y="41"/>
                    </a:cubicBezTo>
                    <a:moveTo>
                      <a:pt x="2095" y="39"/>
                    </a:moveTo>
                    <a:cubicBezTo>
                      <a:pt x="2096" y="39"/>
                      <a:pt x="2098" y="40"/>
                      <a:pt x="2099" y="40"/>
                    </a:cubicBezTo>
                    <a:cubicBezTo>
                      <a:pt x="2098" y="40"/>
                      <a:pt x="2097" y="39"/>
                      <a:pt x="2095" y="39"/>
                    </a:cubicBezTo>
                    <a:cubicBezTo>
                      <a:pt x="2095" y="39"/>
                      <a:pt x="2095" y="39"/>
                      <a:pt x="2095" y="39"/>
                    </a:cubicBezTo>
                    <a:moveTo>
                      <a:pt x="1613" y="0"/>
                    </a:moveTo>
                    <a:cubicBezTo>
                      <a:pt x="1613" y="0"/>
                      <a:pt x="1613" y="0"/>
                      <a:pt x="1613" y="0"/>
                    </a:cubicBezTo>
                    <a:cubicBezTo>
                      <a:pt x="1465" y="0"/>
                      <a:pt x="1324" y="11"/>
                      <a:pt x="1180" y="27"/>
                    </a:cubicBezTo>
                    <a:cubicBezTo>
                      <a:pt x="864" y="62"/>
                      <a:pt x="617" y="68"/>
                      <a:pt x="373" y="106"/>
                    </a:cubicBezTo>
                    <a:cubicBezTo>
                      <a:pt x="371" y="106"/>
                      <a:pt x="369" y="106"/>
                      <a:pt x="367" y="107"/>
                    </a:cubicBezTo>
                    <a:cubicBezTo>
                      <a:pt x="367" y="107"/>
                      <a:pt x="367" y="107"/>
                      <a:pt x="366" y="107"/>
                    </a:cubicBezTo>
                    <a:cubicBezTo>
                      <a:pt x="364" y="107"/>
                      <a:pt x="362" y="108"/>
                      <a:pt x="360" y="108"/>
                    </a:cubicBezTo>
                    <a:cubicBezTo>
                      <a:pt x="360" y="108"/>
                      <a:pt x="360" y="108"/>
                      <a:pt x="360" y="108"/>
                    </a:cubicBezTo>
                    <a:cubicBezTo>
                      <a:pt x="358" y="108"/>
                      <a:pt x="356" y="109"/>
                      <a:pt x="353" y="109"/>
                    </a:cubicBezTo>
                    <a:cubicBezTo>
                      <a:pt x="353" y="109"/>
                      <a:pt x="353" y="109"/>
                      <a:pt x="353" y="109"/>
                    </a:cubicBezTo>
                    <a:cubicBezTo>
                      <a:pt x="351" y="109"/>
                      <a:pt x="349" y="110"/>
                      <a:pt x="346" y="110"/>
                    </a:cubicBezTo>
                    <a:cubicBezTo>
                      <a:pt x="346" y="110"/>
                      <a:pt x="346" y="110"/>
                      <a:pt x="346" y="110"/>
                    </a:cubicBezTo>
                    <a:cubicBezTo>
                      <a:pt x="344" y="111"/>
                      <a:pt x="342" y="111"/>
                      <a:pt x="339" y="111"/>
                    </a:cubicBezTo>
                    <a:cubicBezTo>
                      <a:pt x="339" y="111"/>
                      <a:pt x="339" y="111"/>
                      <a:pt x="339" y="111"/>
                    </a:cubicBezTo>
                    <a:cubicBezTo>
                      <a:pt x="337" y="112"/>
                      <a:pt x="335" y="112"/>
                      <a:pt x="332" y="113"/>
                    </a:cubicBezTo>
                    <a:cubicBezTo>
                      <a:pt x="332" y="113"/>
                      <a:pt x="332" y="113"/>
                      <a:pt x="332" y="113"/>
                    </a:cubicBezTo>
                    <a:cubicBezTo>
                      <a:pt x="330" y="113"/>
                      <a:pt x="328" y="113"/>
                      <a:pt x="325" y="114"/>
                    </a:cubicBezTo>
                    <a:cubicBezTo>
                      <a:pt x="323" y="114"/>
                      <a:pt x="321" y="115"/>
                      <a:pt x="319" y="115"/>
                    </a:cubicBezTo>
                    <a:cubicBezTo>
                      <a:pt x="316" y="115"/>
                      <a:pt x="314" y="116"/>
                      <a:pt x="312" y="116"/>
                    </a:cubicBezTo>
                    <a:cubicBezTo>
                      <a:pt x="310" y="117"/>
                      <a:pt x="307" y="117"/>
                      <a:pt x="305" y="117"/>
                    </a:cubicBezTo>
                    <a:cubicBezTo>
                      <a:pt x="303" y="118"/>
                      <a:pt x="301" y="118"/>
                      <a:pt x="299" y="119"/>
                    </a:cubicBezTo>
                    <a:cubicBezTo>
                      <a:pt x="283" y="122"/>
                      <a:pt x="266" y="127"/>
                      <a:pt x="249" y="131"/>
                    </a:cubicBezTo>
                    <a:cubicBezTo>
                      <a:pt x="254" y="130"/>
                      <a:pt x="258" y="129"/>
                      <a:pt x="263" y="128"/>
                    </a:cubicBezTo>
                    <a:cubicBezTo>
                      <a:pt x="280" y="125"/>
                      <a:pt x="298" y="121"/>
                      <a:pt x="315" y="118"/>
                    </a:cubicBezTo>
                    <a:cubicBezTo>
                      <a:pt x="316" y="118"/>
                      <a:pt x="317" y="118"/>
                      <a:pt x="319" y="118"/>
                    </a:cubicBezTo>
                    <a:cubicBezTo>
                      <a:pt x="321" y="117"/>
                      <a:pt x="323" y="117"/>
                      <a:pt x="325" y="117"/>
                    </a:cubicBezTo>
                    <a:cubicBezTo>
                      <a:pt x="327" y="116"/>
                      <a:pt x="329" y="116"/>
                      <a:pt x="331" y="115"/>
                    </a:cubicBezTo>
                    <a:cubicBezTo>
                      <a:pt x="333" y="115"/>
                      <a:pt x="335" y="115"/>
                      <a:pt x="337" y="114"/>
                    </a:cubicBezTo>
                    <a:cubicBezTo>
                      <a:pt x="340" y="114"/>
                      <a:pt x="342" y="114"/>
                      <a:pt x="344" y="113"/>
                    </a:cubicBezTo>
                    <a:cubicBezTo>
                      <a:pt x="346" y="113"/>
                      <a:pt x="348" y="113"/>
                      <a:pt x="350" y="112"/>
                    </a:cubicBezTo>
                    <a:cubicBezTo>
                      <a:pt x="350" y="112"/>
                      <a:pt x="350" y="112"/>
                      <a:pt x="351" y="112"/>
                    </a:cubicBezTo>
                    <a:cubicBezTo>
                      <a:pt x="353" y="112"/>
                      <a:pt x="355" y="111"/>
                      <a:pt x="357" y="111"/>
                    </a:cubicBezTo>
                    <a:cubicBezTo>
                      <a:pt x="357" y="111"/>
                      <a:pt x="357" y="111"/>
                      <a:pt x="357" y="111"/>
                    </a:cubicBezTo>
                    <a:cubicBezTo>
                      <a:pt x="359" y="111"/>
                      <a:pt x="361" y="110"/>
                      <a:pt x="364" y="110"/>
                    </a:cubicBezTo>
                    <a:cubicBezTo>
                      <a:pt x="364" y="110"/>
                      <a:pt x="364" y="110"/>
                      <a:pt x="364" y="110"/>
                    </a:cubicBezTo>
                    <a:cubicBezTo>
                      <a:pt x="366" y="110"/>
                      <a:pt x="368" y="109"/>
                      <a:pt x="370" y="109"/>
                    </a:cubicBezTo>
                    <a:cubicBezTo>
                      <a:pt x="370" y="109"/>
                      <a:pt x="371" y="109"/>
                      <a:pt x="371" y="109"/>
                    </a:cubicBezTo>
                    <a:cubicBezTo>
                      <a:pt x="373" y="109"/>
                      <a:pt x="375" y="108"/>
                      <a:pt x="377" y="108"/>
                    </a:cubicBezTo>
                    <a:cubicBezTo>
                      <a:pt x="620" y="70"/>
                      <a:pt x="866" y="65"/>
                      <a:pt x="1180" y="29"/>
                    </a:cubicBezTo>
                    <a:cubicBezTo>
                      <a:pt x="1324" y="13"/>
                      <a:pt x="1465" y="2"/>
                      <a:pt x="1613" y="2"/>
                    </a:cubicBezTo>
                    <a:cubicBezTo>
                      <a:pt x="1670" y="2"/>
                      <a:pt x="1727" y="4"/>
                      <a:pt x="1786" y="7"/>
                    </a:cubicBezTo>
                    <a:cubicBezTo>
                      <a:pt x="1788" y="7"/>
                      <a:pt x="1791" y="8"/>
                      <a:pt x="1794" y="8"/>
                    </a:cubicBezTo>
                    <a:cubicBezTo>
                      <a:pt x="1796" y="8"/>
                      <a:pt x="1798" y="8"/>
                      <a:pt x="1800" y="8"/>
                    </a:cubicBezTo>
                    <a:cubicBezTo>
                      <a:pt x="1802" y="8"/>
                      <a:pt x="1805" y="9"/>
                      <a:pt x="1808" y="9"/>
                    </a:cubicBezTo>
                    <a:cubicBezTo>
                      <a:pt x="1809" y="9"/>
                      <a:pt x="1811" y="9"/>
                      <a:pt x="1813" y="9"/>
                    </a:cubicBezTo>
                    <a:cubicBezTo>
                      <a:pt x="1815" y="9"/>
                      <a:pt x="1818" y="9"/>
                      <a:pt x="1821" y="10"/>
                    </a:cubicBezTo>
                    <a:cubicBezTo>
                      <a:pt x="1823" y="10"/>
                      <a:pt x="1824" y="10"/>
                      <a:pt x="1826" y="10"/>
                    </a:cubicBezTo>
                    <a:cubicBezTo>
                      <a:pt x="1829" y="10"/>
                      <a:pt x="1832" y="10"/>
                      <a:pt x="1835" y="11"/>
                    </a:cubicBezTo>
                    <a:cubicBezTo>
                      <a:pt x="1836" y="11"/>
                      <a:pt x="1838" y="11"/>
                      <a:pt x="1839" y="11"/>
                    </a:cubicBezTo>
                    <a:cubicBezTo>
                      <a:pt x="1842" y="11"/>
                      <a:pt x="1845" y="11"/>
                      <a:pt x="1848" y="12"/>
                    </a:cubicBezTo>
                    <a:cubicBezTo>
                      <a:pt x="1850" y="12"/>
                      <a:pt x="1851" y="12"/>
                      <a:pt x="1852" y="12"/>
                    </a:cubicBezTo>
                    <a:cubicBezTo>
                      <a:pt x="1856" y="12"/>
                      <a:pt x="1859" y="13"/>
                      <a:pt x="1862" y="13"/>
                    </a:cubicBezTo>
                    <a:cubicBezTo>
                      <a:pt x="1863" y="13"/>
                      <a:pt x="1864" y="13"/>
                      <a:pt x="1865" y="13"/>
                    </a:cubicBezTo>
                    <a:cubicBezTo>
                      <a:pt x="1869" y="13"/>
                      <a:pt x="1872" y="14"/>
                      <a:pt x="1876" y="14"/>
                    </a:cubicBezTo>
                    <a:cubicBezTo>
                      <a:pt x="1877" y="14"/>
                      <a:pt x="1878" y="14"/>
                      <a:pt x="1878" y="14"/>
                    </a:cubicBezTo>
                    <a:cubicBezTo>
                      <a:pt x="1882" y="15"/>
                      <a:pt x="1886" y="15"/>
                      <a:pt x="1889" y="15"/>
                    </a:cubicBezTo>
                    <a:cubicBezTo>
                      <a:pt x="1890" y="15"/>
                      <a:pt x="1891" y="15"/>
                      <a:pt x="1891" y="15"/>
                    </a:cubicBezTo>
                    <a:cubicBezTo>
                      <a:pt x="1895" y="16"/>
                      <a:pt x="1899" y="16"/>
                      <a:pt x="1903" y="17"/>
                    </a:cubicBezTo>
                    <a:cubicBezTo>
                      <a:pt x="1903" y="17"/>
                      <a:pt x="1904" y="17"/>
                      <a:pt x="1904" y="17"/>
                    </a:cubicBezTo>
                    <a:cubicBezTo>
                      <a:pt x="1908" y="17"/>
                      <a:pt x="1912" y="17"/>
                      <a:pt x="1916" y="18"/>
                    </a:cubicBezTo>
                    <a:cubicBezTo>
                      <a:pt x="1918" y="18"/>
                      <a:pt x="1921" y="18"/>
                      <a:pt x="1923" y="19"/>
                    </a:cubicBezTo>
                    <a:cubicBezTo>
                      <a:pt x="1953" y="22"/>
                      <a:pt x="1983" y="25"/>
                      <a:pt x="2014" y="30"/>
                    </a:cubicBezTo>
                    <a:cubicBezTo>
                      <a:pt x="2023" y="31"/>
                      <a:pt x="2032" y="32"/>
                      <a:pt x="2041" y="33"/>
                    </a:cubicBezTo>
                    <a:cubicBezTo>
                      <a:pt x="2011" y="28"/>
                      <a:pt x="1981" y="23"/>
                      <a:pt x="1952" y="19"/>
                    </a:cubicBezTo>
                    <a:cubicBezTo>
                      <a:pt x="1948" y="19"/>
                      <a:pt x="1945" y="18"/>
                      <a:pt x="1942" y="18"/>
                    </a:cubicBezTo>
                    <a:cubicBezTo>
                      <a:pt x="1937" y="18"/>
                      <a:pt x="1933" y="17"/>
                      <a:pt x="1928" y="17"/>
                    </a:cubicBezTo>
                    <a:cubicBezTo>
                      <a:pt x="1928" y="16"/>
                      <a:pt x="1928" y="16"/>
                      <a:pt x="1927" y="16"/>
                    </a:cubicBezTo>
                    <a:cubicBezTo>
                      <a:pt x="1923" y="16"/>
                      <a:pt x="1919" y="16"/>
                      <a:pt x="1914" y="15"/>
                    </a:cubicBezTo>
                    <a:cubicBezTo>
                      <a:pt x="1914" y="15"/>
                      <a:pt x="1913" y="15"/>
                      <a:pt x="1912" y="15"/>
                    </a:cubicBezTo>
                    <a:cubicBezTo>
                      <a:pt x="1908" y="14"/>
                      <a:pt x="1905" y="14"/>
                      <a:pt x="1901" y="14"/>
                    </a:cubicBezTo>
                    <a:cubicBezTo>
                      <a:pt x="1900" y="14"/>
                      <a:pt x="1899" y="13"/>
                      <a:pt x="1898" y="13"/>
                    </a:cubicBezTo>
                    <a:cubicBezTo>
                      <a:pt x="1894" y="13"/>
                      <a:pt x="1890" y="13"/>
                      <a:pt x="1887" y="12"/>
                    </a:cubicBezTo>
                    <a:cubicBezTo>
                      <a:pt x="1886" y="12"/>
                      <a:pt x="1884" y="12"/>
                      <a:pt x="1883" y="12"/>
                    </a:cubicBezTo>
                    <a:cubicBezTo>
                      <a:pt x="1880" y="12"/>
                      <a:pt x="1876" y="11"/>
                      <a:pt x="1873" y="11"/>
                    </a:cubicBezTo>
                    <a:cubicBezTo>
                      <a:pt x="1872" y="11"/>
                      <a:pt x="1870" y="11"/>
                      <a:pt x="1869" y="11"/>
                    </a:cubicBezTo>
                    <a:cubicBezTo>
                      <a:pt x="1866" y="10"/>
                      <a:pt x="1862" y="10"/>
                      <a:pt x="1859" y="10"/>
                    </a:cubicBezTo>
                    <a:cubicBezTo>
                      <a:pt x="1858" y="10"/>
                      <a:pt x="1856" y="10"/>
                      <a:pt x="1854" y="10"/>
                    </a:cubicBezTo>
                    <a:cubicBezTo>
                      <a:pt x="1851" y="9"/>
                      <a:pt x="1848" y="9"/>
                      <a:pt x="1845" y="9"/>
                    </a:cubicBezTo>
                    <a:cubicBezTo>
                      <a:pt x="1844" y="9"/>
                      <a:pt x="1842" y="9"/>
                      <a:pt x="1840" y="8"/>
                    </a:cubicBezTo>
                    <a:cubicBezTo>
                      <a:pt x="1837" y="8"/>
                      <a:pt x="1835" y="8"/>
                      <a:pt x="1832" y="8"/>
                    </a:cubicBezTo>
                    <a:cubicBezTo>
                      <a:pt x="1830" y="8"/>
                      <a:pt x="1828" y="7"/>
                      <a:pt x="1826" y="7"/>
                    </a:cubicBezTo>
                    <a:cubicBezTo>
                      <a:pt x="1823" y="7"/>
                      <a:pt x="1821" y="7"/>
                      <a:pt x="1818" y="7"/>
                    </a:cubicBezTo>
                    <a:cubicBezTo>
                      <a:pt x="1816" y="7"/>
                      <a:pt x="1814" y="6"/>
                      <a:pt x="1813" y="6"/>
                    </a:cubicBezTo>
                    <a:cubicBezTo>
                      <a:pt x="1810" y="6"/>
                      <a:pt x="1807" y="6"/>
                      <a:pt x="1805" y="6"/>
                    </a:cubicBezTo>
                    <a:cubicBezTo>
                      <a:pt x="1802" y="6"/>
                      <a:pt x="1800" y="6"/>
                      <a:pt x="1798" y="5"/>
                    </a:cubicBezTo>
                    <a:cubicBezTo>
                      <a:pt x="1796" y="5"/>
                      <a:pt x="1793" y="5"/>
                      <a:pt x="1790" y="5"/>
                    </a:cubicBezTo>
                    <a:cubicBezTo>
                      <a:pt x="1730" y="1"/>
                      <a:pt x="1671" y="0"/>
                      <a:pt x="16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4"/>
              <p:cNvSpPr>
                <a:spLocks noEditPoints="1"/>
              </p:cNvSpPr>
              <p:nvPr userDrawn="1"/>
            </p:nvSpPr>
            <p:spPr bwMode="auto">
              <a:xfrm>
                <a:off x="0" y="1830388"/>
                <a:ext cx="12203113" cy="1309688"/>
              </a:xfrm>
              <a:custGeom>
                <a:avLst/>
                <a:gdLst>
                  <a:gd name="T0" fmla="*/ 0 w 2946"/>
                  <a:gd name="T1" fmla="*/ 226 h 316"/>
                  <a:gd name="T2" fmla="*/ 190 w 2946"/>
                  <a:gd name="T3" fmla="*/ 162 h 316"/>
                  <a:gd name="T4" fmla="*/ 203 w 2946"/>
                  <a:gd name="T5" fmla="*/ 155 h 316"/>
                  <a:gd name="T6" fmla="*/ 202 w 2946"/>
                  <a:gd name="T7" fmla="*/ 155 h 316"/>
                  <a:gd name="T8" fmla="*/ 197 w 2946"/>
                  <a:gd name="T9" fmla="*/ 159 h 316"/>
                  <a:gd name="T10" fmla="*/ 2151 w 2946"/>
                  <a:gd name="T11" fmla="*/ 66 h 316"/>
                  <a:gd name="T12" fmla="*/ 2945 w 2946"/>
                  <a:gd name="T13" fmla="*/ 316 h 316"/>
                  <a:gd name="T14" fmla="*/ 2151 w 2946"/>
                  <a:gd name="T15" fmla="*/ 66 h 316"/>
                  <a:gd name="T16" fmla="*/ 2150 w 2946"/>
                  <a:gd name="T17" fmla="*/ 68 h 316"/>
                  <a:gd name="T18" fmla="*/ 2140 w 2946"/>
                  <a:gd name="T19" fmla="*/ 64 h 316"/>
                  <a:gd name="T20" fmla="*/ 1533 w 2946"/>
                  <a:gd name="T21" fmla="*/ 0 h 316"/>
                  <a:gd name="T22" fmla="*/ 1180 w 2946"/>
                  <a:gd name="T23" fmla="*/ 19 h 316"/>
                  <a:gd name="T24" fmla="*/ 360 w 2946"/>
                  <a:gd name="T25" fmla="*/ 116 h 316"/>
                  <a:gd name="T26" fmla="*/ 353 w 2946"/>
                  <a:gd name="T27" fmla="*/ 118 h 316"/>
                  <a:gd name="T28" fmla="*/ 346 w 2946"/>
                  <a:gd name="T29" fmla="*/ 119 h 316"/>
                  <a:gd name="T30" fmla="*/ 339 w 2946"/>
                  <a:gd name="T31" fmla="*/ 121 h 316"/>
                  <a:gd name="T32" fmla="*/ 332 w 2946"/>
                  <a:gd name="T33" fmla="*/ 122 h 316"/>
                  <a:gd name="T34" fmla="*/ 325 w 2946"/>
                  <a:gd name="T35" fmla="*/ 124 h 316"/>
                  <a:gd name="T36" fmla="*/ 318 w 2946"/>
                  <a:gd name="T37" fmla="*/ 125 h 316"/>
                  <a:gd name="T38" fmla="*/ 311 w 2946"/>
                  <a:gd name="T39" fmla="*/ 127 h 316"/>
                  <a:gd name="T40" fmla="*/ 304 w 2946"/>
                  <a:gd name="T41" fmla="*/ 129 h 316"/>
                  <a:gd name="T42" fmla="*/ 291 w 2946"/>
                  <a:gd name="T43" fmla="*/ 132 h 316"/>
                  <a:gd name="T44" fmla="*/ 284 w 2946"/>
                  <a:gd name="T45" fmla="*/ 134 h 316"/>
                  <a:gd name="T46" fmla="*/ 249 w 2946"/>
                  <a:gd name="T47" fmla="*/ 145 h 316"/>
                  <a:gd name="T48" fmla="*/ 304 w 2946"/>
                  <a:gd name="T49" fmla="*/ 131 h 316"/>
                  <a:gd name="T50" fmla="*/ 317 w 2946"/>
                  <a:gd name="T51" fmla="*/ 128 h 316"/>
                  <a:gd name="T52" fmla="*/ 329 w 2946"/>
                  <a:gd name="T53" fmla="*/ 126 h 316"/>
                  <a:gd name="T54" fmla="*/ 336 w 2946"/>
                  <a:gd name="T55" fmla="*/ 124 h 316"/>
                  <a:gd name="T56" fmla="*/ 342 w 2946"/>
                  <a:gd name="T57" fmla="*/ 123 h 316"/>
                  <a:gd name="T58" fmla="*/ 349 w 2946"/>
                  <a:gd name="T59" fmla="*/ 121 h 316"/>
                  <a:gd name="T60" fmla="*/ 356 w 2946"/>
                  <a:gd name="T61" fmla="*/ 120 h 316"/>
                  <a:gd name="T62" fmla="*/ 362 w 2946"/>
                  <a:gd name="T63" fmla="*/ 118 h 316"/>
                  <a:gd name="T64" fmla="*/ 369 w 2946"/>
                  <a:gd name="T65" fmla="*/ 117 h 316"/>
                  <a:gd name="T66" fmla="*/ 1533 w 2946"/>
                  <a:gd name="T67" fmla="*/ 3 h 316"/>
                  <a:gd name="T68" fmla="*/ 1806 w 2946"/>
                  <a:gd name="T69" fmla="*/ 16 h 316"/>
                  <a:gd name="T70" fmla="*/ 1820 w 2946"/>
                  <a:gd name="T71" fmla="*/ 17 h 316"/>
                  <a:gd name="T72" fmla="*/ 1833 w 2946"/>
                  <a:gd name="T73" fmla="*/ 18 h 316"/>
                  <a:gd name="T74" fmla="*/ 1847 w 2946"/>
                  <a:gd name="T75" fmla="*/ 20 h 316"/>
                  <a:gd name="T76" fmla="*/ 1861 w 2946"/>
                  <a:gd name="T77" fmla="*/ 21 h 316"/>
                  <a:gd name="T78" fmla="*/ 1875 w 2946"/>
                  <a:gd name="T79" fmla="*/ 23 h 316"/>
                  <a:gd name="T80" fmla="*/ 1888 w 2946"/>
                  <a:gd name="T81" fmla="*/ 25 h 316"/>
                  <a:gd name="T82" fmla="*/ 1902 w 2946"/>
                  <a:gd name="T83" fmla="*/ 26 h 316"/>
                  <a:gd name="T84" fmla="*/ 1916 w 2946"/>
                  <a:gd name="T85" fmla="*/ 28 h 316"/>
                  <a:gd name="T86" fmla="*/ 1930 w 2946"/>
                  <a:gd name="T87" fmla="*/ 30 h 316"/>
                  <a:gd name="T88" fmla="*/ 1943 w 2946"/>
                  <a:gd name="T89" fmla="*/ 32 h 316"/>
                  <a:gd name="T90" fmla="*/ 2041 w 2946"/>
                  <a:gd name="T91" fmla="*/ 47 h 316"/>
                  <a:gd name="T92" fmla="*/ 1980 w 2946"/>
                  <a:gd name="T93" fmla="*/ 35 h 316"/>
                  <a:gd name="T94" fmla="*/ 1955 w 2946"/>
                  <a:gd name="T95" fmla="*/ 31 h 316"/>
                  <a:gd name="T96" fmla="*/ 1941 w 2946"/>
                  <a:gd name="T97" fmla="*/ 29 h 316"/>
                  <a:gd name="T98" fmla="*/ 1927 w 2946"/>
                  <a:gd name="T99" fmla="*/ 27 h 316"/>
                  <a:gd name="T100" fmla="*/ 1913 w 2946"/>
                  <a:gd name="T101" fmla="*/ 25 h 316"/>
                  <a:gd name="T102" fmla="*/ 1900 w 2946"/>
                  <a:gd name="T103" fmla="*/ 23 h 316"/>
                  <a:gd name="T104" fmla="*/ 1886 w 2946"/>
                  <a:gd name="T105" fmla="*/ 22 h 316"/>
                  <a:gd name="T106" fmla="*/ 1872 w 2946"/>
                  <a:gd name="T107" fmla="*/ 20 h 316"/>
                  <a:gd name="T108" fmla="*/ 1858 w 2946"/>
                  <a:gd name="T109" fmla="*/ 18 h 316"/>
                  <a:gd name="T110" fmla="*/ 1844 w 2946"/>
                  <a:gd name="T111" fmla="*/ 17 h 316"/>
                  <a:gd name="T112" fmla="*/ 1830 w 2946"/>
                  <a:gd name="T113" fmla="*/ 16 h 316"/>
                  <a:gd name="T114" fmla="*/ 1817 w 2946"/>
                  <a:gd name="T115" fmla="*/ 14 h 316"/>
                  <a:gd name="T116" fmla="*/ 1802 w 2946"/>
                  <a:gd name="T117" fmla="*/ 1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6" h="316">
                    <a:moveTo>
                      <a:pt x="196" y="157"/>
                    </a:moveTo>
                    <a:cubicBezTo>
                      <a:pt x="131" y="176"/>
                      <a:pt x="66" y="199"/>
                      <a:pt x="0" y="226"/>
                    </a:cubicBezTo>
                    <a:cubicBezTo>
                      <a:pt x="0" y="228"/>
                      <a:pt x="0" y="228"/>
                      <a:pt x="0" y="228"/>
                    </a:cubicBezTo>
                    <a:cubicBezTo>
                      <a:pt x="65" y="202"/>
                      <a:pt x="128" y="180"/>
                      <a:pt x="190" y="162"/>
                    </a:cubicBezTo>
                    <a:cubicBezTo>
                      <a:pt x="192" y="160"/>
                      <a:pt x="194" y="159"/>
                      <a:pt x="196" y="157"/>
                    </a:cubicBezTo>
                    <a:moveTo>
                      <a:pt x="203" y="155"/>
                    </a:moveTo>
                    <a:cubicBezTo>
                      <a:pt x="203" y="155"/>
                      <a:pt x="203" y="155"/>
                      <a:pt x="202" y="155"/>
                    </a:cubicBezTo>
                    <a:cubicBezTo>
                      <a:pt x="202" y="155"/>
                      <a:pt x="202" y="155"/>
                      <a:pt x="202" y="155"/>
                    </a:cubicBezTo>
                    <a:cubicBezTo>
                      <a:pt x="200" y="157"/>
                      <a:pt x="199" y="158"/>
                      <a:pt x="197" y="159"/>
                    </a:cubicBezTo>
                    <a:cubicBezTo>
                      <a:pt x="197" y="159"/>
                      <a:pt x="197" y="159"/>
                      <a:pt x="197" y="159"/>
                    </a:cubicBezTo>
                    <a:cubicBezTo>
                      <a:pt x="199" y="158"/>
                      <a:pt x="201" y="156"/>
                      <a:pt x="203" y="155"/>
                    </a:cubicBezTo>
                    <a:moveTo>
                      <a:pt x="2151" y="66"/>
                    </a:moveTo>
                    <a:cubicBezTo>
                      <a:pt x="2155" y="68"/>
                      <a:pt x="2160" y="69"/>
                      <a:pt x="2164" y="71"/>
                    </a:cubicBezTo>
                    <a:cubicBezTo>
                      <a:pt x="2392" y="120"/>
                      <a:pt x="2646" y="198"/>
                      <a:pt x="2945" y="316"/>
                    </a:cubicBezTo>
                    <a:cubicBezTo>
                      <a:pt x="2946" y="314"/>
                      <a:pt x="2946" y="314"/>
                      <a:pt x="2946" y="314"/>
                    </a:cubicBezTo>
                    <a:cubicBezTo>
                      <a:pt x="2641" y="193"/>
                      <a:pt x="2382" y="114"/>
                      <a:pt x="2151" y="66"/>
                    </a:cubicBezTo>
                    <a:moveTo>
                      <a:pt x="2136" y="63"/>
                    </a:moveTo>
                    <a:cubicBezTo>
                      <a:pt x="2141" y="65"/>
                      <a:pt x="2145" y="66"/>
                      <a:pt x="2150" y="68"/>
                    </a:cubicBezTo>
                    <a:cubicBezTo>
                      <a:pt x="2151" y="68"/>
                      <a:pt x="2152" y="69"/>
                      <a:pt x="2153" y="69"/>
                    </a:cubicBezTo>
                    <a:cubicBezTo>
                      <a:pt x="2149" y="67"/>
                      <a:pt x="2144" y="65"/>
                      <a:pt x="2140" y="64"/>
                    </a:cubicBezTo>
                    <a:cubicBezTo>
                      <a:pt x="2139" y="63"/>
                      <a:pt x="2137" y="63"/>
                      <a:pt x="2136" y="63"/>
                    </a:cubicBezTo>
                    <a:moveTo>
                      <a:pt x="1533" y="0"/>
                    </a:moveTo>
                    <a:cubicBezTo>
                      <a:pt x="1533" y="0"/>
                      <a:pt x="1533" y="0"/>
                      <a:pt x="1533" y="0"/>
                    </a:cubicBezTo>
                    <a:cubicBezTo>
                      <a:pt x="1413" y="0"/>
                      <a:pt x="1297" y="7"/>
                      <a:pt x="1180" y="19"/>
                    </a:cubicBezTo>
                    <a:cubicBezTo>
                      <a:pt x="863" y="50"/>
                      <a:pt x="609" y="64"/>
                      <a:pt x="366" y="115"/>
                    </a:cubicBezTo>
                    <a:cubicBezTo>
                      <a:pt x="364" y="115"/>
                      <a:pt x="362" y="116"/>
                      <a:pt x="360" y="116"/>
                    </a:cubicBezTo>
                    <a:cubicBezTo>
                      <a:pt x="359" y="116"/>
                      <a:pt x="359" y="116"/>
                      <a:pt x="359" y="117"/>
                    </a:cubicBezTo>
                    <a:cubicBezTo>
                      <a:pt x="357" y="117"/>
                      <a:pt x="355" y="117"/>
                      <a:pt x="353" y="118"/>
                    </a:cubicBezTo>
                    <a:cubicBezTo>
                      <a:pt x="353" y="118"/>
                      <a:pt x="352" y="118"/>
                      <a:pt x="352" y="118"/>
                    </a:cubicBezTo>
                    <a:cubicBezTo>
                      <a:pt x="350" y="118"/>
                      <a:pt x="348" y="119"/>
                      <a:pt x="346" y="119"/>
                    </a:cubicBezTo>
                    <a:cubicBezTo>
                      <a:pt x="346" y="119"/>
                      <a:pt x="345" y="119"/>
                      <a:pt x="345" y="119"/>
                    </a:cubicBezTo>
                    <a:cubicBezTo>
                      <a:pt x="343" y="120"/>
                      <a:pt x="341" y="120"/>
                      <a:pt x="339" y="121"/>
                    </a:cubicBezTo>
                    <a:cubicBezTo>
                      <a:pt x="339" y="121"/>
                      <a:pt x="339" y="121"/>
                      <a:pt x="338" y="121"/>
                    </a:cubicBezTo>
                    <a:cubicBezTo>
                      <a:pt x="336" y="121"/>
                      <a:pt x="334" y="122"/>
                      <a:pt x="332" y="122"/>
                    </a:cubicBezTo>
                    <a:cubicBezTo>
                      <a:pt x="332" y="122"/>
                      <a:pt x="332" y="122"/>
                      <a:pt x="332" y="122"/>
                    </a:cubicBezTo>
                    <a:cubicBezTo>
                      <a:pt x="329" y="123"/>
                      <a:pt x="327" y="123"/>
                      <a:pt x="325" y="124"/>
                    </a:cubicBezTo>
                    <a:cubicBezTo>
                      <a:pt x="325" y="124"/>
                      <a:pt x="325" y="124"/>
                      <a:pt x="325" y="124"/>
                    </a:cubicBezTo>
                    <a:cubicBezTo>
                      <a:pt x="323" y="124"/>
                      <a:pt x="320" y="125"/>
                      <a:pt x="318" y="125"/>
                    </a:cubicBezTo>
                    <a:cubicBezTo>
                      <a:pt x="318" y="125"/>
                      <a:pt x="318" y="125"/>
                      <a:pt x="318" y="125"/>
                    </a:cubicBezTo>
                    <a:cubicBezTo>
                      <a:pt x="316" y="126"/>
                      <a:pt x="314" y="127"/>
                      <a:pt x="311" y="127"/>
                    </a:cubicBezTo>
                    <a:cubicBezTo>
                      <a:pt x="311" y="127"/>
                      <a:pt x="311" y="127"/>
                      <a:pt x="311" y="127"/>
                    </a:cubicBezTo>
                    <a:cubicBezTo>
                      <a:pt x="309" y="128"/>
                      <a:pt x="307" y="128"/>
                      <a:pt x="304" y="129"/>
                    </a:cubicBezTo>
                    <a:cubicBezTo>
                      <a:pt x="302" y="129"/>
                      <a:pt x="300" y="130"/>
                      <a:pt x="298" y="130"/>
                    </a:cubicBezTo>
                    <a:cubicBezTo>
                      <a:pt x="295" y="131"/>
                      <a:pt x="293" y="131"/>
                      <a:pt x="291" y="132"/>
                    </a:cubicBezTo>
                    <a:cubicBezTo>
                      <a:pt x="289" y="132"/>
                      <a:pt x="286" y="133"/>
                      <a:pt x="284" y="134"/>
                    </a:cubicBezTo>
                    <a:cubicBezTo>
                      <a:pt x="284" y="134"/>
                      <a:pt x="284" y="134"/>
                      <a:pt x="284" y="134"/>
                    </a:cubicBezTo>
                    <a:cubicBezTo>
                      <a:pt x="268" y="138"/>
                      <a:pt x="252" y="143"/>
                      <a:pt x="236" y="149"/>
                    </a:cubicBezTo>
                    <a:cubicBezTo>
                      <a:pt x="241" y="147"/>
                      <a:pt x="245" y="146"/>
                      <a:pt x="249" y="145"/>
                    </a:cubicBezTo>
                    <a:cubicBezTo>
                      <a:pt x="266" y="141"/>
                      <a:pt x="283" y="136"/>
                      <a:pt x="299" y="133"/>
                    </a:cubicBezTo>
                    <a:cubicBezTo>
                      <a:pt x="301" y="132"/>
                      <a:pt x="303" y="132"/>
                      <a:pt x="304" y="131"/>
                    </a:cubicBezTo>
                    <a:cubicBezTo>
                      <a:pt x="306" y="131"/>
                      <a:pt x="308" y="130"/>
                      <a:pt x="310" y="130"/>
                    </a:cubicBezTo>
                    <a:cubicBezTo>
                      <a:pt x="312" y="129"/>
                      <a:pt x="314" y="129"/>
                      <a:pt x="317" y="128"/>
                    </a:cubicBezTo>
                    <a:cubicBezTo>
                      <a:pt x="319" y="128"/>
                      <a:pt x="321" y="127"/>
                      <a:pt x="323" y="127"/>
                    </a:cubicBezTo>
                    <a:cubicBezTo>
                      <a:pt x="325" y="126"/>
                      <a:pt x="327" y="126"/>
                      <a:pt x="329" y="126"/>
                    </a:cubicBezTo>
                    <a:cubicBezTo>
                      <a:pt x="329" y="126"/>
                      <a:pt x="329" y="125"/>
                      <a:pt x="330" y="125"/>
                    </a:cubicBezTo>
                    <a:cubicBezTo>
                      <a:pt x="332" y="125"/>
                      <a:pt x="334" y="125"/>
                      <a:pt x="336" y="124"/>
                    </a:cubicBezTo>
                    <a:cubicBezTo>
                      <a:pt x="336" y="124"/>
                      <a:pt x="336" y="124"/>
                      <a:pt x="336" y="124"/>
                    </a:cubicBezTo>
                    <a:cubicBezTo>
                      <a:pt x="338" y="124"/>
                      <a:pt x="340" y="123"/>
                      <a:pt x="342" y="123"/>
                    </a:cubicBezTo>
                    <a:cubicBezTo>
                      <a:pt x="343" y="123"/>
                      <a:pt x="343" y="123"/>
                      <a:pt x="343" y="123"/>
                    </a:cubicBezTo>
                    <a:cubicBezTo>
                      <a:pt x="345" y="122"/>
                      <a:pt x="347" y="122"/>
                      <a:pt x="349" y="121"/>
                    </a:cubicBezTo>
                    <a:cubicBezTo>
                      <a:pt x="349" y="121"/>
                      <a:pt x="349" y="121"/>
                      <a:pt x="350" y="121"/>
                    </a:cubicBezTo>
                    <a:cubicBezTo>
                      <a:pt x="352" y="121"/>
                      <a:pt x="354" y="120"/>
                      <a:pt x="356" y="120"/>
                    </a:cubicBezTo>
                    <a:cubicBezTo>
                      <a:pt x="356" y="120"/>
                      <a:pt x="356" y="120"/>
                      <a:pt x="356" y="120"/>
                    </a:cubicBezTo>
                    <a:cubicBezTo>
                      <a:pt x="358" y="119"/>
                      <a:pt x="360" y="119"/>
                      <a:pt x="362" y="118"/>
                    </a:cubicBezTo>
                    <a:cubicBezTo>
                      <a:pt x="362" y="118"/>
                      <a:pt x="363" y="118"/>
                      <a:pt x="363" y="118"/>
                    </a:cubicBezTo>
                    <a:cubicBezTo>
                      <a:pt x="365" y="118"/>
                      <a:pt x="367" y="117"/>
                      <a:pt x="369" y="117"/>
                    </a:cubicBezTo>
                    <a:cubicBezTo>
                      <a:pt x="611" y="67"/>
                      <a:pt x="864" y="52"/>
                      <a:pt x="1181" y="21"/>
                    </a:cubicBezTo>
                    <a:cubicBezTo>
                      <a:pt x="1297" y="10"/>
                      <a:pt x="1413" y="3"/>
                      <a:pt x="1533" y="3"/>
                    </a:cubicBezTo>
                    <a:cubicBezTo>
                      <a:pt x="1619" y="3"/>
                      <a:pt x="1707" y="7"/>
                      <a:pt x="1798" y="15"/>
                    </a:cubicBezTo>
                    <a:cubicBezTo>
                      <a:pt x="1801" y="15"/>
                      <a:pt x="1803" y="15"/>
                      <a:pt x="1806" y="16"/>
                    </a:cubicBezTo>
                    <a:cubicBezTo>
                      <a:pt x="1808" y="16"/>
                      <a:pt x="1810" y="16"/>
                      <a:pt x="1812" y="16"/>
                    </a:cubicBezTo>
                    <a:cubicBezTo>
                      <a:pt x="1815" y="17"/>
                      <a:pt x="1817" y="17"/>
                      <a:pt x="1820" y="17"/>
                    </a:cubicBezTo>
                    <a:cubicBezTo>
                      <a:pt x="1822" y="17"/>
                      <a:pt x="1823" y="17"/>
                      <a:pt x="1825" y="18"/>
                    </a:cubicBezTo>
                    <a:cubicBezTo>
                      <a:pt x="1828" y="18"/>
                      <a:pt x="1831" y="18"/>
                      <a:pt x="1833" y="18"/>
                    </a:cubicBezTo>
                    <a:cubicBezTo>
                      <a:pt x="1835" y="19"/>
                      <a:pt x="1837" y="19"/>
                      <a:pt x="1839" y="19"/>
                    </a:cubicBezTo>
                    <a:cubicBezTo>
                      <a:pt x="1841" y="19"/>
                      <a:pt x="1844" y="20"/>
                      <a:pt x="1847" y="20"/>
                    </a:cubicBezTo>
                    <a:cubicBezTo>
                      <a:pt x="1849" y="20"/>
                      <a:pt x="1850" y="20"/>
                      <a:pt x="1852" y="20"/>
                    </a:cubicBezTo>
                    <a:cubicBezTo>
                      <a:pt x="1855" y="21"/>
                      <a:pt x="1858" y="21"/>
                      <a:pt x="1861" y="21"/>
                    </a:cubicBezTo>
                    <a:cubicBezTo>
                      <a:pt x="1862" y="22"/>
                      <a:pt x="1864" y="22"/>
                      <a:pt x="1866" y="22"/>
                    </a:cubicBezTo>
                    <a:cubicBezTo>
                      <a:pt x="1869" y="22"/>
                      <a:pt x="1872" y="23"/>
                      <a:pt x="1875" y="23"/>
                    </a:cubicBezTo>
                    <a:cubicBezTo>
                      <a:pt x="1876" y="23"/>
                      <a:pt x="1877" y="23"/>
                      <a:pt x="1879" y="24"/>
                    </a:cubicBezTo>
                    <a:cubicBezTo>
                      <a:pt x="1882" y="24"/>
                      <a:pt x="1885" y="24"/>
                      <a:pt x="1888" y="25"/>
                    </a:cubicBezTo>
                    <a:cubicBezTo>
                      <a:pt x="1890" y="25"/>
                      <a:pt x="1891" y="25"/>
                      <a:pt x="1892" y="25"/>
                    </a:cubicBezTo>
                    <a:cubicBezTo>
                      <a:pt x="1896" y="26"/>
                      <a:pt x="1899" y="26"/>
                      <a:pt x="1902" y="26"/>
                    </a:cubicBezTo>
                    <a:cubicBezTo>
                      <a:pt x="1903" y="27"/>
                      <a:pt x="1904" y="27"/>
                      <a:pt x="1905" y="27"/>
                    </a:cubicBezTo>
                    <a:cubicBezTo>
                      <a:pt x="1909" y="27"/>
                      <a:pt x="1912" y="28"/>
                      <a:pt x="1916" y="28"/>
                    </a:cubicBezTo>
                    <a:cubicBezTo>
                      <a:pt x="1917" y="28"/>
                      <a:pt x="1918" y="28"/>
                      <a:pt x="1918" y="28"/>
                    </a:cubicBezTo>
                    <a:cubicBezTo>
                      <a:pt x="1922" y="29"/>
                      <a:pt x="1926" y="30"/>
                      <a:pt x="1930" y="30"/>
                    </a:cubicBezTo>
                    <a:cubicBezTo>
                      <a:pt x="1930" y="30"/>
                      <a:pt x="1931" y="30"/>
                      <a:pt x="1931" y="30"/>
                    </a:cubicBezTo>
                    <a:cubicBezTo>
                      <a:pt x="1935" y="31"/>
                      <a:pt x="1939" y="31"/>
                      <a:pt x="1943" y="32"/>
                    </a:cubicBezTo>
                    <a:cubicBezTo>
                      <a:pt x="1946" y="32"/>
                      <a:pt x="1949" y="33"/>
                      <a:pt x="1952" y="33"/>
                    </a:cubicBezTo>
                    <a:cubicBezTo>
                      <a:pt x="1981" y="37"/>
                      <a:pt x="2011" y="42"/>
                      <a:pt x="2041" y="47"/>
                    </a:cubicBezTo>
                    <a:cubicBezTo>
                      <a:pt x="2051" y="49"/>
                      <a:pt x="2060" y="51"/>
                      <a:pt x="2069" y="52"/>
                    </a:cubicBezTo>
                    <a:cubicBezTo>
                      <a:pt x="2039" y="46"/>
                      <a:pt x="2010" y="40"/>
                      <a:pt x="1980" y="35"/>
                    </a:cubicBezTo>
                    <a:cubicBezTo>
                      <a:pt x="1977" y="34"/>
                      <a:pt x="1973" y="34"/>
                      <a:pt x="1969" y="33"/>
                    </a:cubicBezTo>
                    <a:cubicBezTo>
                      <a:pt x="1965" y="32"/>
                      <a:pt x="1960" y="32"/>
                      <a:pt x="1955" y="31"/>
                    </a:cubicBezTo>
                    <a:cubicBezTo>
                      <a:pt x="1955" y="31"/>
                      <a:pt x="1955" y="31"/>
                      <a:pt x="1954" y="31"/>
                    </a:cubicBezTo>
                    <a:cubicBezTo>
                      <a:pt x="1950" y="30"/>
                      <a:pt x="1946" y="30"/>
                      <a:pt x="1941" y="29"/>
                    </a:cubicBezTo>
                    <a:cubicBezTo>
                      <a:pt x="1941" y="29"/>
                      <a:pt x="1940" y="29"/>
                      <a:pt x="1939" y="29"/>
                    </a:cubicBezTo>
                    <a:cubicBezTo>
                      <a:pt x="1935" y="28"/>
                      <a:pt x="1931" y="28"/>
                      <a:pt x="1927" y="27"/>
                    </a:cubicBezTo>
                    <a:cubicBezTo>
                      <a:pt x="1926" y="27"/>
                      <a:pt x="1925" y="27"/>
                      <a:pt x="1924" y="27"/>
                    </a:cubicBezTo>
                    <a:cubicBezTo>
                      <a:pt x="1921" y="26"/>
                      <a:pt x="1917" y="26"/>
                      <a:pt x="1913" y="25"/>
                    </a:cubicBezTo>
                    <a:cubicBezTo>
                      <a:pt x="1912" y="25"/>
                      <a:pt x="1911" y="25"/>
                      <a:pt x="1910" y="25"/>
                    </a:cubicBezTo>
                    <a:cubicBezTo>
                      <a:pt x="1906" y="24"/>
                      <a:pt x="1903" y="24"/>
                      <a:pt x="1900" y="23"/>
                    </a:cubicBezTo>
                    <a:cubicBezTo>
                      <a:pt x="1898" y="23"/>
                      <a:pt x="1897" y="23"/>
                      <a:pt x="1895" y="23"/>
                    </a:cubicBezTo>
                    <a:cubicBezTo>
                      <a:pt x="1892" y="23"/>
                      <a:pt x="1889" y="22"/>
                      <a:pt x="1886" y="22"/>
                    </a:cubicBezTo>
                    <a:cubicBezTo>
                      <a:pt x="1884" y="22"/>
                      <a:pt x="1882" y="21"/>
                      <a:pt x="1881" y="21"/>
                    </a:cubicBezTo>
                    <a:cubicBezTo>
                      <a:pt x="1878" y="21"/>
                      <a:pt x="1875" y="20"/>
                      <a:pt x="1872" y="20"/>
                    </a:cubicBezTo>
                    <a:cubicBezTo>
                      <a:pt x="1870" y="20"/>
                      <a:pt x="1868" y="20"/>
                      <a:pt x="1866" y="19"/>
                    </a:cubicBezTo>
                    <a:cubicBezTo>
                      <a:pt x="1864" y="19"/>
                      <a:pt x="1861" y="19"/>
                      <a:pt x="1858" y="18"/>
                    </a:cubicBezTo>
                    <a:cubicBezTo>
                      <a:pt x="1856" y="18"/>
                      <a:pt x="1854" y="18"/>
                      <a:pt x="1852" y="18"/>
                    </a:cubicBezTo>
                    <a:cubicBezTo>
                      <a:pt x="1849" y="18"/>
                      <a:pt x="1847" y="17"/>
                      <a:pt x="1844" y="17"/>
                    </a:cubicBezTo>
                    <a:cubicBezTo>
                      <a:pt x="1842" y="17"/>
                      <a:pt x="1840" y="17"/>
                      <a:pt x="1838" y="16"/>
                    </a:cubicBezTo>
                    <a:cubicBezTo>
                      <a:pt x="1835" y="16"/>
                      <a:pt x="1833" y="16"/>
                      <a:pt x="1830" y="16"/>
                    </a:cubicBezTo>
                    <a:cubicBezTo>
                      <a:pt x="1828" y="15"/>
                      <a:pt x="1826" y="15"/>
                      <a:pt x="1824" y="15"/>
                    </a:cubicBezTo>
                    <a:cubicBezTo>
                      <a:pt x="1822" y="15"/>
                      <a:pt x="1819" y="14"/>
                      <a:pt x="1817" y="14"/>
                    </a:cubicBezTo>
                    <a:cubicBezTo>
                      <a:pt x="1814" y="14"/>
                      <a:pt x="1812" y="14"/>
                      <a:pt x="1810" y="14"/>
                    </a:cubicBezTo>
                    <a:cubicBezTo>
                      <a:pt x="1807" y="13"/>
                      <a:pt x="1805" y="13"/>
                      <a:pt x="1802" y="13"/>
                    </a:cubicBezTo>
                    <a:cubicBezTo>
                      <a:pt x="1710" y="4"/>
                      <a:pt x="1620" y="0"/>
                      <a:pt x="15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noEditPoints="1"/>
              </p:cNvSpPr>
              <p:nvPr userDrawn="1"/>
            </p:nvSpPr>
            <p:spPr bwMode="auto">
              <a:xfrm>
                <a:off x="-4763" y="1768475"/>
                <a:ext cx="12207876" cy="1500188"/>
              </a:xfrm>
              <a:custGeom>
                <a:avLst/>
                <a:gdLst>
                  <a:gd name="T0" fmla="*/ 2 w 2947"/>
                  <a:gd name="T1" fmla="*/ 258 h 362"/>
                  <a:gd name="T2" fmla="*/ 191 w 2947"/>
                  <a:gd name="T3" fmla="*/ 177 h 362"/>
                  <a:gd name="T4" fmla="*/ 197 w 2947"/>
                  <a:gd name="T5" fmla="*/ 175 h 362"/>
                  <a:gd name="T6" fmla="*/ 2181 w 2947"/>
                  <a:gd name="T7" fmla="*/ 93 h 362"/>
                  <a:gd name="T8" fmla="*/ 2947 w 2947"/>
                  <a:gd name="T9" fmla="*/ 360 h 362"/>
                  <a:gd name="T10" fmla="*/ 2151 w 2947"/>
                  <a:gd name="T11" fmla="*/ 83 h 362"/>
                  <a:gd name="T12" fmla="*/ 2154 w 2947"/>
                  <a:gd name="T13" fmla="*/ 84 h 362"/>
                  <a:gd name="T14" fmla="*/ 1461 w 2947"/>
                  <a:gd name="T15" fmla="*/ 0 h 362"/>
                  <a:gd name="T16" fmla="*/ 353 w 2947"/>
                  <a:gd name="T17" fmla="*/ 127 h 362"/>
                  <a:gd name="T18" fmla="*/ 345 w 2947"/>
                  <a:gd name="T19" fmla="*/ 129 h 362"/>
                  <a:gd name="T20" fmla="*/ 333 w 2947"/>
                  <a:gd name="T21" fmla="*/ 132 h 362"/>
                  <a:gd name="T22" fmla="*/ 325 w 2947"/>
                  <a:gd name="T23" fmla="*/ 134 h 362"/>
                  <a:gd name="T24" fmla="*/ 312 w 2947"/>
                  <a:gd name="T25" fmla="*/ 138 h 362"/>
                  <a:gd name="T26" fmla="*/ 305 w 2947"/>
                  <a:gd name="T27" fmla="*/ 140 h 362"/>
                  <a:gd name="T28" fmla="*/ 291 w 2947"/>
                  <a:gd name="T29" fmla="*/ 144 h 362"/>
                  <a:gd name="T30" fmla="*/ 278 w 2947"/>
                  <a:gd name="T31" fmla="*/ 148 h 362"/>
                  <a:gd name="T32" fmla="*/ 224 w 2947"/>
                  <a:gd name="T33" fmla="*/ 168 h 362"/>
                  <a:gd name="T34" fmla="*/ 285 w 2947"/>
                  <a:gd name="T35" fmla="*/ 149 h 362"/>
                  <a:gd name="T36" fmla="*/ 303 w 2947"/>
                  <a:gd name="T37" fmla="*/ 143 h 362"/>
                  <a:gd name="T38" fmla="*/ 316 w 2947"/>
                  <a:gd name="T39" fmla="*/ 140 h 362"/>
                  <a:gd name="T40" fmla="*/ 323 w 2947"/>
                  <a:gd name="T41" fmla="*/ 138 h 362"/>
                  <a:gd name="T42" fmla="*/ 335 w 2947"/>
                  <a:gd name="T43" fmla="*/ 134 h 362"/>
                  <a:gd name="T44" fmla="*/ 343 w 2947"/>
                  <a:gd name="T45" fmla="*/ 132 h 362"/>
                  <a:gd name="T46" fmla="*/ 355 w 2947"/>
                  <a:gd name="T47" fmla="*/ 129 h 362"/>
                  <a:gd name="T48" fmla="*/ 1182 w 2947"/>
                  <a:gd name="T49" fmla="*/ 14 h 362"/>
                  <a:gd name="T50" fmla="*/ 1819 w 2947"/>
                  <a:gd name="T51" fmla="*/ 25 h 362"/>
                  <a:gd name="T52" fmla="*/ 1839 w 2947"/>
                  <a:gd name="T53" fmla="*/ 27 h 362"/>
                  <a:gd name="T54" fmla="*/ 1860 w 2947"/>
                  <a:gd name="T55" fmla="*/ 30 h 362"/>
                  <a:gd name="T56" fmla="*/ 1880 w 2947"/>
                  <a:gd name="T57" fmla="*/ 33 h 362"/>
                  <a:gd name="T58" fmla="*/ 1902 w 2947"/>
                  <a:gd name="T59" fmla="*/ 36 h 362"/>
                  <a:gd name="T60" fmla="*/ 1920 w 2947"/>
                  <a:gd name="T61" fmla="*/ 39 h 362"/>
                  <a:gd name="T62" fmla="*/ 1944 w 2947"/>
                  <a:gd name="T63" fmla="*/ 43 h 362"/>
                  <a:gd name="T64" fmla="*/ 1959 w 2947"/>
                  <a:gd name="T65" fmla="*/ 46 h 362"/>
                  <a:gd name="T66" fmla="*/ 2070 w 2947"/>
                  <a:gd name="T67" fmla="*/ 67 h 362"/>
                  <a:gd name="T68" fmla="*/ 1998 w 2947"/>
                  <a:gd name="T69" fmla="*/ 50 h 362"/>
                  <a:gd name="T70" fmla="*/ 1970 w 2947"/>
                  <a:gd name="T71" fmla="*/ 45 h 362"/>
                  <a:gd name="T72" fmla="*/ 1952 w 2947"/>
                  <a:gd name="T73" fmla="*/ 42 h 362"/>
                  <a:gd name="T74" fmla="*/ 1927 w 2947"/>
                  <a:gd name="T75" fmla="*/ 38 h 362"/>
                  <a:gd name="T76" fmla="*/ 1908 w 2947"/>
                  <a:gd name="T77" fmla="*/ 35 h 362"/>
                  <a:gd name="T78" fmla="*/ 1885 w 2947"/>
                  <a:gd name="T79" fmla="*/ 31 h 362"/>
                  <a:gd name="T80" fmla="*/ 1865 w 2947"/>
                  <a:gd name="T81" fmla="*/ 28 h 362"/>
                  <a:gd name="T82" fmla="*/ 1843 w 2947"/>
                  <a:gd name="T83" fmla="*/ 25 h 362"/>
                  <a:gd name="T84" fmla="*/ 1823 w 2947"/>
                  <a:gd name="T85" fmla="*/ 2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47" h="362">
                    <a:moveTo>
                      <a:pt x="191" y="177"/>
                    </a:moveTo>
                    <a:cubicBezTo>
                      <a:pt x="127" y="199"/>
                      <a:pt x="64" y="225"/>
                      <a:pt x="0" y="256"/>
                    </a:cubicBezTo>
                    <a:cubicBezTo>
                      <a:pt x="2" y="258"/>
                      <a:pt x="2" y="258"/>
                      <a:pt x="2" y="258"/>
                    </a:cubicBezTo>
                    <a:cubicBezTo>
                      <a:pt x="61" y="230"/>
                      <a:pt x="121" y="205"/>
                      <a:pt x="181" y="183"/>
                    </a:cubicBezTo>
                    <a:cubicBezTo>
                      <a:pt x="182" y="182"/>
                      <a:pt x="184" y="182"/>
                      <a:pt x="185" y="181"/>
                    </a:cubicBezTo>
                    <a:cubicBezTo>
                      <a:pt x="187" y="180"/>
                      <a:pt x="189" y="178"/>
                      <a:pt x="191" y="177"/>
                    </a:cubicBezTo>
                    <a:moveTo>
                      <a:pt x="198" y="174"/>
                    </a:moveTo>
                    <a:cubicBezTo>
                      <a:pt x="198" y="174"/>
                      <a:pt x="198" y="174"/>
                      <a:pt x="198" y="174"/>
                    </a:cubicBezTo>
                    <a:cubicBezTo>
                      <a:pt x="197" y="175"/>
                      <a:pt x="197" y="175"/>
                      <a:pt x="197" y="175"/>
                    </a:cubicBezTo>
                    <a:cubicBezTo>
                      <a:pt x="197" y="175"/>
                      <a:pt x="198" y="175"/>
                      <a:pt x="198" y="174"/>
                    </a:cubicBezTo>
                    <a:moveTo>
                      <a:pt x="2167" y="87"/>
                    </a:moveTo>
                    <a:cubicBezTo>
                      <a:pt x="2171" y="89"/>
                      <a:pt x="2176" y="91"/>
                      <a:pt x="2181" y="93"/>
                    </a:cubicBezTo>
                    <a:cubicBezTo>
                      <a:pt x="2182" y="93"/>
                      <a:pt x="2182" y="93"/>
                      <a:pt x="2182" y="93"/>
                    </a:cubicBezTo>
                    <a:cubicBezTo>
                      <a:pt x="2409" y="150"/>
                      <a:pt x="2659" y="236"/>
                      <a:pt x="2946" y="362"/>
                    </a:cubicBezTo>
                    <a:cubicBezTo>
                      <a:pt x="2947" y="360"/>
                      <a:pt x="2947" y="360"/>
                      <a:pt x="2947" y="360"/>
                    </a:cubicBezTo>
                    <a:cubicBezTo>
                      <a:pt x="2947" y="360"/>
                      <a:pt x="2947" y="360"/>
                      <a:pt x="2947" y="360"/>
                    </a:cubicBezTo>
                    <a:cubicBezTo>
                      <a:pt x="2653" y="231"/>
                      <a:pt x="2398" y="143"/>
                      <a:pt x="2167" y="87"/>
                    </a:cubicBezTo>
                    <a:moveTo>
                      <a:pt x="2151" y="83"/>
                    </a:moveTo>
                    <a:cubicBezTo>
                      <a:pt x="2156" y="85"/>
                      <a:pt x="2161" y="87"/>
                      <a:pt x="2165" y="89"/>
                    </a:cubicBezTo>
                    <a:cubicBezTo>
                      <a:pt x="2166" y="89"/>
                      <a:pt x="2166" y="89"/>
                      <a:pt x="2166" y="89"/>
                    </a:cubicBezTo>
                    <a:cubicBezTo>
                      <a:pt x="2162" y="87"/>
                      <a:pt x="2158" y="85"/>
                      <a:pt x="2154" y="84"/>
                    </a:cubicBezTo>
                    <a:cubicBezTo>
                      <a:pt x="2153" y="84"/>
                      <a:pt x="2152" y="83"/>
                      <a:pt x="2151" y="83"/>
                    </a:cubicBezTo>
                    <a:moveTo>
                      <a:pt x="1461" y="0"/>
                    </a:moveTo>
                    <a:cubicBezTo>
                      <a:pt x="1461" y="0"/>
                      <a:pt x="1461" y="0"/>
                      <a:pt x="1461" y="0"/>
                    </a:cubicBezTo>
                    <a:cubicBezTo>
                      <a:pt x="1367" y="0"/>
                      <a:pt x="1274" y="4"/>
                      <a:pt x="1182" y="12"/>
                    </a:cubicBezTo>
                    <a:cubicBezTo>
                      <a:pt x="862" y="39"/>
                      <a:pt x="602" y="62"/>
                      <a:pt x="359" y="125"/>
                    </a:cubicBezTo>
                    <a:cubicBezTo>
                      <a:pt x="357" y="126"/>
                      <a:pt x="355" y="126"/>
                      <a:pt x="353" y="127"/>
                    </a:cubicBezTo>
                    <a:cubicBezTo>
                      <a:pt x="353" y="127"/>
                      <a:pt x="352" y="127"/>
                      <a:pt x="352" y="127"/>
                    </a:cubicBezTo>
                    <a:cubicBezTo>
                      <a:pt x="350" y="128"/>
                      <a:pt x="348" y="128"/>
                      <a:pt x="346" y="129"/>
                    </a:cubicBezTo>
                    <a:cubicBezTo>
                      <a:pt x="346" y="129"/>
                      <a:pt x="346" y="129"/>
                      <a:pt x="345" y="129"/>
                    </a:cubicBezTo>
                    <a:cubicBezTo>
                      <a:pt x="343" y="129"/>
                      <a:pt x="342" y="130"/>
                      <a:pt x="340" y="130"/>
                    </a:cubicBezTo>
                    <a:cubicBezTo>
                      <a:pt x="339" y="131"/>
                      <a:pt x="339" y="131"/>
                      <a:pt x="338" y="131"/>
                    </a:cubicBezTo>
                    <a:cubicBezTo>
                      <a:pt x="337" y="131"/>
                      <a:pt x="335" y="132"/>
                      <a:pt x="333" y="132"/>
                    </a:cubicBezTo>
                    <a:cubicBezTo>
                      <a:pt x="333" y="132"/>
                      <a:pt x="332" y="132"/>
                      <a:pt x="332" y="133"/>
                    </a:cubicBezTo>
                    <a:cubicBezTo>
                      <a:pt x="330" y="133"/>
                      <a:pt x="328" y="134"/>
                      <a:pt x="326" y="134"/>
                    </a:cubicBezTo>
                    <a:cubicBezTo>
                      <a:pt x="326" y="134"/>
                      <a:pt x="325" y="134"/>
                      <a:pt x="325" y="134"/>
                    </a:cubicBezTo>
                    <a:cubicBezTo>
                      <a:pt x="323" y="135"/>
                      <a:pt x="321" y="135"/>
                      <a:pt x="319" y="136"/>
                    </a:cubicBezTo>
                    <a:cubicBezTo>
                      <a:pt x="319" y="136"/>
                      <a:pt x="319" y="136"/>
                      <a:pt x="318" y="136"/>
                    </a:cubicBezTo>
                    <a:cubicBezTo>
                      <a:pt x="316" y="137"/>
                      <a:pt x="314" y="137"/>
                      <a:pt x="312" y="138"/>
                    </a:cubicBezTo>
                    <a:cubicBezTo>
                      <a:pt x="312" y="138"/>
                      <a:pt x="312" y="138"/>
                      <a:pt x="312" y="138"/>
                    </a:cubicBezTo>
                    <a:cubicBezTo>
                      <a:pt x="309" y="139"/>
                      <a:pt x="307" y="139"/>
                      <a:pt x="305" y="140"/>
                    </a:cubicBezTo>
                    <a:cubicBezTo>
                      <a:pt x="305" y="140"/>
                      <a:pt x="305" y="140"/>
                      <a:pt x="305" y="140"/>
                    </a:cubicBezTo>
                    <a:cubicBezTo>
                      <a:pt x="303" y="141"/>
                      <a:pt x="301" y="141"/>
                      <a:pt x="298" y="142"/>
                    </a:cubicBezTo>
                    <a:cubicBezTo>
                      <a:pt x="298" y="142"/>
                      <a:pt x="298" y="142"/>
                      <a:pt x="298" y="142"/>
                    </a:cubicBezTo>
                    <a:cubicBezTo>
                      <a:pt x="296" y="143"/>
                      <a:pt x="294" y="143"/>
                      <a:pt x="291" y="144"/>
                    </a:cubicBezTo>
                    <a:cubicBezTo>
                      <a:pt x="291" y="144"/>
                      <a:pt x="291" y="144"/>
                      <a:pt x="291" y="144"/>
                    </a:cubicBezTo>
                    <a:cubicBezTo>
                      <a:pt x="289" y="145"/>
                      <a:pt x="287" y="145"/>
                      <a:pt x="285" y="146"/>
                    </a:cubicBezTo>
                    <a:cubicBezTo>
                      <a:pt x="282" y="147"/>
                      <a:pt x="280" y="147"/>
                      <a:pt x="278" y="148"/>
                    </a:cubicBezTo>
                    <a:cubicBezTo>
                      <a:pt x="276" y="149"/>
                      <a:pt x="274" y="149"/>
                      <a:pt x="271" y="150"/>
                    </a:cubicBezTo>
                    <a:cubicBezTo>
                      <a:pt x="271" y="150"/>
                      <a:pt x="270" y="150"/>
                      <a:pt x="270" y="151"/>
                    </a:cubicBezTo>
                    <a:cubicBezTo>
                      <a:pt x="254" y="156"/>
                      <a:pt x="239" y="162"/>
                      <a:pt x="224" y="168"/>
                    </a:cubicBezTo>
                    <a:cubicBezTo>
                      <a:pt x="228" y="166"/>
                      <a:pt x="233" y="165"/>
                      <a:pt x="237" y="164"/>
                    </a:cubicBezTo>
                    <a:cubicBezTo>
                      <a:pt x="253" y="158"/>
                      <a:pt x="269" y="153"/>
                      <a:pt x="285" y="149"/>
                    </a:cubicBezTo>
                    <a:cubicBezTo>
                      <a:pt x="285" y="149"/>
                      <a:pt x="285" y="149"/>
                      <a:pt x="285" y="149"/>
                    </a:cubicBezTo>
                    <a:cubicBezTo>
                      <a:pt x="287" y="148"/>
                      <a:pt x="289" y="147"/>
                      <a:pt x="291" y="147"/>
                    </a:cubicBezTo>
                    <a:cubicBezTo>
                      <a:pt x="293" y="146"/>
                      <a:pt x="295" y="146"/>
                      <a:pt x="297" y="145"/>
                    </a:cubicBezTo>
                    <a:cubicBezTo>
                      <a:pt x="299" y="144"/>
                      <a:pt x="301" y="144"/>
                      <a:pt x="303" y="143"/>
                    </a:cubicBezTo>
                    <a:cubicBezTo>
                      <a:pt x="305" y="143"/>
                      <a:pt x="307" y="142"/>
                      <a:pt x="310" y="141"/>
                    </a:cubicBezTo>
                    <a:cubicBezTo>
                      <a:pt x="310" y="141"/>
                      <a:pt x="310" y="141"/>
                      <a:pt x="310" y="141"/>
                    </a:cubicBezTo>
                    <a:cubicBezTo>
                      <a:pt x="312" y="141"/>
                      <a:pt x="314" y="140"/>
                      <a:pt x="316" y="140"/>
                    </a:cubicBezTo>
                    <a:cubicBezTo>
                      <a:pt x="316" y="139"/>
                      <a:pt x="316" y="139"/>
                      <a:pt x="316" y="139"/>
                    </a:cubicBezTo>
                    <a:cubicBezTo>
                      <a:pt x="318" y="139"/>
                      <a:pt x="320" y="138"/>
                      <a:pt x="322" y="138"/>
                    </a:cubicBezTo>
                    <a:cubicBezTo>
                      <a:pt x="323" y="138"/>
                      <a:pt x="323" y="138"/>
                      <a:pt x="323" y="138"/>
                    </a:cubicBezTo>
                    <a:cubicBezTo>
                      <a:pt x="325" y="137"/>
                      <a:pt x="327" y="136"/>
                      <a:pt x="329" y="136"/>
                    </a:cubicBezTo>
                    <a:cubicBezTo>
                      <a:pt x="329" y="136"/>
                      <a:pt x="329" y="136"/>
                      <a:pt x="330" y="136"/>
                    </a:cubicBezTo>
                    <a:cubicBezTo>
                      <a:pt x="332" y="135"/>
                      <a:pt x="333" y="135"/>
                      <a:pt x="335" y="134"/>
                    </a:cubicBezTo>
                    <a:cubicBezTo>
                      <a:pt x="336" y="134"/>
                      <a:pt x="336" y="134"/>
                      <a:pt x="336" y="134"/>
                    </a:cubicBezTo>
                    <a:cubicBezTo>
                      <a:pt x="338" y="133"/>
                      <a:pt x="340" y="133"/>
                      <a:pt x="342" y="132"/>
                    </a:cubicBezTo>
                    <a:cubicBezTo>
                      <a:pt x="342" y="132"/>
                      <a:pt x="343" y="132"/>
                      <a:pt x="343" y="132"/>
                    </a:cubicBezTo>
                    <a:cubicBezTo>
                      <a:pt x="345" y="132"/>
                      <a:pt x="347" y="131"/>
                      <a:pt x="348" y="131"/>
                    </a:cubicBezTo>
                    <a:cubicBezTo>
                      <a:pt x="349" y="131"/>
                      <a:pt x="349" y="130"/>
                      <a:pt x="350" y="130"/>
                    </a:cubicBezTo>
                    <a:cubicBezTo>
                      <a:pt x="351" y="130"/>
                      <a:pt x="353" y="129"/>
                      <a:pt x="355" y="129"/>
                    </a:cubicBezTo>
                    <a:cubicBezTo>
                      <a:pt x="355" y="129"/>
                      <a:pt x="356" y="129"/>
                      <a:pt x="356" y="129"/>
                    </a:cubicBezTo>
                    <a:cubicBezTo>
                      <a:pt x="358" y="128"/>
                      <a:pt x="360" y="128"/>
                      <a:pt x="362" y="127"/>
                    </a:cubicBezTo>
                    <a:cubicBezTo>
                      <a:pt x="604" y="64"/>
                      <a:pt x="863" y="41"/>
                      <a:pt x="1182" y="14"/>
                    </a:cubicBezTo>
                    <a:cubicBezTo>
                      <a:pt x="1274" y="7"/>
                      <a:pt x="1367" y="2"/>
                      <a:pt x="1461" y="2"/>
                    </a:cubicBezTo>
                    <a:cubicBezTo>
                      <a:pt x="1574" y="2"/>
                      <a:pt x="1690" y="9"/>
                      <a:pt x="1812" y="24"/>
                    </a:cubicBezTo>
                    <a:cubicBezTo>
                      <a:pt x="1814" y="24"/>
                      <a:pt x="1816" y="24"/>
                      <a:pt x="1819" y="25"/>
                    </a:cubicBezTo>
                    <a:cubicBezTo>
                      <a:pt x="1821" y="25"/>
                      <a:pt x="1823" y="25"/>
                      <a:pt x="1826" y="26"/>
                    </a:cubicBezTo>
                    <a:cubicBezTo>
                      <a:pt x="1828" y="26"/>
                      <a:pt x="1830" y="26"/>
                      <a:pt x="1833" y="26"/>
                    </a:cubicBezTo>
                    <a:cubicBezTo>
                      <a:pt x="1835" y="27"/>
                      <a:pt x="1837" y="27"/>
                      <a:pt x="1839" y="27"/>
                    </a:cubicBezTo>
                    <a:cubicBezTo>
                      <a:pt x="1841" y="28"/>
                      <a:pt x="1844" y="28"/>
                      <a:pt x="1846" y="28"/>
                    </a:cubicBezTo>
                    <a:cubicBezTo>
                      <a:pt x="1848" y="29"/>
                      <a:pt x="1850" y="29"/>
                      <a:pt x="1853" y="29"/>
                    </a:cubicBezTo>
                    <a:cubicBezTo>
                      <a:pt x="1855" y="29"/>
                      <a:pt x="1858" y="30"/>
                      <a:pt x="1860" y="30"/>
                    </a:cubicBezTo>
                    <a:cubicBezTo>
                      <a:pt x="1862" y="30"/>
                      <a:pt x="1864" y="31"/>
                      <a:pt x="1866" y="31"/>
                    </a:cubicBezTo>
                    <a:cubicBezTo>
                      <a:pt x="1869" y="31"/>
                      <a:pt x="1872" y="32"/>
                      <a:pt x="1874" y="32"/>
                    </a:cubicBezTo>
                    <a:cubicBezTo>
                      <a:pt x="1876" y="32"/>
                      <a:pt x="1878" y="33"/>
                      <a:pt x="1880" y="33"/>
                    </a:cubicBezTo>
                    <a:cubicBezTo>
                      <a:pt x="1882" y="33"/>
                      <a:pt x="1885" y="34"/>
                      <a:pt x="1888" y="34"/>
                    </a:cubicBezTo>
                    <a:cubicBezTo>
                      <a:pt x="1890" y="35"/>
                      <a:pt x="1892" y="35"/>
                      <a:pt x="1893" y="35"/>
                    </a:cubicBezTo>
                    <a:cubicBezTo>
                      <a:pt x="1896" y="35"/>
                      <a:pt x="1899" y="36"/>
                      <a:pt x="1902" y="36"/>
                    </a:cubicBezTo>
                    <a:cubicBezTo>
                      <a:pt x="1904" y="37"/>
                      <a:pt x="1905" y="37"/>
                      <a:pt x="1907" y="37"/>
                    </a:cubicBezTo>
                    <a:cubicBezTo>
                      <a:pt x="1910" y="38"/>
                      <a:pt x="1913" y="38"/>
                      <a:pt x="1916" y="39"/>
                    </a:cubicBezTo>
                    <a:cubicBezTo>
                      <a:pt x="1917" y="39"/>
                      <a:pt x="1919" y="39"/>
                      <a:pt x="1920" y="39"/>
                    </a:cubicBezTo>
                    <a:cubicBezTo>
                      <a:pt x="1923" y="40"/>
                      <a:pt x="1927" y="40"/>
                      <a:pt x="1930" y="41"/>
                    </a:cubicBezTo>
                    <a:cubicBezTo>
                      <a:pt x="1931" y="41"/>
                      <a:pt x="1932" y="41"/>
                      <a:pt x="1933" y="41"/>
                    </a:cubicBezTo>
                    <a:cubicBezTo>
                      <a:pt x="1937" y="42"/>
                      <a:pt x="1940" y="43"/>
                      <a:pt x="1944" y="43"/>
                    </a:cubicBezTo>
                    <a:cubicBezTo>
                      <a:pt x="1945" y="43"/>
                      <a:pt x="1946" y="43"/>
                      <a:pt x="1946" y="44"/>
                    </a:cubicBezTo>
                    <a:cubicBezTo>
                      <a:pt x="1950" y="44"/>
                      <a:pt x="1954" y="45"/>
                      <a:pt x="1958" y="46"/>
                    </a:cubicBezTo>
                    <a:cubicBezTo>
                      <a:pt x="1958" y="46"/>
                      <a:pt x="1959" y="46"/>
                      <a:pt x="1959" y="46"/>
                    </a:cubicBezTo>
                    <a:cubicBezTo>
                      <a:pt x="1963" y="47"/>
                      <a:pt x="1968" y="47"/>
                      <a:pt x="1972" y="48"/>
                    </a:cubicBezTo>
                    <a:cubicBezTo>
                      <a:pt x="1975" y="49"/>
                      <a:pt x="1978" y="49"/>
                      <a:pt x="1981" y="50"/>
                    </a:cubicBezTo>
                    <a:cubicBezTo>
                      <a:pt x="2011" y="55"/>
                      <a:pt x="2040" y="61"/>
                      <a:pt x="2070" y="67"/>
                    </a:cubicBezTo>
                    <a:cubicBezTo>
                      <a:pt x="2080" y="69"/>
                      <a:pt x="2089" y="71"/>
                      <a:pt x="2098" y="74"/>
                    </a:cubicBezTo>
                    <a:cubicBezTo>
                      <a:pt x="2069" y="66"/>
                      <a:pt x="2040" y="59"/>
                      <a:pt x="2011" y="53"/>
                    </a:cubicBezTo>
                    <a:cubicBezTo>
                      <a:pt x="2006" y="52"/>
                      <a:pt x="2002" y="51"/>
                      <a:pt x="1998" y="50"/>
                    </a:cubicBezTo>
                    <a:cubicBezTo>
                      <a:pt x="1993" y="49"/>
                      <a:pt x="1988" y="49"/>
                      <a:pt x="1984" y="48"/>
                    </a:cubicBezTo>
                    <a:cubicBezTo>
                      <a:pt x="1983" y="48"/>
                      <a:pt x="1983" y="48"/>
                      <a:pt x="1982" y="47"/>
                    </a:cubicBezTo>
                    <a:cubicBezTo>
                      <a:pt x="1978" y="47"/>
                      <a:pt x="1974" y="46"/>
                      <a:pt x="1970" y="45"/>
                    </a:cubicBezTo>
                    <a:cubicBezTo>
                      <a:pt x="1969" y="45"/>
                      <a:pt x="1968" y="45"/>
                      <a:pt x="1967" y="45"/>
                    </a:cubicBezTo>
                    <a:cubicBezTo>
                      <a:pt x="1963" y="44"/>
                      <a:pt x="1959" y="43"/>
                      <a:pt x="1955" y="43"/>
                    </a:cubicBezTo>
                    <a:cubicBezTo>
                      <a:pt x="1954" y="42"/>
                      <a:pt x="1953" y="42"/>
                      <a:pt x="1952" y="42"/>
                    </a:cubicBezTo>
                    <a:cubicBezTo>
                      <a:pt x="1949" y="41"/>
                      <a:pt x="1945" y="41"/>
                      <a:pt x="1941" y="40"/>
                    </a:cubicBezTo>
                    <a:cubicBezTo>
                      <a:pt x="1940" y="40"/>
                      <a:pt x="1939" y="40"/>
                      <a:pt x="1937" y="40"/>
                    </a:cubicBezTo>
                    <a:cubicBezTo>
                      <a:pt x="1934" y="39"/>
                      <a:pt x="1931" y="38"/>
                      <a:pt x="1927" y="38"/>
                    </a:cubicBezTo>
                    <a:cubicBezTo>
                      <a:pt x="1926" y="38"/>
                      <a:pt x="1924" y="37"/>
                      <a:pt x="1923" y="37"/>
                    </a:cubicBezTo>
                    <a:cubicBezTo>
                      <a:pt x="1920" y="37"/>
                      <a:pt x="1916" y="36"/>
                      <a:pt x="1913" y="36"/>
                    </a:cubicBezTo>
                    <a:cubicBezTo>
                      <a:pt x="1912" y="35"/>
                      <a:pt x="1910" y="35"/>
                      <a:pt x="1908" y="35"/>
                    </a:cubicBezTo>
                    <a:cubicBezTo>
                      <a:pt x="1905" y="34"/>
                      <a:pt x="1902" y="34"/>
                      <a:pt x="1899" y="33"/>
                    </a:cubicBezTo>
                    <a:cubicBezTo>
                      <a:pt x="1897" y="33"/>
                      <a:pt x="1896" y="33"/>
                      <a:pt x="1894" y="33"/>
                    </a:cubicBezTo>
                    <a:cubicBezTo>
                      <a:pt x="1891" y="32"/>
                      <a:pt x="1888" y="32"/>
                      <a:pt x="1885" y="31"/>
                    </a:cubicBezTo>
                    <a:cubicBezTo>
                      <a:pt x="1883" y="31"/>
                      <a:pt x="1881" y="31"/>
                      <a:pt x="1879" y="30"/>
                    </a:cubicBezTo>
                    <a:cubicBezTo>
                      <a:pt x="1877" y="30"/>
                      <a:pt x="1874" y="30"/>
                      <a:pt x="1871" y="29"/>
                    </a:cubicBezTo>
                    <a:cubicBezTo>
                      <a:pt x="1869" y="29"/>
                      <a:pt x="1867" y="29"/>
                      <a:pt x="1865" y="28"/>
                    </a:cubicBezTo>
                    <a:cubicBezTo>
                      <a:pt x="1863" y="28"/>
                      <a:pt x="1860" y="28"/>
                      <a:pt x="1857" y="27"/>
                    </a:cubicBezTo>
                    <a:cubicBezTo>
                      <a:pt x="1855" y="27"/>
                      <a:pt x="1853" y="27"/>
                      <a:pt x="1851" y="26"/>
                    </a:cubicBezTo>
                    <a:cubicBezTo>
                      <a:pt x="1848" y="26"/>
                      <a:pt x="1846" y="26"/>
                      <a:pt x="1843" y="25"/>
                    </a:cubicBezTo>
                    <a:cubicBezTo>
                      <a:pt x="1841" y="25"/>
                      <a:pt x="1839" y="25"/>
                      <a:pt x="1837" y="25"/>
                    </a:cubicBezTo>
                    <a:cubicBezTo>
                      <a:pt x="1835" y="24"/>
                      <a:pt x="1832" y="24"/>
                      <a:pt x="1830" y="24"/>
                    </a:cubicBezTo>
                    <a:cubicBezTo>
                      <a:pt x="1827" y="23"/>
                      <a:pt x="1825" y="23"/>
                      <a:pt x="1823" y="23"/>
                    </a:cubicBezTo>
                    <a:cubicBezTo>
                      <a:pt x="1820" y="22"/>
                      <a:pt x="1818" y="22"/>
                      <a:pt x="1816" y="22"/>
                    </a:cubicBezTo>
                    <a:cubicBezTo>
                      <a:pt x="1693" y="6"/>
                      <a:pt x="1575" y="0"/>
                      <a:pt x="146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6"/>
              <p:cNvSpPr>
                <a:spLocks noEditPoints="1"/>
              </p:cNvSpPr>
              <p:nvPr userDrawn="1"/>
            </p:nvSpPr>
            <p:spPr bwMode="auto">
              <a:xfrm>
                <a:off x="-4763" y="1693863"/>
                <a:ext cx="12207876" cy="1703388"/>
              </a:xfrm>
              <a:custGeom>
                <a:avLst/>
                <a:gdLst>
                  <a:gd name="T0" fmla="*/ 0 w 2947"/>
                  <a:gd name="T1" fmla="*/ 290 h 411"/>
                  <a:gd name="T2" fmla="*/ 179 w 2947"/>
                  <a:gd name="T3" fmla="*/ 204 h 411"/>
                  <a:gd name="T4" fmla="*/ 2196 w 2947"/>
                  <a:gd name="T5" fmla="*/ 117 h 411"/>
                  <a:gd name="T6" fmla="*/ 2947 w 2947"/>
                  <a:gd name="T7" fmla="*/ 409 h 411"/>
                  <a:gd name="T8" fmla="*/ 2181 w 2947"/>
                  <a:gd name="T9" fmla="*/ 111 h 411"/>
                  <a:gd name="T10" fmla="*/ 2166 w 2947"/>
                  <a:gd name="T11" fmla="*/ 107 h 411"/>
                  <a:gd name="T12" fmla="*/ 1396 w 2947"/>
                  <a:gd name="T13" fmla="*/ 0 h 411"/>
                  <a:gd name="T14" fmla="*/ 346 w 2947"/>
                  <a:gd name="T15" fmla="*/ 140 h 411"/>
                  <a:gd name="T16" fmla="*/ 337 w 2947"/>
                  <a:gd name="T17" fmla="*/ 143 h 411"/>
                  <a:gd name="T18" fmla="*/ 326 w 2947"/>
                  <a:gd name="T19" fmla="*/ 147 h 411"/>
                  <a:gd name="T20" fmla="*/ 317 w 2947"/>
                  <a:gd name="T21" fmla="*/ 149 h 411"/>
                  <a:gd name="T22" fmla="*/ 305 w 2947"/>
                  <a:gd name="T23" fmla="*/ 154 h 411"/>
                  <a:gd name="T24" fmla="*/ 297 w 2947"/>
                  <a:gd name="T25" fmla="*/ 156 h 411"/>
                  <a:gd name="T26" fmla="*/ 285 w 2947"/>
                  <a:gd name="T27" fmla="*/ 161 h 411"/>
                  <a:gd name="T28" fmla="*/ 277 w 2947"/>
                  <a:gd name="T29" fmla="*/ 163 h 411"/>
                  <a:gd name="T30" fmla="*/ 258 w 2947"/>
                  <a:gd name="T31" fmla="*/ 171 h 411"/>
                  <a:gd name="T32" fmla="*/ 224 w 2947"/>
                  <a:gd name="T33" fmla="*/ 186 h 411"/>
                  <a:gd name="T34" fmla="*/ 277 w 2947"/>
                  <a:gd name="T35" fmla="*/ 166 h 411"/>
                  <a:gd name="T36" fmla="*/ 289 w 2947"/>
                  <a:gd name="T37" fmla="*/ 162 h 411"/>
                  <a:gd name="T38" fmla="*/ 302 w 2947"/>
                  <a:gd name="T39" fmla="*/ 157 h 411"/>
                  <a:gd name="T40" fmla="*/ 309 w 2947"/>
                  <a:gd name="T41" fmla="*/ 155 h 411"/>
                  <a:gd name="T42" fmla="*/ 321 w 2947"/>
                  <a:gd name="T43" fmla="*/ 151 h 411"/>
                  <a:gd name="T44" fmla="*/ 329 w 2947"/>
                  <a:gd name="T45" fmla="*/ 148 h 411"/>
                  <a:gd name="T46" fmla="*/ 340 w 2947"/>
                  <a:gd name="T47" fmla="*/ 144 h 411"/>
                  <a:gd name="T48" fmla="*/ 349 w 2947"/>
                  <a:gd name="T49" fmla="*/ 142 h 411"/>
                  <a:gd name="T50" fmla="*/ 1396 w 2947"/>
                  <a:gd name="T51" fmla="*/ 3 h 411"/>
                  <a:gd name="T52" fmla="*/ 1838 w 2947"/>
                  <a:gd name="T53" fmla="*/ 38 h 411"/>
                  <a:gd name="T54" fmla="*/ 1859 w 2947"/>
                  <a:gd name="T55" fmla="*/ 41 h 411"/>
                  <a:gd name="T56" fmla="*/ 1879 w 2947"/>
                  <a:gd name="T57" fmla="*/ 45 h 411"/>
                  <a:gd name="T58" fmla="*/ 1901 w 2947"/>
                  <a:gd name="T59" fmla="*/ 49 h 411"/>
                  <a:gd name="T60" fmla="*/ 1920 w 2947"/>
                  <a:gd name="T61" fmla="*/ 52 h 411"/>
                  <a:gd name="T62" fmla="*/ 1943 w 2947"/>
                  <a:gd name="T63" fmla="*/ 57 h 411"/>
                  <a:gd name="T64" fmla="*/ 1961 w 2947"/>
                  <a:gd name="T65" fmla="*/ 60 h 411"/>
                  <a:gd name="T66" fmla="*/ 1985 w 2947"/>
                  <a:gd name="T67" fmla="*/ 65 h 411"/>
                  <a:gd name="T68" fmla="*/ 1999 w 2947"/>
                  <a:gd name="T69" fmla="*/ 68 h 411"/>
                  <a:gd name="T70" fmla="*/ 2127 w 2947"/>
                  <a:gd name="T71" fmla="*/ 99 h 411"/>
                  <a:gd name="T72" fmla="*/ 2025 w 2947"/>
                  <a:gd name="T73" fmla="*/ 72 h 411"/>
                  <a:gd name="T74" fmla="*/ 2010 w 2947"/>
                  <a:gd name="T75" fmla="*/ 68 h 411"/>
                  <a:gd name="T76" fmla="*/ 1983 w 2947"/>
                  <a:gd name="T77" fmla="*/ 62 h 411"/>
                  <a:gd name="T78" fmla="*/ 1964 w 2947"/>
                  <a:gd name="T79" fmla="*/ 58 h 411"/>
                  <a:gd name="T80" fmla="*/ 1940 w 2947"/>
                  <a:gd name="T81" fmla="*/ 54 h 411"/>
                  <a:gd name="T82" fmla="*/ 1920 w 2947"/>
                  <a:gd name="T83" fmla="*/ 50 h 411"/>
                  <a:gd name="T84" fmla="*/ 1898 w 2947"/>
                  <a:gd name="T85" fmla="*/ 46 h 411"/>
                  <a:gd name="T86" fmla="*/ 1877 w 2947"/>
                  <a:gd name="T87" fmla="*/ 42 h 411"/>
                  <a:gd name="T88" fmla="*/ 1856 w 2947"/>
                  <a:gd name="T89" fmla="*/ 38 h 411"/>
                  <a:gd name="T90" fmla="*/ 1835 w 2947"/>
                  <a:gd name="T91" fmla="*/ 35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47" h="411">
                    <a:moveTo>
                      <a:pt x="185" y="199"/>
                    </a:moveTo>
                    <a:cubicBezTo>
                      <a:pt x="184" y="200"/>
                      <a:pt x="182" y="200"/>
                      <a:pt x="181" y="201"/>
                    </a:cubicBezTo>
                    <a:cubicBezTo>
                      <a:pt x="120" y="227"/>
                      <a:pt x="60" y="256"/>
                      <a:pt x="0" y="290"/>
                    </a:cubicBezTo>
                    <a:cubicBezTo>
                      <a:pt x="2" y="292"/>
                      <a:pt x="2" y="292"/>
                      <a:pt x="2" y="292"/>
                    </a:cubicBezTo>
                    <a:cubicBezTo>
                      <a:pt x="57" y="261"/>
                      <a:pt x="113" y="233"/>
                      <a:pt x="169" y="208"/>
                    </a:cubicBezTo>
                    <a:cubicBezTo>
                      <a:pt x="173" y="207"/>
                      <a:pt x="176" y="205"/>
                      <a:pt x="179" y="204"/>
                    </a:cubicBezTo>
                    <a:cubicBezTo>
                      <a:pt x="181" y="202"/>
                      <a:pt x="183" y="201"/>
                      <a:pt x="185" y="199"/>
                    </a:cubicBezTo>
                    <a:moveTo>
                      <a:pt x="2181" y="111"/>
                    </a:moveTo>
                    <a:cubicBezTo>
                      <a:pt x="2186" y="113"/>
                      <a:pt x="2191" y="115"/>
                      <a:pt x="2196" y="117"/>
                    </a:cubicBezTo>
                    <a:cubicBezTo>
                      <a:pt x="2200" y="119"/>
                      <a:pt x="2204" y="120"/>
                      <a:pt x="2209" y="121"/>
                    </a:cubicBezTo>
                    <a:cubicBezTo>
                      <a:pt x="2432" y="186"/>
                      <a:pt x="2674" y="279"/>
                      <a:pt x="2946" y="411"/>
                    </a:cubicBezTo>
                    <a:cubicBezTo>
                      <a:pt x="2947" y="409"/>
                      <a:pt x="2947" y="409"/>
                      <a:pt x="2947" y="409"/>
                    </a:cubicBezTo>
                    <a:cubicBezTo>
                      <a:pt x="2947" y="409"/>
                      <a:pt x="2947" y="409"/>
                      <a:pt x="2947" y="409"/>
                    </a:cubicBezTo>
                    <a:cubicBezTo>
                      <a:pt x="2664" y="272"/>
                      <a:pt x="2413" y="176"/>
                      <a:pt x="2182" y="111"/>
                    </a:cubicBezTo>
                    <a:cubicBezTo>
                      <a:pt x="2182" y="111"/>
                      <a:pt x="2182" y="111"/>
                      <a:pt x="2181" y="111"/>
                    </a:cubicBezTo>
                    <a:moveTo>
                      <a:pt x="2165" y="107"/>
                    </a:moveTo>
                    <a:cubicBezTo>
                      <a:pt x="2166" y="107"/>
                      <a:pt x="2167" y="107"/>
                      <a:pt x="2168" y="108"/>
                    </a:cubicBezTo>
                    <a:cubicBezTo>
                      <a:pt x="2168" y="108"/>
                      <a:pt x="2167" y="107"/>
                      <a:pt x="2166" y="107"/>
                    </a:cubicBezTo>
                    <a:cubicBezTo>
                      <a:pt x="2166" y="107"/>
                      <a:pt x="2166" y="107"/>
                      <a:pt x="2165" y="107"/>
                    </a:cubicBezTo>
                    <a:moveTo>
                      <a:pt x="1396" y="0"/>
                    </a:moveTo>
                    <a:cubicBezTo>
                      <a:pt x="1396" y="0"/>
                      <a:pt x="1396" y="0"/>
                      <a:pt x="1396" y="0"/>
                    </a:cubicBezTo>
                    <a:cubicBezTo>
                      <a:pt x="1324" y="0"/>
                      <a:pt x="1253" y="3"/>
                      <a:pt x="1182" y="8"/>
                    </a:cubicBezTo>
                    <a:cubicBezTo>
                      <a:pt x="860" y="30"/>
                      <a:pt x="594" y="63"/>
                      <a:pt x="351" y="139"/>
                    </a:cubicBezTo>
                    <a:cubicBezTo>
                      <a:pt x="349" y="139"/>
                      <a:pt x="347" y="140"/>
                      <a:pt x="346" y="140"/>
                    </a:cubicBezTo>
                    <a:cubicBezTo>
                      <a:pt x="345" y="140"/>
                      <a:pt x="345" y="141"/>
                      <a:pt x="344" y="141"/>
                    </a:cubicBezTo>
                    <a:cubicBezTo>
                      <a:pt x="342" y="141"/>
                      <a:pt x="341" y="142"/>
                      <a:pt x="339" y="142"/>
                    </a:cubicBezTo>
                    <a:cubicBezTo>
                      <a:pt x="338" y="143"/>
                      <a:pt x="338" y="143"/>
                      <a:pt x="337" y="143"/>
                    </a:cubicBezTo>
                    <a:cubicBezTo>
                      <a:pt x="336" y="143"/>
                      <a:pt x="334" y="144"/>
                      <a:pt x="332" y="145"/>
                    </a:cubicBezTo>
                    <a:cubicBezTo>
                      <a:pt x="332" y="145"/>
                      <a:pt x="331" y="145"/>
                      <a:pt x="331" y="145"/>
                    </a:cubicBezTo>
                    <a:cubicBezTo>
                      <a:pt x="329" y="146"/>
                      <a:pt x="327" y="146"/>
                      <a:pt x="326" y="147"/>
                    </a:cubicBezTo>
                    <a:cubicBezTo>
                      <a:pt x="325" y="147"/>
                      <a:pt x="325" y="147"/>
                      <a:pt x="324" y="147"/>
                    </a:cubicBezTo>
                    <a:cubicBezTo>
                      <a:pt x="322" y="148"/>
                      <a:pt x="321" y="148"/>
                      <a:pt x="319" y="149"/>
                    </a:cubicBezTo>
                    <a:cubicBezTo>
                      <a:pt x="318" y="149"/>
                      <a:pt x="318" y="149"/>
                      <a:pt x="317" y="149"/>
                    </a:cubicBezTo>
                    <a:cubicBezTo>
                      <a:pt x="316" y="150"/>
                      <a:pt x="314" y="151"/>
                      <a:pt x="312" y="151"/>
                    </a:cubicBezTo>
                    <a:cubicBezTo>
                      <a:pt x="312" y="151"/>
                      <a:pt x="311" y="152"/>
                      <a:pt x="311" y="152"/>
                    </a:cubicBezTo>
                    <a:cubicBezTo>
                      <a:pt x="309" y="152"/>
                      <a:pt x="307" y="153"/>
                      <a:pt x="305" y="154"/>
                    </a:cubicBezTo>
                    <a:cubicBezTo>
                      <a:pt x="305" y="154"/>
                      <a:pt x="304" y="154"/>
                      <a:pt x="304" y="154"/>
                    </a:cubicBezTo>
                    <a:cubicBezTo>
                      <a:pt x="302" y="155"/>
                      <a:pt x="300" y="155"/>
                      <a:pt x="298" y="156"/>
                    </a:cubicBezTo>
                    <a:cubicBezTo>
                      <a:pt x="298" y="156"/>
                      <a:pt x="298" y="156"/>
                      <a:pt x="297" y="156"/>
                    </a:cubicBezTo>
                    <a:cubicBezTo>
                      <a:pt x="295" y="157"/>
                      <a:pt x="294" y="158"/>
                      <a:pt x="292" y="158"/>
                    </a:cubicBezTo>
                    <a:cubicBezTo>
                      <a:pt x="291" y="158"/>
                      <a:pt x="291" y="158"/>
                      <a:pt x="291" y="159"/>
                    </a:cubicBezTo>
                    <a:cubicBezTo>
                      <a:pt x="289" y="159"/>
                      <a:pt x="287" y="160"/>
                      <a:pt x="285" y="161"/>
                    </a:cubicBezTo>
                    <a:cubicBezTo>
                      <a:pt x="285" y="161"/>
                      <a:pt x="284" y="161"/>
                      <a:pt x="284" y="161"/>
                    </a:cubicBezTo>
                    <a:cubicBezTo>
                      <a:pt x="282" y="162"/>
                      <a:pt x="280" y="162"/>
                      <a:pt x="278" y="163"/>
                    </a:cubicBezTo>
                    <a:cubicBezTo>
                      <a:pt x="278" y="163"/>
                      <a:pt x="278" y="163"/>
                      <a:pt x="277" y="163"/>
                    </a:cubicBezTo>
                    <a:cubicBezTo>
                      <a:pt x="275" y="164"/>
                      <a:pt x="273" y="165"/>
                      <a:pt x="271" y="166"/>
                    </a:cubicBezTo>
                    <a:cubicBezTo>
                      <a:pt x="269" y="166"/>
                      <a:pt x="266" y="167"/>
                      <a:pt x="264" y="168"/>
                    </a:cubicBezTo>
                    <a:cubicBezTo>
                      <a:pt x="262" y="169"/>
                      <a:pt x="260" y="170"/>
                      <a:pt x="258" y="171"/>
                    </a:cubicBezTo>
                    <a:cubicBezTo>
                      <a:pt x="257" y="171"/>
                      <a:pt x="256" y="171"/>
                      <a:pt x="255" y="172"/>
                    </a:cubicBezTo>
                    <a:cubicBezTo>
                      <a:pt x="240" y="178"/>
                      <a:pt x="225" y="184"/>
                      <a:pt x="211" y="191"/>
                    </a:cubicBezTo>
                    <a:cubicBezTo>
                      <a:pt x="215" y="189"/>
                      <a:pt x="220" y="188"/>
                      <a:pt x="224" y="186"/>
                    </a:cubicBezTo>
                    <a:cubicBezTo>
                      <a:pt x="239" y="180"/>
                      <a:pt x="254" y="174"/>
                      <a:pt x="270" y="169"/>
                    </a:cubicBezTo>
                    <a:cubicBezTo>
                      <a:pt x="270" y="168"/>
                      <a:pt x="271" y="168"/>
                      <a:pt x="271" y="168"/>
                    </a:cubicBezTo>
                    <a:cubicBezTo>
                      <a:pt x="273" y="167"/>
                      <a:pt x="275" y="167"/>
                      <a:pt x="277" y="166"/>
                    </a:cubicBezTo>
                    <a:cubicBezTo>
                      <a:pt x="279" y="165"/>
                      <a:pt x="281" y="165"/>
                      <a:pt x="283" y="164"/>
                    </a:cubicBezTo>
                    <a:cubicBezTo>
                      <a:pt x="285" y="163"/>
                      <a:pt x="287" y="162"/>
                      <a:pt x="289" y="162"/>
                    </a:cubicBezTo>
                    <a:cubicBezTo>
                      <a:pt x="289" y="162"/>
                      <a:pt x="289" y="162"/>
                      <a:pt x="289" y="162"/>
                    </a:cubicBezTo>
                    <a:cubicBezTo>
                      <a:pt x="291" y="161"/>
                      <a:pt x="293" y="160"/>
                      <a:pt x="295" y="160"/>
                    </a:cubicBezTo>
                    <a:cubicBezTo>
                      <a:pt x="296" y="159"/>
                      <a:pt x="296" y="159"/>
                      <a:pt x="296" y="159"/>
                    </a:cubicBezTo>
                    <a:cubicBezTo>
                      <a:pt x="298" y="159"/>
                      <a:pt x="300" y="158"/>
                      <a:pt x="302" y="157"/>
                    </a:cubicBezTo>
                    <a:cubicBezTo>
                      <a:pt x="302" y="157"/>
                      <a:pt x="302" y="157"/>
                      <a:pt x="302" y="157"/>
                    </a:cubicBezTo>
                    <a:cubicBezTo>
                      <a:pt x="304" y="156"/>
                      <a:pt x="306" y="156"/>
                      <a:pt x="308" y="155"/>
                    </a:cubicBezTo>
                    <a:cubicBezTo>
                      <a:pt x="308" y="155"/>
                      <a:pt x="309" y="155"/>
                      <a:pt x="309" y="155"/>
                    </a:cubicBezTo>
                    <a:cubicBezTo>
                      <a:pt x="311" y="154"/>
                      <a:pt x="313" y="154"/>
                      <a:pt x="314" y="153"/>
                    </a:cubicBezTo>
                    <a:cubicBezTo>
                      <a:pt x="315" y="153"/>
                      <a:pt x="315" y="153"/>
                      <a:pt x="316" y="153"/>
                    </a:cubicBezTo>
                    <a:cubicBezTo>
                      <a:pt x="317" y="152"/>
                      <a:pt x="319" y="151"/>
                      <a:pt x="321" y="151"/>
                    </a:cubicBezTo>
                    <a:cubicBezTo>
                      <a:pt x="321" y="151"/>
                      <a:pt x="322" y="151"/>
                      <a:pt x="322" y="150"/>
                    </a:cubicBezTo>
                    <a:cubicBezTo>
                      <a:pt x="324" y="150"/>
                      <a:pt x="326" y="149"/>
                      <a:pt x="327" y="149"/>
                    </a:cubicBezTo>
                    <a:cubicBezTo>
                      <a:pt x="328" y="149"/>
                      <a:pt x="328" y="148"/>
                      <a:pt x="329" y="148"/>
                    </a:cubicBezTo>
                    <a:cubicBezTo>
                      <a:pt x="330" y="148"/>
                      <a:pt x="332" y="147"/>
                      <a:pt x="334" y="147"/>
                    </a:cubicBezTo>
                    <a:cubicBezTo>
                      <a:pt x="334" y="146"/>
                      <a:pt x="335" y="146"/>
                      <a:pt x="335" y="146"/>
                    </a:cubicBezTo>
                    <a:cubicBezTo>
                      <a:pt x="337" y="146"/>
                      <a:pt x="339" y="145"/>
                      <a:pt x="340" y="144"/>
                    </a:cubicBezTo>
                    <a:cubicBezTo>
                      <a:pt x="341" y="144"/>
                      <a:pt x="341" y="144"/>
                      <a:pt x="342" y="144"/>
                    </a:cubicBezTo>
                    <a:cubicBezTo>
                      <a:pt x="344" y="143"/>
                      <a:pt x="345" y="143"/>
                      <a:pt x="347" y="142"/>
                    </a:cubicBezTo>
                    <a:cubicBezTo>
                      <a:pt x="347" y="142"/>
                      <a:pt x="348" y="142"/>
                      <a:pt x="349" y="142"/>
                    </a:cubicBezTo>
                    <a:cubicBezTo>
                      <a:pt x="350" y="141"/>
                      <a:pt x="352" y="141"/>
                      <a:pt x="354" y="140"/>
                    </a:cubicBezTo>
                    <a:cubicBezTo>
                      <a:pt x="596" y="65"/>
                      <a:pt x="861" y="33"/>
                      <a:pt x="1182" y="10"/>
                    </a:cubicBezTo>
                    <a:cubicBezTo>
                      <a:pt x="1253" y="6"/>
                      <a:pt x="1324" y="3"/>
                      <a:pt x="1396" y="3"/>
                    </a:cubicBezTo>
                    <a:cubicBezTo>
                      <a:pt x="1534" y="3"/>
                      <a:pt x="1676" y="13"/>
                      <a:pt x="1824" y="36"/>
                    </a:cubicBezTo>
                    <a:cubicBezTo>
                      <a:pt x="1826" y="36"/>
                      <a:pt x="1828" y="36"/>
                      <a:pt x="1831" y="37"/>
                    </a:cubicBezTo>
                    <a:cubicBezTo>
                      <a:pt x="1833" y="37"/>
                      <a:pt x="1836" y="37"/>
                      <a:pt x="1838" y="38"/>
                    </a:cubicBezTo>
                    <a:cubicBezTo>
                      <a:pt x="1840" y="38"/>
                      <a:pt x="1843" y="39"/>
                      <a:pt x="1845" y="39"/>
                    </a:cubicBezTo>
                    <a:cubicBezTo>
                      <a:pt x="1847" y="39"/>
                      <a:pt x="1849" y="40"/>
                      <a:pt x="1851" y="40"/>
                    </a:cubicBezTo>
                    <a:cubicBezTo>
                      <a:pt x="1854" y="40"/>
                      <a:pt x="1856" y="41"/>
                      <a:pt x="1859" y="41"/>
                    </a:cubicBezTo>
                    <a:cubicBezTo>
                      <a:pt x="1861" y="42"/>
                      <a:pt x="1863" y="42"/>
                      <a:pt x="1865" y="42"/>
                    </a:cubicBezTo>
                    <a:cubicBezTo>
                      <a:pt x="1868" y="43"/>
                      <a:pt x="1870" y="43"/>
                      <a:pt x="1873" y="44"/>
                    </a:cubicBezTo>
                    <a:cubicBezTo>
                      <a:pt x="1875" y="44"/>
                      <a:pt x="1877" y="44"/>
                      <a:pt x="1879" y="45"/>
                    </a:cubicBezTo>
                    <a:cubicBezTo>
                      <a:pt x="1882" y="45"/>
                      <a:pt x="1884" y="46"/>
                      <a:pt x="1887" y="46"/>
                    </a:cubicBezTo>
                    <a:cubicBezTo>
                      <a:pt x="1889" y="46"/>
                      <a:pt x="1891" y="47"/>
                      <a:pt x="1893" y="47"/>
                    </a:cubicBezTo>
                    <a:cubicBezTo>
                      <a:pt x="1895" y="48"/>
                      <a:pt x="1898" y="48"/>
                      <a:pt x="1901" y="49"/>
                    </a:cubicBezTo>
                    <a:cubicBezTo>
                      <a:pt x="1903" y="49"/>
                      <a:pt x="1905" y="49"/>
                      <a:pt x="1906" y="50"/>
                    </a:cubicBezTo>
                    <a:cubicBezTo>
                      <a:pt x="1909" y="50"/>
                      <a:pt x="1912" y="51"/>
                      <a:pt x="1915" y="51"/>
                    </a:cubicBezTo>
                    <a:cubicBezTo>
                      <a:pt x="1917" y="52"/>
                      <a:pt x="1918" y="52"/>
                      <a:pt x="1920" y="52"/>
                    </a:cubicBezTo>
                    <a:cubicBezTo>
                      <a:pt x="1923" y="53"/>
                      <a:pt x="1926" y="53"/>
                      <a:pt x="1929" y="54"/>
                    </a:cubicBezTo>
                    <a:cubicBezTo>
                      <a:pt x="1931" y="54"/>
                      <a:pt x="1932" y="54"/>
                      <a:pt x="1934" y="55"/>
                    </a:cubicBezTo>
                    <a:cubicBezTo>
                      <a:pt x="1937" y="55"/>
                      <a:pt x="1940" y="56"/>
                      <a:pt x="1943" y="57"/>
                    </a:cubicBezTo>
                    <a:cubicBezTo>
                      <a:pt x="1944" y="57"/>
                      <a:pt x="1946" y="57"/>
                      <a:pt x="1947" y="57"/>
                    </a:cubicBezTo>
                    <a:cubicBezTo>
                      <a:pt x="1950" y="58"/>
                      <a:pt x="1954" y="59"/>
                      <a:pt x="1957" y="59"/>
                    </a:cubicBezTo>
                    <a:cubicBezTo>
                      <a:pt x="1958" y="60"/>
                      <a:pt x="1959" y="60"/>
                      <a:pt x="1961" y="60"/>
                    </a:cubicBezTo>
                    <a:cubicBezTo>
                      <a:pt x="1964" y="61"/>
                      <a:pt x="1968" y="62"/>
                      <a:pt x="1971" y="62"/>
                    </a:cubicBezTo>
                    <a:cubicBezTo>
                      <a:pt x="1972" y="63"/>
                      <a:pt x="1973" y="63"/>
                      <a:pt x="1974" y="63"/>
                    </a:cubicBezTo>
                    <a:cubicBezTo>
                      <a:pt x="1978" y="64"/>
                      <a:pt x="1981" y="64"/>
                      <a:pt x="1985" y="65"/>
                    </a:cubicBezTo>
                    <a:cubicBezTo>
                      <a:pt x="1986" y="65"/>
                      <a:pt x="1986" y="66"/>
                      <a:pt x="1987" y="66"/>
                    </a:cubicBezTo>
                    <a:cubicBezTo>
                      <a:pt x="1991" y="67"/>
                      <a:pt x="1995" y="67"/>
                      <a:pt x="1999" y="68"/>
                    </a:cubicBezTo>
                    <a:cubicBezTo>
                      <a:pt x="1999" y="68"/>
                      <a:pt x="1999" y="68"/>
                      <a:pt x="1999" y="68"/>
                    </a:cubicBezTo>
                    <a:cubicBezTo>
                      <a:pt x="2003" y="69"/>
                      <a:pt x="2007" y="70"/>
                      <a:pt x="2011" y="71"/>
                    </a:cubicBezTo>
                    <a:cubicBezTo>
                      <a:pt x="2040" y="77"/>
                      <a:pt x="2069" y="84"/>
                      <a:pt x="2098" y="92"/>
                    </a:cubicBezTo>
                    <a:cubicBezTo>
                      <a:pt x="2108" y="94"/>
                      <a:pt x="2117" y="96"/>
                      <a:pt x="2127" y="99"/>
                    </a:cubicBezTo>
                    <a:cubicBezTo>
                      <a:pt x="2098" y="90"/>
                      <a:pt x="2069" y="82"/>
                      <a:pt x="2040" y="75"/>
                    </a:cubicBezTo>
                    <a:cubicBezTo>
                      <a:pt x="2040" y="75"/>
                      <a:pt x="2040" y="75"/>
                      <a:pt x="2039" y="75"/>
                    </a:cubicBezTo>
                    <a:cubicBezTo>
                      <a:pt x="2035" y="74"/>
                      <a:pt x="2030" y="73"/>
                      <a:pt x="2025" y="72"/>
                    </a:cubicBezTo>
                    <a:cubicBezTo>
                      <a:pt x="2025" y="72"/>
                      <a:pt x="2025" y="72"/>
                      <a:pt x="2025" y="72"/>
                    </a:cubicBezTo>
                    <a:cubicBezTo>
                      <a:pt x="2020" y="71"/>
                      <a:pt x="2016" y="69"/>
                      <a:pt x="2011" y="68"/>
                    </a:cubicBezTo>
                    <a:cubicBezTo>
                      <a:pt x="2011" y="68"/>
                      <a:pt x="2010" y="68"/>
                      <a:pt x="2010" y="68"/>
                    </a:cubicBezTo>
                    <a:cubicBezTo>
                      <a:pt x="2005" y="67"/>
                      <a:pt x="2001" y="66"/>
                      <a:pt x="1997" y="65"/>
                    </a:cubicBezTo>
                    <a:cubicBezTo>
                      <a:pt x="1996" y="65"/>
                      <a:pt x="1995" y="65"/>
                      <a:pt x="1994" y="65"/>
                    </a:cubicBezTo>
                    <a:cubicBezTo>
                      <a:pt x="1990" y="64"/>
                      <a:pt x="1987" y="63"/>
                      <a:pt x="1983" y="62"/>
                    </a:cubicBezTo>
                    <a:cubicBezTo>
                      <a:pt x="1982" y="62"/>
                      <a:pt x="1980" y="62"/>
                      <a:pt x="1979" y="62"/>
                    </a:cubicBezTo>
                    <a:cubicBezTo>
                      <a:pt x="1976" y="61"/>
                      <a:pt x="1972" y="60"/>
                      <a:pt x="1969" y="59"/>
                    </a:cubicBezTo>
                    <a:cubicBezTo>
                      <a:pt x="1967" y="59"/>
                      <a:pt x="1966" y="59"/>
                      <a:pt x="1964" y="58"/>
                    </a:cubicBezTo>
                    <a:cubicBezTo>
                      <a:pt x="1961" y="58"/>
                      <a:pt x="1958" y="57"/>
                      <a:pt x="1954" y="56"/>
                    </a:cubicBezTo>
                    <a:cubicBezTo>
                      <a:pt x="1953" y="56"/>
                      <a:pt x="1951" y="56"/>
                      <a:pt x="1950" y="55"/>
                    </a:cubicBezTo>
                    <a:cubicBezTo>
                      <a:pt x="1947" y="55"/>
                      <a:pt x="1943" y="54"/>
                      <a:pt x="1940" y="54"/>
                    </a:cubicBezTo>
                    <a:cubicBezTo>
                      <a:pt x="1939" y="53"/>
                      <a:pt x="1937" y="53"/>
                      <a:pt x="1935" y="53"/>
                    </a:cubicBezTo>
                    <a:cubicBezTo>
                      <a:pt x="1932" y="52"/>
                      <a:pt x="1929" y="51"/>
                      <a:pt x="1926" y="51"/>
                    </a:cubicBezTo>
                    <a:cubicBezTo>
                      <a:pt x="1924" y="51"/>
                      <a:pt x="1922" y="50"/>
                      <a:pt x="1920" y="50"/>
                    </a:cubicBezTo>
                    <a:cubicBezTo>
                      <a:pt x="1918" y="49"/>
                      <a:pt x="1915" y="49"/>
                      <a:pt x="1912" y="48"/>
                    </a:cubicBezTo>
                    <a:cubicBezTo>
                      <a:pt x="1910" y="48"/>
                      <a:pt x="1908" y="47"/>
                      <a:pt x="1906" y="47"/>
                    </a:cubicBezTo>
                    <a:cubicBezTo>
                      <a:pt x="1903" y="47"/>
                      <a:pt x="1901" y="46"/>
                      <a:pt x="1898" y="46"/>
                    </a:cubicBezTo>
                    <a:cubicBezTo>
                      <a:pt x="1896" y="45"/>
                      <a:pt x="1894" y="45"/>
                      <a:pt x="1892" y="45"/>
                    </a:cubicBezTo>
                    <a:cubicBezTo>
                      <a:pt x="1889" y="44"/>
                      <a:pt x="1886" y="44"/>
                      <a:pt x="1884" y="43"/>
                    </a:cubicBezTo>
                    <a:cubicBezTo>
                      <a:pt x="1882" y="43"/>
                      <a:pt x="1879" y="42"/>
                      <a:pt x="1877" y="42"/>
                    </a:cubicBezTo>
                    <a:cubicBezTo>
                      <a:pt x="1875" y="42"/>
                      <a:pt x="1872" y="41"/>
                      <a:pt x="1870" y="41"/>
                    </a:cubicBezTo>
                    <a:cubicBezTo>
                      <a:pt x="1868" y="40"/>
                      <a:pt x="1865" y="40"/>
                      <a:pt x="1863" y="40"/>
                    </a:cubicBezTo>
                    <a:cubicBezTo>
                      <a:pt x="1861" y="39"/>
                      <a:pt x="1858" y="39"/>
                      <a:pt x="1856" y="38"/>
                    </a:cubicBezTo>
                    <a:cubicBezTo>
                      <a:pt x="1854" y="38"/>
                      <a:pt x="1851" y="38"/>
                      <a:pt x="1849" y="37"/>
                    </a:cubicBezTo>
                    <a:cubicBezTo>
                      <a:pt x="1847" y="37"/>
                      <a:pt x="1844" y="36"/>
                      <a:pt x="1842" y="36"/>
                    </a:cubicBezTo>
                    <a:cubicBezTo>
                      <a:pt x="1840" y="36"/>
                      <a:pt x="1837" y="35"/>
                      <a:pt x="1835" y="35"/>
                    </a:cubicBezTo>
                    <a:cubicBezTo>
                      <a:pt x="1832" y="35"/>
                      <a:pt x="1830" y="34"/>
                      <a:pt x="1828" y="34"/>
                    </a:cubicBezTo>
                    <a:cubicBezTo>
                      <a:pt x="1678" y="10"/>
                      <a:pt x="1536" y="0"/>
                      <a:pt x="139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noEditPoints="1"/>
              </p:cNvSpPr>
              <p:nvPr userDrawn="1"/>
            </p:nvSpPr>
            <p:spPr bwMode="auto">
              <a:xfrm>
                <a:off x="-4763" y="1619250"/>
                <a:ext cx="12207876" cy="1906588"/>
              </a:xfrm>
              <a:custGeom>
                <a:avLst/>
                <a:gdLst>
                  <a:gd name="T0" fmla="*/ 0 w 2947"/>
                  <a:gd name="T1" fmla="*/ 323 h 460"/>
                  <a:gd name="T2" fmla="*/ 173 w 2947"/>
                  <a:gd name="T3" fmla="*/ 227 h 460"/>
                  <a:gd name="T4" fmla="*/ 2211 w 2947"/>
                  <a:gd name="T5" fmla="*/ 142 h 460"/>
                  <a:gd name="T6" fmla="*/ 2947 w 2947"/>
                  <a:gd name="T7" fmla="*/ 458 h 460"/>
                  <a:gd name="T8" fmla="*/ 2196 w 2947"/>
                  <a:gd name="T9" fmla="*/ 135 h 460"/>
                  <a:gd name="T10" fmla="*/ 1182 w 2947"/>
                  <a:gd name="T11" fmla="*/ 4 h 460"/>
                  <a:gd name="T12" fmla="*/ 336 w 2947"/>
                  <a:gd name="T13" fmla="*/ 155 h 460"/>
                  <a:gd name="T14" fmla="*/ 325 w 2947"/>
                  <a:gd name="T15" fmla="*/ 159 h 460"/>
                  <a:gd name="T16" fmla="*/ 316 w 2947"/>
                  <a:gd name="T17" fmla="*/ 162 h 460"/>
                  <a:gd name="T18" fmla="*/ 305 w 2947"/>
                  <a:gd name="T19" fmla="*/ 167 h 460"/>
                  <a:gd name="T20" fmla="*/ 297 w 2947"/>
                  <a:gd name="T21" fmla="*/ 170 h 460"/>
                  <a:gd name="T22" fmla="*/ 285 w 2947"/>
                  <a:gd name="T23" fmla="*/ 175 h 460"/>
                  <a:gd name="T24" fmla="*/ 277 w 2947"/>
                  <a:gd name="T25" fmla="*/ 178 h 460"/>
                  <a:gd name="T26" fmla="*/ 264 w 2947"/>
                  <a:gd name="T27" fmla="*/ 183 h 460"/>
                  <a:gd name="T28" fmla="*/ 257 w 2947"/>
                  <a:gd name="T29" fmla="*/ 186 h 460"/>
                  <a:gd name="T30" fmla="*/ 240 w 2947"/>
                  <a:gd name="T31" fmla="*/ 193 h 460"/>
                  <a:gd name="T32" fmla="*/ 255 w 2947"/>
                  <a:gd name="T33" fmla="*/ 190 h 460"/>
                  <a:gd name="T34" fmla="*/ 269 w 2947"/>
                  <a:gd name="T35" fmla="*/ 184 h 460"/>
                  <a:gd name="T36" fmla="*/ 276 w 2947"/>
                  <a:gd name="T37" fmla="*/ 181 h 460"/>
                  <a:gd name="T38" fmla="*/ 288 w 2947"/>
                  <a:gd name="T39" fmla="*/ 176 h 460"/>
                  <a:gd name="T40" fmla="*/ 295 w 2947"/>
                  <a:gd name="T41" fmla="*/ 173 h 460"/>
                  <a:gd name="T42" fmla="*/ 307 w 2947"/>
                  <a:gd name="T43" fmla="*/ 168 h 460"/>
                  <a:gd name="T44" fmla="*/ 315 w 2947"/>
                  <a:gd name="T45" fmla="*/ 165 h 460"/>
                  <a:gd name="T46" fmla="*/ 326 w 2947"/>
                  <a:gd name="T47" fmla="*/ 161 h 460"/>
                  <a:gd name="T48" fmla="*/ 334 w 2947"/>
                  <a:gd name="T49" fmla="*/ 158 h 460"/>
                  <a:gd name="T50" fmla="*/ 346 w 2947"/>
                  <a:gd name="T51" fmla="*/ 154 h 460"/>
                  <a:gd name="T52" fmla="*/ 1836 w 2947"/>
                  <a:gd name="T53" fmla="*/ 48 h 460"/>
                  <a:gd name="T54" fmla="*/ 1857 w 2947"/>
                  <a:gd name="T55" fmla="*/ 52 h 460"/>
                  <a:gd name="T56" fmla="*/ 1878 w 2947"/>
                  <a:gd name="T57" fmla="*/ 56 h 460"/>
                  <a:gd name="T58" fmla="*/ 1899 w 2947"/>
                  <a:gd name="T59" fmla="*/ 60 h 460"/>
                  <a:gd name="T60" fmla="*/ 1920 w 2947"/>
                  <a:gd name="T61" fmla="*/ 64 h 460"/>
                  <a:gd name="T62" fmla="*/ 1942 w 2947"/>
                  <a:gd name="T63" fmla="*/ 69 h 460"/>
                  <a:gd name="T64" fmla="*/ 1961 w 2947"/>
                  <a:gd name="T65" fmla="*/ 74 h 460"/>
                  <a:gd name="T66" fmla="*/ 1984 w 2947"/>
                  <a:gd name="T67" fmla="*/ 79 h 460"/>
                  <a:gd name="T68" fmla="*/ 2001 w 2947"/>
                  <a:gd name="T69" fmla="*/ 83 h 460"/>
                  <a:gd name="T70" fmla="*/ 2027 w 2947"/>
                  <a:gd name="T71" fmla="*/ 90 h 460"/>
                  <a:gd name="T72" fmla="*/ 2040 w 2947"/>
                  <a:gd name="T73" fmla="*/ 93 h 460"/>
                  <a:gd name="T74" fmla="*/ 2070 w 2947"/>
                  <a:gd name="T75" fmla="*/ 99 h 460"/>
                  <a:gd name="T76" fmla="*/ 2053 w 2947"/>
                  <a:gd name="T77" fmla="*/ 94 h 460"/>
                  <a:gd name="T78" fmla="*/ 2025 w 2947"/>
                  <a:gd name="T79" fmla="*/ 87 h 460"/>
                  <a:gd name="T80" fmla="*/ 2006 w 2947"/>
                  <a:gd name="T81" fmla="*/ 82 h 460"/>
                  <a:gd name="T82" fmla="*/ 1982 w 2947"/>
                  <a:gd name="T83" fmla="*/ 76 h 460"/>
                  <a:gd name="T84" fmla="*/ 1962 w 2947"/>
                  <a:gd name="T85" fmla="*/ 71 h 460"/>
                  <a:gd name="T86" fmla="*/ 1939 w 2947"/>
                  <a:gd name="T87" fmla="*/ 66 h 460"/>
                  <a:gd name="T88" fmla="*/ 1918 w 2947"/>
                  <a:gd name="T89" fmla="*/ 62 h 460"/>
                  <a:gd name="T90" fmla="*/ 1896 w 2947"/>
                  <a:gd name="T91" fmla="*/ 57 h 460"/>
                  <a:gd name="T92" fmla="*/ 1875 w 2947"/>
                  <a:gd name="T93" fmla="*/ 53 h 460"/>
                  <a:gd name="T94" fmla="*/ 1854 w 2947"/>
                  <a:gd name="T95" fmla="*/ 49 h 460"/>
                  <a:gd name="T96" fmla="*/ 1341 w 2947"/>
                  <a:gd name="T97"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7" h="460">
                    <a:moveTo>
                      <a:pt x="179" y="222"/>
                    </a:moveTo>
                    <a:cubicBezTo>
                      <a:pt x="176" y="223"/>
                      <a:pt x="173" y="225"/>
                      <a:pt x="169" y="226"/>
                    </a:cubicBezTo>
                    <a:cubicBezTo>
                      <a:pt x="112" y="255"/>
                      <a:pt x="55" y="287"/>
                      <a:pt x="0" y="323"/>
                    </a:cubicBezTo>
                    <a:cubicBezTo>
                      <a:pt x="2" y="325"/>
                      <a:pt x="2" y="325"/>
                      <a:pt x="2" y="325"/>
                    </a:cubicBezTo>
                    <a:cubicBezTo>
                      <a:pt x="53" y="292"/>
                      <a:pt x="105" y="262"/>
                      <a:pt x="158" y="235"/>
                    </a:cubicBezTo>
                    <a:cubicBezTo>
                      <a:pt x="163" y="232"/>
                      <a:pt x="168" y="229"/>
                      <a:pt x="173" y="227"/>
                    </a:cubicBezTo>
                    <a:cubicBezTo>
                      <a:pt x="175" y="225"/>
                      <a:pt x="177" y="223"/>
                      <a:pt x="179" y="222"/>
                    </a:cubicBezTo>
                    <a:moveTo>
                      <a:pt x="2196" y="135"/>
                    </a:moveTo>
                    <a:cubicBezTo>
                      <a:pt x="2201" y="137"/>
                      <a:pt x="2206" y="139"/>
                      <a:pt x="2211" y="142"/>
                    </a:cubicBezTo>
                    <a:cubicBezTo>
                      <a:pt x="2219" y="145"/>
                      <a:pt x="2227" y="147"/>
                      <a:pt x="2236" y="150"/>
                    </a:cubicBezTo>
                    <a:cubicBezTo>
                      <a:pt x="2455" y="222"/>
                      <a:pt x="2689" y="323"/>
                      <a:pt x="2946" y="460"/>
                    </a:cubicBezTo>
                    <a:cubicBezTo>
                      <a:pt x="2947" y="458"/>
                      <a:pt x="2947" y="458"/>
                      <a:pt x="2947" y="458"/>
                    </a:cubicBezTo>
                    <a:cubicBezTo>
                      <a:pt x="2947" y="458"/>
                      <a:pt x="2947" y="458"/>
                      <a:pt x="2947" y="458"/>
                    </a:cubicBezTo>
                    <a:cubicBezTo>
                      <a:pt x="2680" y="315"/>
                      <a:pt x="2436" y="212"/>
                      <a:pt x="2209" y="139"/>
                    </a:cubicBezTo>
                    <a:cubicBezTo>
                      <a:pt x="2204" y="138"/>
                      <a:pt x="2200" y="137"/>
                      <a:pt x="2196" y="135"/>
                    </a:cubicBezTo>
                    <a:moveTo>
                      <a:pt x="1341" y="0"/>
                    </a:moveTo>
                    <a:cubicBezTo>
                      <a:pt x="1341" y="0"/>
                      <a:pt x="1341" y="0"/>
                      <a:pt x="1341" y="0"/>
                    </a:cubicBezTo>
                    <a:cubicBezTo>
                      <a:pt x="1287" y="0"/>
                      <a:pt x="1235" y="1"/>
                      <a:pt x="1182" y="4"/>
                    </a:cubicBezTo>
                    <a:cubicBezTo>
                      <a:pt x="858" y="22"/>
                      <a:pt x="585" y="63"/>
                      <a:pt x="343" y="152"/>
                    </a:cubicBezTo>
                    <a:cubicBezTo>
                      <a:pt x="341" y="153"/>
                      <a:pt x="340" y="153"/>
                      <a:pt x="338" y="154"/>
                    </a:cubicBezTo>
                    <a:cubicBezTo>
                      <a:pt x="338" y="154"/>
                      <a:pt x="337" y="154"/>
                      <a:pt x="336" y="155"/>
                    </a:cubicBezTo>
                    <a:cubicBezTo>
                      <a:pt x="335" y="155"/>
                      <a:pt x="333" y="156"/>
                      <a:pt x="331" y="156"/>
                    </a:cubicBezTo>
                    <a:cubicBezTo>
                      <a:pt x="331" y="157"/>
                      <a:pt x="330" y="157"/>
                      <a:pt x="330" y="157"/>
                    </a:cubicBezTo>
                    <a:cubicBezTo>
                      <a:pt x="328" y="158"/>
                      <a:pt x="326" y="158"/>
                      <a:pt x="325" y="159"/>
                    </a:cubicBezTo>
                    <a:cubicBezTo>
                      <a:pt x="324" y="159"/>
                      <a:pt x="324" y="159"/>
                      <a:pt x="323" y="159"/>
                    </a:cubicBezTo>
                    <a:cubicBezTo>
                      <a:pt x="321" y="160"/>
                      <a:pt x="320" y="161"/>
                      <a:pt x="318" y="161"/>
                    </a:cubicBezTo>
                    <a:cubicBezTo>
                      <a:pt x="318" y="162"/>
                      <a:pt x="317" y="162"/>
                      <a:pt x="316" y="162"/>
                    </a:cubicBezTo>
                    <a:cubicBezTo>
                      <a:pt x="315" y="163"/>
                      <a:pt x="313" y="163"/>
                      <a:pt x="312" y="164"/>
                    </a:cubicBezTo>
                    <a:cubicBezTo>
                      <a:pt x="311" y="164"/>
                      <a:pt x="310" y="164"/>
                      <a:pt x="310" y="165"/>
                    </a:cubicBezTo>
                    <a:cubicBezTo>
                      <a:pt x="308" y="165"/>
                      <a:pt x="307" y="166"/>
                      <a:pt x="305" y="167"/>
                    </a:cubicBezTo>
                    <a:cubicBezTo>
                      <a:pt x="304" y="167"/>
                      <a:pt x="304" y="167"/>
                      <a:pt x="303" y="167"/>
                    </a:cubicBezTo>
                    <a:cubicBezTo>
                      <a:pt x="302" y="168"/>
                      <a:pt x="300" y="168"/>
                      <a:pt x="298" y="169"/>
                    </a:cubicBezTo>
                    <a:cubicBezTo>
                      <a:pt x="298" y="169"/>
                      <a:pt x="297" y="170"/>
                      <a:pt x="297" y="170"/>
                    </a:cubicBezTo>
                    <a:cubicBezTo>
                      <a:pt x="295" y="170"/>
                      <a:pt x="293" y="171"/>
                      <a:pt x="291" y="172"/>
                    </a:cubicBezTo>
                    <a:cubicBezTo>
                      <a:pt x="291" y="172"/>
                      <a:pt x="291" y="172"/>
                      <a:pt x="290" y="172"/>
                    </a:cubicBezTo>
                    <a:cubicBezTo>
                      <a:pt x="288" y="173"/>
                      <a:pt x="286" y="174"/>
                      <a:pt x="285" y="175"/>
                    </a:cubicBezTo>
                    <a:cubicBezTo>
                      <a:pt x="284" y="175"/>
                      <a:pt x="284" y="175"/>
                      <a:pt x="283" y="175"/>
                    </a:cubicBezTo>
                    <a:cubicBezTo>
                      <a:pt x="282" y="176"/>
                      <a:pt x="280" y="177"/>
                      <a:pt x="278" y="177"/>
                    </a:cubicBezTo>
                    <a:cubicBezTo>
                      <a:pt x="278" y="177"/>
                      <a:pt x="277" y="178"/>
                      <a:pt x="277" y="178"/>
                    </a:cubicBezTo>
                    <a:cubicBezTo>
                      <a:pt x="275" y="179"/>
                      <a:pt x="273" y="179"/>
                      <a:pt x="271" y="180"/>
                    </a:cubicBezTo>
                    <a:cubicBezTo>
                      <a:pt x="271" y="180"/>
                      <a:pt x="271" y="180"/>
                      <a:pt x="270" y="180"/>
                    </a:cubicBezTo>
                    <a:cubicBezTo>
                      <a:pt x="268" y="181"/>
                      <a:pt x="266" y="182"/>
                      <a:pt x="264" y="183"/>
                    </a:cubicBezTo>
                    <a:cubicBezTo>
                      <a:pt x="264" y="183"/>
                      <a:pt x="264" y="183"/>
                      <a:pt x="264" y="183"/>
                    </a:cubicBezTo>
                    <a:cubicBezTo>
                      <a:pt x="262" y="184"/>
                      <a:pt x="259" y="185"/>
                      <a:pt x="257" y="186"/>
                    </a:cubicBezTo>
                    <a:cubicBezTo>
                      <a:pt x="257" y="186"/>
                      <a:pt x="257" y="186"/>
                      <a:pt x="257" y="186"/>
                    </a:cubicBezTo>
                    <a:cubicBezTo>
                      <a:pt x="255" y="187"/>
                      <a:pt x="253" y="188"/>
                      <a:pt x="251" y="189"/>
                    </a:cubicBezTo>
                    <a:cubicBezTo>
                      <a:pt x="248" y="190"/>
                      <a:pt x="246" y="191"/>
                      <a:pt x="244" y="192"/>
                    </a:cubicBezTo>
                    <a:cubicBezTo>
                      <a:pt x="243" y="192"/>
                      <a:pt x="241" y="193"/>
                      <a:pt x="240" y="193"/>
                    </a:cubicBezTo>
                    <a:cubicBezTo>
                      <a:pt x="226" y="200"/>
                      <a:pt x="212" y="208"/>
                      <a:pt x="198" y="215"/>
                    </a:cubicBezTo>
                    <a:cubicBezTo>
                      <a:pt x="202" y="213"/>
                      <a:pt x="206" y="211"/>
                      <a:pt x="211" y="209"/>
                    </a:cubicBezTo>
                    <a:cubicBezTo>
                      <a:pt x="225" y="202"/>
                      <a:pt x="240" y="196"/>
                      <a:pt x="255" y="190"/>
                    </a:cubicBezTo>
                    <a:cubicBezTo>
                      <a:pt x="256" y="189"/>
                      <a:pt x="256" y="189"/>
                      <a:pt x="257" y="189"/>
                    </a:cubicBezTo>
                    <a:cubicBezTo>
                      <a:pt x="259" y="188"/>
                      <a:pt x="261" y="187"/>
                      <a:pt x="263" y="186"/>
                    </a:cubicBezTo>
                    <a:cubicBezTo>
                      <a:pt x="265" y="185"/>
                      <a:pt x="267" y="184"/>
                      <a:pt x="269" y="184"/>
                    </a:cubicBezTo>
                    <a:cubicBezTo>
                      <a:pt x="269" y="184"/>
                      <a:pt x="269" y="184"/>
                      <a:pt x="269" y="183"/>
                    </a:cubicBezTo>
                    <a:cubicBezTo>
                      <a:pt x="271" y="183"/>
                      <a:pt x="273" y="182"/>
                      <a:pt x="275" y="181"/>
                    </a:cubicBezTo>
                    <a:cubicBezTo>
                      <a:pt x="275" y="181"/>
                      <a:pt x="275" y="181"/>
                      <a:pt x="276" y="181"/>
                    </a:cubicBezTo>
                    <a:cubicBezTo>
                      <a:pt x="277" y="180"/>
                      <a:pt x="279" y="179"/>
                      <a:pt x="281" y="178"/>
                    </a:cubicBezTo>
                    <a:cubicBezTo>
                      <a:pt x="282" y="178"/>
                      <a:pt x="282" y="178"/>
                      <a:pt x="282" y="178"/>
                    </a:cubicBezTo>
                    <a:cubicBezTo>
                      <a:pt x="284" y="177"/>
                      <a:pt x="286" y="177"/>
                      <a:pt x="288" y="176"/>
                    </a:cubicBezTo>
                    <a:cubicBezTo>
                      <a:pt x="288" y="176"/>
                      <a:pt x="288" y="176"/>
                      <a:pt x="289" y="175"/>
                    </a:cubicBezTo>
                    <a:cubicBezTo>
                      <a:pt x="290" y="175"/>
                      <a:pt x="292" y="174"/>
                      <a:pt x="294" y="173"/>
                    </a:cubicBezTo>
                    <a:cubicBezTo>
                      <a:pt x="294" y="173"/>
                      <a:pt x="295" y="173"/>
                      <a:pt x="295" y="173"/>
                    </a:cubicBezTo>
                    <a:cubicBezTo>
                      <a:pt x="297" y="172"/>
                      <a:pt x="299" y="172"/>
                      <a:pt x="300" y="171"/>
                    </a:cubicBezTo>
                    <a:cubicBezTo>
                      <a:pt x="301" y="171"/>
                      <a:pt x="301" y="170"/>
                      <a:pt x="302" y="170"/>
                    </a:cubicBezTo>
                    <a:cubicBezTo>
                      <a:pt x="303" y="170"/>
                      <a:pt x="305" y="169"/>
                      <a:pt x="307" y="168"/>
                    </a:cubicBezTo>
                    <a:cubicBezTo>
                      <a:pt x="307" y="168"/>
                      <a:pt x="308" y="168"/>
                      <a:pt x="308" y="168"/>
                    </a:cubicBezTo>
                    <a:cubicBezTo>
                      <a:pt x="310" y="167"/>
                      <a:pt x="311" y="166"/>
                      <a:pt x="313" y="166"/>
                    </a:cubicBezTo>
                    <a:cubicBezTo>
                      <a:pt x="314" y="166"/>
                      <a:pt x="314" y="165"/>
                      <a:pt x="315" y="165"/>
                    </a:cubicBezTo>
                    <a:cubicBezTo>
                      <a:pt x="316" y="165"/>
                      <a:pt x="318" y="164"/>
                      <a:pt x="320" y="163"/>
                    </a:cubicBezTo>
                    <a:cubicBezTo>
                      <a:pt x="320" y="163"/>
                      <a:pt x="321" y="163"/>
                      <a:pt x="321" y="163"/>
                    </a:cubicBezTo>
                    <a:cubicBezTo>
                      <a:pt x="323" y="162"/>
                      <a:pt x="324" y="161"/>
                      <a:pt x="326" y="161"/>
                    </a:cubicBezTo>
                    <a:cubicBezTo>
                      <a:pt x="327" y="161"/>
                      <a:pt x="327" y="160"/>
                      <a:pt x="328" y="160"/>
                    </a:cubicBezTo>
                    <a:cubicBezTo>
                      <a:pt x="329" y="160"/>
                      <a:pt x="331" y="159"/>
                      <a:pt x="333" y="158"/>
                    </a:cubicBezTo>
                    <a:cubicBezTo>
                      <a:pt x="333" y="158"/>
                      <a:pt x="334" y="158"/>
                      <a:pt x="334" y="158"/>
                    </a:cubicBezTo>
                    <a:cubicBezTo>
                      <a:pt x="336" y="157"/>
                      <a:pt x="337" y="157"/>
                      <a:pt x="339" y="156"/>
                    </a:cubicBezTo>
                    <a:cubicBezTo>
                      <a:pt x="340" y="156"/>
                      <a:pt x="340" y="156"/>
                      <a:pt x="341" y="155"/>
                    </a:cubicBezTo>
                    <a:cubicBezTo>
                      <a:pt x="342" y="155"/>
                      <a:pt x="344" y="154"/>
                      <a:pt x="346" y="154"/>
                    </a:cubicBezTo>
                    <a:cubicBezTo>
                      <a:pt x="587" y="66"/>
                      <a:pt x="859" y="24"/>
                      <a:pt x="1183" y="6"/>
                    </a:cubicBezTo>
                    <a:cubicBezTo>
                      <a:pt x="1235" y="4"/>
                      <a:pt x="1287" y="2"/>
                      <a:pt x="1341" y="2"/>
                    </a:cubicBezTo>
                    <a:cubicBezTo>
                      <a:pt x="1500" y="2"/>
                      <a:pt x="1664" y="16"/>
                      <a:pt x="1836" y="48"/>
                    </a:cubicBezTo>
                    <a:cubicBezTo>
                      <a:pt x="1838" y="48"/>
                      <a:pt x="1841" y="48"/>
                      <a:pt x="1843" y="49"/>
                    </a:cubicBezTo>
                    <a:cubicBezTo>
                      <a:pt x="1845" y="49"/>
                      <a:pt x="1848" y="50"/>
                      <a:pt x="1850" y="50"/>
                    </a:cubicBezTo>
                    <a:cubicBezTo>
                      <a:pt x="1853" y="51"/>
                      <a:pt x="1855" y="51"/>
                      <a:pt x="1857" y="52"/>
                    </a:cubicBezTo>
                    <a:cubicBezTo>
                      <a:pt x="1860" y="52"/>
                      <a:pt x="1862" y="53"/>
                      <a:pt x="1864" y="53"/>
                    </a:cubicBezTo>
                    <a:cubicBezTo>
                      <a:pt x="1866" y="53"/>
                      <a:pt x="1869" y="54"/>
                      <a:pt x="1871" y="54"/>
                    </a:cubicBezTo>
                    <a:cubicBezTo>
                      <a:pt x="1873" y="55"/>
                      <a:pt x="1876" y="55"/>
                      <a:pt x="1878" y="56"/>
                    </a:cubicBezTo>
                    <a:cubicBezTo>
                      <a:pt x="1880" y="56"/>
                      <a:pt x="1883" y="57"/>
                      <a:pt x="1885" y="57"/>
                    </a:cubicBezTo>
                    <a:cubicBezTo>
                      <a:pt x="1887" y="58"/>
                      <a:pt x="1890" y="58"/>
                      <a:pt x="1892" y="59"/>
                    </a:cubicBezTo>
                    <a:cubicBezTo>
                      <a:pt x="1894" y="59"/>
                      <a:pt x="1897" y="60"/>
                      <a:pt x="1899" y="60"/>
                    </a:cubicBezTo>
                    <a:cubicBezTo>
                      <a:pt x="1901" y="61"/>
                      <a:pt x="1904" y="61"/>
                      <a:pt x="1906" y="61"/>
                    </a:cubicBezTo>
                    <a:cubicBezTo>
                      <a:pt x="1908" y="62"/>
                      <a:pt x="1911" y="62"/>
                      <a:pt x="1913" y="63"/>
                    </a:cubicBezTo>
                    <a:cubicBezTo>
                      <a:pt x="1916" y="63"/>
                      <a:pt x="1918" y="64"/>
                      <a:pt x="1920" y="64"/>
                    </a:cubicBezTo>
                    <a:cubicBezTo>
                      <a:pt x="1922" y="65"/>
                      <a:pt x="1925" y="66"/>
                      <a:pt x="1928" y="66"/>
                    </a:cubicBezTo>
                    <a:cubicBezTo>
                      <a:pt x="1930" y="67"/>
                      <a:pt x="1932" y="67"/>
                      <a:pt x="1934" y="67"/>
                    </a:cubicBezTo>
                    <a:cubicBezTo>
                      <a:pt x="1936" y="68"/>
                      <a:pt x="1939" y="69"/>
                      <a:pt x="1942" y="69"/>
                    </a:cubicBezTo>
                    <a:cubicBezTo>
                      <a:pt x="1944" y="70"/>
                      <a:pt x="1945" y="70"/>
                      <a:pt x="1947" y="70"/>
                    </a:cubicBezTo>
                    <a:cubicBezTo>
                      <a:pt x="1950" y="71"/>
                      <a:pt x="1953" y="72"/>
                      <a:pt x="1956" y="72"/>
                    </a:cubicBezTo>
                    <a:cubicBezTo>
                      <a:pt x="1958" y="73"/>
                      <a:pt x="1959" y="73"/>
                      <a:pt x="1961" y="74"/>
                    </a:cubicBezTo>
                    <a:cubicBezTo>
                      <a:pt x="1964" y="74"/>
                      <a:pt x="1967" y="75"/>
                      <a:pt x="1970" y="76"/>
                    </a:cubicBezTo>
                    <a:cubicBezTo>
                      <a:pt x="1972" y="76"/>
                      <a:pt x="1973" y="76"/>
                      <a:pt x="1975" y="77"/>
                    </a:cubicBezTo>
                    <a:cubicBezTo>
                      <a:pt x="1978" y="78"/>
                      <a:pt x="1981" y="78"/>
                      <a:pt x="1984" y="79"/>
                    </a:cubicBezTo>
                    <a:cubicBezTo>
                      <a:pt x="1986" y="79"/>
                      <a:pt x="1987" y="80"/>
                      <a:pt x="1988" y="80"/>
                    </a:cubicBezTo>
                    <a:cubicBezTo>
                      <a:pt x="1992" y="81"/>
                      <a:pt x="1995" y="82"/>
                      <a:pt x="1999" y="83"/>
                    </a:cubicBezTo>
                    <a:cubicBezTo>
                      <a:pt x="1999" y="83"/>
                      <a:pt x="2000" y="83"/>
                      <a:pt x="2001" y="83"/>
                    </a:cubicBezTo>
                    <a:cubicBezTo>
                      <a:pt x="2005" y="84"/>
                      <a:pt x="2009" y="85"/>
                      <a:pt x="2013" y="86"/>
                    </a:cubicBezTo>
                    <a:cubicBezTo>
                      <a:pt x="2013" y="86"/>
                      <a:pt x="2014" y="86"/>
                      <a:pt x="2015" y="86"/>
                    </a:cubicBezTo>
                    <a:cubicBezTo>
                      <a:pt x="2019" y="88"/>
                      <a:pt x="2023" y="89"/>
                      <a:pt x="2027" y="90"/>
                    </a:cubicBezTo>
                    <a:cubicBezTo>
                      <a:pt x="2027" y="90"/>
                      <a:pt x="2027" y="90"/>
                      <a:pt x="2027" y="90"/>
                    </a:cubicBezTo>
                    <a:cubicBezTo>
                      <a:pt x="2031" y="91"/>
                      <a:pt x="2035" y="92"/>
                      <a:pt x="2040" y="93"/>
                    </a:cubicBezTo>
                    <a:cubicBezTo>
                      <a:pt x="2040" y="93"/>
                      <a:pt x="2040" y="93"/>
                      <a:pt x="2040" y="93"/>
                    </a:cubicBezTo>
                    <a:cubicBezTo>
                      <a:pt x="2069" y="100"/>
                      <a:pt x="2098" y="108"/>
                      <a:pt x="2127" y="117"/>
                    </a:cubicBezTo>
                    <a:cubicBezTo>
                      <a:pt x="2136" y="120"/>
                      <a:pt x="2146" y="122"/>
                      <a:pt x="2155" y="125"/>
                    </a:cubicBezTo>
                    <a:cubicBezTo>
                      <a:pt x="2127" y="116"/>
                      <a:pt x="2098" y="107"/>
                      <a:pt x="2070" y="99"/>
                    </a:cubicBezTo>
                    <a:cubicBezTo>
                      <a:pt x="2069" y="98"/>
                      <a:pt x="2068" y="98"/>
                      <a:pt x="2067" y="98"/>
                    </a:cubicBezTo>
                    <a:cubicBezTo>
                      <a:pt x="2063" y="97"/>
                      <a:pt x="2058" y="95"/>
                      <a:pt x="2053" y="94"/>
                    </a:cubicBezTo>
                    <a:cubicBezTo>
                      <a:pt x="2053" y="94"/>
                      <a:pt x="2053" y="94"/>
                      <a:pt x="2053" y="94"/>
                    </a:cubicBezTo>
                    <a:cubicBezTo>
                      <a:pt x="2048" y="93"/>
                      <a:pt x="2043" y="91"/>
                      <a:pt x="2039" y="90"/>
                    </a:cubicBezTo>
                    <a:cubicBezTo>
                      <a:pt x="2038" y="90"/>
                      <a:pt x="2038" y="90"/>
                      <a:pt x="2037" y="90"/>
                    </a:cubicBezTo>
                    <a:cubicBezTo>
                      <a:pt x="2033" y="89"/>
                      <a:pt x="2029" y="88"/>
                      <a:pt x="2025" y="87"/>
                    </a:cubicBezTo>
                    <a:cubicBezTo>
                      <a:pt x="2024" y="86"/>
                      <a:pt x="2023" y="86"/>
                      <a:pt x="2022" y="86"/>
                    </a:cubicBezTo>
                    <a:cubicBezTo>
                      <a:pt x="2018" y="85"/>
                      <a:pt x="2014" y="84"/>
                      <a:pt x="2010" y="83"/>
                    </a:cubicBezTo>
                    <a:cubicBezTo>
                      <a:pt x="2009" y="83"/>
                      <a:pt x="2008" y="82"/>
                      <a:pt x="2006" y="82"/>
                    </a:cubicBezTo>
                    <a:cubicBezTo>
                      <a:pt x="2003" y="81"/>
                      <a:pt x="2000" y="80"/>
                      <a:pt x="1996" y="80"/>
                    </a:cubicBezTo>
                    <a:cubicBezTo>
                      <a:pt x="1995" y="79"/>
                      <a:pt x="1993" y="79"/>
                      <a:pt x="1992" y="78"/>
                    </a:cubicBezTo>
                    <a:cubicBezTo>
                      <a:pt x="1988" y="78"/>
                      <a:pt x="1985" y="77"/>
                      <a:pt x="1982" y="76"/>
                    </a:cubicBezTo>
                    <a:cubicBezTo>
                      <a:pt x="1980" y="76"/>
                      <a:pt x="1978" y="75"/>
                      <a:pt x="1977" y="75"/>
                    </a:cubicBezTo>
                    <a:cubicBezTo>
                      <a:pt x="1974" y="74"/>
                      <a:pt x="1971" y="73"/>
                      <a:pt x="1968" y="73"/>
                    </a:cubicBezTo>
                    <a:cubicBezTo>
                      <a:pt x="1966" y="72"/>
                      <a:pt x="1964" y="72"/>
                      <a:pt x="1962" y="71"/>
                    </a:cubicBezTo>
                    <a:cubicBezTo>
                      <a:pt x="1959" y="71"/>
                      <a:pt x="1956" y="70"/>
                      <a:pt x="1953" y="69"/>
                    </a:cubicBezTo>
                    <a:cubicBezTo>
                      <a:pt x="1951" y="69"/>
                      <a:pt x="1949" y="69"/>
                      <a:pt x="1947" y="68"/>
                    </a:cubicBezTo>
                    <a:cubicBezTo>
                      <a:pt x="1945" y="67"/>
                      <a:pt x="1942" y="67"/>
                      <a:pt x="1939" y="66"/>
                    </a:cubicBezTo>
                    <a:cubicBezTo>
                      <a:pt x="1937" y="66"/>
                      <a:pt x="1935" y="65"/>
                      <a:pt x="1933" y="65"/>
                    </a:cubicBezTo>
                    <a:cubicBezTo>
                      <a:pt x="1930" y="64"/>
                      <a:pt x="1927" y="64"/>
                      <a:pt x="1925" y="63"/>
                    </a:cubicBezTo>
                    <a:cubicBezTo>
                      <a:pt x="1923" y="63"/>
                      <a:pt x="1920" y="62"/>
                      <a:pt x="1918" y="62"/>
                    </a:cubicBezTo>
                    <a:cubicBezTo>
                      <a:pt x="1916" y="61"/>
                      <a:pt x="1913" y="61"/>
                      <a:pt x="1911" y="60"/>
                    </a:cubicBezTo>
                    <a:cubicBezTo>
                      <a:pt x="1908" y="60"/>
                      <a:pt x="1906" y="59"/>
                      <a:pt x="1904" y="59"/>
                    </a:cubicBezTo>
                    <a:cubicBezTo>
                      <a:pt x="1901" y="58"/>
                      <a:pt x="1899" y="58"/>
                      <a:pt x="1896" y="57"/>
                    </a:cubicBezTo>
                    <a:cubicBezTo>
                      <a:pt x="1894" y="57"/>
                      <a:pt x="1892" y="56"/>
                      <a:pt x="1889" y="56"/>
                    </a:cubicBezTo>
                    <a:cubicBezTo>
                      <a:pt x="1887" y="55"/>
                      <a:pt x="1885" y="55"/>
                      <a:pt x="1882" y="54"/>
                    </a:cubicBezTo>
                    <a:cubicBezTo>
                      <a:pt x="1880" y="54"/>
                      <a:pt x="1877" y="53"/>
                      <a:pt x="1875" y="53"/>
                    </a:cubicBezTo>
                    <a:cubicBezTo>
                      <a:pt x="1873" y="52"/>
                      <a:pt x="1870" y="52"/>
                      <a:pt x="1868" y="51"/>
                    </a:cubicBezTo>
                    <a:cubicBezTo>
                      <a:pt x="1866" y="51"/>
                      <a:pt x="1863" y="50"/>
                      <a:pt x="1861" y="50"/>
                    </a:cubicBezTo>
                    <a:cubicBezTo>
                      <a:pt x="1859" y="50"/>
                      <a:pt x="1856" y="49"/>
                      <a:pt x="1854" y="49"/>
                    </a:cubicBezTo>
                    <a:cubicBezTo>
                      <a:pt x="1852" y="48"/>
                      <a:pt x="1849" y="48"/>
                      <a:pt x="1846" y="47"/>
                    </a:cubicBezTo>
                    <a:cubicBezTo>
                      <a:pt x="1844" y="47"/>
                      <a:pt x="1842" y="46"/>
                      <a:pt x="1840" y="46"/>
                    </a:cubicBezTo>
                    <a:cubicBezTo>
                      <a:pt x="1666" y="14"/>
                      <a:pt x="1501" y="0"/>
                      <a:pt x="13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noEditPoints="1"/>
              </p:cNvSpPr>
              <p:nvPr userDrawn="1"/>
            </p:nvSpPr>
            <p:spPr bwMode="auto">
              <a:xfrm>
                <a:off x="-4763" y="1536700"/>
                <a:ext cx="12207876" cy="2117725"/>
              </a:xfrm>
              <a:custGeom>
                <a:avLst/>
                <a:gdLst>
                  <a:gd name="T0" fmla="*/ 0 w 2947"/>
                  <a:gd name="T1" fmla="*/ 359 h 511"/>
                  <a:gd name="T2" fmla="*/ 166 w 2947"/>
                  <a:gd name="T3" fmla="*/ 251 h 511"/>
                  <a:gd name="T4" fmla="*/ 2225 w 2947"/>
                  <a:gd name="T5" fmla="*/ 168 h 511"/>
                  <a:gd name="T6" fmla="*/ 2947 w 2947"/>
                  <a:gd name="T7" fmla="*/ 509 h 511"/>
                  <a:gd name="T8" fmla="*/ 1293 w 2947"/>
                  <a:gd name="T9" fmla="*/ 0 h 511"/>
                  <a:gd name="T10" fmla="*/ 335 w 2947"/>
                  <a:gd name="T11" fmla="*/ 167 h 511"/>
                  <a:gd name="T12" fmla="*/ 324 w 2947"/>
                  <a:gd name="T13" fmla="*/ 172 h 511"/>
                  <a:gd name="T14" fmla="*/ 315 w 2947"/>
                  <a:gd name="T15" fmla="*/ 176 h 511"/>
                  <a:gd name="T16" fmla="*/ 304 w 2947"/>
                  <a:gd name="T17" fmla="*/ 181 h 511"/>
                  <a:gd name="T18" fmla="*/ 296 w 2947"/>
                  <a:gd name="T19" fmla="*/ 185 h 511"/>
                  <a:gd name="T20" fmla="*/ 284 w 2947"/>
                  <a:gd name="T21" fmla="*/ 190 h 511"/>
                  <a:gd name="T22" fmla="*/ 276 w 2947"/>
                  <a:gd name="T23" fmla="*/ 194 h 511"/>
                  <a:gd name="T24" fmla="*/ 264 w 2947"/>
                  <a:gd name="T25" fmla="*/ 199 h 511"/>
                  <a:gd name="T26" fmla="*/ 257 w 2947"/>
                  <a:gd name="T27" fmla="*/ 203 h 511"/>
                  <a:gd name="T28" fmla="*/ 244 w 2947"/>
                  <a:gd name="T29" fmla="*/ 209 h 511"/>
                  <a:gd name="T30" fmla="*/ 231 w 2947"/>
                  <a:gd name="T31" fmla="*/ 216 h 511"/>
                  <a:gd name="T32" fmla="*/ 198 w 2947"/>
                  <a:gd name="T33" fmla="*/ 235 h 511"/>
                  <a:gd name="T34" fmla="*/ 249 w 2947"/>
                  <a:gd name="T35" fmla="*/ 209 h 511"/>
                  <a:gd name="T36" fmla="*/ 261 w 2947"/>
                  <a:gd name="T37" fmla="*/ 203 h 511"/>
                  <a:gd name="T38" fmla="*/ 268 w 2947"/>
                  <a:gd name="T39" fmla="*/ 200 h 511"/>
                  <a:gd name="T40" fmla="*/ 280 w 2947"/>
                  <a:gd name="T41" fmla="*/ 194 h 511"/>
                  <a:gd name="T42" fmla="*/ 288 w 2947"/>
                  <a:gd name="T43" fmla="*/ 191 h 511"/>
                  <a:gd name="T44" fmla="*/ 299 w 2947"/>
                  <a:gd name="T45" fmla="*/ 186 h 511"/>
                  <a:gd name="T46" fmla="*/ 307 w 2947"/>
                  <a:gd name="T47" fmla="*/ 182 h 511"/>
                  <a:gd name="T48" fmla="*/ 318 w 2947"/>
                  <a:gd name="T49" fmla="*/ 177 h 511"/>
                  <a:gd name="T50" fmla="*/ 326 w 2947"/>
                  <a:gd name="T51" fmla="*/ 174 h 511"/>
                  <a:gd name="T52" fmla="*/ 338 w 2947"/>
                  <a:gd name="T53" fmla="*/ 169 h 511"/>
                  <a:gd name="T54" fmla="*/ 1849 w 2947"/>
                  <a:gd name="T55" fmla="*/ 62 h 511"/>
                  <a:gd name="T56" fmla="*/ 1870 w 2947"/>
                  <a:gd name="T57" fmla="*/ 66 h 511"/>
                  <a:gd name="T58" fmla="*/ 1891 w 2947"/>
                  <a:gd name="T59" fmla="*/ 71 h 511"/>
                  <a:gd name="T60" fmla="*/ 1912 w 2947"/>
                  <a:gd name="T61" fmla="*/ 76 h 511"/>
                  <a:gd name="T62" fmla="*/ 1933 w 2947"/>
                  <a:gd name="T63" fmla="*/ 81 h 511"/>
                  <a:gd name="T64" fmla="*/ 1955 w 2947"/>
                  <a:gd name="T65" fmla="*/ 87 h 511"/>
                  <a:gd name="T66" fmla="*/ 1975 w 2947"/>
                  <a:gd name="T67" fmla="*/ 92 h 511"/>
                  <a:gd name="T68" fmla="*/ 1997 w 2947"/>
                  <a:gd name="T69" fmla="*/ 98 h 511"/>
                  <a:gd name="T70" fmla="*/ 2016 w 2947"/>
                  <a:gd name="T71" fmla="*/ 103 h 511"/>
                  <a:gd name="T72" fmla="*/ 2040 w 2947"/>
                  <a:gd name="T73" fmla="*/ 110 h 511"/>
                  <a:gd name="T74" fmla="*/ 2055 w 2947"/>
                  <a:gd name="T75" fmla="*/ 114 h 511"/>
                  <a:gd name="T76" fmla="*/ 2155 w 2947"/>
                  <a:gd name="T77" fmla="*/ 145 h 511"/>
                  <a:gd name="T78" fmla="*/ 2096 w 2947"/>
                  <a:gd name="T79" fmla="*/ 124 h 511"/>
                  <a:gd name="T80" fmla="*/ 2067 w 2947"/>
                  <a:gd name="T81" fmla="*/ 115 h 511"/>
                  <a:gd name="T82" fmla="*/ 2049 w 2947"/>
                  <a:gd name="T83" fmla="*/ 110 h 511"/>
                  <a:gd name="T84" fmla="*/ 2024 w 2947"/>
                  <a:gd name="T85" fmla="*/ 103 h 511"/>
                  <a:gd name="T86" fmla="*/ 2004 w 2947"/>
                  <a:gd name="T87" fmla="*/ 97 h 511"/>
                  <a:gd name="T88" fmla="*/ 1981 w 2947"/>
                  <a:gd name="T89" fmla="*/ 91 h 511"/>
                  <a:gd name="T90" fmla="*/ 1960 w 2947"/>
                  <a:gd name="T91" fmla="*/ 86 h 511"/>
                  <a:gd name="T92" fmla="*/ 1938 w 2947"/>
                  <a:gd name="T93" fmla="*/ 80 h 511"/>
                  <a:gd name="T94" fmla="*/ 1916 w 2947"/>
                  <a:gd name="T95" fmla="*/ 75 h 511"/>
                  <a:gd name="T96" fmla="*/ 1895 w 2947"/>
                  <a:gd name="T97" fmla="*/ 70 h 511"/>
                  <a:gd name="T98" fmla="*/ 1873 w 2947"/>
                  <a:gd name="T99" fmla="*/ 65 h 511"/>
                  <a:gd name="T100" fmla="*/ 1852 w 2947"/>
                  <a:gd name="T101" fmla="*/ 6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47" h="511">
                    <a:moveTo>
                      <a:pt x="173" y="247"/>
                    </a:moveTo>
                    <a:cubicBezTo>
                      <a:pt x="168" y="249"/>
                      <a:pt x="163" y="252"/>
                      <a:pt x="158" y="255"/>
                    </a:cubicBezTo>
                    <a:cubicBezTo>
                      <a:pt x="104" y="286"/>
                      <a:pt x="51" y="321"/>
                      <a:pt x="0" y="359"/>
                    </a:cubicBezTo>
                    <a:cubicBezTo>
                      <a:pt x="2" y="361"/>
                      <a:pt x="2" y="361"/>
                      <a:pt x="2" y="361"/>
                    </a:cubicBezTo>
                    <a:cubicBezTo>
                      <a:pt x="48" y="325"/>
                      <a:pt x="97" y="293"/>
                      <a:pt x="147" y="264"/>
                    </a:cubicBezTo>
                    <a:cubicBezTo>
                      <a:pt x="153" y="259"/>
                      <a:pt x="160" y="255"/>
                      <a:pt x="166" y="251"/>
                    </a:cubicBezTo>
                    <a:cubicBezTo>
                      <a:pt x="168" y="250"/>
                      <a:pt x="171" y="248"/>
                      <a:pt x="173" y="247"/>
                    </a:cubicBezTo>
                    <a:moveTo>
                      <a:pt x="2211" y="162"/>
                    </a:moveTo>
                    <a:cubicBezTo>
                      <a:pt x="2216" y="164"/>
                      <a:pt x="2220" y="166"/>
                      <a:pt x="2225" y="168"/>
                    </a:cubicBezTo>
                    <a:cubicBezTo>
                      <a:pt x="2238" y="173"/>
                      <a:pt x="2250" y="178"/>
                      <a:pt x="2262" y="183"/>
                    </a:cubicBezTo>
                    <a:cubicBezTo>
                      <a:pt x="2477" y="261"/>
                      <a:pt x="2704" y="369"/>
                      <a:pt x="2946" y="511"/>
                    </a:cubicBezTo>
                    <a:cubicBezTo>
                      <a:pt x="2947" y="509"/>
                      <a:pt x="2947" y="509"/>
                      <a:pt x="2947" y="509"/>
                    </a:cubicBezTo>
                    <a:cubicBezTo>
                      <a:pt x="2695" y="361"/>
                      <a:pt x="2459" y="250"/>
                      <a:pt x="2236" y="170"/>
                    </a:cubicBezTo>
                    <a:cubicBezTo>
                      <a:pt x="2227" y="167"/>
                      <a:pt x="2219" y="165"/>
                      <a:pt x="2211" y="162"/>
                    </a:cubicBezTo>
                    <a:moveTo>
                      <a:pt x="1293" y="0"/>
                    </a:moveTo>
                    <a:cubicBezTo>
                      <a:pt x="1293" y="0"/>
                      <a:pt x="1293" y="0"/>
                      <a:pt x="1293" y="0"/>
                    </a:cubicBezTo>
                    <a:cubicBezTo>
                      <a:pt x="1256" y="0"/>
                      <a:pt x="1219" y="1"/>
                      <a:pt x="1183" y="2"/>
                    </a:cubicBezTo>
                    <a:cubicBezTo>
                      <a:pt x="857" y="16"/>
                      <a:pt x="577" y="66"/>
                      <a:pt x="335" y="167"/>
                    </a:cubicBezTo>
                    <a:cubicBezTo>
                      <a:pt x="334" y="168"/>
                      <a:pt x="332" y="169"/>
                      <a:pt x="331" y="169"/>
                    </a:cubicBezTo>
                    <a:cubicBezTo>
                      <a:pt x="330" y="170"/>
                      <a:pt x="329" y="170"/>
                      <a:pt x="329" y="170"/>
                    </a:cubicBezTo>
                    <a:cubicBezTo>
                      <a:pt x="327" y="171"/>
                      <a:pt x="325" y="172"/>
                      <a:pt x="324" y="172"/>
                    </a:cubicBezTo>
                    <a:cubicBezTo>
                      <a:pt x="323" y="173"/>
                      <a:pt x="323" y="173"/>
                      <a:pt x="322" y="173"/>
                    </a:cubicBezTo>
                    <a:cubicBezTo>
                      <a:pt x="320" y="174"/>
                      <a:pt x="319" y="174"/>
                      <a:pt x="317" y="175"/>
                    </a:cubicBezTo>
                    <a:cubicBezTo>
                      <a:pt x="317" y="175"/>
                      <a:pt x="316" y="176"/>
                      <a:pt x="315" y="176"/>
                    </a:cubicBezTo>
                    <a:cubicBezTo>
                      <a:pt x="314" y="177"/>
                      <a:pt x="312" y="177"/>
                      <a:pt x="311" y="178"/>
                    </a:cubicBezTo>
                    <a:cubicBezTo>
                      <a:pt x="310" y="178"/>
                      <a:pt x="309" y="178"/>
                      <a:pt x="309" y="179"/>
                    </a:cubicBezTo>
                    <a:cubicBezTo>
                      <a:pt x="307" y="179"/>
                      <a:pt x="306" y="180"/>
                      <a:pt x="304" y="181"/>
                    </a:cubicBezTo>
                    <a:cubicBezTo>
                      <a:pt x="304" y="181"/>
                      <a:pt x="303" y="181"/>
                      <a:pt x="302" y="182"/>
                    </a:cubicBezTo>
                    <a:cubicBezTo>
                      <a:pt x="301" y="182"/>
                      <a:pt x="299" y="183"/>
                      <a:pt x="298" y="184"/>
                    </a:cubicBezTo>
                    <a:cubicBezTo>
                      <a:pt x="297" y="184"/>
                      <a:pt x="296" y="184"/>
                      <a:pt x="296" y="185"/>
                    </a:cubicBezTo>
                    <a:cubicBezTo>
                      <a:pt x="294" y="185"/>
                      <a:pt x="293" y="186"/>
                      <a:pt x="291" y="187"/>
                    </a:cubicBezTo>
                    <a:cubicBezTo>
                      <a:pt x="290" y="187"/>
                      <a:pt x="290" y="187"/>
                      <a:pt x="289" y="188"/>
                    </a:cubicBezTo>
                    <a:cubicBezTo>
                      <a:pt x="288" y="188"/>
                      <a:pt x="286" y="189"/>
                      <a:pt x="284" y="190"/>
                    </a:cubicBezTo>
                    <a:cubicBezTo>
                      <a:pt x="284" y="190"/>
                      <a:pt x="283" y="190"/>
                      <a:pt x="283" y="191"/>
                    </a:cubicBezTo>
                    <a:cubicBezTo>
                      <a:pt x="281" y="191"/>
                      <a:pt x="279" y="192"/>
                      <a:pt x="278" y="193"/>
                    </a:cubicBezTo>
                    <a:cubicBezTo>
                      <a:pt x="277" y="193"/>
                      <a:pt x="277" y="193"/>
                      <a:pt x="276" y="194"/>
                    </a:cubicBezTo>
                    <a:cubicBezTo>
                      <a:pt x="274" y="194"/>
                      <a:pt x="273" y="195"/>
                      <a:pt x="271" y="196"/>
                    </a:cubicBezTo>
                    <a:cubicBezTo>
                      <a:pt x="271" y="196"/>
                      <a:pt x="270" y="196"/>
                      <a:pt x="270" y="197"/>
                    </a:cubicBezTo>
                    <a:cubicBezTo>
                      <a:pt x="268" y="197"/>
                      <a:pt x="266" y="198"/>
                      <a:pt x="264" y="199"/>
                    </a:cubicBezTo>
                    <a:cubicBezTo>
                      <a:pt x="264" y="199"/>
                      <a:pt x="264" y="200"/>
                      <a:pt x="263" y="200"/>
                    </a:cubicBezTo>
                    <a:cubicBezTo>
                      <a:pt x="261" y="201"/>
                      <a:pt x="259" y="201"/>
                      <a:pt x="258" y="202"/>
                    </a:cubicBezTo>
                    <a:cubicBezTo>
                      <a:pt x="257" y="202"/>
                      <a:pt x="257" y="203"/>
                      <a:pt x="257" y="203"/>
                    </a:cubicBezTo>
                    <a:cubicBezTo>
                      <a:pt x="255" y="204"/>
                      <a:pt x="253" y="205"/>
                      <a:pt x="251" y="206"/>
                    </a:cubicBezTo>
                    <a:cubicBezTo>
                      <a:pt x="251" y="206"/>
                      <a:pt x="250" y="206"/>
                      <a:pt x="250" y="206"/>
                    </a:cubicBezTo>
                    <a:cubicBezTo>
                      <a:pt x="248" y="207"/>
                      <a:pt x="246" y="208"/>
                      <a:pt x="244" y="209"/>
                    </a:cubicBezTo>
                    <a:cubicBezTo>
                      <a:pt x="244" y="209"/>
                      <a:pt x="244" y="209"/>
                      <a:pt x="244" y="209"/>
                    </a:cubicBezTo>
                    <a:cubicBezTo>
                      <a:pt x="241" y="210"/>
                      <a:pt x="239" y="211"/>
                      <a:pt x="237" y="212"/>
                    </a:cubicBezTo>
                    <a:cubicBezTo>
                      <a:pt x="235" y="214"/>
                      <a:pt x="233" y="215"/>
                      <a:pt x="231" y="216"/>
                    </a:cubicBezTo>
                    <a:cubicBezTo>
                      <a:pt x="229" y="216"/>
                      <a:pt x="227" y="217"/>
                      <a:pt x="226" y="218"/>
                    </a:cubicBezTo>
                    <a:cubicBezTo>
                      <a:pt x="212" y="226"/>
                      <a:pt x="198" y="234"/>
                      <a:pt x="185" y="242"/>
                    </a:cubicBezTo>
                    <a:cubicBezTo>
                      <a:pt x="189" y="240"/>
                      <a:pt x="194" y="238"/>
                      <a:pt x="198" y="235"/>
                    </a:cubicBezTo>
                    <a:cubicBezTo>
                      <a:pt x="212" y="228"/>
                      <a:pt x="226" y="220"/>
                      <a:pt x="240" y="213"/>
                    </a:cubicBezTo>
                    <a:cubicBezTo>
                      <a:pt x="241" y="213"/>
                      <a:pt x="242" y="212"/>
                      <a:pt x="243" y="212"/>
                    </a:cubicBezTo>
                    <a:cubicBezTo>
                      <a:pt x="245" y="211"/>
                      <a:pt x="247" y="210"/>
                      <a:pt x="249" y="209"/>
                    </a:cubicBezTo>
                    <a:cubicBezTo>
                      <a:pt x="251" y="208"/>
                      <a:pt x="253" y="207"/>
                      <a:pt x="255" y="206"/>
                    </a:cubicBezTo>
                    <a:cubicBezTo>
                      <a:pt x="255" y="206"/>
                      <a:pt x="255" y="206"/>
                      <a:pt x="256" y="206"/>
                    </a:cubicBezTo>
                    <a:cubicBezTo>
                      <a:pt x="257" y="205"/>
                      <a:pt x="259" y="204"/>
                      <a:pt x="261" y="203"/>
                    </a:cubicBezTo>
                    <a:cubicBezTo>
                      <a:pt x="261" y="203"/>
                      <a:pt x="262" y="203"/>
                      <a:pt x="262" y="203"/>
                    </a:cubicBezTo>
                    <a:cubicBezTo>
                      <a:pt x="264" y="202"/>
                      <a:pt x="266" y="201"/>
                      <a:pt x="267" y="200"/>
                    </a:cubicBezTo>
                    <a:cubicBezTo>
                      <a:pt x="268" y="200"/>
                      <a:pt x="268" y="200"/>
                      <a:pt x="268" y="200"/>
                    </a:cubicBezTo>
                    <a:cubicBezTo>
                      <a:pt x="270" y="199"/>
                      <a:pt x="272" y="198"/>
                      <a:pt x="274" y="197"/>
                    </a:cubicBezTo>
                    <a:cubicBezTo>
                      <a:pt x="274" y="197"/>
                      <a:pt x="274" y="197"/>
                      <a:pt x="275" y="197"/>
                    </a:cubicBezTo>
                    <a:cubicBezTo>
                      <a:pt x="276" y="196"/>
                      <a:pt x="278" y="195"/>
                      <a:pt x="280" y="194"/>
                    </a:cubicBezTo>
                    <a:cubicBezTo>
                      <a:pt x="280" y="194"/>
                      <a:pt x="281" y="194"/>
                      <a:pt x="281" y="194"/>
                    </a:cubicBezTo>
                    <a:cubicBezTo>
                      <a:pt x="283" y="193"/>
                      <a:pt x="284" y="192"/>
                      <a:pt x="286" y="191"/>
                    </a:cubicBezTo>
                    <a:cubicBezTo>
                      <a:pt x="287" y="191"/>
                      <a:pt x="287" y="191"/>
                      <a:pt x="288" y="191"/>
                    </a:cubicBezTo>
                    <a:cubicBezTo>
                      <a:pt x="289" y="190"/>
                      <a:pt x="291" y="189"/>
                      <a:pt x="292" y="189"/>
                    </a:cubicBezTo>
                    <a:cubicBezTo>
                      <a:pt x="293" y="188"/>
                      <a:pt x="294" y="188"/>
                      <a:pt x="294" y="188"/>
                    </a:cubicBezTo>
                    <a:cubicBezTo>
                      <a:pt x="296" y="187"/>
                      <a:pt x="297" y="186"/>
                      <a:pt x="299" y="186"/>
                    </a:cubicBezTo>
                    <a:cubicBezTo>
                      <a:pt x="299" y="185"/>
                      <a:pt x="300" y="185"/>
                      <a:pt x="301" y="185"/>
                    </a:cubicBezTo>
                    <a:cubicBezTo>
                      <a:pt x="302" y="184"/>
                      <a:pt x="304" y="183"/>
                      <a:pt x="305" y="183"/>
                    </a:cubicBezTo>
                    <a:cubicBezTo>
                      <a:pt x="306" y="183"/>
                      <a:pt x="306" y="182"/>
                      <a:pt x="307" y="182"/>
                    </a:cubicBezTo>
                    <a:cubicBezTo>
                      <a:pt x="309" y="181"/>
                      <a:pt x="310" y="181"/>
                      <a:pt x="312" y="180"/>
                    </a:cubicBezTo>
                    <a:cubicBezTo>
                      <a:pt x="312" y="180"/>
                      <a:pt x="313" y="179"/>
                      <a:pt x="314" y="179"/>
                    </a:cubicBezTo>
                    <a:cubicBezTo>
                      <a:pt x="315" y="178"/>
                      <a:pt x="317" y="178"/>
                      <a:pt x="318" y="177"/>
                    </a:cubicBezTo>
                    <a:cubicBezTo>
                      <a:pt x="319" y="177"/>
                      <a:pt x="319" y="177"/>
                      <a:pt x="320" y="176"/>
                    </a:cubicBezTo>
                    <a:cubicBezTo>
                      <a:pt x="322" y="176"/>
                      <a:pt x="323" y="175"/>
                      <a:pt x="325" y="174"/>
                    </a:cubicBezTo>
                    <a:cubicBezTo>
                      <a:pt x="325" y="174"/>
                      <a:pt x="326" y="174"/>
                      <a:pt x="326" y="174"/>
                    </a:cubicBezTo>
                    <a:cubicBezTo>
                      <a:pt x="328" y="173"/>
                      <a:pt x="330" y="172"/>
                      <a:pt x="331" y="172"/>
                    </a:cubicBezTo>
                    <a:cubicBezTo>
                      <a:pt x="332" y="171"/>
                      <a:pt x="332" y="171"/>
                      <a:pt x="333" y="171"/>
                    </a:cubicBezTo>
                    <a:cubicBezTo>
                      <a:pt x="334" y="170"/>
                      <a:pt x="336" y="170"/>
                      <a:pt x="338" y="169"/>
                    </a:cubicBezTo>
                    <a:cubicBezTo>
                      <a:pt x="579" y="68"/>
                      <a:pt x="858" y="18"/>
                      <a:pt x="1183" y="4"/>
                    </a:cubicBezTo>
                    <a:cubicBezTo>
                      <a:pt x="1219" y="3"/>
                      <a:pt x="1256" y="2"/>
                      <a:pt x="1293" y="2"/>
                    </a:cubicBezTo>
                    <a:cubicBezTo>
                      <a:pt x="1471" y="2"/>
                      <a:pt x="1656" y="20"/>
                      <a:pt x="1849" y="62"/>
                    </a:cubicBezTo>
                    <a:cubicBezTo>
                      <a:pt x="1851" y="62"/>
                      <a:pt x="1853" y="63"/>
                      <a:pt x="1855" y="63"/>
                    </a:cubicBezTo>
                    <a:cubicBezTo>
                      <a:pt x="1858" y="64"/>
                      <a:pt x="1860" y="64"/>
                      <a:pt x="1863" y="65"/>
                    </a:cubicBezTo>
                    <a:cubicBezTo>
                      <a:pt x="1865" y="65"/>
                      <a:pt x="1867" y="66"/>
                      <a:pt x="1870" y="66"/>
                    </a:cubicBezTo>
                    <a:cubicBezTo>
                      <a:pt x="1872" y="67"/>
                      <a:pt x="1874" y="67"/>
                      <a:pt x="1877" y="68"/>
                    </a:cubicBezTo>
                    <a:cubicBezTo>
                      <a:pt x="1879" y="68"/>
                      <a:pt x="1881" y="69"/>
                      <a:pt x="1883" y="69"/>
                    </a:cubicBezTo>
                    <a:cubicBezTo>
                      <a:pt x="1886" y="70"/>
                      <a:pt x="1888" y="71"/>
                      <a:pt x="1891" y="71"/>
                    </a:cubicBezTo>
                    <a:cubicBezTo>
                      <a:pt x="1893" y="72"/>
                      <a:pt x="1895" y="72"/>
                      <a:pt x="1898" y="73"/>
                    </a:cubicBezTo>
                    <a:cubicBezTo>
                      <a:pt x="1900" y="73"/>
                      <a:pt x="1902" y="74"/>
                      <a:pt x="1905" y="74"/>
                    </a:cubicBezTo>
                    <a:cubicBezTo>
                      <a:pt x="1907" y="75"/>
                      <a:pt x="1910" y="76"/>
                      <a:pt x="1912" y="76"/>
                    </a:cubicBezTo>
                    <a:cubicBezTo>
                      <a:pt x="1914" y="77"/>
                      <a:pt x="1917" y="77"/>
                      <a:pt x="1919" y="78"/>
                    </a:cubicBezTo>
                    <a:cubicBezTo>
                      <a:pt x="1921" y="78"/>
                      <a:pt x="1924" y="79"/>
                      <a:pt x="1926" y="80"/>
                    </a:cubicBezTo>
                    <a:cubicBezTo>
                      <a:pt x="1928" y="80"/>
                      <a:pt x="1931" y="81"/>
                      <a:pt x="1933" y="81"/>
                    </a:cubicBezTo>
                    <a:cubicBezTo>
                      <a:pt x="1935" y="82"/>
                      <a:pt x="1938" y="82"/>
                      <a:pt x="1940" y="83"/>
                    </a:cubicBezTo>
                    <a:cubicBezTo>
                      <a:pt x="1943" y="84"/>
                      <a:pt x="1945" y="84"/>
                      <a:pt x="1947" y="85"/>
                    </a:cubicBezTo>
                    <a:cubicBezTo>
                      <a:pt x="1949" y="85"/>
                      <a:pt x="1952" y="86"/>
                      <a:pt x="1955" y="87"/>
                    </a:cubicBezTo>
                    <a:cubicBezTo>
                      <a:pt x="1957" y="87"/>
                      <a:pt x="1959" y="88"/>
                      <a:pt x="1961" y="88"/>
                    </a:cubicBezTo>
                    <a:cubicBezTo>
                      <a:pt x="1963" y="89"/>
                      <a:pt x="1966" y="90"/>
                      <a:pt x="1969" y="90"/>
                    </a:cubicBezTo>
                    <a:cubicBezTo>
                      <a:pt x="1971" y="91"/>
                      <a:pt x="1973" y="91"/>
                      <a:pt x="1975" y="92"/>
                    </a:cubicBezTo>
                    <a:cubicBezTo>
                      <a:pt x="1978" y="93"/>
                      <a:pt x="1980" y="93"/>
                      <a:pt x="1983" y="94"/>
                    </a:cubicBezTo>
                    <a:cubicBezTo>
                      <a:pt x="1985" y="95"/>
                      <a:pt x="1987" y="95"/>
                      <a:pt x="1989" y="95"/>
                    </a:cubicBezTo>
                    <a:cubicBezTo>
                      <a:pt x="1992" y="96"/>
                      <a:pt x="1994" y="97"/>
                      <a:pt x="1997" y="98"/>
                    </a:cubicBezTo>
                    <a:cubicBezTo>
                      <a:pt x="1999" y="98"/>
                      <a:pt x="2001" y="99"/>
                      <a:pt x="2002" y="99"/>
                    </a:cubicBezTo>
                    <a:cubicBezTo>
                      <a:pt x="2005" y="100"/>
                      <a:pt x="2009" y="101"/>
                      <a:pt x="2012" y="102"/>
                    </a:cubicBezTo>
                    <a:cubicBezTo>
                      <a:pt x="2013" y="102"/>
                      <a:pt x="2014" y="103"/>
                      <a:pt x="2016" y="103"/>
                    </a:cubicBezTo>
                    <a:cubicBezTo>
                      <a:pt x="2019" y="104"/>
                      <a:pt x="2023" y="105"/>
                      <a:pt x="2026" y="106"/>
                    </a:cubicBezTo>
                    <a:cubicBezTo>
                      <a:pt x="2027" y="106"/>
                      <a:pt x="2028" y="106"/>
                      <a:pt x="2029" y="107"/>
                    </a:cubicBezTo>
                    <a:cubicBezTo>
                      <a:pt x="2033" y="108"/>
                      <a:pt x="2037" y="109"/>
                      <a:pt x="2040" y="110"/>
                    </a:cubicBezTo>
                    <a:cubicBezTo>
                      <a:pt x="2041" y="110"/>
                      <a:pt x="2042" y="110"/>
                      <a:pt x="2043" y="110"/>
                    </a:cubicBezTo>
                    <a:cubicBezTo>
                      <a:pt x="2047" y="112"/>
                      <a:pt x="2051" y="113"/>
                      <a:pt x="2055" y="114"/>
                    </a:cubicBezTo>
                    <a:cubicBezTo>
                      <a:pt x="2055" y="114"/>
                      <a:pt x="2055" y="114"/>
                      <a:pt x="2055" y="114"/>
                    </a:cubicBezTo>
                    <a:cubicBezTo>
                      <a:pt x="2060" y="115"/>
                      <a:pt x="2064" y="117"/>
                      <a:pt x="2068" y="118"/>
                    </a:cubicBezTo>
                    <a:cubicBezTo>
                      <a:pt x="2069" y="118"/>
                      <a:pt x="2069" y="118"/>
                      <a:pt x="2070" y="119"/>
                    </a:cubicBezTo>
                    <a:cubicBezTo>
                      <a:pt x="2098" y="127"/>
                      <a:pt x="2127" y="136"/>
                      <a:pt x="2155" y="145"/>
                    </a:cubicBezTo>
                    <a:cubicBezTo>
                      <a:pt x="2165" y="148"/>
                      <a:pt x="2174" y="152"/>
                      <a:pt x="2184" y="155"/>
                    </a:cubicBezTo>
                    <a:cubicBezTo>
                      <a:pt x="2156" y="145"/>
                      <a:pt x="2128" y="135"/>
                      <a:pt x="2100" y="125"/>
                    </a:cubicBezTo>
                    <a:cubicBezTo>
                      <a:pt x="2099" y="125"/>
                      <a:pt x="2097" y="124"/>
                      <a:pt x="2096" y="124"/>
                    </a:cubicBezTo>
                    <a:cubicBezTo>
                      <a:pt x="2091" y="122"/>
                      <a:pt x="2086" y="121"/>
                      <a:pt x="2081" y="120"/>
                    </a:cubicBezTo>
                    <a:cubicBezTo>
                      <a:pt x="2081" y="119"/>
                      <a:pt x="2081" y="119"/>
                      <a:pt x="2080" y="119"/>
                    </a:cubicBezTo>
                    <a:cubicBezTo>
                      <a:pt x="2076" y="118"/>
                      <a:pt x="2071" y="117"/>
                      <a:pt x="2067" y="115"/>
                    </a:cubicBezTo>
                    <a:cubicBezTo>
                      <a:pt x="2066" y="115"/>
                      <a:pt x="2065" y="115"/>
                      <a:pt x="2065" y="115"/>
                    </a:cubicBezTo>
                    <a:cubicBezTo>
                      <a:pt x="2061" y="113"/>
                      <a:pt x="2057" y="112"/>
                      <a:pt x="2052" y="111"/>
                    </a:cubicBezTo>
                    <a:cubicBezTo>
                      <a:pt x="2051" y="111"/>
                      <a:pt x="2050" y="110"/>
                      <a:pt x="2049" y="110"/>
                    </a:cubicBezTo>
                    <a:cubicBezTo>
                      <a:pt x="2045" y="109"/>
                      <a:pt x="2042" y="108"/>
                      <a:pt x="2038" y="107"/>
                    </a:cubicBezTo>
                    <a:cubicBezTo>
                      <a:pt x="2037" y="106"/>
                      <a:pt x="2035" y="106"/>
                      <a:pt x="2034" y="106"/>
                    </a:cubicBezTo>
                    <a:cubicBezTo>
                      <a:pt x="2030" y="105"/>
                      <a:pt x="2027" y="104"/>
                      <a:pt x="2024" y="103"/>
                    </a:cubicBezTo>
                    <a:cubicBezTo>
                      <a:pt x="2022" y="102"/>
                      <a:pt x="2020" y="102"/>
                      <a:pt x="2019" y="101"/>
                    </a:cubicBezTo>
                    <a:cubicBezTo>
                      <a:pt x="2016" y="101"/>
                      <a:pt x="2013" y="100"/>
                      <a:pt x="2009" y="99"/>
                    </a:cubicBezTo>
                    <a:cubicBezTo>
                      <a:pt x="2008" y="98"/>
                      <a:pt x="2006" y="98"/>
                      <a:pt x="2004" y="97"/>
                    </a:cubicBezTo>
                    <a:cubicBezTo>
                      <a:pt x="2001" y="97"/>
                      <a:pt x="1998" y="96"/>
                      <a:pt x="1995" y="95"/>
                    </a:cubicBezTo>
                    <a:cubicBezTo>
                      <a:pt x="1993" y="94"/>
                      <a:pt x="1991" y="94"/>
                      <a:pt x="1989" y="93"/>
                    </a:cubicBezTo>
                    <a:cubicBezTo>
                      <a:pt x="1986" y="93"/>
                      <a:pt x="1983" y="92"/>
                      <a:pt x="1981" y="91"/>
                    </a:cubicBezTo>
                    <a:cubicBezTo>
                      <a:pt x="1979" y="91"/>
                      <a:pt x="1976" y="90"/>
                      <a:pt x="1974" y="89"/>
                    </a:cubicBezTo>
                    <a:cubicBezTo>
                      <a:pt x="1972" y="89"/>
                      <a:pt x="1969" y="88"/>
                      <a:pt x="1966" y="87"/>
                    </a:cubicBezTo>
                    <a:cubicBezTo>
                      <a:pt x="1964" y="87"/>
                      <a:pt x="1962" y="86"/>
                      <a:pt x="1960" y="86"/>
                    </a:cubicBezTo>
                    <a:cubicBezTo>
                      <a:pt x="1957" y="85"/>
                      <a:pt x="1955" y="84"/>
                      <a:pt x="1952" y="84"/>
                    </a:cubicBezTo>
                    <a:cubicBezTo>
                      <a:pt x="1950" y="83"/>
                      <a:pt x="1947" y="83"/>
                      <a:pt x="1945" y="82"/>
                    </a:cubicBezTo>
                    <a:cubicBezTo>
                      <a:pt x="1943" y="81"/>
                      <a:pt x="1940" y="81"/>
                      <a:pt x="1938" y="80"/>
                    </a:cubicBezTo>
                    <a:cubicBezTo>
                      <a:pt x="1935" y="79"/>
                      <a:pt x="1933" y="79"/>
                      <a:pt x="1931" y="78"/>
                    </a:cubicBezTo>
                    <a:cubicBezTo>
                      <a:pt x="1928" y="78"/>
                      <a:pt x="1926" y="77"/>
                      <a:pt x="1923" y="77"/>
                    </a:cubicBezTo>
                    <a:cubicBezTo>
                      <a:pt x="1921" y="76"/>
                      <a:pt x="1918" y="75"/>
                      <a:pt x="1916" y="75"/>
                    </a:cubicBezTo>
                    <a:cubicBezTo>
                      <a:pt x="1914" y="74"/>
                      <a:pt x="1911" y="74"/>
                      <a:pt x="1909" y="73"/>
                    </a:cubicBezTo>
                    <a:cubicBezTo>
                      <a:pt x="1907" y="73"/>
                      <a:pt x="1904" y="72"/>
                      <a:pt x="1902" y="71"/>
                    </a:cubicBezTo>
                    <a:cubicBezTo>
                      <a:pt x="1899" y="71"/>
                      <a:pt x="1897" y="70"/>
                      <a:pt x="1895" y="70"/>
                    </a:cubicBezTo>
                    <a:cubicBezTo>
                      <a:pt x="1892" y="69"/>
                      <a:pt x="1890" y="69"/>
                      <a:pt x="1887" y="68"/>
                    </a:cubicBezTo>
                    <a:cubicBezTo>
                      <a:pt x="1885" y="68"/>
                      <a:pt x="1883" y="67"/>
                      <a:pt x="1880" y="66"/>
                    </a:cubicBezTo>
                    <a:cubicBezTo>
                      <a:pt x="1878" y="66"/>
                      <a:pt x="1875" y="65"/>
                      <a:pt x="1873" y="65"/>
                    </a:cubicBezTo>
                    <a:cubicBezTo>
                      <a:pt x="1871" y="64"/>
                      <a:pt x="1869" y="64"/>
                      <a:pt x="1866" y="63"/>
                    </a:cubicBezTo>
                    <a:cubicBezTo>
                      <a:pt x="1864" y="63"/>
                      <a:pt x="1861" y="62"/>
                      <a:pt x="1858" y="62"/>
                    </a:cubicBezTo>
                    <a:cubicBezTo>
                      <a:pt x="1856" y="61"/>
                      <a:pt x="1854" y="61"/>
                      <a:pt x="1852" y="60"/>
                    </a:cubicBezTo>
                    <a:cubicBezTo>
                      <a:pt x="1658" y="18"/>
                      <a:pt x="1473" y="0"/>
                      <a:pt x="129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noEditPoints="1"/>
              </p:cNvSpPr>
              <p:nvPr userDrawn="1"/>
            </p:nvSpPr>
            <p:spPr bwMode="auto">
              <a:xfrm>
                <a:off x="-4763" y="1449388"/>
                <a:ext cx="12207876" cy="2332038"/>
              </a:xfrm>
              <a:custGeom>
                <a:avLst/>
                <a:gdLst>
                  <a:gd name="T0" fmla="*/ 0 w 2947"/>
                  <a:gd name="T1" fmla="*/ 395 h 563"/>
                  <a:gd name="T2" fmla="*/ 160 w 2947"/>
                  <a:gd name="T3" fmla="*/ 278 h 563"/>
                  <a:gd name="T4" fmla="*/ 2246 w 2947"/>
                  <a:gd name="T5" fmla="*/ 198 h 563"/>
                  <a:gd name="T6" fmla="*/ 2947 w 2947"/>
                  <a:gd name="T7" fmla="*/ 562 h 563"/>
                  <a:gd name="T8" fmla="*/ 2225 w 2947"/>
                  <a:gd name="T9" fmla="*/ 189 h 563"/>
                  <a:gd name="T10" fmla="*/ 1183 w 2947"/>
                  <a:gd name="T11" fmla="*/ 1 h 563"/>
                  <a:gd name="T12" fmla="*/ 321 w 2947"/>
                  <a:gd name="T13" fmla="*/ 187 h 563"/>
                  <a:gd name="T14" fmla="*/ 310 w 2947"/>
                  <a:gd name="T15" fmla="*/ 192 h 563"/>
                  <a:gd name="T16" fmla="*/ 301 w 2947"/>
                  <a:gd name="T17" fmla="*/ 197 h 563"/>
                  <a:gd name="T18" fmla="*/ 290 w 2947"/>
                  <a:gd name="T19" fmla="*/ 202 h 563"/>
                  <a:gd name="T20" fmla="*/ 282 w 2947"/>
                  <a:gd name="T21" fmla="*/ 206 h 563"/>
                  <a:gd name="T22" fmla="*/ 271 w 2947"/>
                  <a:gd name="T23" fmla="*/ 212 h 563"/>
                  <a:gd name="T24" fmla="*/ 262 w 2947"/>
                  <a:gd name="T25" fmla="*/ 217 h 563"/>
                  <a:gd name="T26" fmla="*/ 251 w 2947"/>
                  <a:gd name="T27" fmla="*/ 223 h 563"/>
                  <a:gd name="T28" fmla="*/ 243 w 2947"/>
                  <a:gd name="T29" fmla="*/ 227 h 563"/>
                  <a:gd name="T30" fmla="*/ 231 w 2947"/>
                  <a:gd name="T31" fmla="*/ 234 h 563"/>
                  <a:gd name="T32" fmla="*/ 224 w 2947"/>
                  <a:gd name="T33" fmla="*/ 238 h 563"/>
                  <a:gd name="T34" fmla="*/ 173 w 2947"/>
                  <a:gd name="T35" fmla="*/ 271 h 563"/>
                  <a:gd name="T36" fmla="*/ 230 w 2947"/>
                  <a:gd name="T37" fmla="*/ 237 h 563"/>
                  <a:gd name="T38" fmla="*/ 241 w 2947"/>
                  <a:gd name="T39" fmla="*/ 230 h 563"/>
                  <a:gd name="T40" fmla="*/ 248 w 2947"/>
                  <a:gd name="T41" fmla="*/ 226 h 563"/>
                  <a:gd name="T42" fmla="*/ 260 w 2947"/>
                  <a:gd name="T43" fmla="*/ 220 h 563"/>
                  <a:gd name="T44" fmla="*/ 268 w 2947"/>
                  <a:gd name="T45" fmla="*/ 216 h 563"/>
                  <a:gd name="T46" fmla="*/ 278 w 2947"/>
                  <a:gd name="T47" fmla="*/ 211 h 563"/>
                  <a:gd name="T48" fmla="*/ 287 w 2947"/>
                  <a:gd name="T49" fmla="*/ 206 h 563"/>
                  <a:gd name="T50" fmla="*/ 297 w 2947"/>
                  <a:gd name="T51" fmla="*/ 201 h 563"/>
                  <a:gd name="T52" fmla="*/ 306 w 2947"/>
                  <a:gd name="T53" fmla="*/ 197 h 563"/>
                  <a:gd name="T54" fmla="*/ 317 w 2947"/>
                  <a:gd name="T55" fmla="*/ 191 h 563"/>
                  <a:gd name="T56" fmla="*/ 325 w 2947"/>
                  <a:gd name="T57" fmla="*/ 187 h 563"/>
                  <a:gd name="T58" fmla="*/ 1252 w 2947"/>
                  <a:gd name="T59" fmla="*/ 2 h 563"/>
                  <a:gd name="T60" fmla="*/ 1875 w 2947"/>
                  <a:gd name="T61" fmla="*/ 81 h 563"/>
                  <a:gd name="T62" fmla="*/ 1896 w 2947"/>
                  <a:gd name="T63" fmla="*/ 86 h 563"/>
                  <a:gd name="T64" fmla="*/ 1918 w 2947"/>
                  <a:gd name="T65" fmla="*/ 91 h 563"/>
                  <a:gd name="T66" fmla="*/ 1939 w 2947"/>
                  <a:gd name="T67" fmla="*/ 97 h 563"/>
                  <a:gd name="T68" fmla="*/ 1960 w 2947"/>
                  <a:gd name="T69" fmla="*/ 103 h 563"/>
                  <a:gd name="T70" fmla="*/ 1982 w 2947"/>
                  <a:gd name="T71" fmla="*/ 109 h 563"/>
                  <a:gd name="T72" fmla="*/ 2002 w 2947"/>
                  <a:gd name="T73" fmla="*/ 115 h 563"/>
                  <a:gd name="T74" fmla="*/ 2025 w 2947"/>
                  <a:gd name="T75" fmla="*/ 122 h 563"/>
                  <a:gd name="T76" fmla="*/ 2044 w 2947"/>
                  <a:gd name="T77" fmla="*/ 128 h 563"/>
                  <a:gd name="T78" fmla="*/ 2068 w 2947"/>
                  <a:gd name="T79" fmla="*/ 136 h 563"/>
                  <a:gd name="T80" fmla="*/ 2084 w 2947"/>
                  <a:gd name="T81" fmla="*/ 141 h 563"/>
                  <a:gd name="T82" fmla="*/ 2184 w 2947"/>
                  <a:gd name="T83" fmla="*/ 176 h 563"/>
                  <a:gd name="T84" fmla="*/ 2109 w 2947"/>
                  <a:gd name="T85" fmla="*/ 147 h 563"/>
                  <a:gd name="T86" fmla="*/ 2093 w 2947"/>
                  <a:gd name="T87" fmla="*/ 141 h 563"/>
                  <a:gd name="T88" fmla="*/ 2066 w 2947"/>
                  <a:gd name="T89" fmla="*/ 133 h 563"/>
                  <a:gd name="T90" fmla="*/ 2046 w 2947"/>
                  <a:gd name="T91" fmla="*/ 127 h 563"/>
                  <a:gd name="T92" fmla="*/ 2023 w 2947"/>
                  <a:gd name="T93" fmla="*/ 119 h 563"/>
                  <a:gd name="T94" fmla="*/ 2002 w 2947"/>
                  <a:gd name="T95" fmla="*/ 113 h 563"/>
                  <a:gd name="T96" fmla="*/ 1979 w 2947"/>
                  <a:gd name="T97" fmla="*/ 106 h 563"/>
                  <a:gd name="T98" fmla="*/ 1958 w 2947"/>
                  <a:gd name="T99" fmla="*/ 100 h 563"/>
                  <a:gd name="T100" fmla="*/ 1936 w 2947"/>
                  <a:gd name="T101" fmla="*/ 94 h 563"/>
                  <a:gd name="T102" fmla="*/ 1914 w 2947"/>
                  <a:gd name="T103" fmla="*/ 88 h 563"/>
                  <a:gd name="T104" fmla="*/ 1893 w 2947"/>
                  <a:gd name="T105" fmla="*/ 83 h 563"/>
                  <a:gd name="T106" fmla="*/ 1870 w 2947"/>
                  <a:gd name="T107" fmla="*/ 7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47" h="563">
                    <a:moveTo>
                      <a:pt x="166" y="272"/>
                    </a:moveTo>
                    <a:cubicBezTo>
                      <a:pt x="160" y="276"/>
                      <a:pt x="153" y="280"/>
                      <a:pt x="147" y="285"/>
                    </a:cubicBezTo>
                    <a:cubicBezTo>
                      <a:pt x="96" y="318"/>
                      <a:pt x="47" y="355"/>
                      <a:pt x="0" y="395"/>
                    </a:cubicBezTo>
                    <a:cubicBezTo>
                      <a:pt x="2" y="397"/>
                      <a:pt x="2" y="397"/>
                      <a:pt x="2" y="397"/>
                    </a:cubicBezTo>
                    <a:cubicBezTo>
                      <a:pt x="44" y="360"/>
                      <a:pt x="89" y="326"/>
                      <a:pt x="137" y="294"/>
                    </a:cubicBezTo>
                    <a:cubicBezTo>
                      <a:pt x="144" y="289"/>
                      <a:pt x="152" y="283"/>
                      <a:pt x="160" y="278"/>
                    </a:cubicBezTo>
                    <a:cubicBezTo>
                      <a:pt x="162" y="276"/>
                      <a:pt x="164" y="274"/>
                      <a:pt x="166" y="272"/>
                    </a:cubicBezTo>
                    <a:moveTo>
                      <a:pt x="2225" y="189"/>
                    </a:moveTo>
                    <a:cubicBezTo>
                      <a:pt x="2232" y="192"/>
                      <a:pt x="2239" y="195"/>
                      <a:pt x="2246" y="198"/>
                    </a:cubicBezTo>
                    <a:cubicBezTo>
                      <a:pt x="2259" y="204"/>
                      <a:pt x="2272" y="209"/>
                      <a:pt x="2285" y="215"/>
                    </a:cubicBezTo>
                    <a:cubicBezTo>
                      <a:pt x="2497" y="301"/>
                      <a:pt x="2717" y="416"/>
                      <a:pt x="2946" y="563"/>
                    </a:cubicBezTo>
                    <a:cubicBezTo>
                      <a:pt x="2947" y="562"/>
                      <a:pt x="2947" y="562"/>
                      <a:pt x="2947" y="562"/>
                    </a:cubicBezTo>
                    <a:cubicBezTo>
                      <a:pt x="2947" y="562"/>
                      <a:pt x="2947" y="562"/>
                      <a:pt x="2947" y="562"/>
                    </a:cubicBezTo>
                    <a:cubicBezTo>
                      <a:pt x="2709" y="408"/>
                      <a:pt x="2482" y="291"/>
                      <a:pt x="2262" y="204"/>
                    </a:cubicBezTo>
                    <a:cubicBezTo>
                      <a:pt x="2250" y="199"/>
                      <a:pt x="2238" y="194"/>
                      <a:pt x="2225" y="189"/>
                    </a:cubicBezTo>
                    <a:moveTo>
                      <a:pt x="1252" y="0"/>
                    </a:moveTo>
                    <a:cubicBezTo>
                      <a:pt x="1252" y="0"/>
                      <a:pt x="1252" y="0"/>
                      <a:pt x="1252" y="0"/>
                    </a:cubicBezTo>
                    <a:cubicBezTo>
                      <a:pt x="1229" y="0"/>
                      <a:pt x="1206" y="1"/>
                      <a:pt x="1183" y="1"/>
                    </a:cubicBezTo>
                    <a:cubicBezTo>
                      <a:pt x="855" y="11"/>
                      <a:pt x="569" y="70"/>
                      <a:pt x="327" y="184"/>
                    </a:cubicBezTo>
                    <a:cubicBezTo>
                      <a:pt x="326" y="185"/>
                      <a:pt x="324" y="185"/>
                      <a:pt x="323" y="186"/>
                    </a:cubicBezTo>
                    <a:cubicBezTo>
                      <a:pt x="322" y="186"/>
                      <a:pt x="321" y="187"/>
                      <a:pt x="321" y="187"/>
                    </a:cubicBezTo>
                    <a:cubicBezTo>
                      <a:pt x="319" y="188"/>
                      <a:pt x="318" y="188"/>
                      <a:pt x="316" y="189"/>
                    </a:cubicBezTo>
                    <a:cubicBezTo>
                      <a:pt x="316" y="190"/>
                      <a:pt x="315" y="190"/>
                      <a:pt x="314" y="190"/>
                    </a:cubicBezTo>
                    <a:cubicBezTo>
                      <a:pt x="313" y="191"/>
                      <a:pt x="311" y="192"/>
                      <a:pt x="310" y="192"/>
                    </a:cubicBezTo>
                    <a:cubicBezTo>
                      <a:pt x="309" y="193"/>
                      <a:pt x="308" y="193"/>
                      <a:pt x="308" y="193"/>
                    </a:cubicBezTo>
                    <a:cubicBezTo>
                      <a:pt x="306" y="194"/>
                      <a:pt x="305" y="195"/>
                      <a:pt x="303" y="196"/>
                    </a:cubicBezTo>
                    <a:cubicBezTo>
                      <a:pt x="303" y="196"/>
                      <a:pt x="302" y="196"/>
                      <a:pt x="301" y="197"/>
                    </a:cubicBezTo>
                    <a:cubicBezTo>
                      <a:pt x="300" y="197"/>
                      <a:pt x="298" y="198"/>
                      <a:pt x="297" y="199"/>
                    </a:cubicBezTo>
                    <a:cubicBezTo>
                      <a:pt x="296" y="199"/>
                      <a:pt x="295" y="199"/>
                      <a:pt x="295" y="200"/>
                    </a:cubicBezTo>
                    <a:cubicBezTo>
                      <a:pt x="293" y="201"/>
                      <a:pt x="292" y="201"/>
                      <a:pt x="290" y="202"/>
                    </a:cubicBezTo>
                    <a:cubicBezTo>
                      <a:pt x="290" y="202"/>
                      <a:pt x="289" y="203"/>
                      <a:pt x="288" y="203"/>
                    </a:cubicBezTo>
                    <a:cubicBezTo>
                      <a:pt x="287" y="204"/>
                      <a:pt x="285" y="205"/>
                      <a:pt x="284" y="205"/>
                    </a:cubicBezTo>
                    <a:cubicBezTo>
                      <a:pt x="283" y="206"/>
                      <a:pt x="282" y="206"/>
                      <a:pt x="282" y="206"/>
                    </a:cubicBezTo>
                    <a:cubicBezTo>
                      <a:pt x="280" y="207"/>
                      <a:pt x="279" y="208"/>
                      <a:pt x="277" y="209"/>
                    </a:cubicBezTo>
                    <a:cubicBezTo>
                      <a:pt x="277" y="209"/>
                      <a:pt x="276" y="209"/>
                      <a:pt x="275" y="210"/>
                    </a:cubicBezTo>
                    <a:cubicBezTo>
                      <a:pt x="274" y="211"/>
                      <a:pt x="272" y="211"/>
                      <a:pt x="271" y="212"/>
                    </a:cubicBezTo>
                    <a:cubicBezTo>
                      <a:pt x="270" y="212"/>
                      <a:pt x="269" y="213"/>
                      <a:pt x="269" y="213"/>
                    </a:cubicBezTo>
                    <a:cubicBezTo>
                      <a:pt x="267" y="214"/>
                      <a:pt x="266" y="215"/>
                      <a:pt x="264" y="216"/>
                    </a:cubicBezTo>
                    <a:cubicBezTo>
                      <a:pt x="264" y="216"/>
                      <a:pt x="263" y="216"/>
                      <a:pt x="262" y="217"/>
                    </a:cubicBezTo>
                    <a:cubicBezTo>
                      <a:pt x="261" y="217"/>
                      <a:pt x="259" y="218"/>
                      <a:pt x="258" y="219"/>
                    </a:cubicBezTo>
                    <a:cubicBezTo>
                      <a:pt x="257" y="219"/>
                      <a:pt x="256" y="220"/>
                      <a:pt x="256" y="220"/>
                    </a:cubicBezTo>
                    <a:cubicBezTo>
                      <a:pt x="254" y="221"/>
                      <a:pt x="253" y="222"/>
                      <a:pt x="251" y="223"/>
                    </a:cubicBezTo>
                    <a:cubicBezTo>
                      <a:pt x="250" y="223"/>
                      <a:pt x="250" y="223"/>
                      <a:pt x="249" y="223"/>
                    </a:cubicBezTo>
                    <a:cubicBezTo>
                      <a:pt x="248" y="224"/>
                      <a:pt x="246" y="225"/>
                      <a:pt x="244" y="226"/>
                    </a:cubicBezTo>
                    <a:cubicBezTo>
                      <a:pt x="244" y="227"/>
                      <a:pt x="243" y="227"/>
                      <a:pt x="243" y="227"/>
                    </a:cubicBezTo>
                    <a:cubicBezTo>
                      <a:pt x="241" y="228"/>
                      <a:pt x="239" y="229"/>
                      <a:pt x="238" y="230"/>
                    </a:cubicBezTo>
                    <a:cubicBezTo>
                      <a:pt x="237" y="230"/>
                      <a:pt x="237" y="230"/>
                      <a:pt x="237" y="231"/>
                    </a:cubicBezTo>
                    <a:cubicBezTo>
                      <a:pt x="235" y="232"/>
                      <a:pt x="233" y="233"/>
                      <a:pt x="231" y="234"/>
                    </a:cubicBezTo>
                    <a:cubicBezTo>
                      <a:pt x="231" y="234"/>
                      <a:pt x="230" y="234"/>
                      <a:pt x="230" y="234"/>
                    </a:cubicBezTo>
                    <a:cubicBezTo>
                      <a:pt x="228" y="235"/>
                      <a:pt x="226" y="236"/>
                      <a:pt x="224" y="238"/>
                    </a:cubicBezTo>
                    <a:cubicBezTo>
                      <a:pt x="224" y="238"/>
                      <a:pt x="224" y="238"/>
                      <a:pt x="224" y="238"/>
                    </a:cubicBezTo>
                    <a:cubicBezTo>
                      <a:pt x="222" y="239"/>
                      <a:pt x="219" y="240"/>
                      <a:pt x="217" y="241"/>
                    </a:cubicBezTo>
                    <a:cubicBezTo>
                      <a:pt x="216" y="242"/>
                      <a:pt x="214" y="243"/>
                      <a:pt x="213" y="244"/>
                    </a:cubicBezTo>
                    <a:cubicBezTo>
                      <a:pt x="199" y="253"/>
                      <a:pt x="186" y="262"/>
                      <a:pt x="173" y="271"/>
                    </a:cubicBezTo>
                    <a:cubicBezTo>
                      <a:pt x="177" y="268"/>
                      <a:pt x="181" y="266"/>
                      <a:pt x="185" y="263"/>
                    </a:cubicBezTo>
                    <a:cubicBezTo>
                      <a:pt x="198" y="255"/>
                      <a:pt x="212" y="247"/>
                      <a:pt x="226" y="239"/>
                    </a:cubicBezTo>
                    <a:cubicBezTo>
                      <a:pt x="227" y="238"/>
                      <a:pt x="228" y="238"/>
                      <a:pt x="230" y="237"/>
                    </a:cubicBezTo>
                    <a:cubicBezTo>
                      <a:pt x="232" y="236"/>
                      <a:pt x="234" y="235"/>
                      <a:pt x="236" y="234"/>
                    </a:cubicBezTo>
                    <a:cubicBezTo>
                      <a:pt x="236" y="234"/>
                      <a:pt x="236" y="234"/>
                      <a:pt x="236" y="233"/>
                    </a:cubicBezTo>
                    <a:cubicBezTo>
                      <a:pt x="238" y="232"/>
                      <a:pt x="240" y="231"/>
                      <a:pt x="241" y="230"/>
                    </a:cubicBezTo>
                    <a:cubicBezTo>
                      <a:pt x="242" y="230"/>
                      <a:pt x="242" y="230"/>
                      <a:pt x="242" y="230"/>
                    </a:cubicBezTo>
                    <a:cubicBezTo>
                      <a:pt x="244" y="229"/>
                      <a:pt x="246" y="228"/>
                      <a:pt x="247" y="227"/>
                    </a:cubicBezTo>
                    <a:cubicBezTo>
                      <a:pt x="248" y="227"/>
                      <a:pt x="248" y="227"/>
                      <a:pt x="248" y="226"/>
                    </a:cubicBezTo>
                    <a:cubicBezTo>
                      <a:pt x="250" y="226"/>
                      <a:pt x="252" y="225"/>
                      <a:pt x="254" y="224"/>
                    </a:cubicBezTo>
                    <a:cubicBezTo>
                      <a:pt x="254" y="223"/>
                      <a:pt x="254" y="223"/>
                      <a:pt x="255" y="223"/>
                    </a:cubicBezTo>
                    <a:cubicBezTo>
                      <a:pt x="256" y="222"/>
                      <a:pt x="258" y="221"/>
                      <a:pt x="260" y="220"/>
                    </a:cubicBezTo>
                    <a:cubicBezTo>
                      <a:pt x="260" y="220"/>
                      <a:pt x="261" y="220"/>
                      <a:pt x="261" y="220"/>
                    </a:cubicBezTo>
                    <a:cubicBezTo>
                      <a:pt x="263" y="219"/>
                      <a:pt x="264" y="218"/>
                      <a:pt x="266" y="217"/>
                    </a:cubicBezTo>
                    <a:cubicBezTo>
                      <a:pt x="266" y="217"/>
                      <a:pt x="267" y="217"/>
                      <a:pt x="268" y="216"/>
                    </a:cubicBezTo>
                    <a:cubicBezTo>
                      <a:pt x="269" y="215"/>
                      <a:pt x="271" y="215"/>
                      <a:pt x="272" y="214"/>
                    </a:cubicBezTo>
                    <a:cubicBezTo>
                      <a:pt x="273" y="213"/>
                      <a:pt x="273" y="213"/>
                      <a:pt x="274" y="213"/>
                    </a:cubicBezTo>
                    <a:cubicBezTo>
                      <a:pt x="275" y="212"/>
                      <a:pt x="277" y="211"/>
                      <a:pt x="278" y="211"/>
                    </a:cubicBezTo>
                    <a:cubicBezTo>
                      <a:pt x="279" y="210"/>
                      <a:pt x="280" y="210"/>
                      <a:pt x="280" y="210"/>
                    </a:cubicBezTo>
                    <a:cubicBezTo>
                      <a:pt x="282" y="209"/>
                      <a:pt x="283" y="208"/>
                      <a:pt x="285" y="207"/>
                    </a:cubicBezTo>
                    <a:cubicBezTo>
                      <a:pt x="285" y="207"/>
                      <a:pt x="286" y="207"/>
                      <a:pt x="287" y="206"/>
                    </a:cubicBezTo>
                    <a:cubicBezTo>
                      <a:pt x="288" y="206"/>
                      <a:pt x="290" y="205"/>
                      <a:pt x="291" y="204"/>
                    </a:cubicBezTo>
                    <a:cubicBezTo>
                      <a:pt x="292" y="204"/>
                      <a:pt x="292" y="203"/>
                      <a:pt x="293" y="203"/>
                    </a:cubicBezTo>
                    <a:cubicBezTo>
                      <a:pt x="295" y="202"/>
                      <a:pt x="296" y="202"/>
                      <a:pt x="297" y="201"/>
                    </a:cubicBezTo>
                    <a:cubicBezTo>
                      <a:pt x="298" y="201"/>
                      <a:pt x="299" y="200"/>
                      <a:pt x="299" y="200"/>
                    </a:cubicBezTo>
                    <a:cubicBezTo>
                      <a:pt x="301" y="199"/>
                      <a:pt x="302" y="198"/>
                      <a:pt x="304" y="198"/>
                    </a:cubicBezTo>
                    <a:cubicBezTo>
                      <a:pt x="305" y="197"/>
                      <a:pt x="305" y="197"/>
                      <a:pt x="306" y="197"/>
                    </a:cubicBezTo>
                    <a:cubicBezTo>
                      <a:pt x="307" y="196"/>
                      <a:pt x="309" y="195"/>
                      <a:pt x="310" y="195"/>
                    </a:cubicBezTo>
                    <a:cubicBezTo>
                      <a:pt x="311" y="194"/>
                      <a:pt x="312" y="194"/>
                      <a:pt x="312" y="194"/>
                    </a:cubicBezTo>
                    <a:cubicBezTo>
                      <a:pt x="314" y="193"/>
                      <a:pt x="315" y="192"/>
                      <a:pt x="317" y="191"/>
                    </a:cubicBezTo>
                    <a:cubicBezTo>
                      <a:pt x="317" y="191"/>
                      <a:pt x="318" y="191"/>
                      <a:pt x="319" y="190"/>
                    </a:cubicBezTo>
                    <a:cubicBezTo>
                      <a:pt x="320" y="190"/>
                      <a:pt x="322" y="189"/>
                      <a:pt x="323" y="188"/>
                    </a:cubicBezTo>
                    <a:cubicBezTo>
                      <a:pt x="324" y="188"/>
                      <a:pt x="324" y="188"/>
                      <a:pt x="325" y="187"/>
                    </a:cubicBezTo>
                    <a:cubicBezTo>
                      <a:pt x="327" y="187"/>
                      <a:pt x="328" y="186"/>
                      <a:pt x="330" y="185"/>
                    </a:cubicBezTo>
                    <a:cubicBezTo>
                      <a:pt x="570" y="72"/>
                      <a:pt x="856" y="13"/>
                      <a:pt x="1183" y="3"/>
                    </a:cubicBezTo>
                    <a:cubicBezTo>
                      <a:pt x="1206" y="3"/>
                      <a:pt x="1229" y="2"/>
                      <a:pt x="1252" y="2"/>
                    </a:cubicBezTo>
                    <a:cubicBezTo>
                      <a:pt x="1447" y="2"/>
                      <a:pt x="1650" y="26"/>
                      <a:pt x="1861" y="77"/>
                    </a:cubicBezTo>
                    <a:cubicBezTo>
                      <a:pt x="1863" y="77"/>
                      <a:pt x="1865" y="78"/>
                      <a:pt x="1867" y="79"/>
                    </a:cubicBezTo>
                    <a:cubicBezTo>
                      <a:pt x="1870" y="79"/>
                      <a:pt x="1873" y="80"/>
                      <a:pt x="1875" y="81"/>
                    </a:cubicBezTo>
                    <a:cubicBezTo>
                      <a:pt x="1878" y="81"/>
                      <a:pt x="1880" y="82"/>
                      <a:pt x="1882" y="82"/>
                    </a:cubicBezTo>
                    <a:cubicBezTo>
                      <a:pt x="1884" y="83"/>
                      <a:pt x="1887" y="83"/>
                      <a:pt x="1889" y="84"/>
                    </a:cubicBezTo>
                    <a:cubicBezTo>
                      <a:pt x="1891" y="85"/>
                      <a:pt x="1894" y="85"/>
                      <a:pt x="1896" y="86"/>
                    </a:cubicBezTo>
                    <a:cubicBezTo>
                      <a:pt x="1898" y="86"/>
                      <a:pt x="1901" y="87"/>
                      <a:pt x="1904" y="88"/>
                    </a:cubicBezTo>
                    <a:cubicBezTo>
                      <a:pt x="1906" y="88"/>
                      <a:pt x="1908" y="89"/>
                      <a:pt x="1910" y="89"/>
                    </a:cubicBezTo>
                    <a:cubicBezTo>
                      <a:pt x="1913" y="90"/>
                      <a:pt x="1915" y="91"/>
                      <a:pt x="1918" y="91"/>
                    </a:cubicBezTo>
                    <a:cubicBezTo>
                      <a:pt x="1920" y="92"/>
                      <a:pt x="1922" y="93"/>
                      <a:pt x="1924" y="93"/>
                    </a:cubicBezTo>
                    <a:cubicBezTo>
                      <a:pt x="1927" y="94"/>
                      <a:pt x="1929" y="95"/>
                      <a:pt x="1932" y="95"/>
                    </a:cubicBezTo>
                    <a:cubicBezTo>
                      <a:pt x="1934" y="96"/>
                      <a:pt x="1936" y="96"/>
                      <a:pt x="1939" y="97"/>
                    </a:cubicBezTo>
                    <a:cubicBezTo>
                      <a:pt x="1941" y="98"/>
                      <a:pt x="1944" y="98"/>
                      <a:pt x="1946" y="99"/>
                    </a:cubicBezTo>
                    <a:cubicBezTo>
                      <a:pt x="1948" y="100"/>
                      <a:pt x="1951" y="100"/>
                      <a:pt x="1953" y="101"/>
                    </a:cubicBezTo>
                    <a:cubicBezTo>
                      <a:pt x="1955" y="102"/>
                      <a:pt x="1958" y="102"/>
                      <a:pt x="1960" y="103"/>
                    </a:cubicBezTo>
                    <a:cubicBezTo>
                      <a:pt x="1963" y="104"/>
                      <a:pt x="1965" y="104"/>
                      <a:pt x="1967" y="105"/>
                    </a:cubicBezTo>
                    <a:cubicBezTo>
                      <a:pt x="1970" y="106"/>
                      <a:pt x="1972" y="106"/>
                      <a:pt x="1974" y="107"/>
                    </a:cubicBezTo>
                    <a:cubicBezTo>
                      <a:pt x="1977" y="108"/>
                      <a:pt x="1979" y="109"/>
                      <a:pt x="1982" y="109"/>
                    </a:cubicBezTo>
                    <a:cubicBezTo>
                      <a:pt x="1984" y="110"/>
                      <a:pt x="1986" y="111"/>
                      <a:pt x="1988" y="111"/>
                    </a:cubicBezTo>
                    <a:cubicBezTo>
                      <a:pt x="1991" y="112"/>
                      <a:pt x="1994" y="113"/>
                      <a:pt x="1996" y="113"/>
                    </a:cubicBezTo>
                    <a:cubicBezTo>
                      <a:pt x="1998" y="114"/>
                      <a:pt x="2000" y="115"/>
                      <a:pt x="2002" y="115"/>
                    </a:cubicBezTo>
                    <a:cubicBezTo>
                      <a:pt x="2005" y="116"/>
                      <a:pt x="2008" y="117"/>
                      <a:pt x="2011" y="118"/>
                    </a:cubicBezTo>
                    <a:cubicBezTo>
                      <a:pt x="2013" y="118"/>
                      <a:pt x="2014" y="119"/>
                      <a:pt x="2016" y="119"/>
                    </a:cubicBezTo>
                    <a:cubicBezTo>
                      <a:pt x="2019" y="120"/>
                      <a:pt x="2022" y="121"/>
                      <a:pt x="2025" y="122"/>
                    </a:cubicBezTo>
                    <a:cubicBezTo>
                      <a:pt x="2027" y="123"/>
                      <a:pt x="2028" y="123"/>
                      <a:pt x="2030" y="124"/>
                    </a:cubicBezTo>
                    <a:cubicBezTo>
                      <a:pt x="2033" y="125"/>
                      <a:pt x="2036" y="126"/>
                      <a:pt x="2039" y="127"/>
                    </a:cubicBezTo>
                    <a:cubicBezTo>
                      <a:pt x="2041" y="127"/>
                      <a:pt x="2042" y="128"/>
                      <a:pt x="2044" y="128"/>
                    </a:cubicBezTo>
                    <a:cubicBezTo>
                      <a:pt x="2047" y="129"/>
                      <a:pt x="2051" y="130"/>
                      <a:pt x="2054" y="131"/>
                    </a:cubicBezTo>
                    <a:cubicBezTo>
                      <a:pt x="2055" y="132"/>
                      <a:pt x="2056" y="132"/>
                      <a:pt x="2057" y="132"/>
                    </a:cubicBezTo>
                    <a:cubicBezTo>
                      <a:pt x="2061" y="133"/>
                      <a:pt x="2065" y="135"/>
                      <a:pt x="2068" y="136"/>
                    </a:cubicBezTo>
                    <a:cubicBezTo>
                      <a:pt x="2069" y="136"/>
                      <a:pt x="2070" y="136"/>
                      <a:pt x="2071" y="137"/>
                    </a:cubicBezTo>
                    <a:cubicBezTo>
                      <a:pt x="2075" y="138"/>
                      <a:pt x="2079" y="139"/>
                      <a:pt x="2083" y="141"/>
                    </a:cubicBezTo>
                    <a:cubicBezTo>
                      <a:pt x="2083" y="141"/>
                      <a:pt x="2083" y="141"/>
                      <a:pt x="2084" y="141"/>
                    </a:cubicBezTo>
                    <a:cubicBezTo>
                      <a:pt x="2088" y="142"/>
                      <a:pt x="2092" y="144"/>
                      <a:pt x="2096" y="145"/>
                    </a:cubicBezTo>
                    <a:cubicBezTo>
                      <a:pt x="2098" y="145"/>
                      <a:pt x="2099" y="146"/>
                      <a:pt x="2100" y="146"/>
                    </a:cubicBezTo>
                    <a:cubicBezTo>
                      <a:pt x="2128" y="156"/>
                      <a:pt x="2156" y="166"/>
                      <a:pt x="2184" y="176"/>
                    </a:cubicBezTo>
                    <a:cubicBezTo>
                      <a:pt x="2192" y="179"/>
                      <a:pt x="2199" y="182"/>
                      <a:pt x="2207" y="184"/>
                    </a:cubicBezTo>
                    <a:cubicBezTo>
                      <a:pt x="2179" y="173"/>
                      <a:pt x="2151" y="162"/>
                      <a:pt x="2124" y="152"/>
                    </a:cubicBezTo>
                    <a:cubicBezTo>
                      <a:pt x="2119" y="150"/>
                      <a:pt x="2114" y="149"/>
                      <a:pt x="2109" y="147"/>
                    </a:cubicBezTo>
                    <a:cubicBezTo>
                      <a:pt x="2109" y="147"/>
                      <a:pt x="2109" y="147"/>
                      <a:pt x="2108" y="147"/>
                    </a:cubicBezTo>
                    <a:cubicBezTo>
                      <a:pt x="2104" y="145"/>
                      <a:pt x="2099" y="144"/>
                      <a:pt x="2095" y="142"/>
                    </a:cubicBezTo>
                    <a:cubicBezTo>
                      <a:pt x="2094" y="142"/>
                      <a:pt x="2093" y="142"/>
                      <a:pt x="2093" y="141"/>
                    </a:cubicBezTo>
                    <a:cubicBezTo>
                      <a:pt x="2088" y="140"/>
                      <a:pt x="2085" y="139"/>
                      <a:pt x="2080" y="138"/>
                    </a:cubicBezTo>
                    <a:cubicBezTo>
                      <a:pt x="2079" y="137"/>
                      <a:pt x="2078" y="137"/>
                      <a:pt x="2077" y="136"/>
                    </a:cubicBezTo>
                    <a:cubicBezTo>
                      <a:pt x="2073" y="135"/>
                      <a:pt x="2070" y="134"/>
                      <a:pt x="2066" y="133"/>
                    </a:cubicBezTo>
                    <a:cubicBezTo>
                      <a:pt x="2065" y="132"/>
                      <a:pt x="2063" y="132"/>
                      <a:pt x="2062" y="131"/>
                    </a:cubicBezTo>
                    <a:cubicBezTo>
                      <a:pt x="2058" y="130"/>
                      <a:pt x="2055" y="129"/>
                      <a:pt x="2052" y="128"/>
                    </a:cubicBezTo>
                    <a:cubicBezTo>
                      <a:pt x="2050" y="128"/>
                      <a:pt x="2048" y="127"/>
                      <a:pt x="2046" y="127"/>
                    </a:cubicBezTo>
                    <a:cubicBezTo>
                      <a:pt x="2043" y="126"/>
                      <a:pt x="2040" y="125"/>
                      <a:pt x="2037" y="124"/>
                    </a:cubicBezTo>
                    <a:cubicBezTo>
                      <a:pt x="2035" y="123"/>
                      <a:pt x="2033" y="122"/>
                      <a:pt x="2031" y="122"/>
                    </a:cubicBezTo>
                    <a:cubicBezTo>
                      <a:pt x="2029" y="121"/>
                      <a:pt x="2026" y="120"/>
                      <a:pt x="2023" y="119"/>
                    </a:cubicBezTo>
                    <a:cubicBezTo>
                      <a:pt x="2021" y="119"/>
                      <a:pt x="2019" y="118"/>
                      <a:pt x="2017" y="117"/>
                    </a:cubicBezTo>
                    <a:cubicBezTo>
                      <a:pt x="2014" y="116"/>
                      <a:pt x="2011" y="116"/>
                      <a:pt x="2008" y="115"/>
                    </a:cubicBezTo>
                    <a:cubicBezTo>
                      <a:pt x="2006" y="114"/>
                      <a:pt x="2004" y="113"/>
                      <a:pt x="2002" y="113"/>
                    </a:cubicBezTo>
                    <a:cubicBezTo>
                      <a:pt x="1999" y="112"/>
                      <a:pt x="1996" y="111"/>
                      <a:pt x="1994" y="110"/>
                    </a:cubicBezTo>
                    <a:cubicBezTo>
                      <a:pt x="1991" y="110"/>
                      <a:pt x="1989" y="109"/>
                      <a:pt x="1987" y="108"/>
                    </a:cubicBezTo>
                    <a:cubicBezTo>
                      <a:pt x="1984" y="108"/>
                      <a:pt x="1982" y="107"/>
                      <a:pt x="1979" y="106"/>
                    </a:cubicBezTo>
                    <a:cubicBezTo>
                      <a:pt x="1977" y="106"/>
                      <a:pt x="1975" y="105"/>
                      <a:pt x="1972" y="104"/>
                    </a:cubicBezTo>
                    <a:cubicBezTo>
                      <a:pt x="1970" y="104"/>
                      <a:pt x="1967" y="103"/>
                      <a:pt x="1965" y="102"/>
                    </a:cubicBezTo>
                    <a:cubicBezTo>
                      <a:pt x="1962" y="101"/>
                      <a:pt x="1960" y="101"/>
                      <a:pt x="1958" y="100"/>
                    </a:cubicBezTo>
                    <a:cubicBezTo>
                      <a:pt x="1955" y="99"/>
                      <a:pt x="1953" y="99"/>
                      <a:pt x="1950" y="98"/>
                    </a:cubicBezTo>
                    <a:cubicBezTo>
                      <a:pt x="1948" y="97"/>
                      <a:pt x="1945" y="97"/>
                      <a:pt x="1943" y="96"/>
                    </a:cubicBezTo>
                    <a:cubicBezTo>
                      <a:pt x="1941" y="95"/>
                      <a:pt x="1938" y="95"/>
                      <a:pt x="1936" y="94"/>
                    </a:cubicBezTo>
                    <a:cubicBezTo>
                      <a:pt x="1933" y="93"/>
                      <a:pt x="1931" y="93"/>
                      <a:pt x="1928" y="92"/>
                    </a:cubicBezTo>
                    <a:cubicBezTo>
                      <a:pt x="1926" y="91"/>
                      <a:pt x="1924" y="91"/>
                      <a:pt x="1922" y="90"/>
                    </a:cubicBezTo>
                    <a:cubicBezTo>
                      <a:pt x="1919" y="90"/>
                      <a:pt x="1916" y="89"/>
                      <a:pt x="1914" y="88"/>
                    </a:cubicBezTo>
                    <a:cubicBezTo>
                      <a:pt x="1912" y="88"/>
                      <a:pt x="1909" y="87"/>
                      <a:pt x="1907" y="86"/>
                    </a:cubicBezTo>
                    <a:cubicBezTo>
                      <a:pt x="1905" y="86"/>
                      <a:pt x="1902" y="85"/>
                      <a:pt x="1899" y="84"/>
                    </a:cubicBezTo>
                    <a:cubicBezTo>
                      <a:pt x="1897" y="84"/>
                      <a:pt x="1895" y="83"/>
                      <a:pt x="1893" y="83"/>
                    </a:cubicBezTo>
                    <a:cubicBezTo>
                      <a:pt x="1890" y="82"/>
                      <a:pt x="1888" y="81"/>
                      <a:pt x="1885" y="81"/>
                    </a:cubicBezTo>
                    <a:cubicBezTo>
                      <a:pt x="1883" y="80"/>
                      <a:pt x="1881" y="80"/>
                      <a:pt x="1879" y="79"/>
                    </a:cubicBezTo>
                    <a:cubicBezTo>
                      <a:pt x="1876" y="78"/>
                      <a:pt x="1873" y="78"/>
                      <a:pt x="1870" y="77"/>
                    </a:cubicBezTo>
                    <a:cubicBezTo>
                      <a:pt x="1868" y="77"/>
                      <a:pt x="1866" y="76"/>
                      <a:pt x="1864" y="76"/>
                    </a:cubicBezTo>
                    <a:cubicBezTo>
                      <a:pt x="1652" y="24"/>
                      <a:pt x="1448" y="0"/>
                      <a:pt x="12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30"/>
              <p:cNvSpPr>
                <a:spLocks noEditPoints="1"/>
              </p:cNvSpPr>
              <p:nvPr userDrawn="1"/>
            </p:nvSpPr>
            <p:spPr bwMode="auto">
              <a:xfrm>
                <a:off x="-4763" y="1363663"/>
                <a:ext cx="12207876" cy="2546350"/>
              </a:xfrm>
              <a:custGeom>
                <a:avLst/>
                <a:gdLst>
                  <a:gd name="T0" fmla="*/ 0 w 2947"/>
                  <a:gd name="T1" fmla="*/ 432 h 615"/>
                  <a:gd name="T2" fmla="*/ 160 w 2947"/>
                  <a:gd name="T3" fmla="*/ 299 h 615"/>
                  <a:gd name="T4" fmla="*/ 2946 w 2947"/>
                  <a:gd name="T5" fmla="*/ 615 h 615"/>
                  <a:gd name="T6" fmla="*/ 2246 w 2947"/>
                  <a:gd name="T7" fmla="*/ 219 h 615"/>
                  <a:gd name="T8" fmla="*/ 1183 w 2947"/>
                  <a:gd name="T9" fmla="*/ 0 h 615"/>
                  <a:gd name="T10" fmla="*/ 313 w 2947"/>
                  <a:gd name="T11" fmla="*/ 204 h 615"/>
                  <a:gd name="T12" fmla="*/ 302 w 2947"/>
                  <a:gd name="T13" fmla="*/ 210 h 615"/>
                  <a:gd name="T14" fmla="*/ 294 w 2947"/>
                  <a:gd name="T15" fmla="*/ 214 h 615"/>
                  <a:gd name="T16" fmla="*/ 283 w 2947"/>
                  <a:gd name="T17" fmla="*/ 220 h 615"/>
                  <a:gd name="T18" fmla="*/ 274 w 2947"/>
                  <a:gd name="T19" fmla="*/ 225 h 615"/>
                  <a:gd name="T20" fmla="*/ 264 w 2947"/>
                  <a:gd name="T21" fmla="*/ 231 h 615"/>
                  <a:gd name="T22" fmla="*/ 255 w 2947"/>
                  <a:gd name="T23" fmla="*/ 236 h 615"/>
                  <a:gd name="T24" fmla="*/ 244 w 2947"/>
                  <a:gd name="T25" fmla="*/ 243 h 615"/>
                  <a:gd name="T26" fmla="*/ 236 w 2947"/>
                  <a:gd name="T27" fmla="*/ 248 h 615"/>
                  <a:gd name="T28" fmla="*/ 225 w 2947"/>
                  <a:gd name="T29" fmla="*/ 255 h 615"/>
                  <a:gd name="T30" fmla="*/ 217 w 2947"/>
                  <a:gd name="T31" fmla="*/ 260 h 615"/>
                  <a:gd name="T32" fmla="*/ 204 w 2947"/>
                  <a:gd name="T33" fmla="*/ 268 h 615"/>
                  <a:gd name="T34" fmla="*/ 159 w 2947"/>
                  <a:gd name="T35" fmla="*/ 301 h 615"/>
                  <a:gd name="T36" fmla="*/ 217 w 2947"/>
                  <a:gd name="T37" fmla="*/ 263 h 615"/>
                  <a:gd name="T38" fmla="*/ 228 w 2947"/>
                  <a:gd name="T39" fmla="*/ 255 h 615"/>
                  <a:gd name="T40" fmla="*/ 235 w 2947"/>
                  <a:gd name="T41" fmla="*/ 251 h 615"/>
                  <a:gd name="T42" fmla="*/ 246 w 2947"/>
                  <a:gd name="T43" fmla="*/ 244 h 615"/>
                  <a:gd name="T44" fmla="*/ 254 w 2947"/>
                  <a:gd name="T45" fmla="*/ 240 h 615"/>
                  <a:gd name="T46" fmla="*/ 265 w 2947"/>
                  <a:gd name="T47" fmla="*/ 233 h 615"/>
                  <a:gd name="T48" fmla="*/ 273 w 2947"/>
                  <a:gd name="T49" fmla="*/ 228 h 615"/>
                  <a:gd name="T50" fmla="*/ 283 w 2947"/>
                  <a:gd name="T51" fmla="*/ 223 h 615"/>
                  <a:gd name="T52" fmla="*/ 292 w 2947"/>
                  <a:gd name="T53" fmla="*/ 218 h 615"/>
                  <a:gd name="T54" fmla="*/ 302 w 2947"/>
                  <a:gd name="T55" fmla="*/ 212 h 615"/>
                  <a:gd name="T56" fmla="*/ 311 w 2947"/>
                  <a:gd name="T57" fmla="*/ 207 h 615"/>
                  <a:gd name="T58" fmla="*/ 322 w 2947"/>
                  <a:gd name="T59" fmla="*/ 202 h 615"/>
                  <a:gd name="T60" fmla="*/ 1873 w 2947"/>
                  <a:gd name="T61" fmla="*/ 92 h 615"/>
                  <a:gd name="T62" fmla="*/ 1894 w 2947"/>
                  <a:gd name="T63" fmla="*/ 98 h 615"/>
                  <a:gd name="T64" fmla="*/ 1916 w 2947"/>
                  <a:gd name="T65" fmla="*/ 104 h 615"/>
                  <a:gd name="T66" fmla="*/ 1937 w 2947"/>
                  <a:gd name="T67" fmla="*/ 111 h 615"/>
                  <a:gd name="T68" fmla="*/ 1959 w 2947"/>
                  <a:gd name="T69" fmla="*/ 117 h 615"/>
                  <a:gd name="T70" fmla="*/ 1980 w 2947"/>
                  <a:gd name="T71" fmla="*/ 124 h 615"/>
                  <a:gd name="T72" fmla="*/ 2001 w 2947"/>
                  <a:gd name="T73" fmla="*/ 131 h 615"/>
                  <a:gd name="T74" fmla="*/ 2023 w 2947"/>
                  <a:gd name="T75" fmla="*/ 138 h 615"/>
                  <a:gd name="T76" fmla="*/ 2044 w 2947"/>
                  <a:gd name="T77" fmla="*/ 145 h 615"/>
                  <a:gd name="T78" fmla="*/ 2067 w 2947"/>
                  <a:gd name="T79" fmla="*/ 153 h 615"/>
                  <a:gd name="T80" fmla="*/ 2085 w 2947"/>
                  <a:gd name="T81" fmla="*/ 159 h 615"/>
                  <a:gd name="T82" fmla="*/ 2110 w 2947"/>
                  <a:gd name="T83" fmla="*/ 168 h 615"/>
                  <a:gd name="T84" fmla="*/ 2207 w 2947"/>
                  <a:gd name="T85" fmla="*/ 205 h 615"/>
                  <a:gd name="T86" fmla="*/ 2165 w 2947"/>
                  <a:gd name="T87" fmla="*/ 187 h 615"/>
                  <a:gd name="T88" fmla="*/ 2136 w 2947"/>
                  <a:gd name="T89" fmla="*/ 175 h 615"/>
                  <a:gd name="T90" fmla="*/ 2108 w 2947"/>
                  <a:gd name="T91" fmla="*/ 165 h 615"/>
                  <a:gd name="T92" fmla="*/ 2089 w 2947"/>
                  <a:gd name="T93" fmla="*/ 158 h 615"/>
                  <a:gd name="T94" fmla="*/ 2064 w 2947"/>
                  <a:gd name="T95" fmla="*/ 150 h 615"/>
                  <a:gd name="T96" fmla="*/ 2044 w 2947"/>
                  <a:gd name="T97" fmla="*/ 142 h 615"/>
                  <a:gd name="T98" fmla="*/ 2021 w 2947"/>
                  <a:gd name="T99" fmla="*/ 135 h 615"/>
                  <a:gd name="T100" fmla="*/ 1999 w 2947"/>
                  <a:gd name="T101" fmla="*/ 128 h 615"/>
                  <a:gd name="T102" fmla="*/ 1977 w 2947"/>
                  <a:gd name="T103" fmla="*/ 121 h 615"/>
                  <a:gd name="T104" fmla="*/ 1955 w 2947"/>
                  <a:gd name="T105" fmla="*/ 114 h 615"/>
                  <a:gd name="T106" fmla="*/ 1934 w 2947"/>
                  <a:gd name="T107" fmla="*/ 108 h 615"/>
                  <a:gd name="T108" fmla="*/ 1911 w 2947"/>
                  <a:gd name="T109" fmla="*/ 101 h 615"/>
                  <a:gd name="T110" fmla="*/ 1891 w 2947"/>
                  <a:gd name="T111" fmla="*/ 95 h 615"/>
                  <a:gd name="T112" fmla="*/ 1215 w 2947"/>
                  <a:gd name="T113"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47" h="615">
                    <a:moveTo>
                      <a:pt x="160" y="299"/>
                    </a:moveTo>
                    <a:cubicBezTo>
                      <a:pt x="152" y="304"/>
                      <a:pt x="144" y="310"/>
                      <a:pt x="137" y="315"/>
                    </a:cubicBezTo>
                    <a:cubicBezTo>
                      <a:pt x="88" y="351"/>
                      <a:pt x="43" y="390"/>
                      <a:pt x="0" y="432"/>
                    </a:cubicBezTo>
                    <a:cubicBezTo>
                      <a:pt x="2" y="433"/>
                      <a:pt x="2" y="433"/>
                      <a:pt x="2" y="433"/>
                    </a:cubicBezTo>
                    <a:cubicBezTo>
                      <a:pt x="40" y="395"/>
                      <a:pt x="81" y="360"/>
                      <a:pt x="125" y="327"/>
                    </a:cubicBezTo>
                    <a:cubicBezTo>
                      <a:pt x="136" y="317"/>
                      <a:pt x="148" y="308"/>
                      <a:pt x="160" y="299"/>
                    </a:cubicBezTo>
                    <a:moveTo>
                      <a:pt x="2246" y="219"/>
                    </a:moveTo>
                    <a:cubicBezTo>
                      <a:pt x="2271" y="230"/>
                      <a:pt x="2296" y="242"/>
                      <a:pt x="2321" y="254"/>
                    </a:cubicBezTo>
                    <a:cubicBezTo>
                      <a:pt x="2525" y="346"/>
                      <a:pt x="2734" y="466"/>
                      <a:pt x="2946" y="615"/>
                    </a:cubicBezTo>
                    <a:cubicBezTo>
                      <a:pt x="2947" y="614"/>
                      <a:pt x="2947" y="614"/>
                      <a:pt x="2947" y="614"/>
                    </a:cubicBezTo>
                    <a:cubicBezTo>
                      <a:pt x="2722" y="455"/>
                      <a:pt x="2501" y="330"/>
                      <a:pt x="2285" y="236"/>
                    </a:cubicBezTo>
                    <a:cubicBezTo>
                      <a:pt x="2272" y="230"/>
                      <a:pt x="2259" y="225"/>
                      <a:pt x="2246" y="219"/>
                    </a:cubicBezTo>
                    <a:moveTo>
                      <a:pt x="1215" y="0"/>
                    </a:moveTo>
                    <a:cubicBezTo>
                      <a:pt x="1215" y="0"/>
                      <a:pt x="1215" y="0"/>
                      <a:pt x="1215" y="0"/>
                    </a:cubicBezTo>
                    <a:cubicBezTo>
                      <a:pt x="1205" y="0"/>
                      <a:pt x="1194" y="0"/>
                      <a:pt x="1183" y="0"/>
                    </a:cubicBezTo>
                    <a:cubicBezTo>
                      <a:pt x="853" y="6"/>
                      <a:pt x="560" y="74"/>
                      <a:pt x="320" y="201"/>
                    </a:cubicBezTo>
                    <a:cubicBezTo>
                      <a:pt x="318" y="201"/>
                      <a:pt x="317" y="202"/>
                      <a:pt x="315" y="203"/>
                    </a:cubicBezTo>
                    <a:cubicBezTo>
                      <a:pt x="315" y="203"/>
                      <a:pt x="314" y="204"/>
                      <a:pt x="313" y="204"/>
                    </a:cubicBezTo>
                    <a:cubicBezTo>
                      <a:pt x="312" y="205"/>
                      <a:pt x="310" y="205"/>
                      <a:pt x="309" y="206"/>
                    </a:cubicBezTo>
                    <a:cubicBezTo>
                      <a:pt x="308" y="207"/>
                      <a:pt x="307" y="207"/>
                      <a:pt x="307" y="207"/>
                    </a:cubicBezTo>
                    <a:cubicBezTo>
                      <a:pt x="305" y="208"/>
                      <a:pt x="304" y="209"/>
                      <a:pt x="302" y="210"/>
                    </a:cubicBezTo>
                    <a:cubicBezTo>
                      <a:pt x="302" y="210"/>
                      <a:pt x="301" y="211"/>
                      <a:pt x="300" y="211"/>
                    </a:cubicBezTo>
                    <a:cubicBezTo>
                      <a:pt x="299" y="212"/>
                      <a:pt x="297" y="212"/>
                      <a:pt x="296" y="213"/>
                    </a:cubicBezTo>
                    <a:cubicBezTo>
                      <a:pt x="295" y="214"/>
                      <a:pt x="294" y="214"/>
                      <a:pt x="294" y="214"/>
                    </a:cubicBezTo>
                    <a:cubicBezTo>
                      <a:pt x="292" y="215"/>
                      <a:pt x="291" y="216"/>
                      <a:pt x="290" y="217"/>
                    </a:cubicBezTo>
                    <a:cubicBezTo>
                      <a:pt x="289" y="217"/>
                      <a:pt x="288" y="218"/>
                      <a:pt x="287" y="218"/>
                    </a:cubicBezTo>
                    <a:cubicBezTo>
                      <a:pt x="286" y="219"/>
                      <a:pt x="284" y="220"/>
                      <a:pt x="283" y="220"/>
                    </a:cubicBezTo>
                    <a:cubicBezTo>
                      <a:pt x="282" y="221"/>
                      <a:pt x="282" y="221"/>
                      <a:pt x="281" y="222"/>
                    </a:cubicBezTo>
                    <a:cubicBezTo>
                      <a:pt x="279" y="222"/>
                      <a:pt x="278" y="223"/>
                      <a:pt x="277" y="224"/>
                    </a:cubicBezTo>
                    <a:cubicBezTo>
                      <a:pt x="276" y="224"/>
                      <a:pt x="275" y="225"/>
                      <a:pt x="274" y="225"/>
                    </a:cubicBezTo>
                    <a:cubicBezTo>
                      <a:pt x="273" y="226"/>
                      <a:pt x="272" y="227"/>
                      <a:pt x="270" y="228"/>
                    </a:cubicBezTo>
                    <a:cubicBezTo>
                      <a:pt x="269" y="228"/>
                      <a:pt x="269" y="229"/>
                      <a:pt x="268" y="229"/>
                    </a:cubicBezTo>
                    <a:cubicBezTo>
                      <a:pt x="267" y="230"/>
                      <a:pt x="265" y="231"/>
                      <a:pt x="264" y="231"/>
                    </a:cubicBezTo>
                    <a:cubicBezTo>
                      <a:pt x="263" y="232"/>
                      <a:pt x="262" y="232"/>
                      <a:pt x="262" y="233"/>
                    </a:cubicBezTo>
                    <a:cubicBezTo>
                      <a:pt x="260" y="234"/>
                      <a:pt x="259" y="234"/>
                      <a:pt x="257" y="235"/>
                    </a:cubicBezTo>
                    <a:cubicBezTo>
                      <a:pt x="257" y="236"/>
                      <a:pt x="256" y="236"/>
                      <a:pt x="255" y="236"/>
                    </a:cubicBezTo>
                    <a:cubicBezTo>
                      <a:pt x="254" y="237"/>
                      <a:pt x="252" y="238"/>
                      <a:pt x="251" y="239"/>
                    </a:cubicBezTo>
                    <a:cubicBezTo>
                      <a:pt x="250" y="239"/>
                      <a:pt x="249" y="240"/>
                      <a:pt x="249" y="240"/>
                    </a:cubicBezTo>
                    <a:cubicBezTo>
                      <a:pt x="247" y="241"/>
                      <a:pt x="246" y="242"/>
                      <a:pt x="244" y="243"/>
                    </a:cubicBezTo>
                    <a:cubicBezTo>
                      <a:pt x="244" y="243"/>
                      <a:pt x="243" y="244"/>
                      <a:pt x="242" y="244"/>
                    </a:cubicBezTo>
                    <a:cubicBezTo>
                      <a:pt x="241" y="245"/>
                      <a:pt x="239" y="246"/>
                      <a:pt x="238" y="247"/>
                    </a:cubicBezTo>
                    <a:cubicBezTo>
                      <a:pt x="237" y="247"/>
                      <a:pt x="237" y="248"/>
                      <a:pt x="236" y="248"/>
                    </a:cubicBezTo>
                    <a:cubicBezTo>
                      <a:pt x="234" y="249"/>
                      <a:pt x="233" y="250"/>
                      <a:pt x="231" y="251"/>
                    </a:cubicBezTo>
                    <a:cubicBezTo>
                      <a:pt x="231" y="251"/>
                      <a:pt x="230" y="252"/>
                      <a:pt x="230" y="252"/>
                    </a:cubicBezTo>
                    <a:cubicBezTo>
                      <a:pt x="228" y="253"/>
                      <a:pt x="226" y="254"/>
                      <a:pt x="225" y="255"/>
                    </a:cubicBezTo>
                    <a:cubicBezTo>
                      <a:pt x="224" y="255"/>
                      <a:pt x="224" y="256"/>
                      <a:pt x="223" y="256"/>
                    </a:cubicBezTo>
                    <a:cubicBezTo>
                      <a:pt x="221" y="257"/>
                      <a:pt x="220" y="258"/>
                      <a:pt x="218" y="259"/>
                    </a:cubicBezTo>
                    <a:cubicBezTo>
                      <a:pt x="218" y="260"/>
                      <a:pt x="217" y="260"/>
                      <a:pt x="217" y="260"/>
                    </a:cubicBezTo>
                    <a:cubicBezTo>
                      <a:pt x="215" y="261"/>
                      <a:pt x="213" y="262"/>
                      <a:pt x="211" y="264"/>
                    </a:cubicBezTo>
                    <a:cubicBezTo>
                      <a:pt x="211" y="264"/>
                      <a:pt x="211" y="264"/>
                      <a:pt x="211" y="264"/>
                    </a:cubicBezTo>
                    <a:cubicBezTo>
                      <a:pt x="209" y="265"/>
                      <a:pt x="206" y="267"/>
                      <a:pt x="204" y="268"/>
                    </a:cubicBezTo>
                    <a:cubicBezTo>
                      <a:pt x="202" y="269"/>
                      <a:pt x="200" y="271"/>
                      <a:pt x="198" y="272"/>
                    </a:cubicBezTo>
                    <a:cubicBezTo>
                      <a:pt x="198" y="273"/>
                      <a:pt x="197" y="273"/>
                      <a:pt x="197" y="273"/>
                    </a:cubicBezTo>
                    <a:cubicBezTo>
                      <a:pt x="184" y="282"/>
                      <a:pt x="172" y="292"/>
                      <a:pt x="159" y="301"/>
                    </a:cubicBezTo>
                    <a:cubicBezTo>
                      <a:pt x="164" y="298"/>
                      <a:pt x="169" y="295"/>
                      <a:pt x="173" y="292"/>
                    </a:cubicBezTo>
                    <a:cubicBezTo>
                      <a:pt x="186" y="283"/>
                      <a:pt x="199" y="274"/>
                      <a:pt x="213" y="265"/>
                    </a:cubicBezTo>
                    <a:cubicBezTo>
                      <a:pt x="214" y="264"/>
                      <a:pt x="215" y="263"/>
                      <a:pt x="217" y="263"/>
                    </a:cubicBezTo>
                    <a:cubicBezTo>
                      <a:pt x="219" y="261"/>
                      <a:pt x="220" y="260"/>
                      <a:pt x="222" y="259"/>
                    </a:cubicBezTo>
                    <a:cubicBezTo>
                      <a:pt x="222" y="259"/>
                      <a:pt x="223" y="259"/>
                      <a:pt x="223" y="259"/>
                    </a:cubicBezTo>
                    <a:cubicBezTo>
                      <a:pt x="224" y="258"/>
                      <a:pt x="226" y="257"/>
                      <a:pt x="228" y="255"/>
                    </a:cubicBezTo>
                    <a:cubicBezTo>
                      <a:pt x="228" y="255"/>
                      <a:pt x="229" y="255"/>
                      <a:pt x="229" y="255"/>
                    </a:cubicBezTo>
                    <a:cubicBezTo>
                      <a:pt x="231" y="254"/>
                      <a:pt x="232" y="253"/>
                      <a:pt x="234" y="252"/>
                    </a:cubicBezTo>
                    <a:cubicBezTo>
                      <a:pt x="234" y="251"/>
                      <a:pt x="235" y="251"/>
                      <a:pt x="235" y="251"/>
                    </a:cubicBezTo>
                    <a:cubicBezTo>
                      <a:pt x="237" y="250"/>
                      <a:pt x="238" y="249"/>
                      <a:pt x="240" y="248"/>
                    </a:cubicBezTo>
                    <a:cubicBezTo>
                      <a:pt x="241" y="248"/>
                      <a:pt x="241" y="247"/>
                      <a:pt x="241" y="247"/>
                    </a:cubicBezTo>
                    <a:cubicBezTo>
                      <a:pt x="243" y="246"/>
                      <a:pt x="245" y="245"/>
                      <a:pt x="246" y="244"/>
                    </a:cubicBezTo>
                    <a:cubicBezTo>
                      <a:pt x="247" y="244"/>
                      <a:pt x="247" y="244"/>
                      <a:pt x="248" y="243"/>
                    </a:cubicBezTo>
                    <a:cubicBezTo>
                      <a:pt x="249" y="242"/>
                      <a:pt x="251" y="242"/>
                      <a:pt x="252" y="241"/>
                    </a:cubicBezTo>
                    <a:cubicBezTo>
                      <a:pt x="253" y="240"/>
                      <a:pt x="253" y="240"/>
                      <a:pt x="254" y="240"/>
                    </a:cubicBezTo>
                    <a:cubicBezTo>
                      <a:pt x="255" y="239"/>
                      <a:pt x="257" y="238"/>
                      <a:pt x="258" y="237"/>
                    </a:cubicBezTo>
                    <a:cubicBezTo>
                      <a:pt x="259" y="237"/>
                      <a:pt x="260" y="236"/>
                      <a:pt x="260" y="236"/>
                    </a:cubicBezTo>
                    <a:cubicBezTo>
                      <a:pt x="262" y="235"/>
                      <a:pt x="263" y="234"/>
                      <a:pt x="265" y="233"/>
                    </a:cubicBezTo>
                    <a:cubicBezTo>
                      <a:pt x="265" y="233"/>
                      <a:pt x="266" y="233"/>
                      <a:pt x="267" y="232"/>
                    </a:cubicBezTo>
                    <a:cubicBezTo>
                      <a:pt x="268" y="231"/>
                      <a:pt x="269" y="231"/>
                      <a:pt x="271" y="230"/>
                    </a:cubicBezTo>
                    <a:cubicBezTo>
                      <a:pt x="272" y="229"/>
                      <a:pt x="272" y="229"/>
                      <a:pt x="273" y="228"/>
                    </a:cubicBezTo>
                    <a:cubicBezTo>
                      <a:pt x="274" y="228"/>
                      <a:pt x="276" y="227"/>
                      <a:pt x="277" y="226"/>
                    </a:cubicBezTo>
                    <a:cubicBezTo>
                      <a:pt x="278" y="226"/>
                      <a:pt x="279" y="225"/>
                      <a:pt x="279" y="225"/>
                    </a:cubicBezTo>
                    <a:cubicBezTo>
                      <a:pt x="281" y="224"/>
                      <a:pt x="282" y="223"/>
                      <a:pt x="283" y="223"/>
                    </a:cubicBezTo>
                    <a:cubicBezTo>
                      <a:pt x="284" y="222"/>
                      <a:pt x="285" y="222"/>
                      <a:pt x="286" y="221"/>
                    </a:cubicBezTo>
                    <a:cubicBezTo>
                      <a:pt x="287" y="221"/>
                      <a:pt x="288" y="220"/>
                      <a:pt x="290" y="219"/>
                    </a:cubicBezTo>
                    <a:cubicBezTo>
                      <a:pt x="291" y="219"/>
                      <a:pt x="291" y="218"/>
                      <a:pt x="292" y="218"/>
                    </a:cubicBezTo>
                    <a:cubicBezTo>
                      <a:pt x="293" y="217"/>
                      <a:pt x="295" y="216"/>
                      <a:pt x="296" y="215"/>
                    </a:cubicBezTo>
                    <a:cubicBezTo>
                      <a:pt x="297" y="215"/>
                      <a:pt x="298" y="215"/>
                      <a:pt x="298" y="214"/>
                    </a:cubicBezTo>
                    <a:cubicBezTo>
                      <a:pt x="300" y="214"/>
                      <a:pt x="301" y="213"/>
                      <a:pt x="302" y="212"/>
                    </a:cubicBezTo>
                    <a:cubicBezTo>
                      <a:pt x="303" y="212"/>
                      <a:pt x="304" y="211"/>
                      <a:pt x="305" y="211"/>
                    </a:cubicBezTo>
                    <a:cubicBezTo>
                      <a:pt x="306" y="210"/>
                      <a:pt x="307" y="209"/>
                      <a:pt x="309" y="209"/>
                    </a:cubicBezTo>
                    <a:cubicBezTo>
                      <a:pt x="310" y="208"/>
                      <a:pt x="310" y="208"/>
                      <a:pt x="311" y="207"/>
                    </a:cubicBezTo>
                    <a:cubicBezTo>
                      <a:pt x="312" y="207"/>
                      <a:pt x="314" y="206"/>
                      <a:pt x="315" y="205"/>
                    </a:cubicBezTo>
                    <a:cubicBezTo>
                      <a:pt x="316" y="205"/>
                      <a:pt x="317" y="204"/>
                      <a:pt x="317" y="204"/>
                    </a:cubicBezTo>
                    <a:cubicBezTo>
                      <a:pt x="319" y="203"/>
                      <a:pt x="320" y="203"/>
                      <a:pt x="322" y="202"/>
                    </a:cubicBezTo>
                    <a:cubicBezTo>
                      <a:pt x="562" y="76"/>
                      <a:pt x="854" y="8"/>
                      <a:pt x="1183" y="2"/>
                    </a:cubicBezTo>
                    <a:cubicBezTo>
                      <a:pt x="1194" y="2"/>
                      <a:pt x="1205" y="2"/>
                      <a:pt x="1215" y="2"/>
                    </a:cubicBezTo>
                    <a:cubicBezTo>
                      <a:pt x="1424" y="2"/>
                      <a:pt x="1645" y="31"/>
                      <a:pt x="1873" y="92"/>
                    </a:cubicBezTo>
                    <a:cubicBezTo>
                      <a:pt x="1875" y="93"/>
                      <a:pt x="1877" y="94"/>
                      <a:pt x="1879" y="94"/>
                    </a:cubicBezTo>
                    <a:cubicBezTo>
                      <a:pt x="1882" y="95"/>
                      <a:pt x="1885" y="96"/>
                      <a:pt x="1888" y="96"/>
                    </a:cubicBezTo>
                    <a:cubicBezTo>
                      <a:pt x="1890" y="97"/>
                      <a:pt x="1892" y="98"/>
                      <a:pt x="1894" y="98"/>
                    </a:cubicBezTo>
                    <a:cubicBezTo>
                      <a:pt x="1896" y="99"/>
                      <a:pt x="1899" y="100"/>
                      <a:pt x="1902" y="100"/>
                    </a:cubicBezTo>
                    <a:cubicBezTo>
                      <a:pt x="1904" y="101"/>
                      <a:pt x="1906" y="102"/>
                      <a:pt x="1908" y="102"/>
                    </a:cubicBezTo>
                    <a:cubicBezTo>
                      <a:pt x="1911" y="103"/>
                      <a:pt x="1913" y="104"/>
                      <a:pt x="1916" y="104"/>
                    </a:cubicBezTo>
                    <a:cubicBezTo>
                      <a:pt x="1918" y="105"/>
                      <a:pt x="1920" y="106"/>
                      <a:pt x="1922" y="106"/>
                    </a:cubicBezTo>
                    <a:cubicBezTo>
                      <a:pt x="1925" y="107"/>
                      <a:pt x="1927" y="108"/>
                      <a:pt x="1930" y="109"/>
                    </a:cubicBezTo>
                    <a:cubicBezTo>
                      <a:pt x="1932" y="109"/>
                      <a:pt x="1934" y="110"/>
                      <a:pt x="1937" y="111"/>
                    </a:cubicBezTo>
                    <a:cubicBezTo>
                      <a:pt x="1939" y="111"/>
                      <a:pt x="1942" y="112"/>
                      <a:pt x="1944" y="113"/>
                    </a:cubicBezTo>
                    <a:cubicBezTo>
                      <a:pt x="1947" y="114"/>
                      <a:pt x="1949" y="114"/>
                      <a:pt x="1951" y="115"/>
                    </a:cubicBezTo>
                    <a:cubicBezTo>
                      <a:pt x="1954" y="116"/>
                      <a:pt x="1956" y="116"/>
                      <a:pt x="1959" y="117"/>
                    </a:cubicBezTo>
                    <a:cubicBezTo>
                      <a:pt x="1961" y="118"/>
                      <a:pt x="1963" y="119"/>
                      <a:pt x="1965" y="119"/>
                    </a:cubicBezTo>
                    <a:cubicBezTo>
                      <a:pt x="1968" y="120"/>
                      <a:pt x="1970" y="121"/>
                      <a:pt x="1973" y="122"/>
                    </a:cubicBezTo>
                    <a:cubicBezTo>
                      <a:pt x="1975" y="122"/>
                      <a:pt x="1978" y="123"/>
                      <a:pt x="1980" y="124"/>
                    </a:cubicBezTo>
                    <a:cubicBezTo>
                      <a:pt x="1982" y="125"/>
                      <a:pt x="1985" y="125"/>
                      <a:pt x="1987" y="126"/>
                    </a:cubicBezTo>
                    <a:cubicBezTo>
                      <a:pt x="1990" y="127"/>
                      <a:pt x="1992" y="128"/>
                      <a:pt x="1994" y="128"/>
                    </a:cubicBezTo>
                    <a:cubicBezTo>
                      <a:pt x="1997" y="129"/>
                      <a:pt x="1999" y="130"/>
                      <a:pt x="2001" y="131"/>
                    </a:cubicBezTo>
                    <a:cubicBezTo>
                      <a:pt x="2004" y="131"/>
                      <a:pt x="2006" y="132"/>
                      <a:pt x="2009" y="133"/>
                    </a:cubicBezTo>
                    <a:cubicBezTo>
                      <a:pt x="2011" y="134"/>
                      <a:pt x="2013" y="134"/>
                      <a:pt x="2015" y="135"/>
                    </a:cubicBezTo>
                    <a:cubicBezTo>
                      <a:pt x="2018" y="136"/>
                      <a:pt x="2021" y="137"/>
                      <a:pt x="2023" y="138"/>
                    </a:cubicBezTo>
                    <a:cubicBezTo>
                      <a:pt x="2025" y="138"/>
                      <a:pt x="2027" y="139"/>
                      <a:pt x="2030" y="140"/>
                    </a:cubicBezTo>
                    <a:cubicBezTo>
                      <a:pt x="2032" y="141"/>
                      <a:pt x="2035" y="142"/>
                      <a:pt x="2038" y="143"/>
                    </a:cubicBezTo>
                    <a:cubicBezTo>
                      <a:pt x="2040" y="143"/>
                      <a:pt x="2042" y="144"/>
                      <a:pt x="2044" y="145"/>
                    </a:cubicBezTo>
                    <a:cubicBezTo>
                      <a:pt x="2046" y="146"/>
                      <a:pt x="2049" y="147"/>
                      <a:pt x="2052" y="148"/>
                    </a:cubicBezTo>
                    <a:cubicBezTo>
                      <a:pt x="2054" y="148"/>
                      <a:pt x="2056" y="149"/>
                      <a:pt x="2057" y="149"/>
                    </a:cubicBezTo>
                    <a:cubicBezTo>
                      <a:pt x="2061" y="150"/>
                      <a:pt x="2064" y="151"/>
                      <a:pt x="2067" y="153"/>
                    </a:cubicBezTo>
                    <a:cubicBezTo>
                      <a:pt x="2068" y="153"/>
                      <a:pt x="2070" y="154"/>
                      <a:pt x="2071" y="154"/>
                    </a:cubicBezTo>
                    <a:cubicBezTo>
                      <a:pt x="2075" y="155"/>
                      <a:pt x="2078" y="156"/>
                      <a:pt x="2081" y="158"/>
                    </a:cubicBezTo>
                    <a:cubicBezTo>
                      <a:pt x="2082" y="158"/>
                      <a:pt x="2084" y="159"/>
                      <a:pt x="2085" y="159"/>
                    </a:cubicBezTo>
                    <a:cubicBezTo>
                      <a:pt x="2088" y="160"/>
                      <a:pt x="2092" y="162"/>
                      <a:pt x="2096" y="163"/>
                    </a:cubicBezTo>
                    <a:cubicBezTo>
                      <a:pt x="2097" y="163"/>
                      <a:pt x="2097" y="163"/>
                      <a:pt x="2098" y="164"/>
                    </a:cubicBezTo>
                    <a:cubicBezTo>
                      <a:pt x="2102" y="165"/>
                      <a:pt x="2106" y="167"/>
                      <a:pt x="2110" y="168"/>
                    </a:cubicBezTo>
                    <a:cubicBezTo>
                      <a:pt x="2111" y="168"/>
                      <a:pt x="2111" y="168"/>
                      <a:pt x="2111" y="168"/>
                    </a:cubicBezTo>
                    <a:cubicBezTo>
                      <a:pt x="2115" y="170"/>
                      <a:pt x="2120" y="172"/>
                      <a:pt x="2124" y="173"/>
                    </a:cubicBezTo>
                    <a:cubicBezTo>
                      <a:pt x="2151" y="183"/>
                      <a:pt x="2179" y="194"/>
                      <a:pt x="2207" y="205"/>
                    </a:cubicBezTo>
                    <a:cubicBezTo>
                      <a:pt x="2221" y="211"/>
                      <a:pt x="2234" y="216"/>
                      <a:pt x="2248" y="222"/>
                    </a:cubicBezTo>
                    <a:cubicBezTo>
                      <a:pt x="2221" y="210"/>
                      <a:pt x="2195" y="199"/>
                      <a:pt x="2168" y="188"/>
                    </a:cubicBezTo>
                    <a:cubicBezTo>
                      <a:pt x="2167" y="187"/>
                      <a:pt x="2166" y="187"/>
                      <a:pt x="2165" y="187"/>
                    </a:cubicBezTo>
                    <a:cubicBezTo>
                      <a:pt x="2161" y="185"/>
                      <a:pt x="2156" y="183"/>
                      <a:pt x="2151" y="181"/>
                    </a:cubicBezTo>
                    <a:cubicBezTo>
                      <a:pt x="2146" y="179"/>
                      <a:pt x="2142" y="178"/>
                      <a:pt x="2137" y="176"/>
                    </a:cubicBezTo>
                    <a:cubicBezTo>
                      <a:pt x="2136" y="176"/>
                      <a:pt x="2136" y="175"/>
                      <a:pt x="2136" y="175"/>
                    </a:cubicBezTo>
                    <a:cubicBezTo>
                      <a:pt x="2131" y="174"/>
                      <a:pt x="2127" y="172"/>
                      <a:pt x="2122" y="170"/>
                    </a:cubicBezTo>
                    <a:cubicBezTo>
                      <a:pt x="2121" y="170"/>
                      <a:pt x="2121" y="170"/>
                      <a:pt x="2120" y="169"/>
                    </a:cubicBezTo>
                    <a:cubicBezTo>
                      <a:pt x="2116" y="168"/>
                      <a:pt x="2112" y="166"/>
                      <a:pt x="2108" y="165"/>
                    </a:cubicBezTo>
                    <a:cubicBezTo>
                      <a:pt x="2107" y="165"/>
                      <a:pt x="2105" y="164"/>
                      <a:pt x="2104" y="164"/>
                    </a:cubicBezTo>
                    <a:cubicBezTo>
                      <a:pt x="2101" y="162"/>
                      <a:pt x="2097" y="161"/>
                      <a:pt x="2093" y="160"/>
                    </a:cubicBezTo>
                    <a:cubicBezTo>
                      <a:pt x="2092" y="159"/>
                      <a:pt x="2090" y="159"/>
                      <a:pt x="2089" y="158"/>
                    </a:cubicBezTo>
                    <a:cubicBezTo>
                      <a:pt x="2085" y="157"/>
                      <a:pt x="2082" y="156"/>
                      <a:pt x="2079" y="155"/>
                    </a:cubicBezTo>
                    <a:cubicBezTo>
                      <a:pt x="2077" y="154"/>
                      <a:pt x="2075" y="153"/>
                      <a:pt x="2074" y="153"/>
                    </a:cubicBezTo>
                    <a:cubicBezTo>
                      <a:pt x="2071" y="152"/>
                      <a:pt x="2067" y="151"/>
                      <a:pt x="2064" y="150"/>
                    </a:cubicBezTo>
                    <a:cubicBezTo>
                      <a:pt x="2062" y="149"/>
                      <a:pt x="2060" y="148"/>
                      <a:pt x="2059" y="148"/>
                    </a:cubicBezTo>
                    <a:cubicBezTo>
                      <a:pt x="2056" y="146"/>
                      <a:pt x="2053" y="146"/>
                      <a:pt x="2050" y="145"/>
                    </a:cubicBezTo>
                    <a:cubicBezTo>
                      <a:pt x="2048" y="144"/>
                      <a:pt x="2046" y="143"/>
                      <a:pt x="2044" y="142"/>
                    </a:cubicBezTo>
                    <a:cubicBezTo>
                      <a:pt x="2041" y="141"/>
                      <a:pt x="2038" y="141"/>
                      <a:pt x="2035" y="140"/>
                    </a:cubicBezTo>
                    <a:cubicBezTo>
                      <a:pt x="2033" y="139"/>
                      <a:pt x="2031" y="138"/>
                      <a:pt x="2029" y="137"/>
                    </a:cubicBezTo>
                    <a:cubicBezTo>
                      <a:pt x="2026" y="136"/>
                      <a:pt x="2023" y="136"/>
                      <a:pt x="2021" y="135"/>
                    </a:cubicBezTo>
                    <a:cubicBezTo>
                      <a:pt x="2018" y="134"/>
                      <a:pt x="2016" y="133"/>
                      <a:pt x="2014" y="132"/>
                    </a:cubicBezTo>
                    <a:cubicBezTo>
                      <a:pt x="2011" y="132"/>
                      <a:pt x="2009" y="131"/>
                      <a:pt x="2006" y="130"/>
                    </a:cubicBezTo>
                    <a:cubicBezTo>
                      <a:pt x="2004" y="129"/>
                      <a:pt x="2001" y="128"/>
                      <a:pt x="1999" y="128"/>
                    </a:cubicBezTo>
                    <a:cubicBezTo>
                      <a:pt x="1997" y="127"/>
                      <a:pt x="1994" y="126"/>
                      <a:pt x="1992" y="125"/>
                    </a:cubicBezTo>
                    <a:cubicBezTo>
                      <a:pt x="1989" y="125"/>
                      <a:pt x="1987" y="124"/>
                      <a:pt x="1984" y="123"/>
                    </a:cubicBezTo>
                    <a:cubicBezTo>
                      <a:pt x="1982" y="122"/>
                      <a:pt x="1980" y="122"/>
                      <a:pt x="1977" y="121"/>
                    </a:cubicBezTo>
                    <a:cubicBezTo>
                      <a:pt x="1975" y="120"/>
                      <a:pt x="1972" y="119"/>
                      <a:pt x="1970" y="118"/>
                    </a:cubicBezTo>
                    <a:cubicBezTo>
                      <a:pt x="1967" y="118"/>
                      <a:pt x="1965" y="117"/>
                      <a:pt x="1963" y="116"/>
                    </a:cubicBezTo>
                    <a:cubicBezTo>
                      <a:pt x="1960" y="115"/>
                      <a:pt x="1958" y="115"/>
                      <a:pt x="1955" y="114"/>
                    </a:cubicBezTo>
                    <a:cubicBezTo>
                      <a:pt x="1953" y="113"/>
                      <a:pt x="1950" y="113"/>
                      <a:pt x="1948" y="112"/>
                    </a:cubicBezTo>
                    <a:cubicBezTo>
                      <a:pt x="1946" y="111"/>
                      <a:pt x="1943" y="110"/>
                      <a:pt x="1940" y="109"/>
                    </a:cubicBezTo>
                    <a:cubicBezTo>
                      <a:pt x="1938" y="109"/>
                      <a:pt x="1936" y="108"/>
                      <a:pt x="1934" y="108"/>
                    </a:cubicBezTo>
                    <a:cubicBezTo>
                      <a:pt x="1931" y="107"/>
                      <a:pt x="1928" y="106"/>
                      <a:pt x="1926" y="105"/>
                    </a:cubicBezTo>
                    <a:cubicBezTo>
                      <a:pt x="1924" y="105"/>
                      <a:pt x="1921" y="104"/>
                      <a:pt x="1919" y="103"/>
                    </a:cubicBezTo>
                    <a:cubicBezTo>
                      <a:pt x="1917" y="103"/>
                      <a:pt x="1914" y="102"/>
                      <a:pt x="1911" y="101"/>
                    </a:cubicBezTo>
                    <a:cubicBezTo>
                      <a:pt x="1909" y="100"/>
                      <a:pt x="1907" y="100"/>
                      <a:pt x="1905" y="99"/>
                    </a:cubicBezTo>
                    <a:cubicBezTo>
                      <a:pt x="1902" y="98"/>
                      <a:pt x="1899" y="98"/>
                      <a:pt x="1897" y="97"/>
                    </a:cubicBezTo>
                    <a:cubicBezTo>
                      <a:pt x="1895" y="96"/>
                      <a:pt x="1893" y="96"/>
                      <a:pt x="1891" y="95"/>
                    </a:cubicBezTo>
                    <a:cubicBezTo>
                      <a:pt x="1888" y="94"/>
                      <a:pt x="1885" y="94"/>
                      <a:pt x="1882" y="93"/>
                    </a:cubicBezTo>
                    <a:cubicBezTo>
                      <a:pt x="1880" y="92"/>
                      <a:pt x="1878" y="92"/>
                      <a:pt x="1876" y="91"/>
                    </a:cubicBezTo>
                    <a:cubicBezTo>
                      <a:pt x="1647" y="29"/>
                      <a:pt x="1425" y="0"/>
                      <a:pt x="12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7872" name="Freeform 31"/>
              <p:cNvSpPr>
                <a:spLocks/>
              </p:cNvSpPr>
              <p:nvPr userDrawn="1"/>
            </p:nvSpPr>
            <p:spPr bwMode="auto">
              <a:xfrm>
                <a:off x="-4763" y="1271588"/>
                <a:ext cx="12207876" cy="2767013"/>
              </a:xfrm>
              <a:custGeom>
                <a:avLst/>
                <a:gdLst>
                  <a:gd name="T0" fmla="*/ 308 w 2947"/>
                  <a:gd name="T1" fmla="*/ 220 h 668"/>
                  <a:gd name="T2" fmla="*/ 299 w 2947"/>
                  <a:gd name="T3" fmla="*/ 226 h 668"/>
                  <a:gd name="T4" fmla="*/ 288 w 2947"/>
                  <a:gd name="T5" fmla="*/ 232 h 668"/>
                  <a:gd name="T6" fmla="*/ 280 w 2947"/>
                  <a:gd name="T7" fmla="*/ 237 h 668"/>
                  <a:gd name="T8" fmla="*/ 269 w 2947"/>
                  <a:gd name="T9" fmla="*/ 244 h 668"/>
                  <a:gd name="T10" fmla="*/ 260 w 2947"/>
                  <a:gd name="T11" fmla="*/ 249 h 668"/>
                  <a:gd name="T12" fmla="*/ 250 w 2947"/>
                  <a:gd name="T13" fmla="*/ 256 h 668"/>
                  <a:gd name="T14" fmla="*/ 241 w 2947"/>
                  <a:gd name="T15" fmla="*/ 262 h 668"/>
                  <a:gd name="T16" fmla="*/ 231 w 2947"/>
                  <a:gd name="T17" fmla="*/ 269 h 668"/>
                  <a:gd name="T18" fmla="*/ 223 w 2947"/>
                  <a:gd name="T19" fmla="*/ 274 h 668"/>
                  <a:gd name="T20" fmla="*/ 211 w 2947"/>
                  <a:gd name="T21" fmla="*/ 282 h 668"/>
                  <a:gd name="T22" fmla="*/ 204 w 2947"/>
                  <a:gd name="T23" fmla="*/ 288 h 668"/>
                  <a:gd name="T24" fmla="*/ 191 w 2947"/>
                  <a:gd name="T25" fmla="*/ 297 h 668"/>
                  <a:gd name="T26" fmla="*/ 179 w 2947"/>
                  <a:gd name="T27" fmla="*/ 306 h 668"/>
                  <a:gd name="T28" fmla="*/ 160 w 2947"/>
                  <a:gd name="T29" fmla="*/ 321 h 668"/>
                  <a:gd name="T30" fmla="*/ 2 w 2947"/>
                  <a:gd name="T31" fmla="*/ 471 h 668"/>
                  <a:gd name="T32" fmla="*/ 198 w 2947"/>
                  <a:gd name="T33" fmla="*/ 294 h 668"/>
                  <a:gd name="T34" fmla="*/ 209 w 2947"/>
                  <a:gd name="T35" fmla="*/ 286 h 668"/>
                  <a:gd name="T36" fmla="*/ 216 w 2947"/>
                  <a:gd name="T37" fmla="*/ 282 h 668"/>
                  <a:gd name="T38" fmla="*/ 226 w 2947"/>
                  <a:gd name="T39" fmla="*/ 274 h 668"/>
                  <a:gd name="T40" fmla="*/ 234 w 2947"/>
                  <a:gd name="T41" fmla="*/ 269 h 668"/>
                  <a:gd name="T42" fmla="*/ 245 w 2947"/>
                  <a:gd name="T43" fmla="*/ 262 h 668"/>
                  <a:gd name="T44" fmla="*/ 253 w 2947"/>
                  <a:gd name="T45" fmla="*/ 256 h 668"/>
                  <a:gd name="T46" fmla="*/ 263 w 2947"/>
                  <a:gd name="T47" fmla="*/ 250 h 668"/>
                  <a:gd name="T48" fmla="*/ 272 w 2947"/>
                  <a:gd name="T49" fmla="*/ 244 h 668"/>
                  <a:gd name="T50" fmla="*/ 282 w 2947"/>
                  <a:gd name="T51" fmla="*/ 238 h 668"/>
                  <a:gd name="T52" fmla="*/ 291 w 2947"/>
                  <a:gd name="T53" fmla="*/ 233 h 668"/>
                  <a:gd name="T54" fmla="*/ 301 w 2947"/>
                  <a:gd name="T55" fmla="*/ 227 h 668"/>
                  <a:gd name="T56" fmla="*/ 310 w 2947"/>
                  <a:gd name="T57" fmla="*/ 222 h 668"/>
                  <a:gd name="T58" fmla="*/ 1886 w 2947"/>
                  <a:gd name="T59" fmla="*/ 109 h 668"/>
                  <a:gd name="T60" fmla="*/ 1906 w 2947"/>
                  <a:gd name="T61" fmla="*/ 115 h 668"/>
                  <a:gd name="T62" fmla="*/ 1929 w 2947"/>
                  <a:gd name="T63" fmla="*/ 122 h 668"/>
                  <a:gd name="T64" fmla="*/ 1950 w 2947"/>
                  <a:gd name="T65" fmla="*/ 129 h 668"/>
                  <a:gd name="T66" fmla="*/ 1972 w 2947"/>
                  <a:gd name="T67" fmla="*/ 136 h 668"/>
                  <a:gd name="T68" fmla="*/ 1993 w 2947"/>
                  <a:gd name="T69" fmla="*/ 143 h 668"/>
                  <a:gd name="T70" fmla="*/ 2015 w 2947"/>
                  <a:gd name="T71" fmla="*/ 151 h 668"/>
                  <a:gd name="T72" fmla="*/ 2037 w 2947"/>
                  <a:gd name="T73" fmla="*/ 159 h 668"/>
                  <a:gd name="T74" fmla="*/ 2058 w 2947"/>
                  <a:gd name="T75" fmla="*/ 166 h 668"/>
                  <a:gd name="T76" fmla="*/ 2081 w 2947"/>
                  <a:gd name="T77" fmla="*/ 175 h 668"/>
                  <a:gd name="T78" fmla="*/ 2100 w 2947"/>
                  <a:gd name="T79" fmla="*/ 182 h 668"/>
                  <a:gd name="T80" fmla="*/ 2125 w 2947"/>
                  <a:gd name="T81" fmla="*/ 192 h 668"/>
                  <a:gd name="T82" fmla="*/ 2141 w 2947"/>
                  <a:gd name="T83" fmla="*/ 199 h 668"/>
                  <a:gd name="T84" fmla="*/ 2168 w 2947"/>
                  <a:gd name="T85" fmla="*/ 210 h 668"/>
                  <a:gd name="T86" fmla="*/ 2947 w 2947"/>
                  <a:gd name="T87" fmla="*/ 667 h 668"/>
                  <a:gd name="T88" fmla="*/ 2246 w 2947"/>
                  <a:gd name="T89" fmla="*/ 241 h 668"/>
                  <a:gd name="T90" fmla="*/ 2196 w 2947"/>
                  <a:gd name="T91" fmla="*/ 219 h 668"/>
                  <a:gd name="T92" fmla="*/ 2165 w 2947"/>
                  <a:gd name="T93" fmla="*/ 206 h 668"/>
                  <a:gd name="T94" fmla="*/ 2137 w 2947"/>
                  <a:gd name="T95" fmla="*/ 195 h 668"/>
                  <a:gd name="T96" fmla="*/ 2118 w 2947"/>
                  <a:gd name="T97" fmla="*/ 187 h 668"/>
                  <a:gd name="T98" fmla="*/ 2093 w 2947"/>
                  <a:gd name="T99" fmla="*/ 178 h 668"/>
                  <a:gd name="T100" fmla="*/ 2072 w 2947"/>
                  <a:gd name="T101" fmla="*/ 169 h 668"/>
                  <a:gd name="T102" fmla="*/ 2049 w 2947"/>
                  <a:gd name="T103" fmla="*/ 161 h 668"/>
                  <a:gd name="T104" fmla="*/ 2027 w 2947"/>
                  <a:gd name="T105" fmla="*/ 153 h 668"/>
                  <a:gd name="T106" fmla="*/ 2005 w 2947"/>
                  <a:gd name="T107" fmla="*/ 145 h 668"/>
                  <a:gd name="T108" fmla="*/ 1983 w 2947"/>
                  <a:gd name="T109" fmla="*/ 138 h 668"/>
                  <a:gd name="T110" fmla="*/ 1961 w 2947"/>
                  <a:gd name="T111" fmla="*/ 130 h 668"/>
                  <a:gd name="T112" fmla="*/ 1938 w 2947"/>
                  <a:gd name="T113" fmla="*/ 123 h 668"/>
                  <a:gd name="T114" fmla="*/ 1918 w 2947"/>
                  <a:gd name="T115" fmla="*/ 116 h 668"/>
                  <a:gd name="T116" fmla="*/ 1894 w 2947"/>
                  <a:gd name="T117" fmla="*/ 109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7" h="668">
                    <a:moveTo>
                      <a:pt x="1188" y="0"/>
                    </a:moveTo>
                    <a:cubicBezTo>
                      <a:pt x="854" y="0"/>
                      <a:pt x="553" y="78"/>
                      <a:pt x="312" y="218"/>
                    </a:cubicBezTo>
                    <a:cubicBezTo>
                      <a:pt x="310" y="219"/>
                      <a:pt x="309" y="220"/>
                      <a:pt x="308" y="220"/>
                    </a:cubicBezTo>
                    <a:cubicBezTo>
                      <a:pt x="307" y="221"/>
                      <a:pt x="306" y="221"/>
                      <a:pt x="305" y="222"/>
                    </a:cubicBezTo>
                    <a:cubicBezTo>
                      <a:pt x="304" y="223"/>
                      <a:pt x="302" y="223"/>
                      <a:pt x="301" y="224"/>
                    </a:cubicBezTo>
                    <a:cubicBezTo>
                      <a:pt x="300" y="225"/>
                      <a:pt x="300" y="225"/>
                      <a:pt x="299" y="226"/>
                    </a:cubicBezTo>
                    <a:cubicBezTo>
                      <a:pt x="297" y="226"/>
                      <a:pt x="296" y="227"/>
                      <a:pt x="295" y="228"/>
                    </a:cubicBezTo>
                    <a:cubicBezTo>
                      <a:pt x="294" y="228"/>
                      <a:pt x="293" y="229"/>
                      <a:pt x="292" y="229"/>
                    </a:cubicBezTo>
                    <a:cubicBezTo>
                      <a:pt x="291" y="230"/>
                      <a:pt x="290" y="231"/>
                      <a:pt x="288" y="232"/>
                    </a:cubicBezTo>
                    <a:cubicBezTo>
                      <a:pt x="288" y="232"/>
                      <a:pt x="287" y="233"/>
                      <a:pt x="286" y="233"/>
                    </a:cubicBezTo>
                    <a:cubicBezTo>
                      <a:pt x="285" y="234"/>
                      <a:pt x="283" y="235"/>
                      <a:pt x="282" y="236"/>
                    </a:cubicBezTo>
                    <a:cubicBezTo>
                      <a:pt x="281" y="236"/>
                      <a:pt x="280" y="237"/>
                      <a:pt x="280" y="237"/>
                    </a:cubicBezTo>
                    <a:cubicBezTo>
                      <a:pt x="278" y="238"/>
                      <a:pt x="277" y="239"/>
                      <a:pt x="276" y="240"/>
                    </a:cubicBezTo>
                    <a:cubicBezTo>
                      <a:pt x="275" y="240"/>
                      <a:pt x="274" y="241"/>
                      <a:pt x="273" y="241"/>
                    </a:cubicBezTo>
                    <a:cubicBezTo>
                      <a:pt x="272" y="242"/>
                      <a:pt x="271" y="243"/>
                      <a:pt x="269" y="244"/>
                    </a:cubicBezTo>
                    <a:cubicBezTo>
                      <a:pt x="268" y="244"/>
                      <a:pt x="268" y="245"/>
                      <a:pt x="267" y="245"/>
                    </a:cubicBezTo>
                    <a:cubicBezTo>
                      <a:pt x="265" y="246"/>
                      <a:pt x="264" y="247"/>
                      <a:pt x="263" y="248"/>
                    </a:cubicBezTo>
                    <a:cubicBezTo>
                      <a:pt x="262" y="248"/>
                      <a:pt x="261" y="249"/>
                      <a:pt x="260" y="249"/>
                    </a:cubicBezTo>
                    <a:cubicBezTo>
                      <a:pt x="259" y="250"/>
                      <a:pt x="258" y="251"/>
                      <a:pt x="256" y="252"/>
                    </a:cubicBezTo>
                    <a:cubicBezTo>
                      <a:pt x="256" y="252"/>
                      <a:pt x="255" y="253"/>
                      <a:pt x="254" y="253"/>
                    </a:cubicBezTo>
                    <a:cubicBezTo>
                      <a:pt x="253" y="254"/>
                      <a:pt x="251" y="255"/>
                      <a:pt x="250" y="256"/>
                    </a:cubicBezTo>
                    <a:cubicBezTo>
                      <a:pt x="249" y="256"/>
                      <a:pt x="249" y="257"/>
                      <a:pt x="248" y="257"/>
                    </a:cubicBezTo>
                    <a:cubicBezTo>
                      <a:pt x="246" y="258"/>
                      <a:pt x="245" y="259"/>
                      <a:pt x="244" y="260"/>
                    </a:cubicBezTo>
                    <a:cubicBezTo>
                      <a:pt x="243" y="261"/>
                      <a:pt x="242" y="261"/>
                      <a:pt x="241" y="262"/>
                    </a:cubicBezTo>
                    <a:cubicBezTo>
                      <a:pt x="240" y="263"/>
                      <a:pt x="239" y="263"/>
                      <a:pt x="237" y="264"/>
                    </a:cubicBezTo>
                    <a:cubicBezTo>
                      <a:pt x="237" y="265"/>
                      <a:pt x="236" y="265"/>
                      <a:pt x="235" y="266"/>
                    </a:cubicBezTo>
                    <a:cubicBezTo>
                      <a:pt x="234" y="267"/>
                      <a:pt x="232" y="268"/>
                      <a:pt x="231" y="269"/>
                    </a:cubicBezTo>
                    <a:cubicBezTo>
                      <a:pt x="230" y="269"/>
                      <a:pt x="229" y="270"/>
                      <a:pt x="229" y="270"/>
                    </a:cubicBezTo>
                    <a:cubicBezTo>
                      <a:pt x="227" y="271"/>
                      <a:pt x="226" y="272"/>
                      <a:pt x="224" y="273"/>
                    </a:cubicBezTo>
                    <a:cubicBezTo>
                      <a:pt x="224" y="273"/>
                      <a:pt x="223" y="274"/>
                      <a:pt x="223" y="274"/>
                    </a:cubicBezTo>
                    <a:cubicBezTo>
                      <a:pt x="221" y="275"/>
                      <a:pt x="219" y="276"/>
                      <a:pt x="218" y="278"/>
                    </a:cubicBezTo>
                    <a:cubicBezTo>
                      <a:pt x="217" y="278"/>
                      <a:pt x="217" y="278"/>
                      <a:pt x="216" y="279"/>
                    </a:cubicBezTo>
                    <a:cubicBezTo>
                      <a:pt x="215" y="280"/>
                      <a:pt x="213" y="281"/>
                      <a:pt x="211" y="282"/>
                    </a:cubicBezTo>
                    <a:cubicBezTo>
                      <a:pt x="211" y="282"/>
                      <a:pt x="210" y="283"/>
                      <a:pt x="210" y="283"/>
                    </a:cubicBezTo>
                    <a:cubicBezTo>
                      <a:pt x="208" y="284"/>
                      <a:pt x="207" y="286"/>
                      <a:pt x="205" y="287"/>
                    </a:cubicBezTo>
                    <a:cubicBezTo>
                      <a:pt x="204" y="287"/>
                      <a:pt x="204" y="287"/>
                      <a:pt x="204" y="288"/>
                    </a:cubicBezTo>
                    <a:cubicBezTo>
                      <a:pt x="202" y="289"/>
                      <a:pt x="200" y="290"/>
                      <a:pt x="198" y="292"/>
                    </a:cubicBezTo>
                    <a:cubicBezTo>
                      <a:pt x="198" y="292"/>
                      <a:pt x="198" y="292"/>
                      <a:pt x="197" y="292"/>
                    </a:cubicBezTo>
                    <a:cubicBezTo>
                      <a:pt x="195" y="294"/>
                      <a:pt x="193" y="295"/>
                      <a:pt x="191" y="297"/>
                    </a:cubicBezTo>
                    <a:cubicBezTo>
                      <a:pt x="191" y="297"/>
                      <a:pt x="191" y="297"/>
                      <a:pt x="191" y="297"/>
                    </a:cubicBezTo>
                    <a:cubicBezTo>
                      <a:pt x="189" y="298"/>
                      <a:pt x="187" y="300"/>
                      <a:pt x="185" y="301"/>
                    </a:cubicBezTo>
                    <a:cubicBezTo>
                      <a:pt x="183" y="303"/>
                      <a:pt x="181" y="304"/>
                      <a:pt x="179" y="306"/>
                    </a:cubicBezTo>
                    <a:cubicBezTo>
                      <a:pt x="177" y="307"/>
                      <a:pt x="175" y="309"/>
                      <a:pt x="173" y="311"/>
                    </a:cubicBezTo>
                    <a:cubicBezTo>
                      <a:pt x="171" y="312"/>
                      <a:pt x="168" y="314"/>
                      <a:pt x="166" y="315"/>
                    </a:cubicBezTo>
                    <a:cubicBezTo>
                      <a:pt x="164" y="317"/>
                      <a:pt x="162" y="319"/>
                      <a:pt x="160" y="321"/>
                    </a:cubicBezTo>
                    <a:cubicBezTo>
                      <a:pt x="148" y="330"/>
                      <a:pt x="136" y="339"/>
                      <a:pt x="125" y="349"/>
                    </a:cubicBezTo>
                    <a:cubicBezTo>
                      <a:pt x="80" y="386"/>
                      <a:pt x="38" y="427"/>
                      <a:pt x="0" y="470"/>
                    </a:cubicBezTo>
                    <a:cubicBezTo>
                      <a:pt x="2" y="471"/>
                      <a:pt x="2" y="471"/>
                      <a:pt x="2" y="471"/>
                    </a:cubicBezTo>
                    <a:cubicBezTo>
                      <a:pt x="49" y="418"/>
                      <a:pt x="102" y="368"/>
                      <a:pt x="159" y="323"/>
                    </a:cubicBezTo>
                    <a:cubicBezTo>
                      <a:pt x="172" y="314"/>
                      <a:pt x="184" y="304"/>
                      <a:pt x="197" y="295"/>
                    </a:cubicBezTo>
                    <a:cubicBezTo>
                      <a:pt x="197" y="295"/>
                      <a:pt x="197" y="295"/>
                      <a:pt x="198" y="294"/>
                    </a:cubicBezTo>
                    <a:cubicBezTo>
                      <a:pt x="200" y="293"/>
                      <a:pt x="201" y="292"/>
                      <a:pt x="203" y="290"/>
                    </a:cubicBezTo>
                    <a:cubicBezTo>
                      <a:pt x="203" y="290"/>
                      <a:pt x="203" y="290"/>
                      <a:pt x="203" y="290"/>
                    </a:cubicBezTo>
                    <a:cubicBezTo>
                      <a:pt x="205" y="289"/>
                      <a:pt x="207" y="288"/>
                      <a:pt x="209" y="286"/>
                    </a:cubicBezTo>
                    <a:cubicBezTo>
                      <a:pt x="209" y="286"/>
                      <a:pt x="209" y="286"/>
                      <a:pt x="209" y="286"/>
                    </a:cubicBezTo>
                    <a:cubicBezTo>
                      <a:pt x="211" y="285"/>
                      <a:pt x="213" y="284"/>
                      <a:pt x="215" y="282"/>
                    </a:cubicBezTo>
                    <a:cubicBezTo>
                      <a:pt x="215" y="282"/>
                      <a:pt x="215" y="282"/>
                      <a:pt x="216" y="282"/>
                    </a:cubicBezTo>
                    <a:cubicBezTo>
                      <a:pt x="217" y="280"/>
                      <a:pt x="219" y="279"/>
                      <a:pt x="220" y="278"/>
                    </a:cubicBezTo>
                    <a:cubicBezTo>
                      <a:pt x="221" y="278"/>
                      <a:pt x="221" y="278"/>
                      <a:pt x="222" y="277"/>
                    </a:cubicBezTo>
                    <a:cubicBezTo>
                      <a:pt x="223" y="276"/>
                      <a:pt x="225" y="275"/>
                      <a:pt x="226" y="274"/>
                    </a:cubicBezTo>
                    <a:cubicBezTo>
                      <a:pt x="227" y="274"/>
                      <a:pt x="227" y="273"/>
                      <a:pt x="228" y="273"/>
                    </a:cubicBezTo>
                    <a:cubicBezTo>
                      <a:pt x="229" y="272"/>
                      <a:pt x="231" y="271"/>
                      <a:pt x="232" y="270"/>
                    </a:cubicBezTo>
                    <a:cubicBezTo>
                      <a:pt x="233" y="270"/>
                      <a:pt x="234" y="269"/>
                      <a:pt x="234" y="269"/>
                    </a:cubicBezTo>
                    <a:cubicBezTo>
                      <a:pt x="236" y="268"/>
                      <a:pt x="237" y="267"/>
                      <a:pt x="238" y="266"/>
                    </a:cubicBezTo>
                    <a:cubicBezTo>
                      <a:pt x="239" y="266"/>
                      <a:pt x="240" y="265"/>
                      <a:pt x="240" y="265"/>
                    </a:cubicBezTo>
                    <a:cubicBezTo>
                      <a:pt x="242" y="264"/>
                      <a:pt x="243" y="263"/>
                      <a:pt x="245" y="262"/>
                    </a:cubicBezTo>
                    <a:cubicBezTo>
                      <a:pt x="245" y="261"/>
                      <a:pt x="246" y="261"/>
                      <a:pt x="247" y="260"/>
                    </a:cubicBezTo>
                    <a:cubicBezTo>
                      <a:pt x="248" y="260"/>
                      <a:pt x="249" y="259"/>
                      <a:pt x="251" y="258"/>
                    </a:cubicBezTo>
                    <a:cubicBezTo>
                      <a:pt x="251" y="257"/>
                      <a:pt x="252" y="257"/>
                      <a:pt x="253" y="256"/>
                    </a:cubicBezTo>
                    <a:cubicBezTo>
                      <a:pt x="254" y="256"/>
                      <a:pt x="256" y="255"/>
                      <a:pt x="257" y="254"/>
                    </a:cubicBezTo>
                    <a:cubicBezTo>
                      <a:pt x="258" y="253"/>
                      <a:pt x="258" y="253"/>
                      <a:pt x="259" y="252"/>
                    </a:cubicBezTo>
                    <a:cubicBezTo>
                      <a:pt x="261" y="252"/>
                      <a:pt x="262" y="251"/>
                      <a:pt x="263" y="250"/>
                    </a:cubicBezTo>
                    <a:cubicBezTo>
                      <a:pt x="264" y="249"/>
                      <a:pt x="265" y="249"/>
                      <a:pt x="265" y="248"/>
                    </a:cubicBezTo>
                    <a:cubicBezTo>
                      <a:pt x="267" y="248"/>
                      <a:pt x="268" y="247"/>
                      <a:pt x="269" y="246"/>
                    </a:cubicBezTo>
                    <a:cubicBezTo>
                      <a:pt x="270" y="245"/>
                      <a:pt x="271" y="245"/>
                      <a:pt x="272" y="244"/>
                    </a:cubicBezTo>
                    <a:cubicBezTo>
                      <a:pt x="273" y="244"/>
                      <a:pt x="274" y="243"/>
                      <a:pt x="276" y="242"/>
                    </a:cubicBezTo>
                    <a:cubicBezTo>
                      <a:pt x="276" y="241"/>
                      <a:pt x="277" y="241"/>
                      <a:pt x="278" y="240"/>
                    </a:cubicBezTo>
                    <a:cubicBezTo>
                      <a:pt x="279" y="240"/>
                      <a:pt x="281" y="239"/>
                      <a:pt x="282" y="238"/>
                    </a:cubicBezTo>
                    <a:cubicBezTo>
                      <a:pt x="283" y="238"/>
                      <a:pt x="284" y="237"/>
                      <a:pt x="284" y="237"/>
                    </a:cubicBezTo>
                    <a:cubicBezTo>
                      <a:pt x="286" y="236"/>
                      <a:pt x="287" y="235"/>
                      <a:pt x="288" y="234"/>
                    </a:cubicBezTo>
                    <a:cubicBezTo>
                      <a:pt x="289" y="234"/>
                      <a:pt x="290" y="233"/>
                      <a:pt x="291" y="233"/>
                    </a:cubicBezTo>
                    <a:cubicBezTo>
                      <a:pt x="292" y="232"/>
                      <a:pt x="293" y="231"/>
                      <a:pt x="295" y="230"/>
                    </a:cubicBezTo>
                    <a:cubicBezTo>
                      <a:pt x="295" y="230"/>
                      <a:pt x="296" y="229"/>
                      <a:pt x="297" y="229"/>
                    </a:cubicBezTo>
                    <a:cubicBezTo>
                      <a:pt x="298" y="228"/>
                      <a:pt x="300" y="227"/>
                      <a:pt x="301" y="227"/>
                    </a:cubicBezTo>
                    <a:cubicBezTo>
                      <a:pt x="302" y="226"/>
                      <a:pt x="302" y="226"/>
                      <a:pt x="303" y="225"/>
                    </a:cubicBezTo>
                    <a:cubicBezTo>
                      <a:pt x="305" y="224"/>
                      <a:pt x="306" y="224"/>
                      <a:pt x="307" y="223"/>
                    </a:cubicBezTo>
                    <a:cubicBezTo>
                      <a:pt x="308" y="222"/>
                      <a:pt x="309" y="222"/>
                      <a:pt x="310" y="222"/>
                    </a:cubicBezTo>
                    <a:cubicBezTo>
                      <a:pt x="311" y="221"/>
                      <a:pt x="312" y="220"/>
                      <a:pt x="314" y="219"/>
                    </a:cubicBezTo>
                    <a:cubicBezTo>
                      <a:pt x="554" y="80"/>
                      <a:pt x="854" y="2"/>
                      <a:pt x="1188" y="2"/>
                    </a:cubicBezTo>
                    <a:cubicBezTo>
                      <a:pt x="1408" y="2"/>
                      <a:pt x="1644" y="36"/>
                      <a:pt x="1886" y="109"/>
                    </a:cubicBezTo>
                    <a:cubicBezTo>
                      <a:pt x="1888" y="109"/>
                      <a:pt x="1890" y="110"/>
                      <a:pt x="1892" y="111"/>
                    </a:cubicBezTo>
                    <a:cubicBezTo>
                      <a:pt x="1895" y="111"/>
                      <a:pt x="1898" y="112"/>
                      <a:pt x="1900" y="113"/>
                    </a:cubicBezTo>
                    <a:cubicBezTo>
                      <a:pt x="1902" y="114"/>
                      <a:pt x="1904" y="114"/>
                      <a:pt x="1906" y="115"/>
                    </a:cubicBezTo>
                    <a:cubicBezTo>
                      <a:pt x="1909" y="116"/>
                      <a:pt x="1912" y="117"/>
                      <a:pt x="1915" y="118"/>
                    </a:cubicBezTo>
                    <a:cubicBezTo>
                      <a:pt x="1917" y="118"/>
                      <a:pt x="1919" y="119"/>
                      <a:pt x="1921" y="119"/>
                    </a:cubicBezTo>
                    <a:cubicBezTo>
                      <a:pt x="1923" y="120"/>
                      <a:pt x="1926" y="121"/>
                      <a:pt x="1929" y="122"/>
                    </a:cubicBezTo>
                    <a:cubicBezTo>
                      <a:pt x="1931" y="123"/>
                      <a:pt x="1933" y="123"/>
                      <a:pt x="1935" y="124"/>
                    </a:cubicBezTo>
                    <a:cubicBezTo>
                      <a:pt x="1938" y="125"/>
                      <a:pt x="1941" y="126"/>
                      <a:pt x="1943" y="127"/>
                    </a:cubicBezTo>
                    <a:cubicBezTo>
                      <a:pt x="1946" y="127"/>
                      <a:pt x="1948" y="128"/>
                      <a:pt x="1950" y="129"/>
                    </a:cubicBezTo>
                    <a:cubicBezTo>
                      <a:pt x="1952" y="130"/>
                      <a:pt x="1955" y="131"/>
                      <a:pt x="1958" y="131"/>
                    </a:cubicBezTo>
                    <a:cubicBezTo>
                      <a:pt x="1960" y="132"/>
                      <a:pt x="1962" y="133"/>
                      <a:pt x="1964" y="133"/>
                    </a:cubicBezTo>
                    <a:cubicBezTo>
                      <a:pt x="1967" y="134"/>
                      <a:pt x="1970" y="135"/>
                      <a:pt x="1972" y="136"/>
                    </a:cubicBezTo>
                    <a:cubicBezTo>
                      <a:pt x="1974" y="137"/>
                      <a:pt x="1977" y="138"/>
                      <a:pt x="1979" y="138"/>
                    </a:cubicBezTo>
                    <a:cubicBezTo>
                      <a:pt x="1981" y="139"/>
                      <a:pt x="1984" y="140"/>
                      <a:pt x="1987" y="141"/>
                    </a:cubicBezTo>
                    <a:cubicBezTo>
                      <a:pt x="1989" y="142"/>
                      <a:pt x="1991" y="143"/>
                      <a:pt x="1993" y="143"/>
                    </a:cubicBezTo>
                    <a:cubicBezTo>
                      <a:pt x="1996" y="144"/>
                      <a:pt x="1998" y="145"/>
                      <a:pt x="2001" y="146"/>
                    </a:cubicBezTo>
                    <a:cubicBezTo>
                      <a:pt x="2003" y="147"/>
                      <a:pt x="2006" y="148"/>
                      <a:pt x="2008" y="148"/>
                    </a:cubicBezTo>
                    <a:cubicBezTo>
                      <a:pt x="2010" y="149"/>
                      <a:pt x="2013" y="150"/>
                      <a:pt x="2015" y="151"/>
                    </a:cubicBezTo>
                    <a:cubicBezTo>
                      <a:pt x="2018" y="152"/>
                      <a:pt x="2020" y="153"/>
                      <a:pt x="2022" y="154"/>
                    </a:cubicBezTo>
                    <a:cubicBezTo>
                      <a:pt x="2025" y="154"/>
                      <a:pt x="2027" y="155"/>
                      <a:pt x="2030" y="156"/>
                    </a:cubicBezTo>
                    <a:cubicBezTo>
                      <a:pt x="2032" y="157"/>
                      <a:pt x="2035" y="158"/>
                      <a:pt x="2037" y="159"/>
                    </a:cubicBezTo>
                    <a:cubicBezTo>
                      <a:pt x="2039" y="160"/>
                      <a:pt x="2042" y="160"/>
                      <a:pt x="2044" y="161"/>
                    </a:cubicBezTo>
                    <a:cubicBezTo>
                      <a:pt x="2047" y="162"/>
                      <a:pt x="2049" y="163"/>
                      <a:pt x="2052" y="164"/>
                    </a:cubicBezTo>
                    <a:cubicBezTo>
                      <a:pt x="2054" y="165"/>
                      <a:pt x="2056" y="166"/>
                      <a:pt x="2058" y="166"/>
                    </a:cubicBezTo>
                    <a:cubicBezTo>
                      <a:pt x="2061" y="167"/>
                      <a:pt x="2064" y="168"/>
                      <a:pt x="2066" y="169"/>
                    </a:cubicBezTo>
                    <a:cubicBezTo>
                      <a:pt x="2068" y="170"/>
                      <a:pt x="2070" y="171"/>
                      <a:pt x="2072" y="172"/>
                    </a:cubicBezTo>
                    <a:cubicBezTo>
                      <a:pt x="2075" y="173"/>
                      <a:pt x="2078" y="174"/>
                      <a:pt x="2081" y="175"/>
                    </a:cubicBezTo>
                    <a:cubicBezTo>
                      <a:pt x="2083" y="176"/>
                      <a:pt x="2085" y="176"/>
                      <a:pt x="2086" y="177"/>
                    </a:cubicBezTo>
                    <a:cubicBezTo>
                      <a:pt x="2089" y="178"/>
                      <a:pt x="2092" y="179"/>
                      <a:pt x="2096" y="181"/>
                    </a:cubicBezTo>
                    <a:cubicBezTo>
                      <a:pt x="2097" y="181"/>
                      <a:pt x="2099" y="182"/>
                      <a:pt x="2100" y="182"/>
                    </a:cubicBezTo>
                    <a:cubicBezTo>
                      <a:pt x="2104" y="184"/>
                      <a:pt x="2107" y="185"/>
                      <a:pt x="2110" y="186"/>
                    </a:cubicBezTo>
                    <a:cubicBezTo>
                      <a:pt x="2111" y="187"/>
                      <a:pt x="2113" y="187"/>
                      <a:pt x="2114" y="188"/>
                    </a:cubicBezTo>
                    <a:cubicBezTo>
                      <a:pt x="2118" y="189"/>
                      <a:pt x="2121" y="191"/>
                      <a:pt x="2125" y="192"/>
                    </a:cubicBezTo>
                    <a:cubicBezTo>
                      <a:pt x="2126" y="192"/>
                      <a:pt x="2127" y="193"/>
                      <a:pt x="2128" y="193"/>
                    </a:cubicBezTo>
                    <a:cubicBezTo>
                      <a:pt x="2132" y="195"/>
                      <a:pt x="2136" y="196"/>
                      <a:pt x="2139" y="198"/>
                    </a:cubicBezTo>
                    <a:cubicBezTo>
                      <a:pt x="2140" y="198"/>
                      <a:pt x="2141" y="198"/>
                      <a:pt x="2141" y="199"/>
                    </a:cubicBezTo>
                    <a:cubicBezTo>
                      <a:pt x="2145" y="200"/>
                      <a:pt x="2150" y="202"/>
                      <a:pt x="2154" y="204"/>
                    </a:cubicBezTo>
                    <a:cubicBezTo>
                      <a:pt x="2158" y="205"/>
                      <a:pt x="2162" y="207"/>
                      <a:pt x="2166" y="209"/>
                    </a:cubicBezTo>
                    <a:cubicBezTo>
                      <a:pt x="2167" y="209"/>
                      <a:pt x="2168" y="210"/>
                      <a:pt x="2168" y="210"/>
                    </a:cubicBezTo>
                    <a:cubicBezTo>
                      <a:pt x="2195" y="221"/>
                      <a:pt x="2221" y="232"/>
                      <a:pt x="2248" y="244"/>
                    </a:cubicBezTo>
                    <a:cubicBezTo>
                      <a:pt x="2479" y="349"/>
                      <a:pt x="2714" y="489"/>
                      <a:pt x="2946" y="668"/>
                    </a:cubicBezTo>
                    <a:cubicBezTo>
                      <a:pt x="2947" y="667"/>
                      <a:pt x="2947" y="667"/>
                      <a:pt x="2947" y="667"/>
                    </a:cubicBezTo>
                    <a:cubicBezTo>
                      <a:pt x="2947" y="667"/>
                      <a:pt x="2947" y="667"/>
                      <a:pt x="2947" y="667"/>
                    </a:cubicBezTo>
                    <a:cubicBezTo>
                      <a:pt x="2740" y="506"/>
                      <a:pt x="2530" y="377"/>
                      <a:pt x="2321" y="276"/>
                    </a:cubicBezTo>
                    <a:cubicBezTo>
                      <a:pt x="2296" y="264"/>
                      <a:pt x="2271" y="252"/>
                      <a:pt x="2246" y="241"/>
                    </a:cubicBezTo>
                    <a:cubicBezTo>
                      <a:pt x="2239" y="238"/>
                      <a:pt x="2232" y="235"/>
                      <a:pt x="2225" y="232"/>
                    </a:cubicBezTo>
                    <a:cubicBezTo>
                      <a:pt x="2220" y="230"/>
                      <a:pt x="2216" y="228"/>
                      <a:pt x="2211" y="226"/>
                    </a:cubicBezTo>
                    <a:cubicBezTo>
                      <a:pt x="2206" y="223"/>
                      <a:pt x="2201" y="221"/>
                      <a:pt x="2196" y="219"/>
                    </a:cubicBezTo>
                    <a:cubicBezTo>
                      <a:pt x="2191" y="217"/>
                      <a:pt x="2186" y="215"/>
                      <a:pt x="2181" y="213"/>
                    </a:cubicBezTo>
                    <a:cubicBezTo>
                      <a:pt x="2176" y="211"/>
                      <a:pt x="2171" y="209"/>
                      <a:pt x="2167" y="207"/>
                    </a:cubicBezTo>
                    <a:cubicBezTo>
                      <a:pt x="2166" y="207"/>
                      <a:pt x="2165" y="206"/>
                      <a:pt x="2165" y="206"/>
                    </a:cubicBezTo>
                    <a:cubicBezTo>
                      <a:pt x="2161" y="204"/>
                      <a:pt x="2156" y="203"/>
                      <a:pt x="2152" y="201"/>
                    </a:cubicBezTo>
                    <a:cubicBezTo>
                      <a:pt x="2151" y="200"/>
                      <a:pt x="2150" y="200"/>
                      <a:pt x="2149" y="200"/>
                    </a:cubicBezTo>
                    <a:cubicBezTo>
                      <a:pt x="2145" y="198"/>
                      <a:pt x="2141" y="196"/>
                      <a:pt x="2137" y="195"/>
                    </a:cubicBezTo>
                    <a:cubicBezTo>
                      <a:pt x="2136" y="194"/>
                      <a:pt x="2134" y="194"/>
                      <a:pt x="2133" y="193"/>
                    </a:cubicBezTo>
                    <a:cubicBezTo>
                      <a:pt x="2130" y="192"/>
                      <a:pt x="2126" y="190"/>
                      <a:pt x="2123" y="189"/>
                    </a:cubicBezTo>
                    <a:cubicBezTo>
                      <a:pt x="2121" y="188"/>
                      <a:pt x="2119" y="188"/>
                      <a:pt x="2118" y="187"/>
                    </a:cubicBezTo>
                    <a:cubicBezTo>
                      <a:pt x="2114" y="186"/>
                      <a:pt x="2111" y="185"/>
                      <a:pt x="2108" y="183"/>
                    </a:cubicBezTo>
                    <a:cubicBezTo>
                      <a:pt x="2106" y="183"/>
                      <a:pt x="2104" y="182"/>
                      <a:pt x="2102" y="181"/>
                    </a:cubicBezTo>
                    <a:cubicBezTo>
                      <a:pt x="2099" y="180"/>
                      <a:pt x="2096" y="179"/>
                      <a:pt x="2093" y="178"/>
                    </a:cubicBezTo>
                    <a:cubicBezTo>
                      <a:pt x="2091" y="177"/>
                      <a:pt x="2089" y="176"/>
                      <a:pt x="2087" y="175"/>
                    </a:cubicBezTo>
                    <a:cubicBezTo>
                      <a:pt x="2084" y="174"/>
                      <a:pt x="2081" y="173"/>
                      <a:pt x="2079" y="172"/>
                    </a:cubicBezTo>
                    <a:cubicBezTo>
                      <a:pt x="2076" y="171"/>
                      <a:pt x="2074" y="170"/>
                      <a:pt x="2072" y="169"/>
                    </a:cubicBezTo>
                    <a:cubicBezTo>
                      <a:pt x="2069" y="168"/>
                      <a:pt x="2067" y="167"/>
                      <a:pt x="2064" y="166"/>
                    </a:cubicBezTo>
                    <a:cubicBezTo>
                      <a:pt x="2062" y="166"/>
                      <a:pt x="2059" y="165"/>
                      <a:pt x="2057" y="164"/>
                    </a:cubicBezTo>
                    <a:cubicBezTo>
                      <a:pt x="2054" y="163"/>
                      <a:pt x="2052" y="162"/>
                      <a:pt x="2049" y="161"/>
                    </a:cubicBezTo>
                    <a:cubicBezTo>
                      <a:pt x="2047" y="160"/>
                      <a:pt x="2044" y="159"/>
                      <a:pt x="2042" y="158"/>
                    </a:cubicBezTo>
                    <a:cubicBezTo>
                      <a:pt x="2040" y="158"/>
                      <a:pt x="2037" y="157"/>
                      <a:pt x="2035" y="156"/>
                    </a:cubicBezTo>
                    <a:cubicBezTo>
                      <a:pt x="2032" y="155"/>
                      <a:pt x="2030" y="154"/>
                      <a:pt x="2027" y="153"/>
                    </a:cubicBezTo>
                    <a:cubicBezTo>
                      <a:pt x="2025" y="152"/>
                      <a:pt x="2022" y="151"/>
                      <a:pt x="2020" y="150"/>
                    </a:cubicBezTo>
                    <a:cubicBezTo>
                      <a:pt x="2017" y="150"/>
                      <a:pt x="2015" y="149"/>
                      <a:pt x="2012" y="148"/>
                    </a:cubicBezTo>
                    <a:cubicBezTo>
                      <a:pt x="2010" y="147"/>
                      <a:pt x="2008" y="146"/>
                      <a:pt x="2005" y="145"/>
                    </a:cubicBezTo>
                    <a:cubicBezTo>
                      <a:pt x="2003" y="144"/>
                      <a:pt x="2000" y="144"/>
                      <a:pt x="1997" y="143"/>
                    </a:cubicBezTo>
                    <a:cubicBezTo>
                      <a:pt x="1995" y="142"/>
                      <a:pt x="1993" y="141"/>
                      <a:pt x="1991" y="140"/>
                    </a:cubicBezTo>
                    <a:cubicBezTo>
                      <a:pt x="1988" y="139"/>
                      <a:pt x="1985" y="138"/>
                      <a:pt x="1983" y="138"/>
                    </a:cubicBezTo>
                    <a:cubicBezTo>
                      <a:pt x="1980" y="137"/>
                      <a:pt x="1978" y="136"/>
                      <a:pt x="1976" y="135"/>
                    </a:cubicBezTo>
                    <a:cubicBezTo>
                      <a:pt x="1973" y="134"/>
                      <a:pt x="1971" y="134"/>
                      <a:pt x="1968" y="133"/>
                    </a:cubicBezTo>
                    <a:cubicBezTo>
                      <a:pt x="1966" y="132"/>
                      <a:pt x="1964" y="131"/>
                      <a:pt x="1961" y="130"/>
                    </a:cubicBezTo>
                    <a:cubicBezTo>
                      <a:pt x="1959" y="130"/>
                      <a:pt x="1956" y="129"/>
                      <a:pt x="1953" y="128"/>
                    </a:cubicBezTo>
                    <a:cubicBezTo>
                      <a:pt x="1951" y="127"/>
                      <a:pt x="1949" y="126"/>
                      <a:pt x="1947" y="126"/>
                    </a:cubicBezTo>
                    <a:cubicBezTo>
                      <a:pt x="1944" y="125"/>
                      <a:pt x="1941" y="124"/>
                      <a:pt x="1938" y="123"/>
                    </a:cubicBezTo>
                    <a:cubicBezTo>
                      <a:pt x="1936" y="122"/>
                      <a:pt x="1934" y="122"/>
                      <a:pt x="1932" y="121"/>
                    </a:cubicBezTo>
                    <a:cubicBezTo>
                      <a:pt x="1929" y="120"/>
                      <a:pt x="1927" y="119"/>
                      <a:pt x="1924" y="118"/>
                    </a:cubicBezTo>
                    <a:cubicBezTo>
                      <a:pt x="1922" y="118"/>
                      <a:pt x="1920" y="117"/>
                      <a:pt x="1918" y="116"/>
                    </a:cubicBezTo>
                    <a:cubicBezTo>
                      <a:pt x="1915" y="116"/>
                      <a:pt x="1912" y="115"/>
                      <a:pt x="1909" y="114"/>
                    </a:cubicBezTo>
                    <a:cubicBezTo>
                      <a:pt x="1907" y="113"/>
                      <a:pt x="1905" y="113"/>
                      <a:pt x="1903" y="112"/>
                    </a:cubicBezTo>
                    <a:cubicBezTo>
                      <a:pt x="1900" y="111"/>
                      <a:pt x="1897" y="110"/>
                      <a:pt x="1894" y="109"/>
                    </a:cubicBezTo>
                    <a:cubicBezTo>
                      <a:pt x="1892" y="109"/>
                      <a:pt x="1891" y="108"/>
                      <a:pt x="1889" y="108"/>
                    </a:cubicBezTo>
                    <a:cubicBezTo>
                      <a:pt x="1645" y="35"/>
                      <a:pt x="1409" y="0"/>
                      <a:pt x="11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209935" name="Group 209934"/>
            <p:cNvGrpSpPr/>
            <p:nvPr userDrawn="1"/>
          </p:nvGrpSpPr>
          <p:grpSpPr>
            <a:xfrm>
              <a:off x="-1588" y="3802063"/>
              <a:ext cx="12199939" cy="3549650"/>
              <a:chOff x="-1588" y="3802063"/>
              <a:chExt cx="12199939" cy="3549650"/>
            </a:xfrm>
            <a:grpFill/>
          </p:grpSpPr>
          <p:sp>
            <p:nvSpPr>
              <p:cNvPr id="207903" name="Freeform 7"/>
              <p:cNvSpPr>
                <a:spLocks/>
              </p:cNvSpPr>
              <p:nvPr userDrawn="1"/>
            </p:nvSpPr>
            <p:spPr bwMode="auto">
              <a:xfrm>
                <a:off x="-1588" y="3802063"/>
                <a:ext cx="12199938" cy="3055938"/>
              </a:xfrm>
              <a:custGeom>
                <a:avLst/>
                <a:gdLst>
                  <a:gd name="T0" fmla="*/ 453 w 2947"/>
                  <a:gd name="T1" fmla="*/ 640 h 738"/>
                  <a:gd name="T2" fmla="*/ 0 w 2947"/>
                  <a:gd name="T3" fmla="*/ 561 h 738"/>
                  <a:gd name="T4" fmla="*/ 2 w 2947"/>
                  <a:gd name="T5" fmla="*/ 557 h 738"/>
                  <a:gd name="T6" fmla="*/ 1240 w 2947"/>
                  <a:gd name="T7" fmla="*/ 411 h 738"/>
                  <a:gd name="T8" fmla="*/ 1956 w 2947"/>
                  <a:gd name="T9" fmla="*/ 195 h 738"/>
                  <a:gd name="T10" fmla="*/ 2399 w 2947"/>
                  <a:gd name="T11" fmla="*/ 269 h 738"/>
                  <a:gd name="T12" fmla="*/ 2947 w 2947"/>
                  <a:gd name="T13" fmla="*/ 561 h 738"/>
                  <a:gd name="T14" fmla="*/ 2945 w 2947"/>
                  <a:gd name="T15" fmla="*/ 564 h 738"/>
                  <a:gd name="T16" fmla="*/ 1242 w 2947"/>
                  <a:gd name="T17" fmla="*/ 414 h 738"/>
                  <a:gd name="T18" fmla="*/ 453 w 2947"/>
                  <a:gd name="T19" fmla="*/ 640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38">
                    <a:moveTo>
                      <a:pt x="453" y="640"/>
                    </a:moveTo>
                    <a:cubicBezTo>
                      <a:pt x="316" y="640"/>
                      <a:pt x="167" y="617"/>
                      <a:pt x="0" y="561"/>
                    </a:cubicBezTo>
                    <a:cubicBezTo>
                      <a:pt x="2" y="557"/>
                      <a:pt x="2" y="557"/>
                      <a:pt x="2" y="557"/>
                    </a:cubicBezTo>
                    <a:cubicBezTo>
                      <a:pt x="540" y="738"/>
                      <a:pt x="896" y="571"/>
                      <a:pt x="1240" y="411"/>
                    </a:cubicBezTo>
                    <a:cubicBezTo>
                      <a:pt x="1470" y="303"/>
                      <a:pt x="1688" y="201"/>
                      <a:pt x="1956" y="195"/>
                    </a:cubicBezTo>
                    <a:cubicBezTo>
                      <a:pt x="2100" y="191"/>
                      <a:pt x="2245" y="215"/>
                      <a:pt x="2399" y="269"/>
                    </a:cubicBezTo>
                    <a:cubicBezTo>
                      <a:pt x="2571" y="330"/>
                      <a:pt x="2751" y="425"/>
                      <a:pt x="2947" y="561"/>
                    </a:cubicBezTo>
                    <a:cubicBezTo>
                      <a:pt x="2945" y="564"/>
                      <a:pt x="2945" y="564"/>
                      <a:pt x="2945" y="564"/>
                    </a:cubicBezTo>
                    <a:cubicBezTo>
                      <a:pt x="2129" y="0"/>
                      <a:pt x="1698" y="201"/>
                      <a:pt x="1242" y="414"/>
                    </a:cubicBezTo>
                    <a:cubicBezTo>
                      <a:pt x="1003" y="526"/>
                      <a:pt x="759" y="640"/>
                      <a:pt x="453" y="6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8"/>
              <p:cNvSpPr>
                <a:spLocks/>
              </p:cNvSpPr>
              <p:nvPr userDrawn="1"/>
            </p:nvSpPr>
            <p:spPr bwMode="auto">
              <a:xfrm>
                <a:off x="-1588" y="3865563"/>
                <a:ext cx="12199938" cy="3059113"/>
              </a:xfrm>
              <a:custGeom>
                <a:avLst/>
                <a:gdLst>
                  <a:gd name="T0" fmla="*/ 468 w 2947"/>
                  <a:gd name="T1" fmla="*/ 637 h 739"/>
                  <a:gd name="T2" fmla="*/ 0 w 2947"/>
                  <a:gd name="T3" fmla="*/ 552 h 739"/>
                  <a:gd name="T4" fmla="*/ 2 w 2947"/>
                  <a:gd name="T5" fmla="*/ 549 h 739"/>
                  <a:gd name="T6" fmla="*/ 1254 w 2947"/>
                  <a:gd name="T7" fmla="*/ 409 h 739"/>
                  <a:gd name="T8" fmla="*/ 1970 w 2947"/>
                  <a:gd name="T9" fmla="*/ 194 h 739"/>
                  <a:gd name="T10" fmla="*/ 2409 w 2947"/>
                  <a:gd name="T11" fmla="*/ 266 h 739"/>
                  <a:gd name="T12" fmla="*/ 2947 w 2947"/>
                  <a:gd name="T13" fmla="*/ 553 h 739"/>
                  <a:gd name="T14" fmla="*/ 2945 w 2947"/>
                  <a:gd name="T15" fmla="*/ 556 h 739"/>
                  <a:gd name="T16" fmla="*/ 1256 w 2947"/>
                  <a:gd name="T17" fmla="*/ 413 h 739"/>
                  <a:gd name="T18" fmla="*/ 468 w 2947"/>
                  <a:gd name="T19" fmla="*/ 63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39">
                    <a:moveTo>
                      <a:pt x="468" y="637"/>
                    </a:moveTo>
                    <a:cubicBezTo>
                      <a:pt x="327" y="637"/>
                      <a:pt x="173" y="613"/>
                      <a:pt x="0" y="552"/>
                    </a:cubicBezTo>
                    <a:cubicBezTo>
                      <a:pt x="2" y="549"/>
                      <a:pt x="2" y="549"/>
                      <a:pt x="2" y="549"/>
                    </a:cubicBezTo>
                    <a:cubicBezTo>
                      <a:pt x="543" y="739"/>
                      <a:pt x="905" y="572"/>
                      <a:pt x="1254" y="409"/>
                    </a:cubicBezTo>
                    <a:cubicBezTo>
                      <a:pt x="1475" y="307"/>
                      <a:pt x="1703" y="201"/>
                      <a:pt x="1970" y="194"/>
                    </a:cubicBezTo>
                    <a:cubicBezTo>
                      <a:pt x="2113" y="190"/>
                      <a:pt x="2257" y="213"/>
                      <a:pt x="2409" y="266"/>
                    </a:cubicBezTo>
                    <a:cubicBezTo>
                      <a:pt x="2579" y="325"/>
                      <a:pt x="2755" y="419"/>
                      <a:pt x="2947" y="553"/>
                    </a:cubicBezTo>
                    <a:cubicBezTo>
                      <a:pt x="2945" y="556"/>
                      <a:pt x="2945" y="556"/>
                      <a:pt x="2945" y="556"/>
                    </a:cubicBezTo>
                    <a:cubicBezTo>
                      <a:pt x="2146" y="0"/>
                      <a:pt x="1714" y="201"/>
                      <a:pt x="1256" y="413"/>
                    </a:cubicBezTo>
                    <a:cubicBezTo>
                      <a:pt x="1017" y="524"/>
                      <a:pt x="772" y="637"/>
                      <a:pt x="468" y="6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
              <p:cNvSpPr>
                <a:spLocks/>
              </p:cNvSpPr>
              <p:nvPr userDrawn="1"/>
            </p:nvSpPr>
            <p:spPr bwMode="auto">
              <a:xfrm>
                <a:off x="-1588" y="3930650"/>
                <a:ext cx="12199938" cy="3063875"/>
              </a:xfrm>
              <a:custGeom>
                <a:avLst/>
                <a:gdLst>
                  <a:gd name="T0" fmla="*/ 483 w 2947"/>
                  <a:gd name="T1" fmla="*/ 634 h 740"/>
                  <a:gd name="T2" fmla="*/ 0 w 2947"/>
                  <a:gd name="T3" fmla="*/ 542 h 740"/>
                  <a:gd name="T4" fmla="*/ 2 w 2947"/>
                  <a:gd name="T5" fmla="*/ 539 h 740"/>
                  <a:gd name="T6" fmla="*/ 1269 w 2947"/>
                  <a:gd name="T7" fmla="*/ 407 h 740"/>
                  <a:gd name="T8" fmla="*/ 1984 w 2947"/>
                  <a:gd name="T9" fmla="*/ 192 h 740"/>
                  <a:gd name="T10" fmla="*/ 2418 w 2947"/>
                  <a:gd name="T11" fmla="*/ 262 h 740"/>
                  <a:gd name="T12" fmla="*/ 2947 w 2947"/>
                  <a:gd name="T13" fmla="*/ 544 h 740"/>
                  <a:gd name="T14" fmla="*/ 2945 w 2947"/>
                  <a:gd name="T15" fmla="*/ 547 h 740"/>
                  <a:gd name="T16" fmla="*/ 1271 w 2947"/>
                  <a:gd name="T17" fmla="*/ 411 h 740"/>
                  <a:gd name="T18" fmla="*/ 483 w 2947"/>
                  <a:gd name="T19" fmla="*/ 634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40">
                    <a:moveTo>
                      <a:pt x="483" y="634"/>
                    </a:moveTo>
                    <a:cubicBezTo>
                      <a:pt x="337" y="634"/>
                      <a:pt x="178" y="608"/>
                      <a:pt x="0" y="542"/>
                    </a:cubicBezTo>
                    <a:cubicBezTo>
                      <a:pt x="2" y="539"/>
                      <a:pt x="2" y="539"/>
                      <a:pt x="2" y="539"/>
                    </a:cubicBezTo>
                    <a:cubicBezTo>
                      <a:pt x="547" y="740"/>
                      <a:pt x="914" y="571"/>
                      <a:pt x="1269" y="407"/>
                    </a:cubicBezTo>
                    <a:cubicBezTo>
                      <a:pt x="1490" y="306"/>
                      <a:pt x="1719" y="200"/>
                      <a:pt x="1984" y="192"/>
                    </a:cubicBezTo>
                    <a:cubicBezTo>
                      <a:pt x="2127" y="187"/>
                      <a:pt x="2269" y="210"/>
                      <a:pt x="2418" y="262"/>
                    </a:cubicBezTo>
                    <a:cubicBezTo>
                      <a:pt x="2586" y="320"/>
                      <a:pt x="2759" y="412"/>
                      <a:pt x="2947" y="544"/>
                    </a:cubicBezTo>
                    <a:cubicBezTo>
                      <a:pt x="2945" y="547"/>
                      <a:pt x="2945" y="547"/>
                      <a:pt x="2945" y="547"/>
                    </a:cubicBezTo>
                    <a:cubicBezTo>
                      <a:pt x="2163" y="0"/>
                      <a:pt x="1730" y="199"/>
                      <a:pt x="1271" y="411"/>
                    </a:cubicBezTo>
                    <a:cubicBezTo>
                      <a:pt x="1031" y="521"/>
                      <a:pt x="785" y="634"/>
                      <a:pt x="483" y="6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10"/>
              <p:cNvSpPr>
                <a:spLocks/>
              </p:cNvSpPr>
              <p:nvPr userDrawn="1"/>
            </p:nvSpPr>
            <p:spPr bwMode="auto">
              <a:xfrm>
                <a:off x="-1588" y="3992563"/>
                <a:ext cx="12199938" cy="3073400"/>
              </a:xfrm>
              <a:custGeom>
                <a:avLst/>
                <a:gdLst>
                  <a:gd name="T0" fmla="*/ 498 w 2947"/>
                  <a:gd name="T1" fmla="*/ 633 h 742"/>
                  <a:gd name="T2" fmla="*/ 0 w 2947"/>
                  <a:gd name="T3" fmla="*/ 533 h 742"/>
                  <a:gd name="T4" fmla="*/ 2 w 2947"/>
                  <a:gd name="T5" fmla="*/ 530 h 742"/>
                  <a:gd name="T6" fmla="*/ 1284 w 2947"/>
                  <a:gd name="T7" fmla="*/ 406 h 742"/>
                  <a:gd name="T8" fmla="*/ 1998 w 2947"/>
                  <a:gd name="T9" fmla="*/ 191 h 742"/>
                  <a:gd name="T10" fmla="*/ 2428 w 2947"/>
                  <a:gd name="T11" fmla="*/ 259 h 742"/>
                  <a:gd name="T12" fmla="*/ 2947 w 2947"/>
                  <a:gd name="T13" fmla="*/ 536 h 742"/>
                  <a:gd name="T14" fmla="*/ 2945 w 2947"/>
                  <a:gd name="T15" fmla="*/ 539 h 742"/>
                  <a:gd name="T16" fmla="*/ 1285 w 2947"/>
                  <a:gd name="T17" fmla="*/ 410 h 742"/>
                  <a:gd name="T18" fmla="*/ 498 w 2947"/>
                  <a:gd name="T19" fmla="*/ 633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42">
                    <a:moveTo>
                      <a:pt x="498" y="633"/>
                    </a:moveTo>
                    <a:cubicBezTo>
                      <a:pt x="348" y="633"/>
                      <a:pt x="184" y="604"/>
                      <a:pt x="0" y="533"/>
                    </a:cubicBezTo>
                    <a:cubicBezTo>
                      <a:pt x="2" y="530"/>
                      <a:pt x="2" y="530"/>
                      <a:pt x="2" y="530"/>
                    </a:cubicBezTo>
                    <a:cubicBezTo>
                      <a:pt x="550" y="742"/>
                      <a:pt x="923" y="571"/>
                      <a:pt x="1284" y="406"/>
                    </a:cubicBezTo>
                    <a:cubicBezTo>
                      <a:pt x="1505" y="305"/>
                      <a:pt x="1734" y="200"/>
                      <a:pt x="1998" y="191"/>
                    </a:cubicBezTo>
                    <a:cubicBezTo>
                      <a:pt x="2140" y="186"/>
                      <a:pt x="2280" y="208"/>
                      <a:pt x="2428" y="259"/>
                    </a:cubicBezTo>
                    <a:cubicBezTo>
                      <a:pt x="2593" y="315"/>
                      <a:pt x="2763" y="406"/>
                      <a:pt x="2947" y="536"/>
                    </a:cubicBezTo>
                    <a:cubicBezTo>
                      <a:pt x="2945" y="539"/>
                      <a:pt x="2945" y="539"/>
                      <a:pt x="2945" y="539"/>
                    </a:cubicBezTo>
                    <a:cubicBezTo>
                      <a:pt x="2180" y="0"/>
                      <a:pt x="1746" y="199"/>
                      <a:pt x="1285" y="410"/>
                    </a:cubicBezTo>
                    <a:cubicBezTo>
                      <a:pt x="1045" y="520"/>
                      <a:pt x="798" y="633"/>
                      <a:pt x="498" y="6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1"/>
              <p:cNvSpPr>
                <a:spLocks/>
              </p:cNvSpPr>
              <p:nvPr userDrawn="1"/>
            </p:nvSpPr>
            <p:spPr bwMode="auto">
              <a:xfrm>
                <a:off x="-1588" y="4059238"/>
                <a:ext cx="12199938" cy="3076575"/>
              </a:xfrm>
              <a:custGeom>
                <a:avLst/>
                <a:gdLst>
                  <a:gd name="T0" fmla="*/ 513 w 2947"/>
                  <a:gd name="T1" fmla="*/ 630 h 743"/>
                  <a:gd name="T2" fmla="*/ 0 w 2947"/>
                  <a:gd name="T3" fmla="*/ 523 h 743"/>
                  <a:gd name="T4" fmla="*/ 2 w 2947"/>
                  <a:gd name="T5" fmla="*/ 520 h 743"/>
                  <a:gd name="T6" fmla="*/ 1299 w 2947"/>
                  <a:gd name="T7" fmla="*/ 404 h 743"/>
                  <a:gd name="T8" fmla="*/ 2012 w 2947"/>
                  <a:gd name="T9" fmla="*/ 189 h 743"/>
                  <a:gd name="T10" fmla="*/ 2437 w 2947"/>
                  <a:gd name="T11" fmla="*/ 254 h 743"/>
                  <a:gd name="T12" fmla="*/ 2947 w 2947"/>
                  <a:gd name="T13" fmla="*/ 527 h 743"/>
                  <a:gd name="T14" fmla="*/ 2945 w 2947"/>
                  <a:gd name="T15" fmla="*/ 530 h 743"/>
                  <a:gd name="T16" fmla="*/ 1300 w 2947"/>
                  <a:gd name="T17" fmla="*/ 407 h 743"/>
                  <a:gd name="T18" fmla="*/ 513 w 2947"/>
                  <a:gd name="T19" fmla="*/ 63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43">
                    <a:moveTo>
                      <a:pt x="513" y="630"/>
                    </a:moveTo>
                    <a:cubicBezTo>
                      <a:pt x="358" y="630"/>
                      <a:pt x="189" y="600"/>
                      <a:pt x="0" y="523"/>
                    </a:cubicBezTo>
                    <a:cubicBezTo>
                      <a:pt x="2" y="520"/>
                      <a:pt x="2" y="520"/>
                      <a:pt x="2" y="520"/>
                    </a:cubicBezTo>
                    <a:cubicBezTo>
                      <a:pt x="553" y="743"/>
                      <a:pt x="932" y="571"/>
                      <a:pt x="1299" y="404"/>
                    </a:cubicBezTo>
                    <a:cubicBezTo>
                      <a:pt x="1521" y="303"/>
                      <a:pt x="1750" y="199"/>
                      <a:pt x="2012" y="189"/>
                    </a:cubicBezTo>
                    <a:cubicBezTo>
                      <a:pt x="2153" y="183"/>
                      <a:pt x="2292" y="205"/>
                      <a:pt x="2437" y="254"/>
                    </a:cubicBezTo>
                    <a:cubicBezTo>
                      <a:pt x="2600" y="310"/>
                      <a:pt x="2767" y="399"/>
                      <a:pt x="2947" y="527"/>
                    </a:cubicBezTo>
                    <a:cubicBezTo>
                      <a:pt x="2945" y="530"/>
                      <a:pt x="2945" y="530"/>
                      <a:pt x="2945" y="530"/>
                    </a:cubicBezTo>
                    <a:cubicBezTo>
                      <a:pt x="2197" y="0"/>
                      <a:pt x="1761" y="198"/>
                      <a:pt x="1300" y="407"/>
                    </a:cubicBezTo>
                    <a:cubicBezTo>
                      <a:pt x="1058" y="517"/>
                      <a:pt x="811" y="630"/>
                      <a:pt x="513" y="6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12"/>
              <p:cNvSpPr>
                <a:spLocks/>
              </p:cNvSpPr>
              <p:nvPr userDrawn="1"/>
            </p:nvSpPr>
            <p:spPr bwMode="auto">
              <a:xfrm>
                <a:off x="-1588" y="4121150"/>
                <a:ext cx="12199938" cy="3084513"/>
              </a:xfrm>
              <a:custGeom>
                <a:avLst/>
                <a:gdLst>
                  <a:gd name="T0" fmla="*/ 527 w 2947"/>
                  <a:gd name="T1" fmla="*/ 628 h 745"/>
                  <a:gd name="T2" fmla="*/ 0 w 2947"/>
                  <a:gd name="T3" fmla="*/ 514 h 745"/>
                  <a:gd name="T4" fmla="*/ 2 w 2947"/>
                  <a:gd name="T5" fmla="*/ 511 h 745"/>
                  <a:gd name="T6" fmla="*/ 1314 w 2947"/>
                  <a:gd name="T7" fmla="*/ 403 h 745"/>
                  <a:gd name="T8" fmla="*/ 2026 w 2947"/>
                  <a:gd name="T9" fmla="*/ 188 h 745"/>
                  <a:gd name="T10" fmla="*/ 2447 w 2947"/>
                  <a:gd name="T11" fmla="*/ 251 h 745"/>
                  <a:gd name="T12" fmla="*/ 2947 w 2947"/>
                  <a:gd name="T13" fmla="*/ 519 h 745"/>
                  <a:gd name="T14" fmla="*/ 2945 w 2947"/>
                  <a:gd name="T15" fmla="*/ 522 h 745"/>
                  <a:gd name="T16" fmla="*/ 1315 w 2947"/>
                  <a:gd name="T17" fmla="*/ 406 h 745"/>
                  <a:gd name="T18" fmla="*/ 527 w 2947"/>
                  <a:gd name="T19" fmla="*/ 628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45">
                    <a:moveTo>
                      <a:pt x="527" y="628"/>
                    </a:moveTo>
                    <a:cubicBezTo>
                      <a:pt x="367" y="628"/>
                      <a:pt x="194" y="596"/>
                      <a:pt x="0" y="514"/>
                    </a:cubicBezTo>
                    <a:cubicBezTo>
                      <a:pt x="2" y="511"/>
                      <a:pt x="2" y="511"/>
                      <a:pt x="2" y="511"/>
                    </a:cubicBezTo>
                    <a:cubicBezTo>
                      <a:pt x="557" y="745"/>
                      <a:pt x="941" y="571"/>
                      <a:pt x="1314" y="403"/>
                    </a:cubicBezTo>
                    <a:cubicBezTo>
                      <a:pt x="1536" y="302"/>
                      <a:pt x="1766" y="198"/>
                      <a:pt x="2026" y="188"/>
                    </a:cubicBezTo>
                    <a:cubicBezTo>
                      <a:pt x="2166" y="182"/>
                      <a:pt x="2303" y="203"/>
                      <a:pt x="2447" y="251"/>
                    </a:cubicBezTo>
                    <a:cubicBezTo>
                      <a:pt x="2607" y="306"/>
                      <a:pt x="2771" y="393"/>
                      <a:pt x="2947" y="519"/>
                    </a:cubicBezTo>
                    <a:cubicBezTo>
                      <a:pt x="2945" y="522"/>
                      <a:pt x="2945" y="522"/>
                      <a:pt x="2945" y="522"/>
                    </a:cubicBezTo>
                    <a:cubicBezTo>
                      <a:pt x="2213" y="0"/>
                      <a:pt x="1777" y="197"/>
                      <a:pt x="1315" y="406"/>
                    </a:cubicBezTo>
                    <a:cubicBezTo>
                      <a:pt x="1072" y="516"/>
                      <a:pt x="824" y="628"/>
                      <a:pt x="527" y="6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3"/>
              <p:cNvSpPr>
                <a:spLocks/>
              </p:cNvSpPr>
              <p:nvPr userDrawn="1"/>
            </p:nvSpPr>
            <p:spPr bwMode="auto">
              <a:xfrm>
                <a:off x="-1588" y="4183063"/>
                <a:ext cx="12199938" cy="3097213"/>
              </a:xfrm>
              <a:custGeom>
                <a:avLst/>
                <a:gdLst>
                  <a:gd name="T0" fmla="*/ 540 w 2947"/>
                  <a:gd name="T1" fmla="*/ 627 h 748"/>
                  <a:gd name="T2" fmla="*/ 0 w 2947"/>
                  <a:gd name="T3" fmla="*/ 505 h 748"/>
                  <a:gd name="T4" fmla="*/ 2 w 2947"/>
                  <a:gd name="T5" fmla="*/ 502 h 748"/>
                  <a:gd name="T6" fmla="*/ 1329 w 2947"/>
                  <a:gd name="T7" fmla="*/ 402 h 748"/>
                  <a:gd name="T8" fmla="*/ 2040 w 2947"/>
                  <a:gd name="T9" fmla="*/ 187 h 748"/>
                  <a:gd name="T10" fmla="*/ 2456 w 2947"/>
                  <a:gd name="T11" fmla="*/ 248 h 748"/>
                  <a:gd name="T12" fmla="*/ 2947 w 2947"/>
                  <a:gd name="T13" fmla="*/ 511 h 748"/>
                  <a:gd name="T14" fmla="*/ 2945 w 2947"/>
                  <a:gd name="T15" fmla="*/ 514 h 748"/>
                  <a:gd name="T16" fmla="*/ 1330 w 2947"/>
                  <a:gd name="T17" fmla="*/ 405 h 748"/>
                  <a:gd name="T18" fmla="*/ 540 w 2947"/>
                  <a:gd name="T19" fmla="*/ 627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48">
                    <a:moveTo>
                      <a:pt x="540" y="627"/>
                    </a:moveTo>
                    <a:cubicBezTo>
                      <a:pt x="377" y="627"/>
                      <a:pt x="199" y="593"/>
                      <a:pt x="0" y="505"/>
                    </a:cubicBezTo>
                    <a:cubicBezTo>
                      <a:pt x="2" y="502"/>
                      <a:pt x="2" y="502"/>
                      <a:pt x="2" y="502"/>
                    </a:cubicBezTo>
                    <a:cubicBezTo>
                      <a:pt x="560" y="748"/>
                      <a:pt x="951" y="572"/>
                      <a:pt x="1329" y="402"/>
                    </a:cubicBezTo>
                    <a:cubicBezTo>
                      <a:pt x="1551" y="302"/>
                      <a:pt x="1781" y="198"/>
                      <a:pt x="2040" y="187"/>
                    </a:cubicBezTo>
                    <a:cubicBezTo>
                      <a:pt x="2179" y="180"/>
                      <a:pt x="2315" y="200"/>
                      <a:pt x="2456" y="248"/>
                    </a:cubicBezTo>
                    <a:cubicBezTo>
                      <a:pt x="2614" y="301"/>
                      <a:pt x="2775" y="387"/>
                      <a:pt x="2947" y="511"/>
                    </a:cubicBezTo>
                    <a:cubicBezTo>
                      <a:pt x="2945" y="514"/>
                      <a:pt x="2945" y="514"/>
                      <a:pt x="2945" y="514"/>
                    </a:cubicBezTo>
                    <a:cubicBezTo>
                      <a:pt x="2230" y="0"/>
                      <a:pt x="1793" y="197"/>
                      <a:pt x="1330" y="405"/>
                    </a:cubicBezTo>
                    <a:cubicBezTo>
                      <a:pt x="1086" y="515"/>
                      <a:pt x="837" y="627"/>
                      <a:pt x="540"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14"/>
              <p:cNvSpPr>
                <a:spLocks/>
              </p:cNvSpPr>
              <p:nvPr userDrawn="1"/>
            </p:nvSpPr>
            <p:spPr bwMode="auto">
              <a:xfrm>
                <a:off x="-1588" y="4244975"/>
                <a:ext cx="12199938" cy="3106738"/>
              </a:xfrm>
              <a:custGeom>
                <a:avLst/>
                <a:gdLst>
                  <a:gd name="T0" fmla="*/ 554 w 2947"/>
                  <a:gd name="T1" fmla="*/ 626 h 750"/>
                  <a:gd name="T2" fmla="*/ 0 w 2947"/>
                  <a:gd name="T3" fmla="*/ 496 h 750"/>
                  <a:gd name="T4" fmla="*/ 2 w 2947"/>
                  <a:gd name="T5" fmla="*/ 493 h 750"/>
                  <a:gd name="T6" fmla="*/ 1344 w 2947"/>
                  <a:gd name="T7" fmla="*/ 401 h 750"/>
                  <a:gd name="T8" fmla="*/ 2054 w 2947"/>
                  <a:gd name="T9" fmla="*/ 185 h 750"/>
                  <a:gd name="T10" fmla="*/ 2465 w 2947"/>
                  <a:gd name="T11" fmla="*/ 244 h 750"/>
                  <a:gd name="T12" fmla="*/ 2947 w 2947"/>
                  <a:gd name="T13" fmla="*/ 503 h 750"/>
                  <a:gd name="T14" fmla="*/ 2945 w 2947"/>
                  <a:gd name="T15" fmla="*/ 505 h 750"/>
                  <a:gd name="T16" fmla="*/ 1346 w 2947"/>
                  <a:gd name="T17" fmla="*/ 404 h 750"/>
                  <a:gd name="T18" fmla="*/ 554 w 2947"/>
                  <a:gd name="T19" fmla="*/ 626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7" h="750">
                    <a:moveTo>
                      <a:pt x="554" y="626"/>
                    </a:moveTo>
                    <a:cubicBezTo>
                      <a:pt x="386" y="626"/>
                      <a:pt x="204" y="590"/>
                      <a:pt x="0" y="496"/>
                    </a:cubicBezTo>
                    <a:cubicBezTo>
                      <a:pt x="2" y="493"/>
                      <a:pt x="2" y="493"/>
                      <a:pt x="2" y="493"/>
                    </a:cubicBezTo>
                    <a:cubicBezTo>
                      <a:pt x="563" y="750"/>
                      <a:pt x="960" y="573"/>
                      <a:pt x="1344" y="401"/>
                    </a:cubicBezTo>
                    <a:cubicBezTo>
                      <a:pt x="1567" y="301"/>
                      <a:pt x="1797" y="198"/>
                      <a:pt x="2054" y="185"/>
                    </a:cubicBezTo>
                    <a:cubicBezTo>
                      <a:pt x="2191" y="179"/>
                      <a:pt x="2326" y="198"/>
                      <a:pt x="2465" y="244"/>
                    </a:cubicBezTo>
                    <a:cubicBezTo>
                      <a:pt x="2621" y="296"/>
                      <a:pt x="2779" y="381"/>
                      <a:pt x="2947" y="503"/>
                    </a:cubicBezTo>
                    <a:cubicBezTo>
                      <a:pt x="2945" y="505"/>
                      <a:pt x="2945" y="505"/>
                      <a:pt x="2945" y="505"/>
                    </a:cubicBezTo>
                    <a:cubicBezTo>
                      <a:pt x="2246" y="0"/>
                      <a:pt x="1809" y="196"/>
                      <a:pt x="1346" y="404"/>
                    </a:cubicBezTo>
                    <a:cubicBezTo>
                      <a:pt x="1100" y="514"/>
                      <a:pt x="849" y="626"/>
                      <a:pt x="554" y="6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5"/>
              <p:cNvSpPr>
                <a:spLocks/>
              </p:cNvSpPr>
              <p:nvPr userDrawn="1"/>
            </p:nvSpPr>
            <p:spPr bwMode="auto">
              <a:xfrm>
                <a:off x="-1588" y="6337300"/>
                <a:ext cx="1573213" cy="530225"/>
              </a:xfrm>
              <a:custGeom>
                <a:avLst/>
                <a:gdLst>
                  <a:gd name="T0" fmla="*/ 2 w 380"/>
                  <a:gd name="T1" fmla="*/ 0 h 128"/>
                  <a:gd name="T2" fmla="*/ 0 w 380"/>
                  <a:gd name="T3" fmla="*/ 3 h 128"/>
                  <a:gd name="T4" fmla="*/ 362 w 380"/>
                  <a:gd name="T5" fmla="*/ 128 h 128"/>
                  <a:gd name="T6" fmla="*/ 380 w 380"/>
                  <a:gd name="T7" fmla="*/ 128 h 128"/>
                  <a:gd name="T8" fmla="*/ 2 w 380"/>
                  <a:gd name="T9" fmla="*/ 0 h 128"/>
                </a:gdLst>
                <a:ahLst/>
                <a:cxnLst>
                  <a:cxn ang="0">
                    <a:pos x="T0" y="T1"/>
                  </a:cxn>
                  <a:cxn ang="0">
                    <a:pos x="T2" y="T3"/>
                  </a:cxn>
                  <a:cxn ang="0">
                    <a:pos x="T4" y="T5"/>
                  </a:cxn>
                  <a:cxn ang="0">
                    <a:pos x="T6" y="T7"/>
                  </a:cxn>
                  <a:cxn ang="0">
                    <a:pos x="T8" y="T9"/>
                  </a:cxn>
                </a:cxnLst>
                <a:rect l="0" t="0" r="r" b="b"/>
                <a:pathLst>
                  <a:path w="380" h="128">
                    <a:moveTo>
                      <a:pt x="2" y="0"/>
                    </a:moveTo>
                    <a:cubicBezTo>
                      <a:pt x="0" y="3"/>
                      <a:pt x="0" y="3"/>
                      <a:pt x="0" y="3"/>
                    </a:cubicBezTo>
                    <a:cubicBezTo>
                      <a:pt x="128" y="67"/>
                      <a:pt x="248" y="106"/>
                      <a:pt x="362" y="128"/>
                    </a:cubicBezTo>
                    <a:cubicBezTo>
                      <a:pt x="380" y="128"/>
                      <a:pt x="380" y="128"/>
                      <a:pt x="380" y="128"/>
                    </a:cubicBezTo>
                    <a:cubicBezTo>
                      <a:pt x="262" y="107"/>
                      <a:pt x="136" y="67"/>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16"/>
              <p:cNvSpPr>
                <a:spLocks/>
              </p:cNvSpPr>
              <p:nvPr userDrawn="1"/>
            </p:nvSpPr>
            <p:spPr bwMode="auto">
              <a:xfrm>
                <a:off x="3240087" y="4370388"/>
                <a:ext cx="8958263" cy="2497138"/>
              </a:xfrm>
              <a:custGeom>
                <a:avLst/>
                <a:gdLst>
                  <a:gd name="T0" fmla="*/ 594 w 2164"/>
                  <a:gd name="T1" fmla="*/ 401 h 603"/>
                  <a:gd name="T2" fmla="*/ 2162 w 2164"/>
                  <a:gd name="T3" fmla="*/ 489 h 603"/>
                  <a:gd name="T4" fmla="*/ 2164 w 2164"/>
                  <a:gd name="T5" fmla="*/ 486 h 603"/>
                  <a:gd name="T6" fmla="*/ 1701 w 2164"/>
                  <a:gd name="T7" fmla="*/ 238 h 603"/>
                  <a:gd name="T8" fmla="*/ 1298 w 2164"/>
                  <a:gd name="T9" fmla="*/ 183 h 603"/>
                  <a:gd name="T10" fmla="*/ 592 w 2164"/>
                  <a:gd name="T11" fmla="*/ 398 h 603"/>
                  <a:gd name="T12" fmla="*/ 0 w 2164"/>
                  <a:gd name="T13" fmla="*/ 603 h 603"/>
                  <a:gd name="T14" fmla="*/ 19 w 2164"/>
                  <a:gd name="T15" fmla="*/ 603 h 603"/>
                  <a:gd name="T16" fmla="*/ 594 w 2164"/>
                  <a:gd name="T17" fmla="*/ 40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4" h="603">
                    <a:moveTo>
                      <a:pt x="594" y="401"/>
                    </a:moveTo>
                    <a:cubicBezTo>
                      <a:pt x="1057" y="195"/>
                      <a:pt x="1495" y="0"/>
                      <a:pt x="2162" y="489"/>
                    </a:cubicBezTo>
                    <a:cubicBezTo>
                      <a:pt x="2164" y="486"/>
                      <a:pt x="2164" y="486"/>
                      <a:pt x="2164" y="486"/>
                    </a:cubicBezTo>
                    <a:cubicBezTo>
                      <a:pt x="2003" y="369"/>
                      <a:pt x="1852" y="287"/>
                      <a:pt x="1701" y="238"/>
                    </a:cubicBezTo>
                    <a:cubicBezTo>
                      <a:pt x="1566" y="193"/>
                      <a:pt x="1434" y="175"/>
                      <a:pt x="1298" y="183"/>
                    </a:cubicBezTo>
                    <a:cubicBezTo>
                      <a:pt x="1046" y="197"/>
                      <a:pt x="815" y="299"/>
                      <a:pt x="592" y="398"/>
                    </a:cubicBezTo>
                    <a:cubicBezTo>
                      <a:pt x="403" y="482"/>
                      <a:pt x="211" y="567"/>
                      <a:pt x="0" y="603"/>
                    </a:cubicBezTo>
                    <a:cubicBezTo>
                      <a:pt x="19" y="603"/>
                      <a:pt x="19" y="603"/>
                      <a:pt x="19" y="603"/>
                    </a:cubicBezTo>
                    <a:cubicBezTo>
                      <a:pt x="223" y="566"/>
                      <a:pt x="410" y="483"/>
                      <a:pt x="594" y="4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7"/>
              <p:cNvSpPr>
                <a:spLocks/>
              </p:cNvSpPr>
              <p:nvPr userDrawn="1"/>
            </p:nvSpPr>
            <p:spPr bwMode="auto">
              <a:xfrm>
                <a:off x="3592512" y="4432300"/>
                <a:ext cx="8605838" cy="2435225"/>
              </a:xfrm>
              <a:custGeom>
                <a:avLst/>
                <a:gdLst>
                  <a:gd name="T0" fmla="*/ 524 w 2079"/>
                  <a:gd name="T1" fmla="*/ 400 h 588"/>
                  <a:gd name="T2" fmla="*/ 2077 w 2079"/>
                  <a:gd name="T3" fmla="*/ 481 h 588"/>
                  <a:gd name="T4" fmla="*/ 2079 w 2079"/>
                  <a:gd name="T5" fmla="*/ 478 h 588"/>
                  <a:gd name="T6" fmla="*/ 1625 w 2079"/>
                  <a:gd name="T7" fmla="*/ 234 h 588"/>
                  <a:gd name="T8" fmla="*/ 1227 w 2079"/>
                  <a:gd name="T9" fmla="*/ 181 h 588"/>
                  <a:gd name="T10" fmla="*/ 523 w 2079"/>
                  <a:gd name="T11" fmla="*/ 397 h 588"/>
                  <a:gd name="T12" fmla="*/ 0 w 2079"/>
                  <a:gd name="T13" fmla="*/ 588 h 588"/>
                  <a:gd name="T14" fmla="*/ 15 w 2079"/>
                  <a:gd name="T15" fmla="*/ 588 h 588"/>
                  <a:gd name="T16" fmla="*/ 524 w 2079"/>
                  <a:gd name="T17" fmla="*/ 40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9" h="588">
                    <a:moveTo>
                      <a:pt x="524" y="400"/>
                    </a:moveTo>
                    <a:cubicBezTo>
                      <a:pt x="988" y="194"/>
                      <a:pt x="1426" y="0"/>
                      <a:pt x="2077" y="481"/>
                    </a:cubicBezTo>
                    <a:cubicBezTo>
                      <a:pt x="2079" y="478"/>
                      <a:pt x="2079" y="478"/>
                      <a:pt x="2079" y="478"/>
                    </a:cubicBezTo>
                    <a:cubicBezTo>
                      <a:pt x="1922" y="363"/>
                      <a:pt x="1774" y="283"/>
                      <a:pt x="1625" y="234"/>
                    </a:cubicBezTo>
                    <a:cubicBezTo>
                      <a:pt x="1492" y="191"/>
                      <a:pt x="1362" y="173"/>
                      <a:pt x="1227" y="181"/>
                    </a:cubicBezTo>
                    <a:cubicBezTo>
                      <a:pt x="977" y="196"/>
                      <a:pt x="746" y="298"/>
                      <a:pt x="523" y="397"/>
                    </a:cubicBezTo>
                    <a:cubicBezTo>
                      <a:pt x="355" y="471"/>
                      <a:pt x="184" y="547"/>
                      <a:pt x="0" y="588"/>
                    </a:cubicBezTo>
                    <a:cubicBezTo>
                      <a:pt x="15" y="588"/>
                      <a:pt x="15" y="588"/>
                      <a:pt x="15" y="588"/>
                    </a:cubicBezTo>
                    <a:cubicBezTo>
                      <a:pt x="193" y="546"/>
                      <a:pt x="360" y="472"/>
                      <a:pt x="524" y="4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18"/>
              <p:cNvSpPr>
                <a:spLocks/>
              </p:cNvSpPr>
              <p:nvPr userDrawn="1"/>
            </p:nvSpPr>
            <p:spPr bwMode="auto">
              <a:xfrm>
                <a:off x="-1588" y="6365875"/>
                <a:ext cx="1341438" cy="501650"/>
              </a:xfrm>
              <a:custGeom>
                <a:avLst/>
                <a:gdLst>
                  <a:gd name="T0" fmla="*/ 2 w 324"/>
                  <a:gd name="T1" fmla="*/ 0 h 121"/>
                  <a:gd name="T2" fmla="*/ 0 w 324"/>
                  <a:gd name="T3" fmla="*/ 2 h 121"/>
                  <a:gd name="T4" fmla="*/ 311 w 324"/>
                  <a:gd name="T5" fmla="*/ 121 h 121"/>
                  <a:gd name="T6" fmla="*/ 324 w 324"/>
                  <a:gd name="T7" fmla="*/ 121 h 121"/>
                  <a:gd name="T8" fmla="*/ 2 w 324"/>
                  <a:gd name="T9" fmla="*/ 0 h 121"/>
                </a:gdLst>
                <a:ahLst/>
                <a:cxnLst>
                  <a:cxn ang="0">
                    <a:pos x="T0" y="T1"/>
                  </a:cxn>
                  <a:cxn ang="0">
                    <a:pos x="T2" y="T3"/>
                  </a:cxn>
                  <a:cxn ang="0">
                    <a:pos x="T4" y="T5"/>
                  </a:cxn>
                  <a:cxn ang="0">
                    <a:pos x="T6" y="T7"/>
                  </a:cxn>
                  <a:cxn ang="0">
                    <a:pos x="T8" y="T9"/>
                  </a:cxn>
                </a:cxnLst>
                <a:rect l="0" t="0" r="r" b="b"/>
                <a:pathLst>
                  <a:path w="324" h="121">
                    <a:moveTo>
                      <a:pt x="2" y="0"/>
                    </a:moveTo>
                    <a:cubicBezTo>
                      <a:pt x="0" y="2"/>
                      <a:pt x="0" y="2"/>
                      <a:pt x="0" y="2"/>
                    </a:cubicBezTo>
                    <a:cubicBezTo>
                      <a:pt x="109" y="58"/>
                      <a:pt x="212" y="97"/>
                      <a:pt x="311" y="121"/>
                    </a:cubicBezTo>
                    <a:cubicBezTo>
                      <a:pt x="324" y="121"/>
                      <a:pt x="324" y="121"/>
                      <a:pt x="324" y="121"/>
                    </a:cubicBezTo>
                    <a:cubicBezTo>
                      <a:pt x="222" y="97"/>
                      <a:pt x="115" y="58"/>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9"/>
              <p:cNvSpPr>
                <a:spLocks/>
              </p:cNvSpPr>
              <p:nvPr userDrawn="1"/>
            </p:nvSpPr>
            <p:spPr bwMode="auto">
              <a:xfrm>
                <a:off x="-1588" y="6391275"/>
                <a:ext cx="1171575" cy="476250"/>
              </a:xfrm>
              <a:custGeom>
                <a:avLst/>
                <a:gdLst>
                  <a:gd name="T0" fmla="*/ 2 w 283"/>
                  <a:gd name="T1" fmla="*/ 0 h 115"/>
                  <a:gd name="T2" fmla="*/ 0 w 283"/>
                  <a:gd name="T3" fmla="*/ 2 h 115"/>
                  <a:gd name="T4" fmla="*/ 272 w 283"/>
                  <a:gd name="T5" fmla="*/ 115 h 115"/>
                  <a:gd name="T6" fmla="*/ 283 w 283"/>
                  <a:gd name="T7" fmla="*/ 115 h 115"/>
                  <a:gd name="T8" fmla="*/ 2 w 283"/>
                  <a:gd name="T9" fmla="*/ 0 h 115"/>
                </a:gdLst>
                <a:ahLst/>
                <a:cxnLst>
                  <a:cxn ang="0">
                    <a:pos x="T0" y="T1"/>
                  </a:cxn>
                  <a:cxn ang="0">
                    <a:pos x="T2" y="T3"/>
                  </a:cxn>
                  <a:cxn ang="0">
                    <a:pos x="T4" y="T5"/>
                  </a:cxn>
                  <a:cxn ang="0">
                    <a:pos x="T6" y="T7"/>
                  </a:cxn>
                  <a:cxn ang="0">
                    <a:pos x="T8" y="T9"/>
                  </a:cxn>
                </a:cxnLst>
                <a:rect l="0" t="0" r="r" b="b"/>
                <a:pathLst>
                  <a:path w="283" h="115">
                    <a:moveTo>
                      <a:pt x="2" y="0"/>
                    </a:moveTo>
                    <a:cubicBezTo>
                      <a:pt x="0" y="2"/>
                      <a:pt x="0" y="2"/>
                      <a:pt x="0" y="2"/>
                    </a:cubicBezTo>
                    <a:cubicBezTo>
                      <a:pt x="95" y="53"/>
                      <a:pt x="185" y="89"/>
                      <a:pt x="272" y="115"/>
                    </a:cubicBezTo>
                    <a:cubicBezTo>
                      <a:pt x="283" y="115"/>
                      <a:pt x="283" y="115"/>
                      <a:pt x="283" y="115"/>
                    </a:cubicBezTo>
                    <a:cubicBezTo>
                      <a:pt x="193" y="89"/>
                      <a:pt x="100" y="5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20"/>
              <p:cNvSpPr>
                <a:spLocks/>
              </p:cNvSpPr>
              <p:nvPr userDrawn="1"/>
            </p:nvSpPr>
            <p:spPr bwMode="auto">
              <a:xfrm>
                <a:off x="3890962" y="4494213"/>
                <a:ext cx="8307388" cy="2373313"/>
              </a:xfrm>
              <a:custGeom>
                <a:avLst/>
                <a:gdLst>
                  <a:gd name="T0" fmla="*/ 468 w 2007"/>
                  <a:gd name="T1" fmla="*/ 398 h 573"/>
                  <a:gd name="T2" fmla="*/ 2005 w 2007"/>
                  <a:gd name="T3" fmla="*/ 473 h 573"/>
                  <a:gd name="T4" fmla="*/ 2007 w 2007"/>
                  <a:gd name="T5" fmla="*/ 470 h 573"/>
                  <a:gd name="T6" fmla="*/ 1562 w 2007"/>
                  <a:gd name="T7" fmla="*/ 231 h 573"/>
                  <a:gd name="T8" fmla="*/ 1169 w 2007"/>
                  <a:gd name="T9" fmla="*/ 180 h 573"/>
                  <a:gd name="T10" fmla="*/ 467 w 2007"/>
                  <a:gd name="T11" fmla="*/ 395 h 573"/>
                  <a:gd name="T12" fmla="*/ 0 w 2007"/>
                  <a:gd name="T13" fmla="*/ 573 h 573"/>
                  <a:gd name="T14" fmla="*/ 12 w 2007"/>
                  <a:gd name="T15" fmla="*/ 573 h 573"/>
                  <a:gd name="T16" fmla="*/ 468 w 2007"/>
                  <a:gd name="T17" fmla="*/ 39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7" h="573">
                    <a:moveTo>
                      <a:pt x="468" y="398"/>
                    </a:moveTo>
                    <a:cubicBezTo>
                      <a:pt x="932" y="194"/>
                      <a:pt x="1369" y="0"/>
                      <a:pt x="2005" y="473"/>
                    </a:cubicBezTo>
                    <a:cubicBezTo>
                      <a:pt x="2007" y="470"/>
                      <a:pt x="2007" y="470"/>
                      <a:pt x="2007" y="470"/>
                    </a:cubicBezTo>
                    <a:cubicBezTo>
                      <a:pt x="1854" y="356"/>
                      <a:pt x="1708" y="278"/>
                      <a:pt x="1562" y="231"/>
                    </a:cubicBezTo>
                    <a:cubicBezTo>
                      <a:pt x="1431" y="188"/>
                      <a:pt x="1303" y="172"/>
                      <a:pt x="1169" y="180"/>
                    </a:cubicBezTo>
                    <a:cubicBezTo>
                      <a:pt x="920" y="195"/>
                      <a:pt x="690" y="297"/>
                      <a:pt x="467" y="395"/>
                    </a:cubicBezTo>
                    <a:cubicBezTo>
                      <a:pt x="315" y="462"/>
                      <a:pt x="162" y="530"/>
                      <a:pt x="0" y="573"/>
                    </a:cubicBezTo>
                    <a:cubicBezTo>
                      <a:pt x="12" y="573"/>
                      <a:pt x="12" y="573"/>
                      <a:pt x="12" y="573"/>
                    </a:cubicBezTo>
                    <a:cubicBezTo>
                      <a:pt x="170" y="530"/>
                      <a:pt x="320" y="464"/>
                      <a:pt x="468"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21"/>
              <p:cNvSpPr>
                <a:spLocks/>
              </p:cNvSpPr>
              <p:nvPr userDrawn="1"/>
            </p:nvSpPr>
            <p:spPr bwMode="auto">
              <a:xfrm>
                <a:off x="4156075" y="4556125"/>
                <a:ext cx="8042276" cy="2311400"/>
              </a:xfrm>
              <a:custGeom>
                <a:avLst/>
                <a:gdLst>
                  <a:gd name="T0" fmla="*/ 420 w 1943"/>
                  <a:gd name="T1" fmla="*/ 397 h 558"/>
                  <a:gd name="T2" fmla="*/ 1941 w 1943"/>
                  <a:gd name="T3" fmla="*/ 465 h 558"/>
                  <a:gd name="T4" fmla="*/ 1943 w 1943"/>
                  <a:gd name="T5" fmla="*/ 462 h 558"/>
                  <a:gd name="T6" fmla="*/ 1507 w 1943"/>
                  <a:gd name="T7" fmla="*/ 227 h 558"/>
                  <a:gd name="T8" fmla="*/ 1119 w 1943"/>
                  <a:gd name="T9" fmla="*/ 178 h 558"/>
                  <a:gd name="T10" fmla="*/ 419 w 1943"/>
                  <a:gd name="T11" fmla="*/ 394 h 558"/>
                  <a:gd name="T12" fmla="*/ 0 w 1943"/>
                  <a:gd name="T13" fmla="*/ 558 h 558"/>
                  <a:gd name="T14" fmla="*/ 10 w 1943"/>
                  <a:gd name="T15" fmla="*/ 558 h 558"/>
                  <a:gd name="T16" fmla="*/ 420 w 1943"/>
                  <a:gd name="T17" fmla="*/ 397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3" h="558">
                    <a:moveTo>
                      <a:pt x="420" y="397"/>
                    </a:moveTo>
                    <a:cubicBezTo>
                      <a:pt x="883" y="193"/>
                      <a:pt x="1321" y="0"/>
                      <a:pt x="1941" y="465"/>
                    </a:cubicBezTo>
                    <a:cubicBezTo>
                      <a:pt x="1943" y="462"/>
                      <a:pt x="1943" y="462"/>
                      <a:pt x="1943" y="462"/>
                    </a:cubicBezTo>
                    <a:cubicBezTo>
                      <a:pt x="1794" y="350"/>
                      <a:pt x="1651" y="273"/>
                      <a:pt x="1507" y="227"/>
                    </a:cubicBezTo>
                    <a:cubicBezTo>
                      <a:pt x="1378" y="186"/>
                      <a:pt x="1251" y="170"/>
                      <a:pt x="1119" y="178"/>
                    </a:cubicBezTo>
                    <a:cubicBezTo>
                      <a:pt x="872" y="194"/>
                      <a:pt x="642" y="296"/>
                      <a:pt x="419" y="394"/>
                    </a:cubicBezTo>
                    <a:cubicBezTo>
                      <a:pt x="282" y="454"/>
                      <a:pt x="144" y="515"/>
                      <a:pt x="0" y="558"/>
                    </a:cubicBezTo>
                    <a:cubicBezTo>
                      <a:pt x="10" y="558"/>
                      <a:pt x="10" y="558"/>
                      <a:pt x="10" y="558"/>
                    </a:cubicBezTo>
                    <a:cubicBezTo>
                      <a:pt x="151" y="515"/>
                      <a:pt x="286" y="456"/>
                      <a:pt x="420" y="3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22"/>
              <p:cNvSpPr>
                <a:spLocks/>
              </p:cNvSpPr>
              <p:nvPr userDrawn="1"/>
            </p:nvSpPr>
            <p:spPr bwMode="auto">
              <a:xfrm>
                <a:off x="-1588" y="6415088"/>
                <a:ext cx="1035050" cy="452438"/>
              </a:xfrm>
              <a:custGeom>
                <a:avLst/>
                <a:gdLst>
                  <a:gd name="T0" fmla="*/ 2 w 250"/>
                  <a:gd name="T1" fmla="*/ 0 h 109"/>
                  <a:gd name="T2" fmla="*/ 0 w 250"/>
                  <a:gd name="T3" fmla="*/ 2 h 109"/>
                  <a:gd name="T4" fmla="*/ 240 w 250"/>
                  <a:gd name="T5" fmla="*/ 109 h 109"/>
                  <a:gd name="T6" fmla="*/ 250 w 250"/>
                  <a:gd name="T7" fmla="*/ 109 h 109"/>
                  <a:gd name="T8" fmla="*/ 2 w 250"/>
                  <a:gd name="T9" fmla="*/ 0 h 109"/>
                </a:gdLst>
                <a:ahLst/>
                <a:cxnLst>
                  <a:cxn ang="0">
                    <a:pos x="T0" y="T1"/>
                  </a:cxn>
                  <a:cxn ang="0">
                    <a:pos x="T2" y="T3"/>
                  </a:cxn>
                  <a:cxn ang="0">
                    <a:pos x="T4" y="T5"/>
                  </a:cxn>
                  <a:cxn ang="0">
                    <a:pos x="T6" y="T7"/>
                  </a:cxn>
                  <a:cxn ang="0">
                    <a:pos x="T8" y="T9"/>
                  </a:cxn>
                </a:cxnLst>
                <a:rect l="0" t="0" r="r" b="b"/>
                <a:pathLst>
                  <a:path w="250" h="109">
                    <a:moveTo>
                      <a:pt x="2" y="0"/>
                    </a:moveTo>
                    <a:cubicBezTo>
                      <a:pt x="0" y="2"/>
                      <a:pt x="0" y="2"/>
                      <a:pt x="0" y="2"/>
                    </a:cubicBezTo>
                    <a:cubicBezTo>
                      <a:pt x="83" y="48"/>
                      <a:pt x="163" y="83"/>
                      <a:pt x="240" y="109"/>
                    </a:cubicBezTo>
                    <a:cubicBezTo>
                      <a:pt x="250" y="109"/>
                      <a:pt x="250" y="109"/>
                      <a:pt x="250" y="109"/>
                    </a:cubicBezTo>
                    <a:cubicBezTo>
                      <a:pt x="170" y="83"/>
                      <a:pt x="87" y="47"/>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23"/>
              <p:cNvSpPr>
                <a:spLocks/>
              </p:cNvSpPr>
              <p:nvPr userDrawn="1"/>
            </p:nvSpPr>
            <p:spPr bwMode="auto">
              <a:xfrm>
                <a:off x="-1588" y="6440488"/>
                <a:ext cx="915988" cy="427038"/>
              </a:xfrm>
              <a:custGeom>
                <a:avLst/>
                <a:gdLst>
                  <a:gd name="T0" fmla="*/ 2 w 221"/>
                  <a:gd name="T1" fmla="*/ 0 h 103"/>
                  <a:gd name="T2" fmla="*/ 0 w 221"/>
                  <a:gd name="T3" fmla="*/ 2 h 103"/>
                  <a:gd name="T4" fmla="*/ 213 w 221"/>
                  <a:gd name="T5" fmla="*/ 103 h 103"/>
                  <a:gd name="T6" fmla="*/ 221 w 221"/>
                  <a:gd name="T7" fmla="*/ 103 h 103"/>
                  <a:gd name="T8" fmla="*/ 2 w 221"/>
                  <a:gd name="T9" fmla="*/ 0 h 103"/>
                </a:gdLst>
                <a:ahLst/>
                <a:cxnLst>
                  <a:cxn ang="0">
                    <a:pos x="T0" y="T1"/>
                  </a:cxn>
                  <a:cxn ang="0">
                    <a:pos x="T2" y="T3"/>
                  </a:cxn>
                  <a:cxn ang="0">
                    <a:pos x="T4" y="T5"/>
                  </a:cxn>
                  <a:cxn ang="0">
                    <a:pos x="T6" y="T7"/>
                  </a:cxn>
                  <a:cxn ang="0">
                    <a:pos x="T8" y="T9"/>
                  </a:cxn>
                </a:cxnLst>
                <a:rect l="0" t="0" r="r" b="b"/>
                <a:pathLst>
                  <a:path w="221" h="103">
                    <a:moveTo>
                      <a:pt x="2" y="0"/>
                    </a:moveTo>
                    <a:cubicBezTo>
                      <a:pt x="0" y="2"/>
                      <a:pt x="0" y="2"/>
                      <a:pt x="0" y="2"/>
                    </a:cubicBezTo>
                    <a:cubicBezTo>
                      <a:pt x="73" y="44"/>
                      <a:pt x="144" y="77"/>
                      <a:pt x="213" y="103"/>
                    </a:cubicBezTo>
                    <a:cubicBezTo>
                      <a:pt x="221" y="103"/>
                      <a:pt x="221" y="103"/>
                      <a:pt x="221" y="103"/>
                    </a:cubicBezTo>
                    <a:cubicBezTo>
                      <a:pt x="150" y="77"/>
                      <a:pt x="77" y="4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Freeform 24"/>
              <p:cNvSpPr>
                <a:spLocks/>
              </p:cNvSpPr>
              <p:nvPr userDrawn="1"/>
            </p:nvSpPr>
            <p:spPr bwMode="auto">
              <a:xfrm>
                <a:off x="4400550" y="4618038"/>
                <a:ext cx="7797801" cy="2249488"/>
              </a:xfrm>
              <a:custGeom>
                <a:avLst/>
                <a:gdLst>
                  <a:gd name="T0" fmla="*/ 377 w 1884"/>
                  <a:gd name="T1" fmla="*/ 395 h 543"/>
                  <a:gd name="T2" fmla="*/ 1882 w 1884"/>
                  <a:gd name="T3" fmla="*/ 456 h 543"/>
                  <a:gd name="T4" fmla="*/ 1884 w 1884"/>
                  <a:gd name="T5" fmla="*/ 454 h 543"/>
                  <a:gd name="T6" fmla="*/ 1457 w 1884"/>
                  <a:gd name="T7" fmla="*/ 223 h 543"/>
                  <a:gd name="T8" fmla="*/ 1073 w 1884"/>
                  <a:gd name="T9" fmla="*/ 177 h 543"/>
                  <a:gd name="T10" fmla="*/ 376 w 1884"/>
                  <a:gd name="T11" fmla="*/ 393 h 543"/>
                  <a:gd name="T12" fmla="*/ 0 w 1884"/>
                  <a:gd name="T13" fmla="*/ 543 h 543"/>
                  <a:gd name="T14" fmla="*/ 10 w 1884"/>
                  <a:gd name="T15" fmla="*/ 543 h 543"/>
                  <a:gd name="T16" fmla="*/ 377 w 1884"/>
                  <a:gd name="T17" fmla="*/ 395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543">
                    <a:moveTo>
                      <a:pt x="377" y="395"/>
                    </a:moveTo>
                    <a:cubicBezTo>
                      <a:pt x="840" y="192"/>
                      <a:pt x="1277" y="0"/>
                      <a:pt x="1882" y="456"/>
                    </a:cubicBezTo>
                    <a:cubicBezTo>
                      <a:pt x="1884" y="454"/>
                      <a:pt x="1884" y="454"/>
                      <a:pt x="1884" y="454"/>
                    </a:cubicBezTo>
                    <a:cubicBezTo>
                      <a:pt x="1738" y="344"/>
                      <a:pt x="1598" y="269"/>
                      <a:pt x="1457" y="223"/>
                    </a:cubicBezTo>
                    <a:cubicBezTo>
                      <a:pt x="1330" y="183"/>
                      <a:pt x="1205" y="168"/>
                      <a:pt x="1073" y="177"/>
                    </a:cubicBezTo>
                    <a:cubicBezTo>
                      <a:pt x="829" y="194"/>
                      <a:pt x="599" y="295"/>
                      <a:pt x="376" y="393"/>
                    </a:cubicBezTo>
                    <a:cubicBezTo>
                      <a:pt x="253" y="447"/>
                      <a:pt x="129" y="501"/>
                      <a:pt x="0" y="543"/>
                    </a:cubicBezTo>
                    <a:cubicBezTo>
                      <a:pt x="10" y="543"/>
                      <a:pt x="10" y="543"/>
                      <a:pt x="10" y="543"/>
                    </a:cubicBezTo>
                    <a:cubicBezTo>
                      <a:pt x="135" y="501"/>
                      <a:pt x="257" y="448"/>
                      <a:pt x="37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Freeform 25"/>
              <p:cNvSpPr>
                <a:spLocks/>
              </p:cNvSpPr>
              <p:nvPr userDrawn="1"/>
            </p:nvSpPr>
            <p:spPr bwMode="auto">
              <a:xfrm>
                <a:off x="4632325" y="4679950"/>
                <a:ext cx="7566026" cy="2187575"/>
              </a:xfrm>
              <a:custGeom>
                <a:avLst/>
                <a:gdLst>
                  <a:gd name="T0" fmla="*/ 337 w 1828"/>
                  <a:gd name="T1" fmla="*/ 394 h 528"/>
                  <a:gd name="T2" fmla="*/ 1826 w 1828"/>
                  <a:gd name="T3" fmla="*/ 448 h 528"/>
                  <a:gd name="T4" fmla="*/ 1828 w 1828"/>
                  <a:gd name="T5" fmla="*/ 446 h 528"/>
                  <a:gd name="T6" fmla="*/ 1410 w 1828"/>
                  <a:gd name="T7" fmla="*/ 220 h 528"/>
                  <a:gd name="T8" fmla="*/ 1031 w 1828"/>
                  <a:gd name="T9" fmla="*/ 175 h 528"/>
                  <a:gd name="T10" fmla="*/ 336 w 1828"/>
                  <a:gd name="T11" fmla="*/ 391 h 528"/>
                  <a:gd name="T12" fmla="*/ 0 w 1828"/>
                  <a:gd name="T13" fmla="*/ 528 h 528"/>
                  <a:gd name="T14" fmla="*/ 9 w 1828"/>
                  <a:gd name="T15" fmla="*/ 528 h 528"/>
                  <a:gd name="T16" fmla="*/ 337 w 1828"/>
                  <a:gd name="T17" fmla="*/ 39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8" h="528">
                    <a:moveTo>
                      <a:pt x="337" y="394"/>
                    </a:moveTo>
                    <a:cubicBezTo>
                      <a:pt x="800" y="191"/>
                      <a:pt x="1236" y="0"/>
                      <a:pt x="1826" y="448"/>
                    </a:cubicBezTo>
                    <a:cubicBezTo>
                      <a:pt x="1828" y="446"/>
                      <a:pt x="1828" y="446"/>
                      <a:pt x="1828" y="446"/>
                    </a:cubicBezTo>
                    <a:cubicBezTo>
                      <a:pt x="1686" y="338"/>
                      <a:pt x="1549" y="264"/>
                      <a:pt x="1410" y="220"/>
                    </a:cubicBezTo>
                    <a:cubicBezTo>
                      <a:pt x="1285" y="180"/>
                      <a:pt x="1161" y="166"/>
                      <a:pt x="1031" y="175"/>
                    </a:cubicBezTo>
                    <a:cubicBezTo>
                      <a:pt x="789" y="193"/>
                      <a:pt x="569" y="289"/>
                      <a:pt x="336" y="391"/>
                    </a:cubicBezTo>
                    <a:cubicBezTo>
                      <a:pt x="226" y="439"/>
                      <a:pt x="115" y="488"/>
                      <a:pt x="0" y="528"/>
                    </a:cubicBezTo>
                    <a:cubicBezTo>
                      <a:pt x="9" y="528"/>
                      <a:pt x="9" y="528"/>
                      <a:pt x="9" y="528"/>
                    </a:cubicBezTo>
                    <a:cubicBezTo>
                      <a:pt x="121" y="489"/>
                      <a:pt x="230" y="441"/>
                      <a:pt x="337"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Freeform 26"/>
              <p:cNvSpPr>
                <a:spLocks/>
              </p:cNvSpPr>
              <p:nvPr userDrawn="1"/>
            </p:nvSpPr>
            <p:spPr bwMode="auto">
              <a:xfrm>
                <a:off x="-1588" y="6465888"/>
                <a:ext cx="815975" cy="401638"/>
              </a:xfrm>
              <a:custGeom>
                <a:avLst/>
                <a:gdLst>
                  <a:gd name="T0" fmla="*/ 2 w 197"/>
                  <a:gd name="T1" fmla="*/ 0 h 97"/>
                  <a:gd name="T2" fmla="*/ 0 w 197"/>
                  <a:gd name="T3" fmla="*/ 2 h 97"/>
                  <a:gd name="T4" fmla="*/ 189 w 197"/>
                  <a:gd name="T5" fmla="*/ 97 h 97"/>
                  <a:gd name="T6" fmla="*/ 197 w 197"/>
                  <a:gd name="T7" fmla="*/ 97 h 97"/>
                  <a:gd name="T8" fmla="*/ 2 w 197"/>
                  <a:gd name="T9" fmla="*/ 0 h 97"/>
                </a:gdLst>
                <a:ahLst/>
                <a:cxnLst>
                  <a:cxn ang="0">
                    <a:pos x="T0" y="T1"/>
                  </a:cxn>
                  <a:cxn ang="0">
                    <a:pos x="T2" y="T3"/>
                  </a:cxn>
                  <a:cxn ang="0">
                    <a:pos x="T4" y="T5"/>
                  </a:cxn>
                  <a:cxn ang="0">
                    <a:pos x="T6" y="T7"/>
                  </a:cxn>
                  <a:cxn ang="0">
                    <a:pos x="T8" y="T9"/>
                  </a:cxn>
                </a:cxnLst>
                <a:rect l="0" t="0" r="r" b="b"/>
                <a:pathLst>
                  <a:path w="197" h="97">
                    <a:moveTo>
                      <a:pt x="2" y="0"/>
                    </a:moveTo>
                    <a:cubicBezTo>
                      <a:pt x="0" y="2"/>
                      <a:pt x="0" y="2"/>
                      <a:pt x="0" y="2"/>
                    </a:cubicBezTo>
                    <a:cubicBezTo>
                      <a:pt x="65" y="40"/>
                      <a:pt x="128" y="72"/>
                      <a:pt x="189" y="97"/>
                    </a:cubicBezTo>
                    <a:cubicBezTo>
                      <a:pt x="197" y="97"/>
                      <a:pt x="197" y="97"/>
                      <a:pt x="197" y="97"/>
                    </a:cubicBezTo>
                    <a:cubicBezTo>
                      <a:pt x="134" y="71"/>
                      <a:pt x="69" y="39"/>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Freeform 27"/>
              <p:cNvSpPr>
                <a:spLocks/>
              </p:cNvSpPr>
              <p:nvPr userDrawn="1"/>
            </p:nvSpPr>
            <p:spPr bwMode="auto">
              <a:xfrm>
                <a:off x="4854575" y="4738688"/>
                <a:ext cx="7343776" cy="2128838"/>
              </a:xfrm>
              <a:custGeom>
                <a:avLst/>
                <a:gdLst>
                  <a:gd name="T0" fmla="*/ 300 w 1774"/>
                  <a:gd name="T1" fmla="*/ 393 h 514"/>
                  <a:gd name="T2" fmla="*/ 1772 w 1774"/>
                  <a:gd name="T3" fmla="*/ 441 h 514"/>
                  <a:gd name="T4" fmla="*/ 1774 w 1774"/>
                  <a:gd name="T5" fmla="*/ 439 h 514"/>
                  <a:gd name="T6" fmla="*/ 1364 w 1774"/>
                  <a:gd name="T7" fmla="*/ 217 h 514"/>
                  <a:gd name="T8" fmla="*/ 991 w 1774"/>
                  <a:gd name="T9" fmla="*/ 174 h 514"/>
                  <a:gd name="T10" fmla="*/ 299 w 1774"/>
                  <a:gd name="T11" fmla="*/ 391 h 514"/>
                  <a:gd name="T12" fmla="*/ 0 w 1774"/>
                  <a:gd name="T13" fmla="*/ 514 h 514"/>
                  <a:gd name="T14" fmla="*/ 8 w 1774"/>
                  <a:gd name="T15" fmla="*/ 514 h 514"/>
                  <a:gd name="T16" fmla="*/ 300 w 1774"/>
                  <a:gd name="T17" fmla="*/ 39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4" h="514">
                    <a:moveTo>
                      <a:pt x="300" y="393"/>
                    </a:moveTo>
                    <a:cubicBezTo>
                      <a:pt x="761" y="191"/>
                      <a:pt x="1197" y="0"/>
                      <a:pt x="1772" y="441"/>
                    </a:cubicBezTo>
                    <a:cubicBezTo>
                      <a:pt x="1774" y="439"/>
                      <a:pt x="1774" y="439"/>
                      <a:pt x="1774" y="439"/>
                    </a:cubicBezTo>
                    <a:cubicBezTo>
                      <a:pt x="1635" y="333"/>
                      <a:pt x="1501" y="260"/>
                      <a:pt x="1364" y="217"/>
                    </a:cubicBezTo>
                    <a:cubicBezTo>
                      <a:pt x="1242" y="179"/>
                      <a:pt x="1120" y="165"/>
                      <a:pt x="991" y="174"/>
                    </a:cubicBezTo>
                    <a:cubicBezTo>
                      <a:pt x="751" y="193"/>
                      <a:pt x="531" y="289"/>
                      <a:pt x="299" y="391"/>
                    </a:cubicBezTo>
                    <a:cubicBezTo>
                      <a:pt x="200" y="434"/>
                      <a:pt x="101" y="477"/>
                      <a:pt x="0" y="514"/>
                    </a:cubicBezTo>
                    <a:cubicBezTo>
                      <a:pt x="8" y="514"/>
                      <a:pt x="8" y="514"/>
                      <a:pt x="8" y="514"/>
                    </a:cubicBezTo>
                    <a:cubicBezTo>
                      <a:pt x="107" y="477"/>
                      <a:pt x="204" y="435"/>
                      <a:pt x="300" y="3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Freeform 28"/>
              <p:cNvSpPr>
                <a:spLocks/>
              </p:cNvSpPr>
              <p:nvPr userDrawn="1"/>
            </p:nvSpPr>
            <p:spPr bwMode="auto">
              <a:xfrm>
                <a:off x="-1588" y="6489700"/>
                <a:ext cx="725488" cy="377825"/>
              </a:xfrm>
              <a:custGeom>
                <a:avLst/>
                <a:gdLst>
                  <a:gd name="T0" fmla="*/ 2 w 175"/>
                  <a:gd name="T1" fmla="*/ 0 h 91"/>
                  <a:gd name="T2" fmla="*/ 0 w 175"/>
                  <a:gd name="T3" fmla="*/ 3 h 91"/>
                  <a:gd name="T4" fmla="*/ 168 w 175"/>
                  <a:gd name="T5" fmla="*/ 91 h 91"/>
                  <a:gd name="T6" fmla="*/ 175 w 175"/>
                  <a:gd name="T7" fmla="*/ 91 h 91"/>
                  <a:gd name="T8" fmla="*/ 2 w 175"/>
                  <a:gd name="T9" fmla="*/ 0 h 91"/>
                </a:gdLst>
                <a:ahLst/>
                <a:cxnLst>
                  <a:cxn ang="0">
                    <a:pos x="T0" y="T1"/>
                  </a:cxn>
                  <a:cxn ang="0">
                    <a:pos x="T2" y="T3"/>
                  </a:cxn>
                  <a:cxn ang="0">
                    <a:pos x="T4" y="T5"/>
                  </a:cxn>
                  <a:cxn ang="0">
                    <a:pos x="T6" y="T7"/>
                  </a:cxn>
                  <a:cxn ang="0">
                    <a:pos x="T8" y="T9"/>
                  </a:cxn>
                </a:cxnLst>
                <a:rect l="0" t="0" r="r" b="b"/>
                <a:pathLst>
                  <a:path w="175" h="91">
                    <a:moveTo>
                      <a:pt x="2" y="0"/>
                    </a:moveTo>
                    <a:cubicBezTo>
                      <a:pt x="0" y="3"/>
                      <a:pt x="0" y="3"/>
                      <a:pt x="0" y="3"/>
                    </a:cubicBezTo>
                    <a:cubicBezTo>
                      <a:pt x="58" y="37"/>
                      <a:pt x="114" y="66"/>
                      <a:pt x="168" y="91"/>
                    </a:cubicBezTo>
                    <a:cubicBezTo>
                      <a:pt x="175" y="91"/>
                      <a:pt x="175" y="91"/>
                      <a:pt x="175" y="91"/>
                    </a:cubicBezTo>
                    <a:cubicBezTo>
                      <a:pt x="119" y="66"/>
                      <a:pt x="61" y="36"/>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29"/>
              <p:cNvSpPr>
                <a:spLocks/>
              </p:cNvSpPr>
              <p:nvPr userDrawn="1"/>
            </p:nvSpPr>
            <p:spPr bwMode="auto">
              <a:xfrm>
                <a:off x="-1588" y="6515100"/>
                <a:ext cx="646113" cy="352425"/>
              </a:xfrm>
              <a:custGeom>
                <a:avLst/>
                <a:gdLst>
                  <a:gd name="T0" fmla="*/ 2 w 156"/>
                  <a:gd name="T1" fmla="*/ 0 h 85"/>
                  <a:gd name="T2" fmla="*/ 0 w 156"/>
                  <a:gd name="T3" fmla="*/ 3 h 85"/>
                  <a:gd name="T4" fmla="*/ 150 w 156"/>
                  <a:gd name="T5" fmla="*/ 85 h 85"/>
                  <a:gd name="T6" fmla="*/ 156 w 156"/>
                  <a:gd name="T7" fmla="*/ 85 h 85"/>
                  <a:gd name="T8" fmla="*/ 2 w 156"/>
                  <a:gd name="T9" fmla="*/ 0 h 85"/>
                </a:gdLst>
                <a:ahLst/>
                <a:cxnLst>
                  <a:cxn ang="0">
                    <a:pos x="T0" y="T1"/>
                  </a:cxn>
                  <a:cxn ang="0">
                    <a:pos x="T2" y="T3"/>
                  </a:cxn>
                  <a:cxn ang="0">
                    <a:pos x="T4" y="T5"/>
                  </a:cxn>
                  <a:cxn ang="0">
                    <a:pos x="T6" y="T7"/>
                  </a:cxn>
                  <a:cxn ang="0">
                    <a:pos x="T8" y="T9"/>
                  </a:cxn>
                </a:cxnLst>
                <a:rect l="0" t="0" r="r" b="b"/>
                <a:pathLst>
                  <a:path w="156" h="85">
                    <a:moveTo>
                      <a:pt x="2" y="0"/>
                    </a:moveTo>
                    <a:cubicBezTo>
                      <a:pt x="0" y="3"/>
                      <a:pt x="0" y="3"/>
                      <a:pt x="0" y="3"/>
                    </a:cubicBezTo>
                    <a:cubicBezTo>
                      <a:pt x="51" y="34"/>
                      <a:pt x="101" y="62"/>
                      <a:pt x="150" y="85"/>
                    </a:cubicBezTo>
                    <a:cubicBezTo>
                      <a:pt x="156" y="85"/>
                      <a:pt x="156" y="85"/>
                      <a:pt x="156" y="85"/>
                    </a:cubicBezTo>
                    <a:cubicBezTo>
                      <a:pt x="106" y="61"/>
                      <a:pt x="54" y="3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30"/>
              <p:cNvSpPr>
                <a:spLocks/>
              </p:cNvSpPr>
              <p:nvPr userDrawn="1"/>
            </p:nvSpPr>
            <p:spPr bwMode="auto">
              <a:xfrm>
                <a:off x="5075237" y="4800600"/>
                <a:ext cx="7123113" cy="2066925"/>
              </a:xfrm>
              <a:custGeom>
                <a:avLst/>
                <a:gdLst>
                  <a:gd name="T0" fmla="*/ 263 w 1721"/>
                  <a:gd name="T1" fmla="*/ 392 h 499"/>
                  <a:gd name="T2" fmla="*/ 1719 w 1721"/>
                  <a:gd name="T3" fmla="*/ 433 h 499"/>
                  <a:gd name="T4" fmla="*/ 1721 w 1721"/>
                  <a:gd name="T5" fmla="*/ 431 h 499"/>
                  <a:gd name="T6" fmla="*/ 1320 w 1721"/>
                  <a:gd name="T7" fmla="*/ 213 h 499"/>
                  <a:gd name="T8" fmla="*/ 952 w 1721"/>
                  <a:gd name="T9" fmla="*/ 173 h 499"/>
                  <a:gd name="T10" fmla="*/ 262 w 1721"/>
                  <a:gd name="T11" fmla="*/ 389 h 499"/>
                  <a:gd name="T12" fmla="*/ 0 w 1721"/>
                  <a:gd name="T13" fmla="*/ 499 h 499"/>
                  <a:gd name="T14" fmla="*/ 7 w 1721"/>
                  <a:gd name="T15" fmla="*/ 499 h 499"/>
                  <a:gd name="T16" fmla="*/ 263 w 1721"/>
                  <a:gd name="T17" fmla="*/ 39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1" h="499">
                    <a:moveTo>
                      <a:pt x="263" y="392"/>
                    </a:moveTo>
                    <a:cubicBezTo>
                      <a:pt x="724" y="190"/>
                      <a:pt x="1159" y="0"/>
                      <a:pt x="1719" y="433"/>
                    </a:cubicBezTo>
                    <a:cubicBezTo>
                      <a:pt x="1721" y="431"/>
                      <a:pt x="1721" y="431"/>
                      <a:pt x="1721" y="431"/>
                    </a:cubicBezTo>
                    <a:cubicBezTo>
                      <a:pt x="1586" y="326"/>
                      <a:pt x="1455" y="255"/>
                      <a:pt x="1320" y="213"/>
                    </a:cubicBezTo>
                    <a:cubicBezTo>
                      <a:pt x="1200" y="176"/>
                      <a:pt x="1079" y="162"/>
                      <a:pt x="952" y="173"/>
                    </a:cubicBezTo>
                    <a:cubicBezTo>
                      <a:pt x="714" y="192"/>
                      <a:pt x="495" y="288"/>
                      <a:pt x="262" y="389"/>
                    </a:cubicBezTo>
                    <a:cubicBezTo>
                      <a:pt x="176" y="427"/>
                      <a:pt x="88" y="465"/>
                      <a:pt x="0" y="499"/>
                    </a:cubicBezTo>
                    <a:cubicBezTo>
                      <a:pt x="7" y="499"/>
                      <a:pt x="7" y="499"/>
                      <a:pt x="7" y="499"/>
                    </a:cubicBezTo>
                    <a:cubicBezTo>
                      <a:pt x="94" y="466"/>
                      <a:pt x="179" y="429"/>
                      <a:pt x="263"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Freeform 31"/>
              <p:cNvSpPr>
                <a:spLocks/>
              </p:cNvSpPr>
              <p:nvPr userDrawn="1"/>
            </p:nvSpPr>
            <p:spPr bwMode="auto">
              <a:xfrm>
                <a:off x="-1588" y="6538913"/>
                <a:ext cx="571500" cy="328613"/>
              </a:xfrm>
              <a:custGeom>
                <a:avLst/>
                <a:gdLst>
                  <a:gd name="T0" fmla="*/ 2 w 138"/>
                  <a:gd name="T1" fmla="*/ 0 h 79"/>
                  <a:gd name="T2" fmla="*/ 0 w 138"/>
                  <a:gd name="T3" fmla="*/ 3 h 79"/>
                  <a:gd name="T4" fmla="*/ 133 w 138"/>
                  <a:gd name="T5" fmla="*/ 79 h 79"/>
                  <a:gd name="T6" fmla="*/ 138 w 138"/>
                  <a:gd name="T7" fmla="*/ 79 h 79"/>
                  <a:gd name="T8" fmla="*/ 2 w 138"/>
                  <a:gd name="T9" fmla="*/ 0 h 79"/>
                </a:gdLst>
                <a:ahLst/>
                <a:cxnLst>
                  <a:cxn ang="0">
                    <a:pos x="T0" y="T1"/>
                  </a:cxn>
                  <a:cxn ang="0">
                    <a:pos x="T2" y="T3"/>
                  </a:cxn>
                  <a:cxn ang="0">
                    <a:pos x="T4" y="T5"/>
                  </a:cxn>
                  <a:cxn ang="0">
                    <a:pos x="T6" y="T7"/>
                  </a:cxn>
                  <a:cxn ang="0">
                    <a:pos x="T8" y="T9"/>
                  </a:cxn>
                </a:cxnLst>
                <a:rect l="0" t="0" r="r" b="b"/>
                <a:pathLst>
                  <a:path w="138" h="79">
                    <a:moveTo>
                      <a:pt x="2" y="0"/>
                    </a:moveTo>
                    <a:cubicBezTo>
                      <a:pt x="0" y="3"/>
                      <a:pt x="0" y="3"/>
                      <a:pt x="0" y="3"/>
                    </a:cubicBezTo>
                    <a:cubicBezTo>
                      <a:pt x="45" y="31"/>
                      <a:pt x="89" y="57"/>
                      <a:pt x="133" y="79"/>
                    </a:cubicBezTo>
                    <a:cubicBezTo>
                      <a:pt x="138" y="79"/>
                      <a:pt x="138" y="79"/>
                      <a:pt x="138" y="79"/>
                    </a:cubicBezTo>
                    <a:cubicBezTo>
                      <a:pt x="94" y="56"/>
                      <a:pt x="48" y="3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Freeform 32"/>
              <p:cNvSpPr>
                <a:spLocks/>
              </p:cNvSpPr>
              <p:nvPr userDrawn="1"/>
            </p:nvSpPr>
            <p:spPr bwMode="auto">
              <a:xfrm>
                <a:off x="5286375" y="4862513"/>
                <a:ext cx="6911976" cy="2005013"/>
              </a:xfrm>
              <a:custGeom>
                <a:avLst/>
                <a:gdLst>
                  <a:gd name="T0" fmla="*/ 229 w 1670"/>
                  <a:gd name="T1" fmla="*/ 390 h 484"/>
                  <a:gd name="T2" fmla="*/ 1668 w 1670"/>
                  <a:gd name="T3" fmla="*/ 425 h 484"/>
                  <a:gd name="T4" fmla="*/ 1670 w 1670"/>
                  <a:gd name="T5" fmla="*/ 423 h 484"/>
                  <a:gd name="T6" fmla="*/ 1278 w 1670"/>
                  <a:gd name="T7" fmla="*/ 209 h 484"/>
                  <a:gd name="T8" fmla="*/ 914 w 1670"/>
                  <a:gd name="T9" fmla="*/ 171 h 484"/>
                  <a:gd name="T10" fmla="*/ 228 w 1670"/>
                  <a:gd name="T11" fmla="*/ 388 h 484"/>
                  <a:gd name="T12" fmla="*/ 0 w 1670"/>
                  <a:gd name="T13" fmla="*/ 484 h 484"/>
                  <a:gd name="T14" fmla="*/ 7 w 1670"/>
                  <a:gd name="T15" fmla="*/ 484 h 484"/>
                  <a:gd name="T16" fmla="*/ 229 w 1670"/>
                  <a:gd name="T17" fmla="*/ 39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0" h="484">
                    <a:moveTo>
                      <a:pt x="229" y="390"/>
                    </a:moveTo>
                    <a:cubicBezTo>
                      <a:pt x="689" y="189"/>
                      <a:pt x="1123" y="0"/>
                      <a:pt x="1668" y="425"/>
                    </a:cubicBezTo>
                    <a:cubicBezTo>
                      <a:pt x="1670" y="423"/>
                      <a:pt x="1670" y="423"/>
                      <a:pt x="1670" y="423"/>
                    </a:cubicBezTo>
                    <a:cubicBezTo>
                      <a:pt x="1538" y="320"/>
                      <a:pt x="1410" y="250"/>
                      <a:pt x="1278" y="209"/>
                    </a:cubicBezTo>
                    <a:cubicBezTo>
                      <a:pt x="1160" y="173"/>
                      <a:pt x="1041" y="160"/>
                      <a:pt x="914" y="171"/>
                    </a:cubicBezTo>
                    <a:cubicBezTo>
                      <a:pt x="679" y="191"/>
                      <a:pt x="460" y="286"/>
                      <a:pt x="228" y="388"/>
                    </a:cubicBezTo>
                    <a:cubicBezTo>
                      <a:pt x="152" y="420"/>
                      <a:pt x="77" y="454"/>
                      <a:pt x="0" y="484"/>
                    </a:cubicBezTo>
                    <a:cubicBezTo>
                      <a:pt x="7" y="484"/>
                      <a:pt x="7" y="484"/>
                      <a:pt x="7" y="484"/>
                    </a:cubicBezTo>
                    <a:cubicBezTo>
                      <a:pt x="82" y="454"/>
                      <a:pt x="155" y="422"/>
                      <a:pt x="229"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33"/>
              <p:cNvSpPr>
                <a:spLocks/>
              </p:cNvSpPr>
              <p:nvPr userDrawn="1"/>
            </p:nvSpPr>
            <p:spPr bwMode="auto">
              <a:xfrm>
                <a:off x="-1588" y="6564313"/>
                <a:ext cx="509588" cy="303213"/>
              </a:xfrm>
              <a:custGeom>
                <a:avLst/>
                <a:gdLst>
                  <a:gd name="T0" fmla="*/ 2 w 123"/>
                  <a:gd name="T1" fmla="*/ 0 h 73"/>
                  <a:gd name="T2" fmla="*/ 0 w 123"/>
                  <a:gd name="T3" fmla="*/ 3 h 73"/>
                  <a:gd name="T4" fmla="*/ 117 w 123"/>
                  <a:gd name="T5" fmla="*/ 73 h 73"/>
                  <a:gd name="T6" fmla="*/ 123 w 123"/>
                  <a:gd name="T7" fmla="*/ 73 h 73"/>
                  <a:gd name="T8" fmla="*/ 2 w 123"/>
                  <a:gd name="T9" fmla="*/ 0 h 73"/>
                </a:gdLst>
                <a:ahLst/>
                <a:cxnLst>
                  <a:cxn ang="0">
                    <a:pos x="T0" y="T1"/>
                  </a:cxn>
                  <a:cxn ang="0">
                    <a:pos x="T2" y="T3"/>
                  </a:cxn>
                  <a:cxn ang="0">
                    <a:pos x="T4" y="T5"/>
                  </a:cxn>
                  <a:cxn ang="0">
                    <a:pos x="T6" y="T7"/>
                  </a:cxn>
                  <a:cxn ang="0">
                    <a:pos x="T8" y="T9"/>
                  </a:cxn>
                </a:cxnLst>
                <a:rect l="0" t="0" r="r" b="b"/>
                <a:pathLst>
                  <a:path w="123" h="73">
                    <a:moveTo>
                      <a:pt x="2" y="0"/>
                    </a:moveTo>
                    <a:cubicBezTo>
                      <a:pt x="0" y="3"/>
                      <a:pt x="0" y="3"/>
                      <a:pt x="0" y="3"/>
                    </a:cubicBezTo>
                    <a:cubicBezTo>
                      <a:pt x="40" y="29"/>
                      <a:pt x="79" y="52"/>
                      <a:pt x="117" y="73"/>
                    </a:cubicBezTo>
                    <a:cubicBezTo>
                      <a:pt x="123" y="73"/>
                      <a:pt x="123" y="73"/>
                      <a:pt x="123" y="73"/>
                    </a:cubicBezTo>
                    <a:cubicBezTo>
                      <a:pt x="83" y="52"/>
                      <a:pt x="43" y="27"/>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34"/>
              <p:cNvSpPr>
                <a:spLocks/>
              </p:cNvSpPr>
              <p:nvPr userDrawn="1"/>
            </p:nvSpPr>
            <p:spPr bwMode="auto">
              <a:xfrm>
                <a:off x="5492750" y="4921250"/>
                <a:ext cx="6705601" cy="1946275"/>
              </a:xfrm>
              <a:custGeom>
                <a:avLst/>
                <a:gdLst>
                  <a:gd name="T0" fmla="*/ 196 w 1620"/>
                  <a:gd name="T1" fmla="*/ 389 h 470"/>
                  <a:gd name="T2" fmla="*/ 1618 w 1620"/>
                  <a:gd name="T3" fmla="*/ 418 h 470"/>
                  <a:gd name="T4" fmla="*/ 1620 w 1620"/>
                  <a:gd name="T5" fmla="*/ 416 h 470"/>
                  <a:gd name="T6" fmla="*/ 1237 w 1620"/>
                  <a:gd name="T7" fmla="*/ 207 h 470"/>
                  <a:gd name="T8" fmla="*/ 878 w 1620"/>
                  <a:gd name="T9" fmla="*/ 170 h 470"/>
                  <a:gd name="T10" fmla="*/ 195 w 1620"/>
                  <a:gd name="T11" fmla="*/ 387 h 470"/>
                  <a:gd name="T12" fmla="*/ 0 w 1620"/>
                  <a:gd name="T13" fmla="*/ 470 h 470"/>
                  <a:gd name="T14" fmla="*/ 6 w 1620"/>
                  <a:gd name="T15" fmla="*/ 470 h 470"/>
                  <a:gd name="T16" fmla="*/ 196 w 1620"/>
                  <a:gd name="T17" fmla="*/ 38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0" h="470">
                    <a:moveTo>
                      <a:pt x="196" y="389"/>
                    </a:moveTo>
                    <a:cubicBezTo>
                      <a:pt x="654" y="189"/>
                      <a:pt x="1087" y="0"/>
                      <a:pt x="1618" y="418"/>
                    </a:cubicBezTo>
                    <a:cubicBezTo>
                      <a:pt x="1620" y="416"/>
                      <a:pt x="1620" y="416"/>
                      <a:pt x="1620" y="416"/>
                    </a:cubicBezTo>
                    <a:cubicBezTo>
                      <a:pt x="1492" y="315"/>
                      <a:pt x="1367" y="247"/>
                      <a:pt x="1237" y="207"/>
                    </a:cubicBezTo>
                    <a:cubicBezTo>
                      <a:pt x="1121" y="171"/>
                      <a:pt x="1003" y="159"/>
                      <a:pt x="878" y="170"/>
                    </a:cubicBezTo>
                    <a:cubicBezTo>
                      <a:pt x="645" y="190"/>
                      <a:pt x="426" y="286"/>
                      <a:pt x="195" y="387"/>
                    </a:cubicBezTo>
                    <a:cubicBezTo>
                      <a:pt x="130" y="415"/>
                      <a:pt x="65" y="443"/>
                      <a:pt x="0" y="470"/>
                    </a:cubicBezTo>
                    <a:cubicBezTo>
                      <a:pt x="6" y="470"/>
                      <a:pt x="6" y="470"/>
                      <a:pt x="6" y="470"/>
                    </a:cubicBezTo>
                    <a:cubicBezTo>
                      <a:pt x="70" y="444"/>
                      <a:pt x="133" y="417"/>
                      <a:pt x="196" y="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35"/>
              <p:cNvSpPr>
                <a:spLocks/>
              </p:cNvSpPr>
              <p:nvPr userDrawn="1"/>
            </p:nvSpPr>
            <p:spPr bwMode="auto">
              <a:xfrm>
                <a:off x="5695950" y="4978400"/>
                <a:ext cx="6502401" cy="1889125"/>
              </a:xfrm>
              <a:custGeom>
                <a:avLst/>
                <a:gdLst>
                  <a:gd name="T0" fmla="*/ 163 w 1571"/>
                  <a:gd name="T1" fmla="*/ 389 h 456"/>
                  <a:gd name="T2" fmla="*/ 1569 w 1571"/>
                  <a:gd name="T3" fmla="*/ 410 h 456"/>
                  <a:gd name="T4" fmla="*/ 1571 w 1571"/>
                  <a:gd name="T5" fmla="*/ 409 h 456"/>
                  <a:gd name="T6" fmla="*/ 1196 w 1571"/>
                  <a:gd name="T7" fmla="*/ 204 h 456"/>
                  <a:gd name="T8" fmla="*/ 843 w 1571"/>
                  <a:gd name="T9" fmla="*/ 169 h 456"/>
                  <a:gd name="T10" fmla="*/ 162 w 1571"/>
                  <a:gd name="T11" fmla="*/ 386 h 456"/>
                  <a:gd name="T12" fmla="*/ 0 w 1571"/>
                  <a:gd name="T13" fmla="*/ 456 h 456"/>
                  <a:gd name="T14" fmla="*/ 6 w 1571"/>
                  <a:gd name="T15" fmla="*/ 456 h 456"/>
                  <a:gd name="T16" fmla="*/ 163 w 1571"/>
                  <a:gd name="T17" fmla="*/ 389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1" h="456">
                    <a:moveTo>
                      <a:pt x="163" y="389"/>
                    </a:moveTo>
                    <a:cubicBezTo>
                      <a:pt x="621" y="189"/>
                      <a:pt x="1053" y="0"/>
                      <a:pt x="1569" y="410"/>
                    </a:cubicBezTo>
                    <a:cubicBezTo>
                      <a:pt x="1571" y="409"/>
                      <a:pt x="1571" y="409"/>
                      <a:pt x="1571" y="409"/>
                    </a:cubicBezTo>
                    <a:cubicBezTo>
                      <a:pt x="1446" y="310"/>
                      <a:pt x="1324" y="243"/>
                      <a:pt x="1196" y="204"/>
                    </a:cubicBezTo>
                    <a:cubicBezTo>
                      <a:pt x="1082" y="169"/>
                      <a:pt x="967" y="158"/>
                      <a:pt x="843" y="169"/>
                    </a:cubicBezTo>
                    <a:cubicBezTo>
                      <a:pt x="612" y="190"/>
                      <a:pt x="394" y="285"/>
                      <a:pt x="162" y="386"/>
                    </a:cubicBezTo>
                    <a:cubicBezTo>
                      <a:pt x="109" y="410"/>
                      <a:pt x="54" y="433"/>
                      <a:pt x="0" y="456"/>
                    </a:cubicBezTo>
                    <a:cubicBezTo>
                      <a:pt x="6" y="456"/>
                      <a:pt x="6" y="456"/>
                      <a:pt x="6" y="456"/>
                    </a:cubicBezTo>
                    <a:cubicBezTo>
                      <a:pt x="59" y="434"/>
                      <a:pt x="111" y="411"/>
                      <a:pt x="163" y="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36"/>
              <p:cNvSpPr>
                <a:spLocks/>
              </p:cNvSpPr>
              <p:nvPr userDrawn="1"/>
            </p:nvSpPr>
            <p:spPr bwMode="auto">
              <a:xfrm>
                <a:off x="-1588" y="6592888"/>
                <a:ext cx="447675" cy="274638"/>
              </a:xfrm>
              <a:custGeom>
                <a:avLst/>
                <a:gdLst>
                  <a:gd name="T0" fmla="*/ 2 w 108"/>
                  <a:gd name="T1" fmla="*/ 0 h 66"/>
                  <a:gd name="T2" fmla="*/ 0 w 108"/>
                  <a:gd name="T3" fmla="*/ 2 h 66"/>
                  <a:gd name="T4" fmla="*/ 103 w 108"/>
                  <a:gd name="T5" fmla="*/ 66 h 66"/>
                  <a:gd name="T6" fmla="*/ 108 w 108"/>
                  <a:gd name="T7" fmla="*/ 66 h 66"/>
                  <a:gd name="T8" fmla="*/ 2 w 108"/>
                  <a:gd name="T9" fmla="*/ 0 h 66"/>
                </a:gdLst>
                <a:ahLst/>
                <a:cxnLst>
                  <a:cxn ang="0">
                    <a:pos x="T0" y="T1"/>
                  </a:cxn>
                  <a:cxn ang="0">
                    <a:pos x="T2" y="T3"/>
                  </a:cxn>
                  <a:cxn ang="0">
                    <a:pos x="T4" y="T5"/>
                  </a:cxn>
                  <a:cxn ang="0">
                    <a:pos x="T6" y="T7"/>
                  </a:cxn>
                  <a:cxn ang="0">
                    <a:pos x="T8" y="T9"/>
                  </a:cxn>
                </a:cxnLst>
                <a:rect l="0" t="0" r="r" b="b"/>
                <a:pathLst>
                  <a:path w="108" h="66">
                    <a:moveTo>
                      <a:pt x="2" y="0"/>
                    </a:moveTo>
                    <a:cubicBezTo>
                      <a:pt x="0" y="2"/>
                      <a:pt x="0" y="2"/>
                      <a:pt x="0" y="2"/>
                    </a:cubicBezTo>
                    <a:cubicBezTo>
                      <a:pt x="35" y="25"/>
                      <a:pt x="69" y="47"/>
                      <a:pt x="103" y="66"/>
                    </a:cubicBezTo>
                    <a:cubicBezTo>
                      <a:pt x="108" y="66"/>
                      <a:pt x="108" y="66"/>
                      <a:pt x="108" y="66"/>
                    </a:cubicBezTo>
                    <a:cubicBezTo>
                      <a:pt x="73" y="46"/>
                      <a:pt x="38" y="24"/>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37"/>
              <p:cNvSpPr>
                <a:spLocks/>
              </p:cNvSpPr>
              <p:nvPr userDrawn="1"/>
            </p:nvSpPr>
            <p:spPr bwMode="auto">
              <a:xfrm>
                <a:off x="-1588" y="6618288"/>
                <a:ext cx="393700" cy="249238"/>
              </a:xfrm>
              <a:custGeom>
                <a:avLst/>
                <a:gdLst>
                  <a:gd name="T0" fmla="*/ 2 w 95"/>
                  <a:gd name="T1" fmla="*/ 0 h 60"/>
                  <a:gd name="T2" fmla="*/ 0 w 95"/>
                  <a:gd name="T3" fmla="*/ 2 h 60"/>
                  <a:gd name="T4" fmla="*/ 90 w 95"/>
                  <a:gd name="T5" fmla="*/ 60 h 60"/>
                  <a:gd name="T6" fmla="*/ 95 w 95"/>
                  <a:gd name="T7" fmla="*/ 60 h 60"/>
                  <a:gd name="T8" fmla="*/ 2 w 95"/>
                  <a:gd name="T9" fmla="*/ 0 h 60"/>
                </a:gdLst>
                <a:ahLst/>
                <a:cxnLst>
                  <a:cxn ang="0">
                    <a:pos x="T0" y="T1"/>
                  </a:cxn>
                  <a:cxn ang="0">
                    <a:pos x="T2" y="T3"/>
                  </a:cxn>
                  <a:cxn ang="0">
                    <a:pos x="T4" y="T5"/>
                  </a:cxn>
                  <a:cxn ang="0">
                    <a:pos x="T6" y="T7"/>
                  </a:cxn>
                  <a:cxn ang="0">
                    <a:pos x="T8" y="T9"/>
                  </a:cxn>
                </a:cxnLst>
                <a:rect l="0" t="0" r="r" b="b"/>
                <a:pathLst>
                  <a:path w="95" h="60">
                    <a:moveTo>
                      <a:pt x="2" y="0"/>
                    </a:moveTo>
                    <a:cubicBezTo>
                      <a:pt x="0" y="2"/>
                      <a:pt x="0" y="2"/>
                      <a:pt x="0" y="2"/>
                    </a:cubicBezTo>
                    <a:cubicBezTo>
                      <a:pt x="30" y="23"/>
                      <a:pt x="60" y="42"/>
                      <a:pt x="90" y="60"/>
                    </a:cubicBezTo>
                    <a:cubicBezTo>
                      <a:pt x="95" y="60"/>
                      <a:pt x="95" y="60"/>
                      <a:pt x="95" y="60"/>
                    </a:cubicBezTo>
                    <a:cubicBezTo>
                      <a:pt x="64" y="42"/>
                      <a:pt x="33" y="2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0" name="Freeform 38"/>
              <p:cNvSpPr>
                <a:spLocks/>
              </p:cNvSpPr>
              <p:nvPr userDrawn="1"/>
            </p:nvSpPr>
            <p:spPr bwMode="auto">
              <a:xfrm>
                <a:off x="5899150" y="5040313"/>
                <a:ext cx="6299201" cy="1827213"/>
              </a:xfrm>
              <a:custGeom>
                <a:avLst/>
                <a:gdLst>
                  <a:gd name="T0" fmla="*/ 131 w 1522"/>
                  <a:gd name="T1" fmla="*/ 387 h 441"/>
                  <a:gd name="T2" fmla="*/ 1520 w 1522"/>
                  <a:gd name="T3" fmla="*/ 402 h 441"/>
                  <a:gd name="T4" fmla="*/ 1522 w 1522"/>
                  <a:gd name="T5" fmla="*/ 400 h 441"/>
                  <a:gd name="T6" fmla="*/ 1156 w 1522"/>
                  <a:gd name="T7" fmla="*/ 200 h 441"/>
                  <a:gd name="T8" fmla="*/ 807 w 1522"/>
                  <a:gd name="T9" fmla="*/ 167 h 441"/>
                  <a:gd name="T10" fmla="*/ 130 w 1522"/>
                  <a:gd name="T11" fmla="*/ 385 h 441"/>
                  <a:gd name="T12" fmla="*/ 0 w 1522"/>
                  <a:gd name="T13" fmla="*/ 441 h 441"/>
                  <a:gd name="T14" fmla="*/ 6 w 1522"/>
                  <a:gd name="T15" fmla="*/ 441 h 441"/>
                  <a:gd name="T16" fmla="*/ 131 w 1522"/>
                  <a:gd name="T17" fmla="*/ 387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2" h="441">
                    <a:moveTo>
                      <a:pt x="131" y="387"/>
                    </a:moveTo>
                    <a:cubicBezTo>
                      <a:pt x="587" y="188"/>
                      <a:pt x="1018" y="0"/>
                      <a:pt x="1520" y="402"/>
                    </a:cubicBezTo>
                    <a:cubicBezTo>
                      <a:pt x="1522" y="400"/>
                      <a:pt x="1522" y="400"/>
                      <a:pt x="1522" y="400"/>
                    </a:cubicBezTo>
                    <a:cubicBezTo>
                      <a:pt x="1401" y="303"/>
                      <a:pt x="1281" y="238"/>
                      <a:pt x="1156" y="200"/>
                    </a:cubicBezTo>
                    <a:cubicBezTo>
                      <a:pt x="1044" y="166"/>
                      <a:pt x="930" y="155"/>
                      <a:pt x="807" y="167"/>
                    </a:cubicBezTo>
                    <a:cubicBezTo>
                      <a:pt x="579" y="189"/>
                      <a:pt x="361" y="284"/>
                      <a:pt x="130" y="385"/>
                    </a:cubicBezTo>
                    <a:cubicBezTo>
                      <a:pt x="87" y="403"/>
                      <a:pt x="43" y="423"/>
                      <a:pt x="0" y="441"/>
                    </a:cubicBezTo>
                    <a:cubicBezTo>
                      <a:pt x="6" y="441"/>
                      <a:pt x="6" y="441"/>
                      <a:pt x="6" y="441"/>
                    </a:cubicBezTo>
                    <a:cubicBezTo>
                      <a:pt x="48" y="423"/>
                      <a:pt x="90" y="405"/>
                      <a:pt x="131" y="3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1" name="Freeform 39"/>
              <p:cNvSpPr>
                <a:spLocks/>
              </p:cNvSpPr>
              <p:nvPr userDrawn="1"/>
            </p:nvSpPr>
            <p:spPr bwMode="auto">
              <a:xfrm>
                <a:off x="6097587" y="5099050"/>
                <a:ext cx="6100763" cy="1768475"/>
              </a:xfrm>
              <a:custGeom>
                <a:avLst/>
                <a:gdLst>
                  <a:gd name="T0" fmla="*/ 101 w 1474"/>
                  <a:gd name="T1" fmla="*/ 386 h 427"/>
                  <a:gd name="T2" fmla="*/ 1472 w 1474"/>
                  <a:gd name="T3" fmla="*/ 395 h 427"/>
                  <a:gd name="T4" fmla="*/ 1474 w 1474"/>
                  <a:gd name="T5" fmla="*/ 393 h 427"/>
                  <a:gd name="T6" fmla="*/ 1116 w 1474"/>
                  <a:gd name="T7" fmla="*/ 197 h 427"/>
                  <a:gd name="T8" fmla="*/ 773 w 1474"/>
                  <a:gd name="T9" fmla="*/ 166 h 427"/>
                  <a:gd name="T10" fmla="*/ 100 w 1474"/>
                  <a:gd name="T11" fmla="*/ 384 h 427"/>
                  <a:gd name="T12" fmla="*/ 0 w 1474"/>
                  <a:gd name="T13" fmla="*/ 427 h 427"/>
                  <a:gd name="T14" fmla="*/ 6 w 1474"/>
                  <a:gd name="T15" fmla="*/ 427 h 427"/>
                  <a:gd name="T16" fmla="*/ 101 w 1474"/>
                  <a:gd name="T17" fmla="*/ 386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427">
                    <a:moveTo>
                      <a:pt x="101" y="386"/>
                    </a:moveTo>
                    <a:cubicBezTo>
                      <a:pt x="555" y="187"/>
                      <a:pt x="984" y="0"/>
                      <a:pt x="1472" y="395"/>
                    </a:cubicBezTo>
                    <a:cubicBezTo>
                      <a:pt x="1474" y="393"/>
                      <a:pt x="1474" y="393"/>
                      <a:pt x="1474" y="393"/>
                    </a:cubicBezTo>
                    <a:cubicBezTo>
                      <a:pt x="1356" y="298"/>
                      <a:pt x="1239" y="234"/>
                      <a:pt x="1116" y="197"/>
                    </a:cubicBezTo>
                    <a:cubicBezTo>
                      <a:pt x="1006" y="164"/>
                      <a:pt x="894" y="154"/>
                      <a:pt x="773" y="166"/>
                    </a:cubicBezTo>
                    <a:cubicBezTo>
                      <a:pt x="547" y="188"/>
                      <a:pt x="330" y="283"/>
                      <a:pt x="100" y="384"/>
                    </a:cubicBezTo>
                    <a:cubicBezTo>
                      <a:pt x="66" y="398"/>
                      <a:pt x="33" y="413"/>
                      <a:pt x="0" y="427"/>
                    </a:cubicBezTo>
                    <a:cubicBezTo>
                      <a:pt x="6" y="427"/>
                      <a:pt x="6" y="427"/>
                      <a:pt x="6" y="427"/>
                    </a:cubicBezTo>
                    <a:cubicBezTo>
                      <a:pt x="37" y="413"/>
                      <a:pt x="69" y="400"/>
                      <a:pt x="101"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2" name="Freeform 40"/>
              <p:cNvSpPr>
                <a:spLocks/>
              </p:cNvSpPr>
              <p:nvPr userDrawn="1"/>
            </p:nvSpPr>
            <p:spPr bwMode="auto">
              <a:xfrm>
                <a:off x="-1588" y="6643688"/>
                <a:ext cx="339725" cy="223838"/>
              </a:xfrm>
              <a:custGeom>
                <a:avLst/>
                <a:gdLst>
                  <a:gd name="T0" fmla="*/ 2 w 82"/>
                  <a:gd name="T1" fmla="*/ 0 h 54"/>
                  <a:gd name="T2" fmla="*/ 0 w 82"/>
                  <a:gd name="T3" fmla="*/ 2 h 54"/>
                  <a:gd name="T4" fmla="*/ 78 w 82"/>
                  <a:gd name="T5" fmla="*/ 54 h 54"/>
                  <a:gd name="T6" fmla="*/ 82 w 82"/>
                  <a:gd name="T7" fmla="*/ 54 h 54"/>
                  <a:gd name="T8" fmla="*/ 2 w 82"/>
                  <a:gd name="T9" fmla="*/ 0 h 54"/>
                </a:gdLst>
                <a:ahLst/>
                <a:cxnLst>
                  <a:cxn ang="0">
                    <a:pos x="T0" y="T1"/>
                  </a:cxn>
                  <a:cxn ang="0">
                    <a:pos x="T2" y="T3"/>
                  </a:cxn>
                  <a:cxn ang="0">
                    <a:pos x="T4" y="T5"/>
                  </a:cxn>
                  <a:cxn ang="0">
                    <a:pos x="T6" y="T7"/>
                  </a:cxn>
                  <a:cxn ang="0">
                    <a:pos x="T8" y="T9"/>
                  </a:cxn>
                </a:cxnLst>
                <a:rect l="0" t="0" r="r" b="b"/>
                <a:pathLst>
                  <a:path w="82" h="54">
                    <a:moveTo>
                      <a:pt x="2" y="0"/>
                    </a:moveTo>
                    <a:cubicBezTo>
                      <a:pt x="0" y="2"/>
                      <a:pt x="0" y="2"/>
                      <a:pt x="0" y="2"/>
                    </a:cubicBezTo>
                    <a:cubicBezTo>
                      <a:pt x="26" y="20"/>
                      <a:pt x="52" y="38"/>
                      <a:pt x="78" y="54"/>
                    </a:cubicBezTo>
                    <a:cubicBezTo>
                      <a:pt x="82" y="54"/>
                      <a:pt x="82" y="54"/>
                      <a:pt x="82" y="54"/>
                    </a:cubicBezTo>
                    <a:cubicBezTo>
                      <a:pt x="56" y="37"/>
                      <a:pt x="29" y="19"/>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4" name="Freeform 41"/>
              <p:cNvSpPr>
                <a:spLocks/>
              </p:cNvSpPr>
              <p:nvPr userDrawn="1"/>
            </p:nvSpPr>
            <p:spPr bwMode="auto">
              <a:xfrm>
                <a:off x="-1588" y="6667500"/>
                <a:ext cx="295275" cy="200025"/>
              </a:xfrm>
              <a:custGeom>
                <a:avLst/>
                <a:gdLst>
                  <a:gd name="T0" fmla="*/ 2 w 71"/>
                  <a:gd name="T1" fmla="*/ 0 h 48"/>
                  <a:gd name="T2" fmla="*/ 0 w 71"/>
                  <a:gd name="T3" fmla="*/ 2 h 48"/>
                  <a:gd name="T4" fmla="*/ 67 w 71"/>
                  <a:gd name="T5" fmla="*/ 48 h 48"/>
                  <a:gd name="T6" fmla="*/ 71 w 71"/>
                  <a:gd name="T7" fmla="*/ 48 h 48"/>
                  <a:gd name="T8" fmla="*/ 2 w 71"/>
                  <a:gd name="T9" fmla="*/ 0 h 48"/>
                </a:gdLst>
                <a:ahLst/>
                <a:cxnLst>
                  <a:cxn ang="0">
                    <a:pos x="T0" y="T1"/>
                  </a:cxn>
                  <a:cxn ang="0">
                    <a:pos x="T2" y="T3"/>
                  </a:cxn>
                  <a:cxn ang="0">
                    <a:pos x="T4" y="T5"/>
                  </a:cxn>
                  <a:cxn ang="0">
                    <a:pos x="T6" y="T7"/>
                  </a:cxn>
                  <a:cxn ang="0">
                    <a:pos x="T8" y="T9"/>
                  </a:cxn>
                </a:cxnLst>
                <a:rect l="0" t="0" r="r" b="b"/>
                <a:pathLst>
                  <a:path w="71" h="48">
                    <a:moveTo>
                      <a:pt x="2" y="0"/>
                    </a:moveTo>
                    <a:cubicBezTo>
                      <a:pt x="0" y="2"/>
                      <a:pt x="0" y="2"/>
                      <a:pt x="0" y="2"/>
                    </a:cubicBezTo>
                    <a:cubicBezTo>
                      <a:pt x="22" y="18"/>
                      <a:pt x="45" y="33"/>
                      <a:pt x="67" y="48"/>
                    </a:cubicBezTo>
                    <a:cubicBezTo>
                      <a:pt x="71" y="48"/>
                      <a:pt x="71" y="48"/>
                      <a:pt x="71" y="48"/>
                    </a:cubicBezTo>
                    <a:cubicBezTo>
                      <a:pt x="48" y="33"/>
                      <a:pt x="25" y="17"/>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5" name="Freeform 42"/>
              <p:cNvSpPr>
                <a:spLocks/>
              </p:cNvSpPr>
              <p:nvPr userDrawn="1"/>
            </p:nvSpPr>
            <p:spPr bwMode="auto">
              <a:xfrm>
                <a:off x="6296025" y="5156200"/>
                <a:ext cx="5902325" cy="1711325"/>
              </a:xfrm>
              <a:custGeom>
                <a:avLst/>
                <a:gdLst>
                  <a:gd name="T0" fmla="*/ 70 w 1426"/>
                  <a:gd name="T1" fmla="*/ 385 h 413"/>
                  <a:gd name="T2" fmla="*/ 1424 w 1426"/>
                  <a:gd name="T3" fmla="*/ 388 h 413"/>
                  <a:gd name="T4" fmla="*/ 1426 w 1426"/>
                  <a:gd name="T5" fmla="*/ 386 h 413"/>
                  <a:gd name="T6" fmla="*/ 1077 w 1426"/>
                  <a:gd name="T7" fmla="*/ 194 h 413"/>
                  <a:gd name="T8" fmla="*/ 738 w 1426"/>
                  <a:gd name="T9" fmla="*/ 165 h 413"/>
                  <a:gd name="T10" fmla="*/ 69 w 1426"/>
                  <a:gd name="T11" fmla="*/ 383 h 413"/>
                  <a:gd name="T12" fmla="*/ 0 w 1426"/>
                  <a:gd name="T13" fmla="*/ 413 h 413"/>
                  <a:gd name="T14" fmla="*/ 5 w 1426"/>
                  <a:gd name="T15" fmla="*/ 413 h 413"/>
                  <a:gd name="T16" fmla="*/ 70 w 1426"/>
                  <a:gd name="T17" fmla="*/ 38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6" h="413">
                    <a:moveTo>
                      <a:pt x="70" y="385"/>
                    </a:moveTo>
                    <a:cubicBezTo>
                      <a:pt x="522" y="187"/>
                      <a:pt x="950" y="0"/>
                      <a:pt x="1424" y="388"/>
                    </a:cubicBezTo>
                    <a:cubicBezTo>
                      <a:pt x="1426" y="386"/>
                      <a:pt x="1426" y="386"/>
                      <a:pt x="1426" y="386"/>
                    </a:cubicBezTo>
                    <a:cubicBezTo>
                      <a:pt x="1311" y="293"/>
                      <a:pt x="1197" y="230"/>
                      <a:pt x="1077" y="194"/>
                    </a:cubicBezTo>
                    <a:cubicBezTo>
                      <a:pt x="969" y="162"/>
                      <a:pt x="858" y="152"/>
                      <a:pt x="738" y="165"/>
                    </a:cubicBezTo>
                    <a:cubicBezTo>
                      <a:pt x="515" y="188"/>
                      <a:pt x="298" y="283"/>
                      <a:pt x="69" y="383"/>
                    </a:cubicBezTo>
                    <a:cubicBezTo>
                      <a:pt x="46" y="393"/>
                      <a:pt x="23" y="403"/>
                      <a:pt x="0" y="413"/>
                    </a:cubicBezTo>
                    <a:cubicBezTo>
                      <a:pt x="5" y="413"/>
                      <a:pt x="5" y="413"/>
                      <a:pt x="5" y="413"/>
                    </a:cubicBezTo>
                    <a:cubicBezTo>
                      <a:pt x="27" y="404"/>
                      <a:pt x="48" y="394"/>
                      <a:pt x="70"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6" name="Freeform 43"/>
              <p:cNvSpPr>
                <a:spLocks/>
              </p:cNvSpPr>
              <p:nvPr userDrawn="1"/>
            </p:nvSpPr>
            <p:spPr bwMode="auto">
              <a:xfrm>
                <a:off x="-1588" y="6692900"/>
                <a:ext cx="249238" cy="174625"/>
              </a:xfrm>
              <a:custGeom>
                <a:avLst/>
                <a:gdLst>
                  <a:gd name="T0" fmla="*/ 2 w 60"/>
                  <a:gd name="T1" fmla="*/ 0 h 42"/>
                  <a:gd name="T2" fmla="*/ 0 w 60"/>
                  <a:gd name="T3" fmla="*/ 2 h 42"/>
                  <a:gd name="T4" fmla="*/ 56 w 60"/>
                  <a:gd name="T5" fmla="*/ 42 h 42"/>
                  <a:gd name="T6" fmla="*/ 60 w 60"/>
                  <a:gd name="T7" fmla="*/ 42 h 42"/>
                  <a:gd name="T8" fmla="*/ 2 w 60"/>
                  <a:gd name="T9" fmla="*/ 0 h 42"/>
                </a:gdLst>
                <a:ahLst/>
                <a:cxnLst>
                  <a:cxn ang="0">
                    <a:pos x="T0" y="T1"/>
                  </a:cxn>
                  <a:cxn ang="0">
                    <a:pos x="T2" y="T3"/>
                  </a:cxn>
                  <a:cxn ang="0">
                    <a:pos x="T4" y="T5"/>
                  </a:cxn>
                  <a:cxn ang="0">
                    <a:pos x="T6" y="T7"/>
                  </a:cxn>
                  <a:cxn ang="0">
                    <a:pos x="T8" y="T9"/>
                  </a:cxn>
                </a:cxnLst>
                <a:rect l="0" t="0" r="r" b="b"/>
                <a:pathLst>
                  <a:path w="60" h="42">
                    <a:moveTo>
                      <a:pt x="2" y="0"/>
                    </a:moveTo>
                    <a:cubicBezTo>
                      <a:pt x="0" y="2"/>
                      <a:pt x="0" y="2"/>
                      <a:pt x="0" y="2"/>
                    </a:cubicBezTo>
                    <a:cubicBezTo>
                      <a:pt x="19" y="16"/>
                      <a:pt x="37" y="29"/>
                      <a:pt x="56" y="42"/>
                    </a:cubicBezTo>
                    <a:cubicBezTo>
                      <a:pt x="60" y="42"/>
                      <a:pt x="60" y="42"/>
                      <a:pt x="60" y="42"/>
                    </a:cubicBezTo>
                    <a:cubicBezTo>
                      <a:pt x="41" y="29"/>
                      <a:pt x="21" y="15"/>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7" name="Freeform 44"/>
              <p:cNvSpPr>
                <a:spLocks/>
              </p:cNvSpPr>
              <p:nvPr userDrawn="1"/>
            </p:nvSpPr>
            <p:spPr bwMode="auto">
              <a:xfrm>
                <a:off x="6489700" y="5207000"/>
                <a:ext cx="5708650" cy="1660525"/>
              </a:xfrm>
              <a:custGeom>
                <a:avLst/>
                <a:gdLst>
                  <a:gd name="T0" fmla="*/ 40 w 1379"/>
                  <a:gd name="T1" fmla="*/ 386 h 401"/>
                  <a:gd name="T2" fmla="*/ 1377 w 1379"/>
                  <a:gd name="T3" fmla="*/ 383 h 401"/>
                  <a:gd name="T4" fmla="*/ 1379 w 1379"/>
                  <a:gd name="T5" fmla="*/ 381 h 401"/>
                  <a:gd name="T6" fmla="*/ 39 w 1379"/>
                  <a:gd name="T7" fmla="*/ 384 h 401"/>
                  <a:gd name="T8" fmla="*/ 0 w 1379"/>
                  <a:gd name="T9" fmla="*/ 401 h 401"/>
                  <a:gd name="T10" fmla="*/ 5 w 1379"/>
                  <a:gd name="T11" fmla="*/ 401 h 401"/>
                  <a:gd name="T12" fmla="*/ 40 w 1379"/>
                  <a:gd name="T13" fmla="*/ 386 h 401"/>
                </a:gdLst>
                <a:ahLst/>
                <a:cxnLst>
                  <a:cxn ang="0">
                    <a:pos x="T0" y="T1"/>
                  </a:cxn>
                  <a:cxn ang="0">
                    <a:pos x="T2" y="T3"/>
                  </a:cxn>
                  <a:cxn ang="0">
                    <a:pos x="T4" y="T5"/>
                  </a:cxn>
                  <a:cxn ang="0">
                    <a:pos x="T6" y="T7"/>
                  </a:cxn>
                  <a:cxn ang="0">
                    <a:pos x="T8" y="T9"/>
                  </a:cxn>
                  <a:cxn ang="0">
                    <a:pos x="T10" y="T11"/>
                  </a:cxn>
                  <a:cxn ang="0">
                    <a:pos x="T12" y="T13"/>
                  </a:cxn>
                </a:cxnLst>
                <a:rect l="0" t="0" r="r" b="b"/>
                <a:pathLst>
                  <a:path w="1379" h="401">
                    <a:moveTo>
                      <a:pt x="40" y="386"/>
                    </a:moveTo>
                    <a:cubicBezTo>
                      <a:pt x="491" y="189"/>
                      <a:pt x="917" y="2"/>
                      <a:pt x="1377" y="383"/>
                    </a:cubicBezTo>
                    <a:cubicBezTo>
                      <a:pt x="1379" y="381"/>
                      <a:pt x="1379" y="381"/>
                      <a:pt x="1379" y="381"/>
                    </a:cubicBezTo>
                    <a:cubicBezTo>
                      <a:pt x="917" y="0"/>
                      <a:pt x="491" y="186"/>
                      <a:pt x="39" y="384"/>
                    </a:cubicBezTo>
                    <a:cubicBezTo>
                      <a:pt x="26" y="390"/>
                      <a:pt x="13" y="395"/>
                      <a:pt x="0" y="401"/>
                    </a:cubicBezTo>
                    <a:cubicBezTo>
                      <a:pt x="5" y="401"/>
                      <a:pt x="5" y="401"/>
                      <a:pt x="5" y="401"/>
                    </a:cubicBezTo>
                    <a:cubicBezTo>
                      <a:pt x="17" y="396"/>
                      <a:pt x="29" y="391"/>
                      <a:pt x="40"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8" name="Freeform 45"/>
              <p:cNvSpPr>
                <a:spLocks/>
              </p:cNvSpPr>
              <p:nvPr userDrawn="1"/>
            </p:nvSpPr>
            <p:spPr bwMode="auto">
              <a:xfrm>
                <a:off x="-1588" y="6718300"/>
                <a:ext cx="207963" cy="149225"/>
              </a:xfrm>
              <a:custGeom>
                <a:avLst/>
                <a:gdLst>
                  <a:gd name="T0" fmla="*/ 2 w 50"/>
                  <a:gd name="T1" fmla="*/ 0 h 36"/>
                  <a:gd name="T2" fmla="*/ 0 w 50"/>
                  <a:gd name="T3" fmla="*/ 2 h 36"/>
                  <a:gd name="T4" fmla="*/ 46 w 50"/>
                  <a:gd name="T5" fmla="*/ 36 h 36"/>
                  <a:gd name="T6" fmla="*/ 50 w 50"/>
                  <a:gd name="T7" fmla="*/ 36 h 36"/>
                  <a:gd name="T8" fmla="*/ 2 w 50"/>
                  <a:gd name="T9" fmla="*/ 0 h 36"/>
                </a:gdLst>
                <a:ahLst/>
                <a:cxnLst>
                  <a:cxn ang="0">
                    <a:pos x="T0" y="T1"/>
                  </a:cxn>
                  <a:cxn ang="0">
                    <a:pos x="T2" y="T3"/>
                  </a:cxn>
                  <a:cxn ang="0">
                    <a:pos x="T4" y="T5"/>
                  </a:cxn>
                  <a:cxn ang="0">
                    <a:pos x="T6" y="T7"/>
                  </a:cxn>
                  <a:cxn ang="0">
                    <a:pos x="T8" y="T9"/>
                  </a:cxn>
                </a:cxnLst>
                <a:rect l="0" t="0" r="r" b="b"/>
                <a:pathLst>
                  <a:path w="50" h="36">
                    <a:moveTo>
                      <a:pt x="2" y="0"/>
                    </a:moveTo>
                    <a:cubicBezTo>
                      <a:pt x="0" y="2"/>
                      <a:pt x="0" y="2"/>
                      <a:pt x="0" y="2"/>
                    </a:cubicBezTo>
                    <a:cubicBezTo>
                      <a:pt x="16" y="14"/>
                      <a:pt x="31" y="25"/>
                      <a:pt x="46" y="36"/>
                    </a:cubicBezTo>
                    <a:cubicBezTo>
                      <a:pt x="50" y="36"/>
                      <a:pt x="50" y="36"/>
                      <a:pt x="50" y="36"/>
                    </a:cubicBezTo>
                    <a:cubicBezTo>
                      <a:pt x="34" y="25"/>
                      <a:pt x="18" y="1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29" name="Freeform 46"/>
              <p:cNvSpPr>
                <a:spLocks/>
              </p:cNvSpPr>
              <p:nvPr userDrawn="1"/>
            </p:nvSpPr>
            <p:spPr bwMode="auto">
              <a:xfrm>
                <a:off x="6684963" y="5264150"/>
                <a:ext cx="5513388" cy="1603375"/>
              </a:xfrm>
              <a:custGeom>
                <a:avLst/>
                <a:gdLst>
                  <a:gd name="T0" fmla="*/ 11 w 1332"/>
                  <a:gd name="T1" fmla="*/ 385 h 387"/>
                  <a:gd name="T2" fmla="*/ 1330 w 1332"/>
                  <a:gd name="T3" fmla="*/ 376 h 387"/>
                  <a:gd name="T4" fmla="*/ 1332 w 1332"/>
                  <a:gd name="T5" fmla="*/ 374 h 387"/>
                  <a:gd name="T6" fmla="*/ 10 w 1332"/>
                  <a:gd name="T7" fmla="*/ 383 h 387"/>
                  <a:gd name="T8" fmla="*/ 0 w 1332"/>
                  <a:gd name="T9" fmla="*/ 387 h 387"/>
                  <a:gd name="T10" fmla="*/ 6 w 1332"/>
                  <a:gd name="T11" fmla="*/ 387 h 387"/>
                  <a:gd name="T12" fmla="*/ 11 w 1332"/>
                  <a:gd name="T13" fmla="*/ 385 h 387"/>
                </a:gdLst>
                <a:ahLst/>
                <a:cxnLst>
                  <a:cxn ang="0">
                    <a:pos x="T0" y="T1"/>
                  </a:cxn>
                  <a:cxn ang="0">
                    <a:pos x="T2" y="T3"/>
                  </a:cxn>
                  <a:cxn ang="0">
                    <a:pos x="T4" y="T5"/>
                  </a:cxn>
                  <a:cxn ang="0">
                    <a:pos x="T6" y="T7"/>
                  </a:cxn>
                  <a:cxn ang="0">
                    <a:pos x="T8" y="T9"/>
                  </a:cxn>
                  <a:cxn ang="0">
                    <a:pos x="T10" y="T11"/>
                  </a:cxn>
                  <a:cxn ang="0">
                    <a:pos x="T12" y="T13"/>
                  </a:cxn>
                </a:cxnLst>
                <a:rect l="0" t="0" r="r" b="b"/>
                <a:pathLst>
                  <a:path w="1332" h="387">
                    <a:moveTo>
                      <a:pt x="11" y="385"/>
                    </a:moveTo>
                    <a:cubicBezTo>
                      <a:pt x="459" y="188"/>
                      <a:pt x="883" y="2"/>
                      <a:pt x="1330" y="376"/>
                    </a:cubicBezTo>
                    <a:cubicBezTo>
                      <a:pt x="1332" y="374"/>
                      <a:pt x="1332" y="374"/>
                      <a:pt x="1332" y="374"/>
                    </a:cubicBezTo>
                    <a:cubicBezTo>
                      <a:pt x="884" y="0"/>
                      <a:pt x="459" y="186"/>
                      <a:pt x="10" y="383"/>
                    </a:cubicBezTo>
                    <a:cubicBezTo>
                      <a:pt x="7" y="384"/>
                      <a:pt x="3" y="386"/>
                      <a:pt x="0" y="387"/>
                    </a:cubicBezTo>
                    <a:cubicBezTo>
                      <a:pt x="6" y="387"/>
                      <a:pt x="6" y="387"/>
                      <a:pt x="6" y="387"/>
                    </a:cubicBezTo>
                    <a:cubicBezTo>
                      <a:pt x="7" y="386"/>
                      <a:pt x="9" y="386"/>
                      <a:pt x="11"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30" name="Freeform 47"/>
              <p:cNvSpPr>
                <a:spLocks/>
              </p:cNvSpPr>
              <p:nvPr userDrawn="1"/>
            </p:nvSpPr>
            <p:spPr bwMode="auto">
              <a:xfrm>
                <a:off x="6880225" y="5343525"/>
                <a:ext cx="5318125" cy="1524000"/>
              </a:xfrm>
              <a:custGeom>
                <a:avLst/>
                <a:gdLst>
                  <a:gd name="T0" fmla="*/ 1283 w 1285"/>
                  <a:gd name="T1" fmla="*/ 364 h 368"/>
                  <a:gd name="T2" fmla="*/ 1285 w 1285"/>
                  <a:gd name="T3" fmla="*/ 362 h 368"/>
                  <a:gd name="T4" fmla="*/ 0 w 1285"/>
                  <a:gd name="T5" fmla="*/ 368 h 368"/>
                  <a:gd name="T6" fmla="*/ 5 w 1285"/>
                  <a:gd name="T7" fmla="*/ 368 h 368"/>
                  <a:gd name="T8" fmla="*/ 1283 w 1285"/>
                  <a:gd name="T9" fmla="*/ 364 h 368"/>
                </a:gdLst>
                <a:ahLst/>
                <a:cxnLst>
                  <a:cxn ang="0">
                    <a:pos x="T0" y="T1"/>
                  </a:cxn>
                  <a:cxn ang="0">
                    <a:pos x="T2" y="T3"/>
                  </a:cxn>
                  <a:cxn ang="0">
                    <a:pos x="T4" y="T5"/>
                  </a:cxn>
                  <a:cxn ang="0">
                    <a:pos x="T6" y="T7"/>
                  </a:cxn>
                  <a:cxn ang="0">
                    <a:pos x="T8" y="T9"/>
                  </a:cxn>
                </a:cxnLst>
                <a:rect l="0" t="0" r="r" b="b"/>
                <a:pathLst>
                  <a:path w="1285" h="368">
                    <a:moveTo>
                      <a:pt x="1283" y="364"/>
                    </a:moveTo>
                    <a:cubicBezTo>
                      <a:pt x="1285" y="362"/>
                      <a:pt x="1285" y="362"/>
                      <a:pt x="1285" y="362"/>
                    </a:cubicBezTo>
                    <a:cubicBezTo>
                      <a:pt x="857" y="0"/>
                      <a:pt x="440" y="175"/>
                      <a:pt x="0" y="368"/>
                    </a:cubicBezTo>
                    <a:cubicBezTo>
                      <a:pt x="5" y="368"/>
                      <a:pt x="5" y="368"/>
                      <a:pt x="5" y="368"/>
                    </a:cubicBezTo>
                    <a:cubicBezTo>
                      <a:pt x="443" y="176"/>
                      <a:pt x="858" y="4"/>
                      <a:pt x="1283" y="3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31" name="Freeform 48"/>
              <p:cNvSpPr>
                <a:spLocks/>
              </p:cNvSpPr>
              <p:nvPr userDrawn="1"/>
            </p:nvSpPr>
            <p:spPr bwMode="auto">
              <a:xfrm>
                <a:off x="-1588" y="6742113"/>
                <a:ext cx="166688" cy="125413"/>
              </a:xfrm>
              <a:custGeom>
                <a:avLst/>
                <a:gdLst>
                  <a:gd name="T0" fmla="*/ 2 w 40"/>
                  <a:gd name="T1" fmla="*/ 0 h 30"/>
                  <a:gd name="T2" fmla="*/ 0 w 40"/>
                  <a:gd name="T3" fmla="*/ 2 h 30"/>
                  <a:gd name="T4" fmla="*/ 37 w 40"/>
                  <a:gd name="T5" fmla="*/ 30 h 30"/>
                  <a:gd name="T6" fmla="*/ 40 w 40"/>
                  <a:gd name="T7" fmla="*/ 30 h 30"/>
                  <a:gd name="T8" fmla="*/ 2 w 40"/>
                  <a:gd name="T9" fmla="*/ 0 h 30"/>
                </a:gdLst>
                <a:ahLst/>
                <a:cxnLst>
                  <a:cxn ang="0">
                    <a:pos x="T0" y="T1"/>
                  </a:cxn>
                  <a:cxn ang="0">
                    <a:pos x="T2" y="T3"/>
                  </a:cxn>
                  <a:cxn ang="0">
                    <a:pos x="T4" y="T5"/>
                  </a:cxn>
                  <a:cxn ang="0">
                    <a:pos x="T6" y="T7"/>
                  </a:cxn>
                  <a:cxn ang="0">
                    <a:pos x="T8" y="T9"/>
                  </a:cxn>
                </a:cxnLst>
                <a:rect l="0" t="0" r="r" b="b"/>
                <a:pathLst>
                  <a:path w="40" h="30">
                    <a:moveTo>
                      <a:pt x="2" y="0"/>
                    </a:moveTo>
                    <a:cubicBezTo>
                      <a:pt x="0" y="2"/>
                      <a:pt x="0" y="2"/>
                      <a:pt x="0" y="2"/>
                    </a:cubicBezTo>
                    <a:cubicBezTo>
                      <a:pt x="13" y="12"/>
                      <a:pt x="25" y="21"/>
                      <a:pt x="37" y="30"/>
                    </a:cubicBezTo>
                    <a:cubicBezTo>
                      <a:pt x="40" y="30"/>
                      <a:pt x="40" y="30"/>
                      <a:pt x="40" y="30"/>
                    </a:cubicBezTo>
                    <a:cubicBezTo>
                      <a:pt x="27" y="20"/>
                      <a:pt x="15" y="1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32" name="Freeform 49"/>
              <p:cNvSpPr>
                <a:spLocks/>
              </p:cNvSpPr>
              <p:nvPr userDrawn="1"/>
            </p:nvSpPr>
            <p:spPr bwMode="auto">
              <a:xfrm>
                <a:off x="1985962" y="6867525"/>
                <a:ext cx="725488" cy="20638"/>
              </a:xfrm>
              <a:custGeom>
                <a:avLst/>
                <a:gdLst>
                  <a:gd name="T0" fmla="*/ 175 w 175"/>
                  <a:gd name="T1" fmla="*/ 0 h 5"/>
                  <a:gd name="T2" fmla="*/ 0 w 175"/>
                  <a:gd name="T3" fmla="*/ 0 h 5"/>
                  <a:gd name="T4" fmla="*/ 175 w 175"/>
                  <a:gd name="T5" fmla="*/ 0 h 5"/>
                </a:gdLst>
                <a:ahLst/>
                <a:cxnLst>
                  <a:cxn ang="0">
                    <a:pos x="T0" y="T1"/>
                  </a:cxn>
                  <a:cxn ang="0">
                    <a:pos x="T2" y="T3"/>
                  </a:cxn>
                  <a:cxn ang="0">
                    <a:pos x="T4" y="T5"/>
                  </a:cxn>
                </a:cxnLst>
                <a:rect l="0" t="0" r="r" b="b"/>
                <a:pathLst>
                  <a:path w="175" h="5">
                    <a:moveTo>
                      <a:pt x="175" y="0"/>
                    </a:moveTo>
                    <a:cubicBezTo>
                      <a:pt x="0" y="0"/>
                      <a:pt x="0" y="0"/>
                      <a:pt x="0" y="0"/>
                    </a:cubicBezTo>
                    <a:cubicBezTo>
                      <a:pt x="60" y="5"/>
                      <a:pt x="118" y="4"/>
                      <a:pt x="1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33" name="Freeform 50"/>
              <p:cNvSpPr>
                <a:spLocks/>
              </p:cNvSpPr>
              <p:nvPr userDrawn="1"/>
            </p:nvSpPr>
            <p:spPr bwMode="auto">
              <a:xfrm>
                <a:off x="-1588" y="6311900"/>
                <a:ext cx="1987550" cy="555625"/>
              </a:xfrm>
              <a:custGeom>
                <a:avLst/>
                <a:gdLst>
                  <a:gd name="T0" fmla="*/ 2 w 480"/>
                  <a:gd name="T1" fmla="*/ 0 h 134"/>
                  <a:gd name="T2" fmla="*/ 0 w 480"/>
                  <a:gd name="T3" fmla="*/ 3 h 134"/>
                  <a:gd name="T4" fmla="*/ 443 w 480"/>
                  <a:gd name="T5" fmla="*/ 134 h 134"/>
                  <a:gd name="T6" fmla="*/ 480 w 480"/>
                  <a:gd name="T7" fmla="*/ 134 h 134"/>
                  <a:gd name="T8" fmla="*/ 2 w 480"/>
                  <a:gd name="T9" fmla="*/ 0 h 134"/>
                </a:gdLst>
                <a:ahLst/>
                <a:cxnLst>
                  <a:cxn ang="0">
                    <a:pos x="T0" y="T1"/>
                  </a:cxn>
                  <a:cxn ang="0">
                    <a:pos x="T2" y="T3"/>
                  </a:cxn>
                  <a:cxn ang="0">
                    <a:pos x="T4" y="T5"/>
                  </a:cxn>
                  <a:cxn ang="0">
                    <a:pos x="T6" y="T7"/>
                  </a:cxn>
                  <a:cxn ang="0">
                    <a:pos x="T8" y="T9"/>
                  </a:cxn>
                </a:cxnLst>
                <a:rect l="0" t="0" r="r" b="b"/>
                <a:pathLst>
                  <a:path w="480" h="134">
                    <a:moveTo>
                      <a:pt x="2" y="0"/>
                    </a:moveTo>
                    <a:cubicBezTo>
                      <a:pt x="0" y="3"/>
                      <a:pt x="0" y="3"/>
                      <a:pt x="0" y="3"/>
                    </a:cubicBezTo>
                    <a:cubicBezTo>
                      <a:pt x="159" y="79"/>
                      <a:pt x="306" y="119"/>
                      <a:pt x="443" y="134"/>
                    </a:cubicBezTo>
                    <a:cubicBezTo>
                      <a:pt x="480" y="134"/>
                      <a:pt x="480" y="134"/>
                      <a:pt x="480" y="134"/>
                    </a:cubicBezTo>
                    <a:cubicBezTo>
                      <a:pt x="333" y="123"/>
                      <a:pt x="175" y="8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9934" name="Freeform 51"/>
              <p:cNvSpPr>
                <a:spLocks/>
              </p:cNvSpPr>
              <p:nvPr userDrawn="1"/>
            </p:nvSpPr>
            <p:spPr bwMode="auto">
              <a:xfrm>
                <a:off x="2711450" y="4308475"/>
                <a:ext cx="9486901" cy="2559050"/>
              </a:xfrm>
              <a:custGeom>
                <a:avLst/>
                <a:gdLst>
                  <a:gd name="T0" fmla="*/ 1819 w 2292"/>
                  <a:gd name="T1" fmla="*/ 241 h 618"/>
                  <a:gd name="T2" fmla="*/ 1412 w 2292"/>
                  <a:gd name="T3" fmla="*/ 184 h 618"/>
                  <a:gd name="T4" fmla="*/ 705 w 2292"/>
                  <a:gd name="T5" fmla="*/ 399 h 618"/>
                  <a:gd name="T6" fmla="*/ 0 w 2292"/>
                  <a:gd name="T7" fmla="*/ 618 h 618"/>
                  <a:gd name="T8" fmla="*/ 37 w 2292"/>
                  <a:gd name="T9" fmla="*/ 618 h 618"/>
                  <a:gd name="T10" fmla="*/ 706 w 2292"/>
                  <a:gd name="T11" fmla="*/ 402 h 618"/>
                  <a:gd name="T12" fmla="*/ 2290 w 2292"/>
                  <a:gd name="T13" fmla="*/ 497 h 618"/>
                  <a:gd name="T14" fmla="*/ 2292 w 2292"/>
                  <a:gd name="T15" fmla="*/ 495 h 618"/>
                  <a:gd name="T16" fmla="*/ 1819 w 2292"/>
                  <a:gd name="T17" fmla="*/ 241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2" h="618">
                    <a:moveTo>
                      <a:pt x="1819" y="241"/>
                    </a:moveTo>
                    <a:cubicBezTo>
                      <a:pt x="1682" y="196"/>
                      <a:pt x="1549" y="177"/>
                      <a:pt x="1412" y="184"/>
                    </a:cubicBezTo>
                    <a:cubicBezTo>
                      <a:pt x="1158" y="197"/>
                      <a:pt x="928" y="300"/>
                      <a:pt x="705" y="399"/>
                    </a:cubicBezTo>
                    <a:cubicBezTo>
                      <a:pt x="483" y="498"/>
                      <a:pt x="257" y="599"/>
                      <a:pt x="0" y="618"/>
                    </a:cubicBezTo>
                    <a:cubicBezTo>
                      <a:pt x="37" y="618"/>
                      <a:pt x="37" y="618"/>
                      <a:pt x="37" y="618"/>
                    </a:cubicBezTo>
                    <a:cubicBezTo>
                      <a:pt x="280" y="592"/>
                      <a:pt x="495" y="497"/>
                      <a:pt x="706" y="402"/>
                    </a:cubicBezTo>
                    <a:cubicBezTo>
                      <a:pt x="1169" y="196"/>
                      <a:pt x="1607" y="0"/>
                      <a:pt x="2290" y="497"/>
                    </a:cubicBezTo>
                    <a:cubicBezTo>
                      <a:pt x="2292" y="495"/>
                      <a:pt x="2292" y="495"/>
                      <a:pt x="2292" y="495"/>
                    </a:cubicBezTo>
                    <a:cubicBezTo>
                      <a:pt x="2128" y="375"/>
                      <a:pt x="1973" y="292"/>
                      <a:pt x="1819" y="2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33" name="Title 9"/>
          <p:cNvSpPr>
            <a:spLocks noGrp="1"/>
          </p:cNvSpPr>
          <p:nvPr userDrawn="1">
            <p:ph type="title" hasCustomPrompt="1"/>
          </p:nvPr>
        </p:nvSpPr>
        <p:spPr>
          <a:xfrm>
            <a:off x="587376" y="2811969"/>
            <a:ext cx="10188575" cy="701731"/>
          </a:xfrm>
          <a:prstGeom prst="rect">
            <a:avLst/>
          </a:prstGeom>
        </p:spPr>
        <p:txBody>
          <a:bodyPr lIns="91438" tIns="45719" rIns="91438" bIns="45719" anchor="t" anchorCtr="0">
            <a:spAutoFit/>
          </a:bodyPr>
          <a:lstStyle>
            <a:lvl1pPr>
              <a:lnSpc>
                <a:spcPct val="90000"/>
              </a:lnSpc>
              <a:defRPr sz="4400" b="0" i="0" cap="none" baseline="0">
                <a:solidFill>
                  <a:schemeClr val="bg1"/>
                </a:solidFill>
                <a:latin typeface="+mj-lt"/>
                <a:ea typeface="Calibri Light" charset="0"/>
                <a:cs typeface="Calibri Light" charset="0"/>
              </a:defRPr>
            </a:lvl1pPr>
          </a:lstStyle>
          <a:p>
            <a:r>
              <a:rPr lang="ru-RU" dirty="0"/>
              <a:t>Название презентации</a:t>
            </a:r>
            <a:endParaRPr lang="en-US" dirty="0"/>
          </a:p>
        </p:txBody>
      </p:sp>
      <p:sp>
        <p:nvSpPr>
          <p:cNvPr id="4" name="Text Placeholder 3"/>
          <p:cNvSpPr>
            <a:spLocks noGrp="1"/>
          </p:cNvSpPr>
          <p:nvPr userDrawn="1">
            <p:ph type="body" sz="quarter" idx="12" hasCustomPrompt="1"/>
          </p:nvPr>
        </p:nvSpPr>
        <p:spPr>
          <a:xfrm>
            <a:off x="587375" y="5059869"/>
            <a:ext cx="7561263" cy="424732"/>
          </a:xfrm>
          <a:prstGeom prst="rect">
            <a:avLst/>
          </a:prstGeom>
        </p:spPr>
        <p:txBody>
          <a:bodyPr lIns="91438" tIns="45719" rIns="91438" bIns="45719">
            <a:spAutoFit/>
          </a:bodyPr>
          <a:lstStyle>
            <a:lvl1pPr>
              <a:defRPr lang="en-US" sz="2400" b="0" i="0" kern="1200" cap="none" baseline="0">
                <a:solidFill>
                  <a:schemeClr val="bg1"/>
                </a:solidFill>
                <a:latin typeface="+mj-lt"/>
                <a:ea typeface="Calibri" charset="0"/>
                <a:cs typeface="Calibri" charset="0"/>
              </a:defRPr>
            </a:lvl1pPr>
            <a:lvl2pPr marL="0" marR="0" indent="0" algn="l" defTabSz="914377" rtl="0" eaLnBrk="1" fontAlgn="auto" latinLnBrk="0" hangingPunct="1">
              <a:lnSpc>
                <a:spcPct val="100000"/>
              </a:lnSpc>
              <a:spcBef>
                <a:spcPct val="0"/>
              </a:spcBef>
              <a:spcAft>
                <a:spcPts val="0"/>
              </a:spcAft>
              <a:buClrTx/>
              <a:buSzTx/>
              <a:buFont typeface="Arial"/>
              <a:buNone/>
              <a:tabLst/>
              <a:defRPr/>
            </a:lvl2pPr>
          </a:lstStyle>
          <a:p>
            <a:pPr lvl="0"/>
            <a:r>
              <a:rPr lang="ru-RU" dirty="0"/>
              <a:t>Дополнительный текст, пояснение, подзаголовок</a:t>
            </a:r>
          </a:p>
        </p:txBody>
      </p:sp>
      <p:pic>
        <p:nvPicPr>
          <p:cNvPr id="83" name="Picture 2"/>
          <p:cNvPicPr>
            <a:picLocks noChangeAspect="1"/>
          </p:cNvPicPr>
          <p:nvPr userDrawn="1"/>
        </p:nvPicPr>
        <p:blipFill>
          <a:blip r:embed="rId7" cstate="print">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69912" y="621092"/>
            <a:ext cx="2694579" cy="540534"/>
          </a:xfrm>
          <a:prstGeom prst="rect">
            <a:avLst/>
          </a:prstGeom>
        </p:spPr>
      </p:pic>
      <p:pic>
        <p:nvPicPr>
          <p:cNvPr id="2" name="Рисунок 1" descr="http://948875DB399316525E8F7C2BFC9D7963.dms.sberbank.ru/948875DB399316525E8F7C2BFC9D7963-C0DADB20170ACE6C468031A45D17CC96-9F7A0C9A37BDE82CC112B175DB4A5EC6/1.png"/>
          <p:cNvPicPr>
            <a:picLocks/>
          </p:cNvPicPr>
          <p:nvPr userDrawn="1"/>
        </p:nvPicPr>
        <p:blipFill>
          <a:blip r:link="rId9">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extLst>
      <p:ext uri="{BB962C8B-B14F-4D97-AF65-F5344CB8AC3E}">
        <p14:creationId xmlns:p14="http://schemas.microsoft.com/office/powerpoint/2010/main" val="70729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3.png"/><Relationship Id="rId5" Type="http://schemas.openxmlformats.org/officeDocument/2006/relationships/theme" Target="../theme/theme1.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Объект 1" hidden="1"/>
          <p:cNvGraphicFramePr>
            <a:graphicFrameLocks noChangeAspect="1"/>
          </p:cNvGraphicFramePr>
          <p:nvPr>
            <p:custDataLst>
              <p:tags r:id="rId7"/>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83977" name="think-cell Slide" r:id="rId8" imgW="270" imgH="270" progId="TCLayout.ActiveDocument.1">
                  <p:embed/>
                </p:oleObj>
              </mc:Choice>
              <mc:Fallback>
                <p:oleObj name="think-cell Slide" r:id="rId8" imgW="270" imgH="270" progId="TCLayout.ActiveDocument.1">
                  <p:embed/>
                  <p:pic>
                    <p:nvPicPr>
                      <p:cNvPr id="2" name="Объект 1"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9" name="Text"/>
          <p:cNvSpPr/>
          <p:nvPr/>
        </p:nvSpPr>
        <p:spPr>
          <a:xfrm>
            <a:off x="11496674" y="6465139"/>
            <a:ext cx="695327" cy="3231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144000" bIns="0" anchor="ctr">
            <a:spAutoFit/>
          </a:bodyPr>
          <a:lstStyle/>
          <a:p>
            <a:pPr algn="r">
              <a:defRPr sz="2100" cap="none" spc="0">
                <a:solidFill>
                  <a:srgbClr val="000000"/>
                </a:solidFill>
                <a:latin typeface="Fedra Sans Pro Light Light"/>
                <a:ea typeface="Fedra Sans Pro Light Light"/>
                <a:cs typeface="Fedra Sans Pro Light Light"/>
                <a:sym typeface="Fedra Sans Pro Light Light"/>
              </a:defRPr>
            </a:pPr>
            <a:fld id="{86CB4B4D-7CA3-9044-876B-883B54F8677D}" type="slidenum">
              <a:rPr sz="1500">
                <a:solidFill>
                  <a:srgbClr val="000000">
                    <a:lumMod val="50000"/>
                    <a:lumOff val="50000"/>
                  </a:srgbClr>
                </a:solidFill>
                <a:ea typeface="Fedra Sans Pro Light Light"/>
                <a:cs typeface="Fedra Sans Pro Light Light"/>
                <a:sym typeface="Fedra Sans Pro Light Light"/>
              </a:rPr>
              <a:pPr algn="r">
                <a:defRPr sz="2100" cap="none" spc="0">
                  <a:solidFill>
                    <a:srgbClr val="000000"/>
                  </a:solidFill>
                  <a:latin typeface="Fedra Sans Pro Light Light"/>
                  <a:ea typeface="Fedra Sans Pro Light Light"/>
                  <a:cs typeface="Fedra Sans Pro Light Light"/>
                  <a:sym typeface="Fedra Sans Pro Light Light"/>
                </a:defRPr>
              </a:pPr>
              <a:t>‹#›</a:t>
            </a:fld>
            <a:r>
              <a:rPr sz="2100" dirty="0">
                <a:solidFill>
                  <a:srgbClr val="000000">
                    <a:lumMod val="50000"/>
                    <a:lumOff val="50000"/>
                  </a:srgbClr>
                </a:solidFill>
                <a:latin typeface="Fedra Sans Pro Light Light"/>
                <a:ea typeface="Fedra Sans Pro Light Light"/>
                <a:cs typeface="Fedra Sans Pro Light Light"/>
                <a:sym typeface="Fedra Sans Pro Light Light"/>
              </a:rPr>
              <a:t>￼</a:t>
            </a:r>
          </a:p>
        </p:txBody>
      </p:sp>
      <p:sp>
        <p:nvSpPr>
          <p:cNvPr id="4" name="Title Placeholder 3"/>
          <p:cNvSpPr>
            <a:spLocks noGrp="1"/>
          </p:cNvSpPr>
          <p:nvPr>
            <p:ph type="title"/>
          </p:nvPr>
        </p:nvSpPr>
        <p:spPr>
          <a:xfrm>
            <a:off x="3175" y="0"/>
            <a:ext cx="9593831" cy="861565"/>
          </a:xfrm>
          <a:prstGeom prst="rect">
            <a:avLst/>
          </a:prstGeom>
        </p:spPr>
        <p:txBody>
          <a:bodyPr vert="horz" lIns="143996" tIns="45719" rIns="91438" bIns="45719" rtlCol="0" anchor="b">
            <a:normAutofit/>
          </a:bodyPr>
          <a:lstStyle/>
          <a:p>
            <a:pPr marL="0" lvl="0"/>
            <a:r>
              <a:rPr lang="en-US" dirty="0"/>
              <a:t>Click to edit Master title style</a:t>
            </a:r>
          </a:p>
        </p:txBody>
      </p:sp>
      <p:sp>
        <p:nvSpPr>
          <p:cNvPr id="5" name="Text Placeholder 4"/>
          <p:cNvSpPr>
            <a:spLocks noGrp="1"/>
          </p:cNvSpPr>
          <p:nvPr>
            <p:ph type="body" idx="1"/>
          </p:nvPr>
        </p:nvSpPr>
        <p:spPr>
          <a:xfrm>
            <a:off x="409575" y="1600200"/>
            <a:ext cx="11172825" cy="45259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00" y="850605"/>
            <a:ext cx="12193200" cy="57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p:cNvPicPr>
          <p:nvPr userDrawn="1"/>
        </p:nvPicPr>
        <p:blipFill>
          <a:blip r:embed="rId11"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901878" y="285302"/>
            <a:ext cx="1973150" cy="395815"/>
          </a:xfrm>
          <a:prstGeom prst="rect">
            <a:avLst/>
          </a:prstGeom>
        </p:spPr>
      </p:pic>
    </p:spTree>
    <p:extLst>
      <p:ext uri="{BB962C8B-B14F-4D97-AF65-F5344CB8AC3E}">
        <p14:creationId xmlns:p14="http://schemas.microsoft.com/office/powerpoint/2010/main" val="365264387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dt="0"/>
  <p:txStyles>
    <p:titleStyle>
      <a:lvl1pPr algn="l" defTabSz="914377" rtl="0" eaLnBrk="1" latinLnBrk="0" hangingPunct="1">
        <a:lnSpc>
          <a:spcPct val="90000"/>
        </a:lnSpc>
        <a:spcBef>
          <a:spcPct val="0"/>
        </a:spcBef>
        <a:buNone/>
        <a:defRPr lang="en-US" sz="2400" b="0" i="0" kern="1200" cap="none" baseline="0">
          <a:solidFill>
            <a:schemeClr val="accent4">
              <a:lumMod val="50000"/>
            </a:schemeClr>
          </a:solidFill>
          <a:latin typeface="+mj-lt"/>
          <a:ea typeface="Calibri Light" charset="0"/>
          <a:cs typeface="Calibri Light" charset="0"/>
        </a:defRPr>
      </a:lvl1pPr>
    </p:titleStyle>
    <p:body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436">
          <p15:clr>
            <a:srgbClr val="F26B43"/>
          </p15:clr>
        </p15:guide>
        <p15:guide id="4" orient="horz" pos="3884">
          <p15:clr>
            <a:srgbClr val="F26B43"/>
          </p15:clr>
        </p15:guide>
        <p15:guide id="17" orient="horz" pos="799">
          <p15:clr>
            <a:srgbClr val="F26B43"/>
          </p15:clr>
        </p15:guide>
        <p15:guide id="18" pos="3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hyperlink" Target="http://www.sberbank.ru/ru/legal/investments/globalmarkets/riski" TargetMode="Externa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587376" y="2811969"/>
            <a:ext cx="10903584" cy="701731"/>
          </a:xfrm>
        </p:spPr>
        <p:txBody>
          <a:bodyPr/>
          <a:lstStyle/>
          <a:p>
            <a:r>
              <a:rPr lang="ru-RU" sz="3600" b="1" dirty="0">
                <a:latin typeface="Century Gothic" panose="020B0502020202020204" pitchFamily="34" charset="0"/>
              </a:rPr>
              <a:t>Хеджирование процентного риска.</a:t>
            </a:r>
            <a:br>
              <a:rPr lang="ru-RU" sz="3600" b="1" dirty="0">
                <a:latin typeface="Century Gothic" panose="020B0502020202020204" pitchFamily="34" charset="0"/>
              </a:rPr>
            </a:br>
            <a:r>
              <a:rPr lang="ru-RU" sz="3600" b="1" dirty="0">
                <a:latin typeface="Century Gothic" panose="020B0502020202020204" pitchFamily="34" charset="0"/>
              </a:rPr>
              <a:t>Оптимизация стоимости финансирования.</a:t>
            </a:r>
          </a:p>
        </p:txBody>
      </p:sp>
      <p:sp>
        <p:nvSpPr>
          <p:cNvPr id="4" name="TextBox 3">
            <a:extLst>
              <a:ext uri="{FF2B5EF4-FFF2-40B4-BE49-F238E27FC236}">
                <a16:creationId xmlns:a16="http://schemas.microsoft.com/office/drawing/2014/main" id="{A7EF1C0B-B201-1940-8434-A0EBD8A466B1}"/>
              </a:ext>
            </a:extLst>
          </p:cNvPr>
          <p:cNvSpPr txBox="1"/>
          <p:nvPr/>
        </p:nvSpPr>
        <p:spPr>
          <a:xfrm>
            <a:off x="439160" y="6378978"/>
            <a:ext cx="10725255" cy="332399"/>
          </a:xfrm>
          <a:prstGeom prst="rect">
            <a:avLst/>
          </a:prstGeom>
          <a:noFill/>
        </p:spPr>
        <p:txBody>
          <a:bodyPr wrap="square" lIns="0" tIns="0" rIns="0" bIns="0" rtlCol="0">
            <a:spAutoFit/>
          </a:bodyPr>
          <a:lstStyle/>
          <a:p>
            <a:pPr>
              <a:lnSpc>
                <a:spcPct val="90000"/>
              </a:lnSpc>
            </a:pPr>
            <a:r>
              <a:rPr lang="ru-RU" sz="1200" i="1" dirty="0" smtClean="0">
                <a:solidFill>
                  <a:schemeClr val="bg1"/>
                </a:solidFill>
                <a:latin typeface="Century Gothic" panose="020B0502020202020204" pitchFamily="34" charset="0"/>
                <a:cs typeface="Arial" panose="020B0604020202020204" pitchFamily="34" charset="0"/>
              </a:rPr>
              <a:t>* Данный </a:t>
            </a:r>
            <a:r>
              <a:rPr lang="ru-RU" sz="1200" i="1" dirty="0">
                <a:solidFill>
                  <a:schemeClr val="bg1"/>
                </a:solidFill>
                <a:latin typeface="Century Gothic" panose="020B0502020202020204" pitchFamily="34" charset="0"/>
                <a:cs typeface="Arial" panose="020B0604020202020204" pitchFamily="34" charset="0"/>
              </a:rPr>
              <a:t>материал содержит описание механизма работы продуктов, хеджирующих процентный риск.</a:t>
            </a:r>
          </a:p>
          <a:p>
            <a:pPr>
              <a:lnSpc>
                <a:spcPct val="90000"/>
              </a:lnSpc>
            </a:pPr>
            <a:r>
              <a:rPr lang="ru-RU" sz="1200" i="1" dirty="0" smtClean="0">
                <a:solidFill>
                  <a:schemeClr val="bg1"/>
                </a:solidFill>
                <a:latin typeface="Century Gothic" panose="020B0502020202020204" pitchFamily="34" charset="0"/>
                <a:cs typeface="Arial" panose="020B0604020202020204" pitchFamily="34" charset="0"/>
              </a:rPr>
              <a:t>  Не </a:t>
            </a:r>
            <a:r>
              <a:rPr lang="ru-RU" sz="1200" i="1" dirty="0">
                <a:solidFill>
                  <a:schemeClr val="bg1"/>
                </a:solidFill>
                <a:latin typeface="Century Gothic" panose="020B0502020202020204" pitchFamily="34" charset="0"/>
                <a:cs typeface="Arial" panose="020B0604020202020204" pitchFamily="34" charset="0"/>
              </a:rPr>
              <a:t>является индивидуальной инвестиционной рекомендацией.</a:t>
            </a:r>
          </a:p>
        </p:txBody>
      </p:sp>
    </p:spTree>
    <p:extLst>
      <p:ext uri="{BB962C8B-B14F-4D97-AF65-F5344CB8AC3E}">
        <p14:creationId xmlns:p14="http://schemas.microsoft.com/office/powerpoint/2010/main" val="311404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6" name="think-cell Slide" r:id="rId5" imgW="270" imgH="270" progId="TCLayout.ActiveDocument.1">
                  <p:embed/>
                </p:oleObj>
              </mc:Choice>
              <mc:Fallback>
                <p:oleObj name="think-cell Slide" r:id="rId5" imgW="270" imgH="270"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p:custDataLst>
              <p:tags r:id="rId3"/>
            </p:custDataLst>
          </p:nvPr>
        </p:nvSpPr>
        <p:spPr>
          <a:xfrm>
            <a:off x="0" y="0"/>
            <a:ext cx="158750" cy="158750"/>
          </a:xfrm>
          <a:prstGeom prst="rect">
            <a:avLst/>
          </a:prstGeom>
          <a:solidFill>
            <a:srgbClr val="E2E2E2"/>
          </a:solidFill>
          <a:ln w="6350" cap="flat" cmpd="sng" algn="ctr">
            <a:noFill/>
            <a:prstDash val="solid"/>
            <a:miter lim="800000"/>
          </a:ln>
          <a:effectLst/>
          <a:extLst>
            <a:ext uri="{91240B29-F687-4F45-9708-019B960494DF}">
              <a14:hiddenLine xmlns:a14="http://schemas.microsoft.com/office/drawing/2010/main" w="6350" cap="flat" cmpd="sng" algn="ctr">
                <a:solidFill>
                  <a:schemeClr val="bg2">
                    <a:lumMod val="40000"/>
                    <a:lumOff val="6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ru-RU" sz="2400" b="1" i="0" u="none" strike="noStrike" kern="1200" cap="none" spc="0" normalizeH="0" baseline="0" noProof="0" dirty="0">
              <a:ln>
                <a:noFill/>
              </a:ln>
              <a:solidFill>
                <a:srgbClr val="FFFFFF"/>
              </a:solidFill>
              <a:effectLst/>
              <a:uLnTx/>
              <a:uFillTx/>
              <a:latin typeface="Arial" panose="020B0604020202020204" pitchFamily="34" charset="0"/>
              <a:ea typeface="+mn-ea"/>
              <a:cs typeface="Calibri Light" panose="020F0302020204030204" pitchFamily="34" charset="0"/>
              <a:sym typeface="Arial" panose="020B0604020202020204" pitchFamily="34" charset="0"/>
            </a:endParaRPr>
          </a:p>
        </p:txBody>
      </p:sp>
      <p:sp>
        <p:nvSpPr>
          <p:cNvPr id="2" name="Title 1"/>
          <p:cNvSpPr>
            <a:spLocks noGrp="1"/>
          </p:cNvSpPr>
          <p:nvPr>
            <p:ph type="title"/>
          </p:nvPr>
        </p:nvSpPr>
        <p:spPr/>
        <p:txBody>
          <a:bodyPr/>
          <a:lstStyle/>
          <a:p>
            <a:r>
              <a:rPr lang="ru-RU" sz="3200" b="1" dirty="0">
                <a:latin typeface="Century Gothic" panose="020B0502020202020204" pitchFamily="34" charset="0"/>
              </a:rPr>
              <a:t>ОГРАНИЧЕНИЕ  ОТВЕТСТВЕННОСТИ</a:t>
            </a:r>
          </a:p>
        </p:txBody>
      </p:sp>
      <p:sp>
        <p:nvSpPr>
          <p:cNvPr id="28" name="TextBox 27"/>
          <p:cNvSpPr txBox="1"/>
          <p:nvPr/>
        </p:nvSpPr>
        <p:spPr>
          <a:xfrm>
            <a:off x="205398" y="932606"/>
            <a:ext cx="11781204" cy="58169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Настоящий документ доводится до Вашего сведения исключительно в информационных целях, и никакая его часть, включая описание финансовых инструментов, продуктов и услуг, не рассматривается и не должна рассматриваться как рекомендация или предложение совершить какую-либо сделку, включая покупку или продажу каких-либо финансовых инструментов, продуктов или услуг какому-либо лицу в юрисдикции, где такая деятельность противоречила бы законодательству о ценных бумагах или другим локальным законам и нормативно-правовым актам или же обязывала бы Сбербанк выполнить требование о какой-либо регистрации в такой юрисдикции. Именно Вашей обязанностью является убедиться в том, что Вы имеете право инвестировать в упомянутые в настоящем документе финансовые инструменты, продукты или услуги.</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Сбербанк не действует в качестве инвестиционного советника, и предоставление информации посредством настоящего документа не должно рассматриваться как инвестиционное консультирование. Настоящий документ не содержит каких-либо заверений о том, что финансовые инструменты, продукты или услуги, описанные в нем, отвечают либо должны отвечать требованиям кого-либо из его пользователей. Информация, которая содержится в настоящем документе, подготовлена и предоставляется для определенной категории или для всех клиентов, потенциальных клиентов и контрагентов Сбербанка. Финансовые инструменты, продукты или услуги, описываемые в настоящем документе, могут не соответствовать именно Вашему инвестиционному профилю, не учитывать Ваши инвестиционные и иные потребности и цели, а также ожидания по уровню риска и/или доходности, таким образом, предоставление Вам данного документа не является индивидуальной инвестиционной рекомендацией.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Вы должны осуществить свою собственную оценку рисков, не полагаясь исключительно на информацию, с которой Вы были ознакомлены в рамках настоящего документа. При необходимости, Вы должны получить независимые правовые, инвестиционные, налоговые, финансовые, бухгалтерские и другие необходимые профессиональные консультации для принятия Вами взвешенного инвестиционного решения, при котором упомянутые в настоящем документе финансовые инструменты, продукты или услуги будут действительно подходить для Вашей ситуации и соответствовать Вашему инвестиционному профилю. Вы должны понимать природу и суть договорных отношений, в которые вступаете, а также риск убытков, которые могут значительно превышать размер инвестированных средств или ожидаемого положительного экономического эффекта от сделки (потенциально такие убытки могут быть ничем не ограничены), и степень такого риска. Сбербанк не несет ответственности за финансовые или иные последствия, которые могут возникнуть в результате произведенных Вами инвестиций, включая инвестиции в финансовые инструменты, продукты или услуги, информация о которых содержится в настоящем документе. При этом Сбербанк сохраняет за собой право предоставлять лично Вам индивидуальные инвестиционные рекомендации исключительно на основании отдельного договора об инвестиционном консультировании, который может быть заключен с Вами, и определенного в связи с ним Вашего инвестиционного профиля.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Вам следует исходить из того, что если прямо не указано иное, то в отношениях с Вами Сбербанк выступает как независимый контрагент, преследующий собственные коммерческие интересы, и не действует в качестве лица, несущего перед Вами фидуциарные обязательства либо обязательства иного лично-доверительного характера (включая обязательства инвестиционного советника). Сбербанк может иметь длинные и короткие позиции, выступать </a:t>
            </a:r>
            <a:r>
              <a:rPr kumimoji="0" lang="ru-RU" sz="700" b="0" i="0" u="none" strike="noStrike" kern="1200" cap="none" spc="0" normalizeH="0" baseline="0" noProof="0" dirty="0" err="1">
                <a:ln>
                  <a:noFill/>
                </a:ln>
                <a:solidFill>
                  <a:srgbClr val="000000"/>
                </a:solidFill>
                <a:effectLst/>
                <a:uLnTx/>
                <a:uFillTx/>
                <a:latin typeface="Arial"/>
                <a:ea typeface="+mn-ea"/>
                <a:cs typeface="+mn-cs"/>
              </a:rPr>
              <a:t>маркет-мейкером</a:t>
            </a:r>
            <a:r>
              <a:rPr kumimoji="0" lang="ru-RU" sz="700" b="0" i="0" u="none" strike="noStrike" kern="1200" cap="none" spc="0" normalizeH="0" baseline="0" noProof="0" dirty="0">
                <a:ln>
                  <a:noFill/>
                </a:ln>
                <a:solidFill>
                  <a:srgbClr val="000000"/>
                </a:solidFill>
                <a:effectLst/>
                <a:uLnTx/>
                <a:uFillTx/>
                <a:latin typeface="Arial"/>
                <a:ea typeface="+mn-ea"/>
                <a:cs typeface="+mn-cs"/>
              </a:rPr>
              <a:t> или иным образом покупать и продавать финансовые инструменты, идентичные сделке, которая может быть совершена с Вами, или каким-либо образом экономически связанные с такой сделкой. Кроме этого, Сбербанк может взаимодействовать с эмитентом (владельцем) какой-либо ценной бумаги или финансового инструмента, являющегося базовым активом производного финансового инструмента (ПФИ) в заключенной или обсуждаемой с Вами сделке, в рамках своего инвестиционного или корпоративного банковского бизнеса, оказания консультационных услуг или иных коммерческих отношений, а также оказывает услуги третьим лицам по продаже или дистрибуции ценных бумаг и осуществляет сделки и иные операции с финансовыми инструментами в интересах третьих лиц и/или в собственных интересах в порядке совмещения видов профессиональной деятельности в соответствии с применимым законодательством.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В настоящем документе приведены прогнозные заявления, которые не основаны на фактических обстоятельствах и включают в себя мнение и/или текущие ожидания Сбербанка в отношении указываемых показателей. По своей природе для прогнозных заявлений характерно наличие рисков и факторов неопределенности, поскольку они относятся к событиям и зависят от обстоятельств, которые могут не произойти в будущем. Сбербанк настоящим предупреждает Вас о том, что прогнозные заявления не являются гарантией будущих фактических показателей, которые, таким образом, могут существенным образом отличаться от тех данных, которые приведены в прогнозных заявлениях, содержащихся в настоящем документе. Сбербанк не принимает на себя обязательств по пересмотру или подтверждению ожиданий и оценок, а также по обновлению прогнозных заявлений для отражения произошедших событий или возникших обстоятельств после даты получения Вами данного документа. Таким образом, цены, размеры выплат и иные показатели, фигурирующие в данном документе, имеют лишь индикативную ценность и не могут рассматриваться в качестве каких-либо гарантий со стороны Сбербанка.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Предоставленные индикативные котировки, описание, модели, оценки, аналитические и прогнозные данные были подготовлены на основе допущений и показателей, выбранных на основе добросовестного подхода к оценке доступной на определенный момент времени информации, и Сбербанк не дает никаких гарантий в отношении достоверности такой информации, корректности, полноты и обоснованности сделанных на её основе котировок, моделей и оценок, которые не могут рассматриваться как (1) условия, на которых могут быть заключены новые сделки или прекращены/изменены ранее совершенные сделки; (2) суммы или основа для расчета сумм, которые подлежали бы уплате в случае досрочного прекращения существующих сделок. Приведенные в настоящем документе оценки и расчеты основаны на внутренних моделях, применяемых Сбербанком, и предположениях относительно будущих рыночных условий. Оценки и расчеты, основанные на других моделях и предположениях, могут давать иные результаты. Ни при каких условиях Сбербанк не принимает на себя ответственности за (1) корректность моделей оценки и достоверность доступных рыночных данных; (2) возможные ошибки и упущения, сделанные при расчетах либо при переносе данных, а также за (3) какие-либо убытки, которые Вы или любое третье лицо можете понести в результате использования приведенных оценочных показателей в каких-либо целях.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Финансовые инструменты связаны с высоким уровнем риска. Стоимость инструмента может меняться в зависимости от множества факторов, включая цены, значения или уровни одного или нескольких базовых активов. Стоимость инвестиций может увеличиваться и уменьшаться. Результаты инвестирования в прошлом не определяют доходов в будущем. Банк и/или государство не гарантирует доходность инвестиций, инвестиционной деятельности или финансовых инструментов. Прежде чем заключать какую-либо сделку с финансовым инструментом Вам необходимо тщательно проанализировать и убедиться, что Вы полностью понимаете, как условия конкретного финансового инструмента, так и связанные с этим юридические, налоговые, финансовые и другие риски (описания которых не содержится в настоящем документе), в том числе осознаете Вашу готовность понести значительные убытки.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Внебиржевые ПФИ, подобно другим финансовым инструментам, не только могут предоставлять определенные выгоды, но и влекут за собой существенные риски. Риски, которым Вы подвергаетесь в связи с конкретной сделкой, зависят от условий такой сделки и особенностей Вашей ситуации, однако общими для внебиржевых ПФИ являются, в частности, риск неблагоприятного или неожиданного изменения размера платежей в связи с изменением стоимости/значения базового актива, финансовых или политических изменений, риск дефолта контрагента по договору или эмитента (владельца) базового актива, риски изменения правового регулирования или правоприменительной практики, риск отсутствия ликвидности и другие связанные кредитные, рыночные и иные риски. Вы также можете подвергаться операционным рискам, если не имеете внутренних процедур контроля и мониторинга различных рисков, требований к фондированию и иных требований, предъявляемых к Вам в связи с заключением сделок на рынке внебиржевых ПФИ и иных финансовых рынках. С основными рисками, связанными с заключением внебиржевой срочной сделки, вы можете ознакомиться на сайте Сбербанка по адресу:</a:t>
            </a:r>
            <a:r>
              <a:rPr kumimoji="0" lang="ru-RU" sz="700" b="1" i="0" u="none" strike="noStrike" kern="1200" cap="none" spc="0" normalizeH="0" baseline="0" noProof="0" dirty="0">
                <a:ln>
                  <a:noFill/>
                </a:ln>
                <a:solidFill>
                  <a:srgbClr val="000000"/>
                </a:solidFill>
                <a:effectLst/>
                <a:uLnTx/>
                <a:uFillTx/>
                <a:latin typeface="Arial"/>
                <a:ea typeface="+mn-ea"/>
                <a:cs typeface="+mn-cs"/>
              </a:rPr>
              <a:t> </a:t>
            </a:r>
            <a:r>
              <a:rPr kumimoji="0" lang="ru-RU" sz="700" b="0" i="0" u="sng" strike="noStrike" kern="1200" cap="none" spc="0" normalizeH="0" baseline="0" noProof="0" dirty="0">
                <a:ln>
                  <a:noFill/>
                </a:ln>
                <a:solidFill>
                  <a:srgbClr val="000000"/>
                </a:solidFill>
                <a:effectLst/>
                <a:uLnTx/>
                <a:uFillTx/>
                <a:latin typeface="Arial"/>
                <a:ea typeface="+mn-ea"/>
                <a:cs typeface="+mn-cs"/>
                <a:hlinkClick r:id="rId7"/>
              </a:rPr>
              <a:t>http://www.sberbank.ru/ru/legal/investments/globalmarkets/riski</a:t>
            </a:r>
            <a:r>
              <a:rPr kumimoji="0" lang="ru-RU" sz="7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Отличительной особенностью внебиржевых ПФИ является возможность индивидуализировать их условия с учетом конкретных финансовых целей и задач по управлению рисками, которые не могли бы быть достигнуты или решены иным образом. Однако, нестандартные условия конкретного ПФИ могут отрицательно сказаться на его ликвидности (возможности быстро досрочно прекратить/заместить иной сделкой), а также оказать влияние на другие риски, что в итоге может привести к значительным финансовым потерям.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1" i="0" u="none" strike="noStrike" kern="1200" cap="none" spc="0" normalizeH="0" baseline="0" noProof="0" dirty="0">
                <a:ln>
                  <a:noFill/>
                </a:ln>
                <a:solidFill>
                  <a:srgbClr val="000000"/>
                </a:solidFill>
                <a:effectLst/>
                <a:uLnTx/>
                <a:uFillTx/>
                <a:latin typeface="Arial"/>
                <a:ea typeface="+mn-ea"/>
                <a:cs typeface="+mn-cs"/>
              </a:rPr>
              <a:t>ВАМ СЛЕДУЕТ ВОЗДЕРЖАТЬСЯ ОТ ЗАКЛЮЧЕНИЯ СДЕЛОК, ЕСЛИ ВЫ НЕ ПОНИМАЕТЕ СВЯЗАННЫХ С НИМИ РИСКОВ, ЛИБО ВАМ НЕ ДО КОНЦА ЯСНО СОДЕРЖАНИЕ ДОКУМЕНТОВ, РЕГУЛИРУЮЩИХ КОНКРЕТНУЮ СДЕЛКУ. ПЕРЕД ЗАКЛЮЧЕНИЕМ СДЕЛКИ ВЫ ДОЛЖНЫ САМОСТОЯТЕЛЬНО ПРИЙТИ К ВЫВОДУ О ТОМ, ЧТО ОНА ОТВЕЧАЕТ ВАШИМ ЦЕЛЯМ (ОЖИДАНИЯМ). </a:t>
            </a:r>
            <a:endParaRPr kumimoji="0" lang="ru-RU" sz="7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a:ln>
                  <a:noFill/>
                </a:ln>
                <a:solidFill>
                  <a:srgbClr val="000000"/>
                </a:solidFill>
                <a:effectLst/>
                <a:uLnTx/>
                <a:uFillTx/>
                <a:latin typeface="Arial"/>
                <a:ea typeface="+mn-ea"/>
                <a:cs typeface="+mn-cs"/>
              </a:rPr>
              <a:t>Настоящий документ является конфиденциальным, и никакая его часть не может быть передана или иным образом доведена до сведения третьей стороны (за исключением Ваших внешних консультантов при условии, что они приняли на себя аналогичные принятыми Вами условия конфиденциальности) без предварительного письменного согласия </a:t>
            </a:r>
            <a:r>
              <a:rPr kumimoji="0" lang="ru-RU" sz="700" b="0" i="0" u="none" strike="noStrike" kern="1200" cap="none" spc="0" normalizeH="0" baseline="0" noProof="0" dirty="0" smtClean="0">
                <a:ln>
                  <a:noFill/>
                </a:ln>
                <a:solidFill>
                  <a:srgbClr val="000000"/>
                </a:solidFill>
                <a:effectLst/>
                <a:uLnTx/>
                <a:uFillTx/>
                <a:latin typeface="Arial"/>
                <a:ea typeface="+mn-ea"/>
                <a:cs typeface="+mn-cs"/>
              </a:rPr>
              <a:t>Сбербанка</a:t>
            </a:r>
            <a:r>
              <a:rPr kumimoji="0" lang="en-US" sz="700" b="0" i="0" u="none" strike="noStrike" kern="1200" cap="none" spc="0" normalizeH="0" baseline="0" noProof="0" dirty="0" smtClean="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700" b="0" i="0" u="none" strike="noStrike" kern="1200" cap="none" spc="0" normalizeH="0" baseline="0" noProof="0" dirty="0" smtClean="0">
                <a:ln>
                  <a:noFill/>
                </a:ln>
                <a:solidFill>
                  <a:srgbClr val="000000"/>
                </a:solidFill>
                <a:effectLst/>
                <a:uLnTx/>
                <a:uFillTx/>
                <a:latin typeface="Arial"/>
                <a:ea typeface="+mn-ea"/>
                <a:cs typeface="+mn-cs"/>
              </a:rPr>
              <a:t>В </a:t>
            </a:r>
            <a:r>
              <a:rPr kumimoji="0" lang="ru-RU" sz="700" b="0" i="0" u="none" strike="noStrike" kern="1200" cap="none" spc="0" normalizeH="0" baseline="0" noProof="0" dirty="0">
                <a:ln>
                  <a:noFill/>
                </a:ln>
                <a:solidFill>
                  <a:srgbClr val="000000"/>
                </a:solidFill>
                <a:effectLst/>
                <a:uLnTx/>
                <a:uFillTx/>
                <a:latin typeface="Arial"/>
                <a:ea typeface="+mn-ea"/>
                <a:cs typeface="+mn-cs"/>
              </a:rPr>
              <a:t>данном документе под Сбербанком подразумевается ПАО Сбербанк и/или любая другая компания, входящая в Группу </a:t>
            </a:r>
            <a:r>
              <a:rPr kumimoji="0" lang="ru-RU" sz="700" b="0" i="0" u="none" strike="noStrike" kern="1200" cap="none" spc="0" normalizeH="0" baseline="0" noProof="0" dirty="0" smtClean="0">
                <a:ln>
                  <a:noFill/>
                </a:ln>
                <a:solidFill>
                  <a:srgbClr val="000000"/>
                </a:solidFill>
                <a:effectLst/>
                <a:uLnTx/>
                <a:uFillTx/>
                <a:latin typeface="Arial"/>
                <a:ea typeface="+mn-ea"/>
                <a:cs typeface="+mn-cs"/>
              </a:rPr>
              <a:t>Сбербанк. ПАО </a:t>
            </a:r>
            <a:r>
              <a:rPr kumimoji="0" lang="ru-RU" sz="700" b="0" i="0" u="none" strike="noStrike" kern="1200" cap="none" spc="0" normalizeH="0" baseline="0" noProof="0" dirty="0">
                <a:ln>
                  <a:noFill/>
                </a:ln>
                <a:solidFill>
                  <a:srgbClr val="000000"/>
                </a:solidFill>
                <a:effectLst/>
                <a:uLnTx/>
                <a:uFillTx/>
                <a:latin typeface="Arial"/>
                <a:ea typeface="+mn-ea"/>
                <a:cs typeface="+mn-cs"/>
              </a:rPr>
              <a:t>Сбербанк. Генеральная лицензия Банка России на осуществление банковских операций № 1481 от </a:t>
            </a:r>
            <a:r>
              <a:rPr kumimoji="0" lang="ru-RU" sz="700" b="0" i="0" u="none" strike="noStrike" kern="1200" cap="none" spc="0" normalizeH="0" baseline="0" noProof="0" dirty="0" smtClean="0">
                <a:ln>
                  <a:noFill/>
                </a:ln>
                <a:solidFill>
                  <a:srgbClr val="000000"/>
                </a:solidFill>
                <a:effectLst/>
                <a:uLnTx/>
                <a:uFillTx/>
                <a:latin typeface="Arial"/>
                <a:ea typeface="+mn-ea"/>
                <a:cs typeface="+mn-cs"/>
              </a:rPr>
              <a:t>11.08.2015. В </a:t>
            </a:r>
            <a:r>
              <a:rPr kumimoji="0" lang="ru-RU" sz="700" b="0" i="0" u="none" strike="noStrike" kern="1200" cap="none" spc="0" normalizeH="0" baseline="0" noProof="0" dirty="0">
                <a:ln>
                  <a:noFill/>
                </a:ln>
                <a:solidFill>
                  <a:srgbClr val="000000"/>
                </a:solidFill>
                <a:effectLst/>
                <a:uLnTx/>
                <a:uFillTx/>
                <a:latin typeface="Arial"/>
                <a:ea typeface="+mn-ea"/>
                <a:cs typeface="+mn-cs"/>
              </a:rPr>
              <a:t>Группу Сбербанк входят юридические лица, указанные в официальном раскрытии информации в соответствии с действующим законодательством.</a:t>
            </a:r>
          </a:p>
        </p:txBody>
      </p:sp>
    </p:spTree>
    <p:extLst>
      <p:ext uri="{BB962C8B-B14F-4D97-AF65-F5344CB8AC3E}">
        <p14:creationId xmlns:p14="http://schemas.microsoft.com/office/powerpoint/2010/main" val="374744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Группа 27">
            <a:extLst>
              <a:ext uri="{FF2B5EF4-FFF2-40B4-BE49-F238E27FC236}">
                <a16:creationId xmlns:a16="http://schemas.microsoft.com/office/drawing/2014/main" id="{9C1093CA-3BE1-8848-AC11-B445382A1A21}"/>
              </a:ext>
            </a:extLst>
          </p:cNvPr>
          <p:cNvGrpSpPr/>
          <p:nvPr/>
        </p:nvGrpSpPr>
        <p:grpSpPr>
          <a:xfrm>
            <a:off x="1737361" y="1240895"/>
            <a:ext cx="6848210" cy="4306465"/>
            <a:chOff x="2884064" y="1612739"/>
            <a:chExt cx="7643181" cy="4495039"/>
          </a:xfrm>
        </p:grpSpPr>
        <p:sp>
          <p:nvSpPr>
            <p:cNvPr id="15" name="Freeform 5">
              <a:extLst>
                <a:ext uri="{FF2B5EF4-FFF2-40B4-BE49-F238E27FC236}">
                  <a16:creationId xmlns:a16="http://schemas.microsoft.com/office/drawing/2014/main" id="{4585D68E-9B64-1C4C-AB0D-07AF01DEBCE8}"/>
                </a:ext>
              </a:extLst>
            </p:cNvPr>
            <p:cNvSpPr>
              <a:spLocks/>
            </p:cNvSpPr>
            <p:nvPr/>
          </p:nvSpPr>
          <p:spPr bwMode="auto">
            <a:xfrm rot="10800000">
              <a:off x="9114881" y="1612740"/>
              <a:ext cx="1412364" cy="1341109"/>
            </a:xfrm>
            <a:custGeom>
              <a:avLst/>
              <a:gdLst>
                <a:gd name="T0" fmla="*/ 230 w 419"/>
                <a:gd name="T1" fmla="*/ 0 h 439"/>
                <a:gd name="T2" fmla="*/ 419 w 419"/>
                <a:gd name="T3" fmla="*/ 439 h 439"/>
                <a:gd name="T4" fmla="*/ 189 w 419"/>
                <a:gd name="T5" fmla="*/ 439 h 439"/>
                <a:gd name="T6" fmla="*/ 0 w 419"/>
                <a:gd name="T7" fmla="*/ 0 h 439"/>
                <a:gd name="T8" fmla="*/ 106 w 419"/>
                <a:gd name="T9" fmla="*/ 0 h 439"/>
                <a:gd name="T10" fmla="*/ 230 w 419"/>
                <a:gd name="T11" fmla="*/ 0 h 439"/>
              </a:gdLst>
              <a:ahLst/>
              <a:cxnLst>
                <a:cxn ang="0">
                  <a:pos x="T0" y="T1"/>
                </a:cxn>
                <a:cxn ang="0">
                  <a:pos x="T2" y="T3"/>
                </a:cxn>
                <a:cxn ang="0">
                  <a:pos x="T4" y="T5"/>
                </a:cxn>
                <a:cxn ang="0">
                  <a:pos x="T6" y="T7"/>
                </a:cxn>
                <a:cxn ang="0">
                  <a:pos x="T8" y="T9"/>
                </a:cxn>
                <a:cxn ang="0">
                  <a:pos x="T10" y="T11"/>
                </a:cxn>
              </a:cxnLst>
              <a:rect l="0" t="0" r="r" b="b"/>
              <a:pathLst>
                <a:path w="419" h="439">
                  <a:moveTo>
                    <a:pt x="230" y="0"/>
                  </a:moveTo>
                  <a:lnTo>
                    <a:pt x="419" y="439"/>
                  </a:lnTo>
                  <a:lnTo>
                    <a:pt x="189" y="439"/>
                  </a:lnTo>
                  <a:lnTo>
                    <a:pt x="0" y="0"/>
                  </a:lnTo>
                  <a:lnTo>
                    <a:pt x="106" y="0"/>
                  </a:lnTo>
                  <a:lnTo>
                    <a:pt x="230" y="0"/>
                  </a:lnTo>
                  <a:close/>
                </a:path>
              </a:pathLst>
            </a:custGeom>
            <a:gradFill flip="none" rotWithShape="1">
              <a:gsLst>
                <a:gs pos="18000">
                  <a:schemeClr val="bg1"/>
                </a:gs>
                <a:gs pos="85000">
                  <a:schemeClr val="accent4">
                    <a:lumMod val="75000"/>
                  </a:schemeClr>
                </a:gs>
                <a:gs pos="61000">
                  <a:schemeClr val="accent4">
                    <a:lumMod val="75000"/>
                  </a:schemeClr>
                </a:gs>
                <a:gs pos="100000">
                  <a:schemeClr val="accent4">
                    <a:lumMod val="50000"/>
                  </a:schemeClr>
                </a:gs>
              </a:gsLst>
              <a:lin ang="5400000" scaled="1"/>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25" name="Freeform 9">
              <a:extLst>
                <a:ext uri="{FF2B5EF4-FFF2-40B4-BE49-F238E27FC236}">
                  <a16:creationId xmlns:a16="http://schemas.microsoft.com/office/drawing/2014/main" id="{BD3D2A37-F7B4-EA4A-BC79-3E027C52D672}"/>
                </a:ext>
              </a:extLst>
            </p:cNvPr>
            <p:cNvSpPr>
              <a:spLocks/>
            </p:cNvSpPr>
            <p:nvPr/>
          </p:nvSpPr>
          <p:spPr bwMode="auto">
            <a:xfrm rot="10800000">
              <a:off x="8245146" y="1612739"/>
              <a:ext cx="1655433" cy="1999814"/>
            </a:xfrm>
            <a:custGeom>
              <a:avLst/>
              <a:gdLst>
                <a:gd name="T0" fmla="*/ 249 w 479"/>
                <a:gd name="T1" fmla="*/ 0 h 577"/>
                <a:gd name="T2" fmla="*/ 0 w 479"/>
                <a:gd name="T3" fmla="*/ 577 h 577"/>
                <a:gd name="T4" fmla="*/ 230 w 479"/>
                <a:gd name="T5" fmla="*/ 577 h 577"/>
                <a:gd name="T6" fmla="*/ 479 w 479"/>
                <a:gd name="T7" fmla="*/ 0 h 577"/>
                <a:gd name="T8" fmla="*/ 249 w 479"/>
                <a:gd name="T9" fmla="*/ 0 h 577"/>
              </a:gdLst>
              <a:ahLst/>
              <a:cxnLst>
                <a:cxn ang="0">
                  <a:pos x="T0" y="T1"/>
                </a:cxn>
                <a:cxn ang="0">
                  <a:pos x="T2" y="T3"/>
                </a:cxn>
                <a:cxn ang="0">
                  <a:pos x="T4" y="T5"/>
                </a:cxn>
                <a:cxn ang="0">
                  <a:pos x="T6" y="T7"/>
                </a:cxn>
                <a:cxn ang="0">
                  <a:pos x="T8" y="T9"/>
                </a:cxn>
              </a:cxnLst>
              <a:rect l="0" t="0" r="r" b="b"/>
              <a:pathLst>
                <a:path w="479" h="577">
                  <a:moveTo>
                    <a:pt x="249" y="0"/>
                  </a:moveTo>
                  <a:lnTo>
                    <a:pt x="0" y="577"/>
                  </a:lnTo>
                  <a:lnTo>
                    <a:pt x="230" y="577"/>
                  </a:lnTo>
                  <a:lnTo>
                    <a:pt x="479" y="0"/>
                  </a:lnTo>
                  <a:lnTo>
                    <a:pt x="249" y="0"/>
                  </a:lnTo>
                  <a:close/>
                </a:path>
              </a:pathLst>
            </a:custGeom>
            <a:solidFill>
              <a:srgbClr val="10AB9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16" name="Freeform 6">
              <a:extLst>
                <a:ext uri="{FF2B5EF4-FFF2-40B4-BE49-F238E27FC236}">
                  <a16:creationId xmlns:a16="http://schemas.microsoft.com/office/drawing/2014/main" id="{CC175C5D-D82F-C840-9484-D6BC7360A2D0}"/>
                </a:ext>
              </a:extLst>
            </p:cNvPr>
            <p:cNvSpPr>
              <a:spLocks/>
            </p:cNvSpPr>
            <p:nvPr/>
          </p:nvSpPr>
          <p:spPr bwMode="auto">
            <a:xfrm rot="10800000">
              <a:off x="7607528" y="2836481"/>
              <a:ext cx="1420395" cy="776072"/>
            </a:xfrm>
            <a:custGeom>
              <a:avLst/>
              <a:gdLst>
                <a:gd name="T0" fmla="*/ 230 w 420"/>
                <a:gd name="T1" fmla="*/ 0 h 439"/>
                <a:gd name="T2" fmla="*/ 420 w 420"/>
                <a:gd name="T3" fmla="*/ 439 h 439"/>
                <a:gd name="T4" fmla="*/ 190 w 420"/>
                <a:gd name="T5" fmla="*/ 439 h 439"/>
                <a:gd name="T6" fmla="*/ 0 w 420"/>
                <a:gd name="T7" fmla="*/ 0 h 439"/>
                <a:gd name="T8" fmla="*/ 230 w 420"/>
                <a:gd name="T9" fmla="*/ 0 h 439"/>
              </a:gdLst>
              <a:ahLst/>
              <a:cxnLst>
                <a:cxn ang="0">
                  <a:pos x="T0" y="T1"/>
                </a:cxn>
                <a:cxn ang="0">
                  <a:pos x="T2" y="T3"/>
                </a:cxn>
                <a:cxn ang="0">
                  <a:pos x="T4" y="T5"/>
                </a:cxn>
                <a:cxn ang="0">
                  <a:pos x="T6" y="T7"/>
                </a:cxn>
                <a:cxn ang="0">
                  <a:pos x="T8" y="T9"/>
                </a:cxn>
              </a:cxnLst>
              <a:rect l="0" t="0" r="r" b="b"/>
              <a:pathLst>
                <a:path w="420" h="439">
                  <a:moveTo>
                    <a:pt x="230" y="0"/>
                  </a:moveTo>
                  <a:lnTo>
                    <a:pt x="420" y="439"/>
                  </a:lnTo>
                  <a:lnTo>
                    <a:pt x="190" y="439"/>
                  </a:lnTo>
                  <a:lnTo>
                    <a:pt x="0" y="0"/>
                  </a:lnTo>
                  <a:lnTo>
                    <a:pt x="230" y="0"/>
                  </a:lnTo>
                  <a:close/>
                </a:path>
              </a:pathLst>
            </a:custGeom>
            <a:solidFill>
              <a:srgbClr val="095F5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19" name="Freeform 9">
              <a:extLst>
                <a:ext uri="{FF2B5EF4-FFF2-40B4-BE49-F238E27FC236}">
                  <a16:creationId xmlns:a16="http://schemas.microsoft.com/office/drawing/2014/main" id="{7F9966C4-EC4F-CB45-BB45-20640C9572AA}"/>
                </a:ext>
              </a:extLst>
            </p:cNvPr>
            <p:cNvSpPr>
              <a:spLocks/>
            </p:cNvSpPr>
            <p:nvPr/>
          </p:nvSpPr>
          <p:spPr bwMode="auto">
            <a:xfrm rot="10800000">
              <a:off x="6693077" y="2836484"/>
              <a:ext cx="1655434" cy="1637713"/>
            </a:xfrm>
            <a:custGeom>
              <a:avLst/>
              <a:gdLst>
                <a:gd name="T0" fmla="*/ 249 w 479"/>
                <a:gd name="T1" fmla="*/ 0 h 577"/>
                <a:gd name="T2" fmla="*/ 0 w 479"/>
                <a:gd name="T3" fmla="*/ 577 h 577"/>
                <a:gd name="T4" fmla="*/ 230 w 479"/>
                <a:gd name="T5" fmla="*/ 577 h 577"/>
                <a:gd name="T6" fmla="*/ 479 w 479"/>
                <a:gd name="T7" fmla="*/ 0 h 577"/>
                <a:gd name="T8" fmla="*/ 249 w 479"/>
                <a:gd name="T9" fmla="*/ 0 h 577"/>
              </a:gdLst>
              <a:ahLst/>
              <a:cxnLst>
                <a:cxn ang="0">
                  <a:pos x="T0" y="T1"/>
                </a:cxn>
                <a:cxn ang="0">
                  <a:pos x="T2" y="T3"/>
                </a:cxn>
                <a:cxn ang="0">
                  <a:pos x="T4" y="T5"/>
                </a:cxn>
                <a:cxn ang="0">
                  <a:pos x="T6" y="T7"/>
                </a:cxn>
                <a:cxn ang="0">
                  <a:pos x="T8" y="T9"/>
                </a:cxn>
              </a:cxnLst>
              <a:rect l="0" t="0" r="r" b="b"/>
              <a:pathLst>
                <a:path w="479" h="577">
                  <a:moveTo>
                    <a:pt x="249" y="0"/>
                  </a:moveTo>
                  <a:lnTo>
                    <a:pt x="0" y="577"/>
                  </a:lnTo>
                  <a:lnTo>
                    <a:pt x="230" y="577"/>
                  </a:lnTo>
                  <a:lnTo>
                    <a:pt x="479" y="0"/>
                  </a:lnTo>
                  <a:lnTo>
                    <a:pt x="249" y="0"/>
                  </a:lnTo>
                  <a:close/>
                </a:path>
              </a:pathLst>
            </a:custGeom>
            <a:solidFill>
              <a:srgbClr val="10AB9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17" name="Freeform 7">
              <a:extLst>
                <a:ext uri="{FF2B5EF4-FFF2-40B4-BE49-F238E27FC236}">
                  <a16:creationId xmlns:a16="http://schemas.microsoft.com/office/drawing/2014/main" id="{39266F38-CC63-E445-B407-D7F1E93ED4C1}"/>
                </a:ext>
              </a:extLst>
            </p:cNvPr>
            <p:cNvSpPr>
              <a:spLocks/>
            </p:cNvSpPr>
            <p:nvPr/>
          </p:nvSpPr>
          <p:spPr bwMode="auto">
            <a:xfrm rot="10800000">
              <a:off x="6013665" y="3695296"/>
              <a:ext cx="1457903" cy="778902"/>
            </a:xfrm>
            <a:custGeom>
              <a:avLst/>
              <a:gdLst>
                <a:gd name="T0" fmla="*/ 230 w 419"/>
                <a:gd name="T1" fmla="*/ 0 h 437"/>
                <a:gd name="T2" fmla="*/ 419 w 419"/>
                <a:gd name="T3" fmla="*/ 437 h 437"/>
                <a:gd name="T4" fmla="*/ 189 w 419"/>
                <a:gd name="T5" fmla="*/ 437 h 437"/>
                <a:gd name="T6" fmla="*/ 0 w 419"/>
                <a:gd name="T7" fmla="*/ 0 h 437"/>
                <a:gd name="T8" fmla="*/ 230 w 419"/>
                <a:gd name="T9" fmla="*/ 0 h 437"/>
              </a:gdLst>
              <a:ahLst/>
              <a:cxnLst>
                <a:cxn ang="0">
                  <a:pos x="T0" y="T1"/>
                </a:cxn>
                <a:cxn ang="0">
                  <a:pos x="T2" y="T3"/>
                </a:cxn>
                <a:cxn ang="0">
                  <a:pos x="T4" y="T5"/>
                </a:cxn>
                <a:cxn ang="0">
                  <a:pos x="T6" y="T7"/>
                </a:cxn>
                <a:cxn ang="0">
                  <a:pos x="T8" y="T9"/>
                </a:cxn>
              </a:cxnLst>
              <a:rect l="0" t="0" r="r" b="b"/>
              <a:pathLst>
                <a:path w="419" h="437">
                  <a:moveTo>
                    <a:pt x="230" y="0"/>
                  </a:moveTo>
                  <a:lnTo>
                    <a:pt x="419" y="437"/>
                  </a:lnTo>
                  <a:lnTo>
                    <a:pt x="189" y="437"/>
                  </a:lnTo>
                  <a:lnTo>
                    <a:pt x="0" y="0"/>
                  </a:lnTo>
                  <a:lnTo>
                    <a:pt x="230" y="0"/>
                  </a:lnTo>
                  <a:close/>
                </a:path>
              </a:pathLst>
            </a:custGeom>
            <a:solidFill>
              <a:srgbClr val="0D716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24" name="Freeform 9">
              <a:extLst>
                <a:ext uri="{FF2B5EF4-FFF2-40B4-BE49-F238E27FC236}">
                  <a16:creationId xmlns:a16="http://schemas.microsoft.com/office/drawing/2014/main" id="{2D4190C8-D255-C14E-8A1B-52540BCCE3B6}"/>
                </a:ext>
              </a:extLst>
            </p:cNvPr>
            <p:cNvSpPr>
              <a:spLocks/>
            </p:cNvSpPr>
            <p:nvPr/>
          </p:nvSpPr>
          <p:spPr bwMode="auto">
            <a:xfrm rot="10800000">
              <a:off x="5141009" y="3695297"/>
              <a:ext cx="1655434" cy="1119677"/>
            </a:xfrm>
            <a:custGeom>
              <a:avLst/>
              <a:gdLst>
                <a:gd name="T0" fmla="*/ 249 w 479"/>
                <a:gd name="T1" fmla="*/ 0 h 577"/>
                <a:gd name="T2" fmla="*/ 0 w 479"/>
                <a:gd name="T3" fmla="*/ 577 h 577"/>
                <a:gd name="T4" fmla="*/ 230 w 479"/>
                <a:gd name="T5" fmla="*/ 577 h 577"/>
                <a:gd name="T6" fmla="*/ 479 w 479"/>
                <a:gd name="T7" fmla="*/ 0 h 577"/>
                <a:gd name="T8" fmla="*/ 249 w 479"/>
                <a:gd name="T9" fmla="*/ 0 h 577"/>
              </a:gdLst>
              <a:ahLst/>
              <a:cxnLst>
                <a:cxn ang="0">
                  <a:pos x="T0" y="T1"/>
                </a:cxn>
                <a:cxn ang="0">
                  <a:pos x="T2" y="T3"/>
                </a:cxn>
                <a:cxn ang="0">
                  <a:pos x="T4" y="T5"/>
                </a:cxn>
                <a:cxn ang="0">
                  <a:pos x="T6" y="T7"/>
                </a:cxn>
                <a:cxn ang="0">
                  <a:pos x="T8" y="T9"/>
                </a:cxn>
              </a:cxnLst>
              <a:rect l="0" t="0" r="r" b="b"/>
              <a:pathLst>
                <a:path w="479" h="577">
                  <a:moveTo>
                    <a:pt x="249" y="0"/>
                  </a:moveTo>
                  <a:lnTo>
                    <a:pt x="0" y="577"/>
                  </a:lnTo>
                  <a:lnTo>
                    <a:pt x="230" y="577"/>
                  </a:lnTo>
                  <a:lnTo>
                    <a:pt x="479" y="0"/>
                  </a:lnTo>
                  <a:lnTo>
                    <a:pt x="249" y="0"/>
                  </a:lnTo>
                  <a:close/>
                </a:path>
              </a:pathLst>
            </a:custGeom>
            <a:solidFill>
              <a:srgbClr val="10AB9A"/>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23" name="Freeform 6">
              <a:extLst>
                <a:ext uri="{FF2B5EF4-FFF2-40B4-BE49-F238E27FC236}">
                  <a16:creationId xmlns:a16="http://schemas.microsoft.com/office/drawing/2014/main" id="{6FEC337E-397F-3942-B59A-7EE90384C727}"/>
                </a:ext>
              </a:extLst>
            </p:cNvPr>
            <p:cNvSpPr>
              <a:spLocks/>
            </p:cNvSpPr>
            <p:nvPr/>
          </p:nvSpPr>
          <p:spPr bwMode="auto">
            <a:xfrm rot="10800000">
              <a:off x="4299488" y="4340438"/>
              <a:ext cx="1638129" cy="475491"/>
            </a:xfrm>
            <a:custGeom>
              <a:avLst/>
              <a:gdLst>
                <a:gd name="T0" fmla="*/ 230 w 420"/>
                <a:gd name="T1" fmla="*/ 0 h 439"/>
                <a:gd name="T2" fmla="*/ 420 w 420"/>
                <a:gd name="T3" fmla="*/ 439 h 439"/>
                <a:gd name="T4" fmla="*/ 190 w 420"/>
                <a:gd name="T5" fmla="*/ 439 h 439"/>
                <a:gd name="T6" fmla="*/ 0 w 420"/>
                <a:gd name="T7" fmla="*/ 0 h 439"/>
                <a:gd name="T8" fmla="*/ 230 w 420"/>
                <a:gd name="T9" fmla="*/ 0 h 439"/>
              </a:gdLst>
              <a:ahLst/>
              <a:cxnLst>
                <a:cxn ang="0">
                  <a:pos x="T0" y="T1"/>
                </a:cxn>
                <a:cxn ang="0">
                  <a:pos x="T2" y="T3"/>
                </a:cxn>
                <a:cxn ang="0">
                  <a:pos x="T4" y="T5"/>
                </a:cxn>
                <a:cxn ang="0">
                  <a:pos x="T6" y="T7"/>
                </a:cxn>
                <a:cxn ang="0">
                  <a:pos x="T8" y="T9"/>
                </a:cxn>
              </a:cxnLst>
              <a:rect l="0" t="0" r="r" b="b"/>
              <a:pathLst>
                <a:path w="420" h="439">
                  <a:moveTo>
                    <a:pt x="230" y="0"/>
                  </a:moveTo>
                  <a:lnTo>
                    <a:pt x="420" y="439"/>
                  </a:lnTo>
                  <a:lnTo>
                    <a:pt x="190" y="439"/>
                  </a:lnTo>
                  <a:lnTo>
                    <a:pt x="0" y="0"/>
                  </a:lnTo>
                  <a:lnTo>
                    <a:pt x="230" y="0"/>
                  </a:lnTo>
                  <a:close/>
                </a:path>
              </a:pathLst>
            </a:custGeom>
            <a:solidFill>
              <a:srgbClr val="0D8F7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sp>
          <p:nvSpPr>
            <p:cNvPr id="21" name="Freeform 11">
              <a:extLst>
                <a:ext uri="{FF2B5EF4-FFF2-40B4-BE49-F238E27FC236}">
                  <a16:creationId xmlns:a16="http://schemas.microsoft.com/office/drawing/2014/main" id="{2658EA57-EE66-7441-BF86-9115D7E43679}"/>
                </a:ext>
              </a:extLst>
            </p:cNvPr>
            <p:cNvSpPr>
              <a:spLocks/>
            </p:cNvSpPr>
            <p:nvPr/>
          </p:nvSpPr>
          <p:spPr bwMode="auto">
            <a:xfrm rot="10800000">
              <a:off x="2884064" y="4340438"/>
              <a:ext cx="2304791" cy="1767340"/>
            </a:xfrm>
            <a:custGeom>
              <a:avLst/>
              <a:gdLst>
                <a:gd name="T0" fmla="*/ 605 w 605"/>
                <a:gd name="T1" fmla="*/ 257 h 865"/>
                <a:gd name="T2" fmla="*/ 491 w 605"/>
                <a:gd name="T3" fmla="*/ 0 h 865"/>
                <a:gd name="T4" fmla="*/ 154 w 605"/>
                <a:gd name="T5" fmla="*/ 257 h 865"/>
                <a:gd name="T6" fmla="*/ 266 w 605"/>
                <a:gd name="T7" fmla="*/ 257 h 865"/>
                <a:gd name="T8" fmla="*/ 0 w 605"/>
                <a:gd name="T9" fmla="*/ 865 h 865"/>
                <a:gd name="T10" fmla="*/ 230 w 605"/>
                <a:gd name="T11" fmla="*/ 865 h 865"/>
                <a:gd name="T12" fmla="*/ 493 w 605"/>
                <a:gd name="T13" fmla="*/ 257 h 865"/>
                <a:gd name="T14" fmla="*/ 605 w 605"/>
                <a:gd name="T15" fmla="*/ 257 h 8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5" h="865">
                  <a:moveTo>
                    <a:pt x="605" y="257"/>
                  </a:moveTo>
                  <a:lnTo>
                    <a:pt x="491" y="0"/>
                  </a:lnTo>
                  <a:lnTo>
                    <a:pt x="154" y="257"/>
                  </a:lnTo>
                  <a:lnTo>
                    <a:pt x="266" y="257"/>
                  </a:lnTo>
                  <a:lnTo>
                    <a:pt x="0" y="865"/>
                  </a:lnTo>
                  <a:lnTo>
                    <a:pt x="230" y="865"/>
                  </a:lnTo>
                  <a:lnTo>
                    <a:pt x="493" y="257"/>
                  </a:lnTo>
                  <a:lnTo>
                    <a:pt x="605" y="257"/>
                  </a:lnTo>
                  <a:close/>
                </a:path>
              </a:pathLst>
            </a:custGeom>
            <a:solidFill>
              <a:srgbClr val="17CBB3"/>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5469"/>
                </a:solidFill>
                <a:effectLst/>
                <a:uLnTx/>
                <a:uFillTx/>
                <a:latin typeface="Roboto Regular" charset="0"/>
              </a:endParaRPr>
            </a:p>
          </p:txBody>
        </p:sp>
      </p:grpSp>
      <p:sp>
        <p:nvSpPr>
          <p:cNvPr id="20" name="Прямоугольник 19">
            <a:extLst>
              <a:ext uri="{FF2B5EF4-FFF2-40B4-BE49-F238E27FC236}">
                <a16:creationId xmlns:a16="http://schemas.microsoft.com/office/drawing/2014/main" id="{669DF53E-CB50-124D-8AA3-8CA14B4AE560}"/>
              </a:ext>
            </a:extLst>
          </p:cNvPr>
          <p:cNvSpPr/>
          <p:nvPr/>
        </p:nvSpPr>
        <p:spPr>
          <a:xfrm rot="10800000">
            <a:off x="-6634" y="891562"/>
            <a:ext cx="12188825" cy="5996435"/>
          </a:xfrm>
          <a:prstGeom prst="rect">
            <a:avLst/>
          </a:prstGeom>
          <a:gradFill>
            <a:gsLst>
              <a:gs pos="100000">
                <a:schemeClr val="bg2">
                  <a:lumMod val="20000"/>
                  <a:lumOff val="80000"/>
                  <a:alpha val="51000"/>
                </a:schemeClr>
              </a:gs>
              <a:gs pos="57000">
                <a:schemeClr val="bg2">
                  <a:lumMod val="20000"/>
                  <a:lumOff val="80000"/>
                  <a:alpha val="57000"/>
                </a:schemeClr>
              </a:gs>
              <a:gs pos="24000">
                <a:schemeClr val="bg1">
                  <a:alpha val="78000"/>
                </a:schemeClr>
              </a:gs>
            </a:gsLst>
            <a:lin ang="5400000" scaled="1"/>
          </a:gra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ru-RU" dirty="0">
              <a:solidFill>
                <a:srgbClr val="FFFFFF"/>
              </a:solidFill>
              <a:cs typeface="Arial" panose="020B0604020202020204" pitchFamily="34" charset="0"/>
            </a:endParaRPr>
          </a:p>
        </p:txBody>
      </p:sp>
      <p:sp>
        <p:nvSpPr>
          <p:cNvPr id="5" name="Прямоугольник 4">
            <a:extLst>
              <a:ext uri="{FF2B5EF4-FFF2-40B4-BE49-F238E27FC236}">
                <a16:creationId xmlns:a16="http://schemas.microsoft.com/office/drawing/2014/main" id="{669DF53E-CB50-124D-8AA3-8CA14B4AE560}"/>
              </a:ext>
            </a:extLst>
          </p:cNvPr>
          <p:cNvSpPr/>
          <p:nvPr/>
        </p:nvSpPr>
        <p:spPr>
          <a:xfrm rot="10800000">
            <a:off x="0" y="878181"/>
            <a:ext cx="12188825" cy="5996435"/>
          </a:xfrm>
          <a:prstGeom prst="rect">
            <a:avLst/>
          </a:prstGeom>
          <a:gradFill>
            <a:gsLst>
              <a:gs pos="100000">
                <a:schemeClr val="bg2">
                  <a:lumMod val="20000"/>
                  <a:lumOff val="80000"/>
                  <a:alpha val="51000"/>
                </a:schemeClr>
              </a:gs>
              <a:gs pos="57000">
                <a:schemeClr val="bg2">
                  <a:lumMod val="20000"/>
                  <a:lumOff val="80000"/>
                  <a:alpha val="57000"/>
                </a:schemeClr>
              </a:gs>
              <a:gs pos="24000">
                <a:schemeClr val="bg1">
                  <a:alpha val="78000"/>
                </a:schemeClr>
              </a:gs>
            </a:gsLst>
            <a:lin ang="5400000" scaled="1"/>
          </a:gra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ru-RU" dirty="0">
              <a:solidFill>
                <a:srgbClr val="FFFFFF"/>
              </a:solidFill>
              <a:cs typeface="Arial" panose="020B0604020202020204" pitchFamily="34" charset="0"/>
            </a:endParaRPr>
          </a:p>
        </p:txBody>
      </p:sp>
      <p:sp>
        <p:nvSpPr>
          <p:cNvPr id="2" name="Заголовок 1"/>
          <p:cNvSpPr>
            <a:spLocks noGrp="1"/>
          </p:cNvSpPr>
          <p:nvPr>
            <p:ph type="title"/>
          </p:nvPr>
        </p:nvSpPr>
        <p:spPr/>
        <p:txBody>
          <a:bodyPr>
            <a:normAutofit/>
          </a:bodyPr>
          <a:lstStyle/>
          <a:p>
            <a:r>
              <a:rPr lang="ru-RU" b="1" dirty="0">
                <a:latin typeface="Century Gothic" panose="020B0502020202020204" pitchFamily="34" charset="0"/>
              </a:rPr>
              <a:t>Зачем использовать продукты ПФИ при кредитовании?</a:t>
            </a:r>
          </a:p>
        </p:txBody>
      </p:sp>
      <p:sp>
        <p:nvSpPr>
          <p:cNvPr id="4" name="Текст 3"/>
          <p:cNvSpPr>
            <a:spLocks noGrp="1"/>
          </p:cNvSpPr>
          <p:nvPr>
            <p:ph type="body" sz="quarter" idx="10"/>
          </p:nvPr>
        </p:nvSpPr>
        <p:spPr/>
        <p:txBody>
          <a:bodyPr/>
          <a:lstStyle/>
          <a:p>
            <a:endParaRPr lang="ru-RU" dirty="0"/>
          </a:p>
        </p:txBody>
      </p:sp>
      <p:sp>
        <p:nvSpPr>
          <p:cNvPr id="8" name="Прямоугольник с двумя скругленными противолежащими углами 7"/>
          <p:cNvSpPr/>
          <p:nvPr/>
        </p:nvSpPr>
        <p:spPr>
          <a:xfrm>
            <a:off x="7974912" y="2628164"/>
            <a:ext cx="3911964" cy="751291"/>
          </a:xfrm>
          <a:prstGeom prst="round2DiagRect">
            <a:avLst/>
          </a:prstGeom>
          <a:no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0"/>
              </a:spcAft>
            </a:pPr>
            <a:r>
              <a:rPr lang="ru-RU" sz="2200" b="1" dirty="0">
                <a:solidFill>
                  <a:schemeClr val="accent4"/>
                </a:solidFill>
                <a:latin typeface="Century Gothic" panose="020B0502020202020204" pitchFamily="34" charset="0"/>
                <a:ea typeface="Times New Roman" panose="02020603050405020304" pitchFamily="18" charset="0"/>
                <a:cs typeface="Times New Roman" panose="02020603050405020304" pitchFamily="18" charset="0"/>
              </a:rPr>
              <a:t>Кредит в плавающей/ фиксированной ставке + продукты ПФИ</a:t>
            </a:r>
          </a:p>
        </p:txBody>
      </p:sp>
      <p:sp>
        <p:nvSpPr>
          <p:cNvPr id="22" name="Прямоугольник с двумя скругленными противолежащими углами 21">
            <a:extLst>
              <a:ext uri="{FF2B5EF4-FFF2-40B4-BE49-F238E27FC236}">
                <a16:creationId xmlns:a16="http://schemas.microsoft.com/office/drawing/2014/main" id="{594F0F30-1844-1349-940B-C500170684BC}"/>
              </a:ext>
            </a:extLst>
          </p:cNvPr>
          <p:cNvSpPr/>
          <p:nvPr/>
        </p:nvSpPr>
        <p:spPr>
          <a:xfrm>
            <a:off x="-269788" y="1240895"/>
            <a:ext cx="6706946" cy="1984721"/>
          </a:xfrm>
          <a:prstGeom prst="round2DiagRect">
            <a:avLst/>
          </a:prstGeom>
          <a:no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0"/>
              </a:spcAft>
            </a:pPr>
            <a:r>
              <a:rPr lang="ru-RU" sz="2200" b="1" dirty="0">
                <a:solidFill>
                  <a:schemeClr val="accent5"/>
                </a:solidFill>
                <a:latin typeface="Century Gothic" panose="020B0502020202020204" pitchFamily="34" charset="0"/>
                <a:ea typeface="Times New Roman" panose="02020603050405020304" pitchFamily="18" charset="0"/>
                <a:cs typeface="Times New Roman" panose="02020603050405020304" pitchFamily="18" charset="0"/>
              </a:rPr>
              <a:t> Как одновременно</a:t>
            </a:r>
            <a:r>
              <a:rPr lang="en-US" sz="2200" b="1" dirty="0">
                <a:solidFill>
                  <a:schemeClr val="accent5"/>
                </a:solidFill>
                <a:latin typeface="Century Gothic" panose="020B0502020202020204" pitchFamily="34" charset="0"/>
                <a:ea typeface="Times New Roman" panose="02020603050405020304" pitchFamily="18" charset="0"/>
                <a:cs typeface="Times New Roman" panose="02020603050405020304" pitchFamily="18" charset="0"/>
              </a:rPr>
              <a:t> </a:t>
            </a:r>
            <a:r>
              <a:rPr lang="ru-RU" sz="2200" b="1" dirty="0">
                <a:solidFill>
                  <a:schemeClr val="accent5"/>
                </a:solidFill>
                <a:latin typeface="Century Gothic" panose="020B0502020202020204" pitchFamily="34" charset="0"/>
                <a:ea typeface="Times New Roman" panose="02020603050405020304" pitchFamily="18" charset="0"/>
                <a:cs typeface="Times New Roman" panose="02020603050405020304" pitchFamily="18" charset="0"/>
              </a:rPr>
              <a:t>можно снизить стоимость финансирования и минимизировать процентный риск?</a:t>
            </a:r>
          </a:p>
          <a:p>
            <a:pPr algn="ctr">
              <a:lnSpc>
                <a:spcPct val="107000"/>
              </a:lnSpc>
              <a:spcAft>
                <a:spcPts val="0"/>
              </a:spcAft>
            </a:pPr>
            <a:endParaRPr lang="ru-RU" sz="2200" b="1" dirty="0">
              <a:solidFill>
                <a:schemeClr val="accent4"/>
              </a:solidFill>
              <a:latin typeface="Century Gothic" panose="020B0502020202020204" pitchFamily="34" charset="0"/>
              <a:ea typeface="Times New Roman" panose="02020603050405020304" pitchFamily="18" charset="0"/>
              <a:cs typeface="Times New Roman" panose="02020603050405020304" pitchFamily="18" charset="0"/>
            </a:endParaRPr>
          </a:p>
          <a:p>
            <a:pPr algn="ctr">
              <a:lnSpc>
                <a:spcPct val="107000"/>
              </a:lnSpc>
              <a:spcAft>
                <a:spcPts val="0"/>
              </a:spcAft>
            </a:pPr>
            <a:r>
              <a:rPr lang="ru-RU" sz="2200" b="1" dirty="0">
                <a:solidFill>
                  <a:schemeClr val="accent4"/>
                </a:solidFill>
                <a:latin typeface="Century Gothic" panose="020B0502020202020204" pitchFamily="34" charset="0"/>
                <a:ea typeface="Times New Roman" panose="02020603050405020304" pitchFamily="18" charset="0"/>
                <a:cs typeface="Times New Roman" panose="02020603050405020304" pitchFamily="18" charset="0"/>
              </a:rPr>
              <a:t>Решение есть!</a:t>
            </a:r>
          </a:p>
        </p:txBody>
      </p:sp>
      <p:sp>
        <p:nvSpPr>
          <p:cNvPr id="26" name="Прямоугольник с двумя скругленными противолежащими углами 25">
            <a:extLst>
              <a:ext uri="{FF2B5EF4-FFF2-40B4-BE49-F238E27FC236}">
                <a16:creationId xmlns:a16="http://schemas.microsoft.com/office/drawing/2014/main" id="{51EF8A4F-1547-C943-B296-3C7902B1B6B5}"/>
              </a:ext>
            </a:extLst>
          </p:cNvPr>
          <p:cNvSpPr/>
          <p:nvPr/>
        </p:nvSpPr>
        <p:spPr>
          <a:xfrm>
            <a:off x="4140003" y="4547870"/>
            <a:ext cx="7048892" cy="1119677"/>
          </a:xfrm>
          <a:prstGeom prst="round2DiagRect">
            <a:avLst/>
          </a:prstGeom>
          <a:no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0"/>
              </a:spcAft>
              <a:buFont typeface="Arial" panose="020B0604020202020204" pitchFamily="34" charset="0"/>
              <a:buChar char="•"/>
            </a:pPr>
            <a:r>
              <a:rPr lang="ru-RU" sz="1600" dirty="0">
                <a:solidFill>
                  <a:schemeClr val="bg2">
                    <a:lumMod val="50000"/>
                  </a:schemeClr>
                </a:solidFill>
                <a:latin typeface="Century Gothic" panose="020B0502020202020204" pitchFamily="34" charset="0"/>
                <a:ea typeface="Times New Roman" panose="02020603050405020304" pitchFamily="18" charset="0"/>
                <a:cs typeface="Times New Roman" panose="02020603050405020304" pitchFamily="18" charset="0"/>
              </a:rPr>
              <a:t>Возможность </a:t>
            </a:r>
            <a:r>
              <a:rPr lang="ru-RU" sz="1600" b="1" dirty="0">
                <a:solidFill>
                  <a:schemeClr val="bg2">
                    <a:lumMod val="50000"/>
                  </a:schemeClr>
                </a:solidFill>
                <a:latin typeface="Century Gothic" panose="020B0502020202020204" pitchFamily="34" charset="0"/>
                <a:ea typeface="Calibri" panose="020F0502020204030204" pitchFamily="34" charset="0"/>
                <a:cs typeface="Times New Roman" panose="02020603050405020304" pitchFamily="18" charset="0"/>
              </a:rPr>
              <a:t>участия в снижении</a:t>
            </a:r>
            <a:r>
              <a:rPr lang="ru-RU" sz="1600" dirty="0">
                <a:solidFill>
                  <a:schemeClr val="bg2">
                    <a:lumMod val="50000"/>
                  </a:schemeClr>
                </a:solidFill>
                <a:latin typeface="Century Gothic" panose="020B0502020202020204" pitchFamily="34" charset="0"/>
                <a:ea typeface="Calibri" panose="020F0502020204030204" pitchFamily="34" charset="0"/>
                <a:cs typeface="Times New Roman" panose="02020603050405020304" pitchFamily="18" charset="0"/>
              </a:rPr>
              <a:t> процентных ставок в экономике </a:t>
            </a:r>
            <a:r>
              <a:rPr lang="ru-RU" sz="1600" b="1" dirty="0">
                <a:solidFill>
                  <a:schemeClr val="bg2">
                    <a:lumMod val="50000"/>
                  </a:schemeClr>
                </a:solidFill>
                <a:latin typeface="Century Gothic" panose="020B0502020202020204" pitchFamily="34" charset="0"/>
                <a:ea typeface="Calibri" panose="020F0502020204030204" pitchFamily="34" charset="0"/>
                <a:cs typeface="Times New Roman" panose="02020603050405020304" pitchFamily="18" charset="0"/>
              </a:rPr>
              <a:t>без необходимости рефинансирования или изменения условий </a:t>
            </a:r>
            <a:r>
              <a:rPr lang="ru-RU" sz="1600" dirty="0">
                <a:solidFill>
                  <a:schemeClr val="bg2">
                    <a:lumMod val="50000"/>
                  </a:schemeClr>
                </a:solidFill>
                <a:latin typeface="Century Gothic" panose="020B0502020202020204" pitchFamily="34" charset="0"/>
                <a:ea typeface="Calibri" panose="020F0502020204030204" pitchFamily="34" charset="0"/>
                <a:cs typeface="Times New Roman" panose="02020603050405020304" pitchFamily="18" charset="0"/>
              </a:rPr>
              <a:t>кредитования</a:t>
            </a:r>
            <a:r>
              <a:rPr lang="ru-RU" sz="1600" dirty="0">
                <a:solidFill>
                  <a:srgbClr val="1F497D"/>
                </a:solidFill>
                <a:latin typeface="Century Gothic" panose="020B0502020202020204" pitchFamily="34" charset="0"/>
                <a:ea typeface="Calibri" panose="020F0502020204030204" pitchFamily="34" charset="0"/>
                <a:cs typeface="Times New Roman" panose="02020603050405020304" pitchFamily="18" charset="0"/>
              </a:rPr>
              <a:t> </a:t>
            </a:r>
            <a:endParaRPr lang="ru-RU" sz="16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27" name="Прямоугольник с двумя скругленными противолежащими углами 26">
            <a:extLst>
              <a:ext uri="{FF2B5EF4-FFF2-40B4-BE49-F238E27FC236}">
                <a16:creationId xmlns:a16="http://schemas.microsoft.com/office/drawing/2014/main" id="{3534947A-F93D-3141-B346-4EE9117C7B49}"/>
              </a:ext>
            </a:extLst>
          </p:cNvPr>
          <p:cNvSpPr/>
          <p:nvPr/>
        </p:nvSpPr>
        <p:spPr>
          <a:xfrm>
            <a:off x="5914728" y="3734715"/>
            <a:ext cx="5445178" cy="761859"/>
          </a:xfrm>
          <a:prstGeom prst="round2DiagRect">
            <a:avLst/>
          </a:prstGeom>
          <a:no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0"/>
              </a:spcAft>
              <a:buFont typeface="Arial" panose="020B0604020202020204" pitchFamily="34" charset="0"/>
              <a:buChar char="•"/>
            </a:pPr>
            <a:r>
              <a:rPr lang="ru-RU" sz="1600" b="1" dirty="0">
                <a:solidFill>
                  <a:schemeClr val="bg2">
                    <a:lumMod val="50000"/>
                  </a:schemeClr>
                </a:solidFill>
                <a:latin typeface="Century Gothic" panose="020B0502020202020204" pitchFamily="34" charset="0"/>
                <a:ea typeface="Times New Roman" panose="02020603050405020304" pitchFamily="18" charset="0"/>
                <a:cs typeface="Times New Roman" panose="02020603050405020304" pitchFamily="18" charset="0"/>
              </a:rPr>
              <a:t>Оптимизация выплат по кредиту</a:t>
            </a:r>
            <a:r>
              <a:rPr lang="ru-RU" sz="1600" dirty="0">
                <a:solidFill>
                  <a:schemeClr val="bg2">
                    <a:lumMod val="50000"/>
                  </a:schemeClr>
                </a:solidFill>
                <a:latin typeface="Century Gothic" panose="020B0502020202020204" pitchFamily="34" charset="0"/>
                <a:ea typeface="Times New Roman" panose="02020603050405020304" pitchFamily="18" charset="0"/>
                <a:cs typeface="Times New Roman" panose="02020603050405020304" pitchFamily="18" charset="0"/>
              </a:rPr>
              <a:t> с фиксированной ставкой </a:t>
            </a:r>
            <a:endParaRPr lang="ru-RU" sz="1600" dirty="0">
              <a:latin typeface="Century Gothic" panose="020B0502020202020204" pitchFamily="34" charset="0"/>
              <a:ea typeface="Calibri" panose="020F0502020204030204" pitchFamily="34" charset="0"/>
              <a:cs typeface="Times New Roman" panose="02020603050405020304" pitchFamily="18" charset="0"/>
            </a:endParaRPr>
          </a:p>
        </p:txBody>
      </p:sp>
      <p:sp>
        <p:nvSpPr>
          <p:cNvPr id="30" name="Прямоугольник с двумя скругленными противолежащими углами 29">
            <a:extLst>
              <a:ext uri="{FF2B5EF4-FFF2-40B4-BE49-F238E27FC236}">
                <a16:creationId xmlns:a16="http://schemas.microsoft.com/office/drawing/2014/main" id="{3A021151-49DB-D748-B9F4-7B8002A08050}"/>
              </a:ext>
            </a:extLst>
          </p:cNvPr>
          <p:cNvSpPr/>
          <p:nvPr/>
        </p:nvSpPr>
        <p:spPr>
          <a:xfrm>
            <a:off x="1991590" y="5598656"/>
            <a:ext cx="5211850" cy="761859"/>
          </a:xfrm>
          <a:prstGeom prst="round2DiagRect">
            <a:avLst/>
          </a:prstGeom>
          <a:no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0"/>
              </a:spcAft>
              <a:buFont typeface="Arial" panose="020B0604020202020204" pitchFamily="34" charset="0"/>
              <a:buChar char="•"/>
            </a:pPr>
            <a:r>
              <a:rPr lang="ru-RU" sz="1600" dirty="0">
                <a:solidFill>
                  <a:schemeClr val="bg2">
                    <a:lumMod val="50000"/>
                  </a:schemeClr>
                </a:solidFill>
                <a:latin typeface="Century Gothic" panose="020B0502020202020204" pitchFamily="34" charset="0"/>
                <a:ea typeface="Times New Roman" panose="02020603050405020304" pitchFamily="18" charset="0"/>
                <a:cs typeface="Times New Roman" panose="02020603050405020304" pitchFamily="18" charset="0"/>
              </a:rPr>
              <a:t>Возможное </a:t>
            </a:r>
            <a:r>
              <a:rPr lang="ru-RU" sz="1600" b="1" dirty="0">
                <a:solidFill>
                  <a:schemeClr val="bg2">
                    <a:lumMod val="50000"/>
                  </a:schemeClr>
                </a:solidFill>
                <a:latin typeface="Century Gothic" panose="020B0502020202020204" pitchFamily="34" charset="0"/>
                <a:ea typeface="Times New Roman" panose="02020603050405020304" pitchFamily="18" charset="0"/>
                <a:cs typeface="Times New Roman" panose="02020603050405020304" pitchFamily="18" charset="0"/>
              </a:rPr>
              <a:t>выравнивание потоков в валюте </a:t>
            </a:r>
            <a:r>
              <a:rPr lang="ru-RU" sz="1600" dirty="0">
                <a:solidFill>
                  <a:schemeClr val="bg2">
                    <a:lumMod val="50000"/>
                  </a:schemeClr>
                </a:solidFill>
                <a:latin typeface="Century Gothic" panose="020B0502020202020204" pitchFamily="34" charset="0"/>
                <a:ea typeface="Times New Roman" panose="02020603050405020304" pitchFamily="18" charset="0"/>
                <a:cs typeface="Times New Roman" panose="02020603050405020304" pitchFamily="18" charset="0"/>
              </a:rPr>
              <a:t>и другие опции…</a:t>
            </a:r>
            <a:endParaRPr lang="ru-RU" sz="1600"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548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Трапеция 76">
            <a:extLst>
              <a:ext uri="{FF2B5EF4-FFF2-40B4-BE49-F238E27FC236}">
                <a16:creationId xmlns:a16="http://schemas.microsoft.com/office/drawing/2014/main" id="{2FDD1944-287C-B14F-B7FE-ACF860DACCBD}"/>
              </a:ext>
            </a:extLst>
          </p:cNvPr>
          <p:cNvSpPr/>
          <p:nvPr/>
        </p:nvSpPr>
        <p:spPr>
          <a:xfrm rot="16200000">
            <a:off x="2533497" y="1858208"/>
            <a:ext cx="799439" cy="2217890"/>
          </a:xfrm>
          <a:prstGeom prst="trapezoid">
            <a:avLst>
              <a:gd name="adj" fmla="val 31061"/>
            </a:avLst>
          </a:prstGeom>
          <a:gradFill flip="none" rotWithShape="1">
            <a:gsLst>
              <a:gs pos="83000">
                <a:srgbClr val="B1DAD3">
                  <a:alpha val="0"/>
                </a:srgbClr>
              </a:gs>
              <a:gs pos="53000">
                <a:srgbClr val="B1DAD3">
                  <a:alpha val="30000"/>
                </a:srgbClr>
              </a:gs>
              <a:gs pos="0">
                <a:srgbClr val="B1DAD3">
                  <a:alpha val="0"/>
                </a:srgbClr>
              </a:gs>
              <a:gs pos="30000">
                <a:srgbClr val="B1DAD3">
                  <a:alpha val="31000"/>
                </a:srgbClr>
              </a:gs>
            </a:gsLst>
            <a:lin ang="16200000" scaled="1"/>
            <a:tileRect/>
          </a:gra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a:cs typeface="Arial" panose="020B0604020202020204" pitchFamily="34" charset="0"/>
            </a:endParaRPr>
          </a:p>
        </p:txBody>
      </p:sp>
      <p:sp>
        <p:nvSpPr>
          <p:cNvPr id="52" name="Shape 84">
            <a:extLst>
              <a:ext uri="{FF2B5EF4-FFF2-40B4-BE49-F238E27FC236}">
                <a16:creationId xmlns:a16="http://schemas.microsoft.com/office/drawing/2014/main" id="{66F57DAB-56F3-F044-8889-9B102EC01AEE}"/>
              </a:ext>
            </a:extLst>
          </p:cNvPr>
          <p:cNvSpPr/>
          <p:nvPr/>
        </p:nvSpPr>
        <p:spPr>
          <a:xfrm>
            <a:off x="2594183" y="2567434"/>
            <a:ext cx="2160664" cy="74842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5CB3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 name="Заголовок 5"/>
          <p:cNvSpPr>
            <a:spLocks noGrp="1"/>
          </p:cNvSpPr>
          <p:nvPr>
            <p:ph type="title"/>
          </p:nvPr>
        </p:nvSpPr>
        <p:spPr/>
        <p:txBody>
          <a:bodyPr/>
          <a:lstStyle/>
          <a:p>
            <a:r>
              <a:rPr lang="ru-RU" b="1" dirty="0">
                <a:latin typeface="Century Gothic" panose="020B0502020202020204" pitchFamily="34" charset="0"/>
              </a:rPr>
              <a:t>Процентный своп из плавающей ставки в фиксированную </a:t>
            </a:r>
          </a:p>
        </p:txBody>
      </p:sp>
      <p:sp>
        <p:nvSpPr>
          <p:cNvPr id="3" name="Текст 2"/>
          <p:cNvSpPr>
            <a:spLocks noGrp="1"/>
          </p:cNvSpPr>
          <p:nvPr>
            <p:ph type="body" sz="quarter" idx="10"/>
          </p:nvPr>
        </p:nvSpPr>
        <p:spPr>
          <a:xfrm>
            <a:off x="3175" y="6561998"/>
            <a:ext cx="11360150" cy="193899"/>
          </a:xfrm>
        </p:spPr>
        <p:txBody>
          <a:bodyPr/>
          <a:lstStyle/>
          <a:p>
            <a:r>
              <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a:t>
            </a:r>
            <a:r>
              <a:rPr lang="en-US"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RUB </a:t>
            </a:r>
            <a:r>
              <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Рубль </a:t>
            </a:r>
            <a:r>
              <a:rPr lang="ru-RU" sz="700" cap="all" dirty="0" err="1"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рф</a:t>
            </a:r>
            <a:endPar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endParaRPr>
          </a:p>
          <a:p>
            <a:r>
              <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a:t>
            </a: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Все данные предоставлены в ознакомительных целях (в качестве примера)  и могут быть изменены с течением </a:t>
            </a:r>
            <a:r>
              <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времени</a:t>
            </a:r>
            <a:endParaRPr lang="en-GB"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9" name="Текст 9">
            <a:extLst>
              <a:ext uri="{FF2B5EF4-FFF2-40B4-BE49-F238E27FC236}">
                <a16:creationId xmlns:a16="http://schemas.microsoft.com/office/drawing/2014/main" id="{672E8103-8413-5B49-B640-F2E62C3DFAE7}"/>
              </a:ext>
            </a:extLst>
          </p:cNvPr>
          <p:cNvSpPr txBox="1">
            <a:spLocks/>
          </p:cNvSpPr>
          <p:nvPr/>
        </p:nvSpPr>
        <p:spPr>
          <a:xfrm>
            <a:off x="1332290" y="2726989"/>
            <a:ext cx="1362909" cy="560709"/>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300" b="1" dirty="0">
                <a:solidFill>
                  <a:schemeClr val="accent4"/>
                </a:solidFill>
                <a:latin typeface="Century Gothic" panose="020B0502020202020204" pitchFamily="34" charset="0"/>
                <a:cs typeface="Arial" panose="020B0604020202020204" pitchFamily="34" charset="0"/>
              </a:rPr>
              <a:t>Процентный своп</a:t>
            </a:r>
          </a:p>
        </p:txBody>
      </p:sp>
      <p:sp>
        <p:nvSpPr>
          <p:cNvPr id="55" name="Текст 9">
            <a:extLst>
              <a:ext uri="{FF2B5EF4-FFF2-40B4-BE49-F238E27FC236}">
                <a16:creationId xmlns:a16="http://schemas.microsoft.com/office/drawing/2014/main" id="{14CB5E1F-88C7-9146-8C9A-8D04C0FB8723}"/>
              </a:ext>
            </a:extLst>
          </p:cNvPr>
          <p:cNvSpPr txBox="1">
            <a:spLocks/>
          </p:cNvSpPr>
          <p:nvPr/>
        </p:nvSpPr>
        <p:spPr>
          <a:xfrm rot="18446435">
            <a:off x="2529827" y="2553653"/>
            <a:ext cx="1595386" cy="304846"/>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100" b="1" dirty="0">
                <a:latin typeface="Century Gothic" panose="020B0502020202020204" pitchFamily="34" charset="0"/>
                <a:cs typeface="Arial" panose="020B0604020202020204" pitchFamily="34" charset="0"/>
              </a:rPr>
              <a:t>Фиксированная % ставка</a:t>
            </a:r>
            <a:r>
              <a:rPr lang="en-US" sz="1100" b="1" dirty="0">
                <a:latin typeface="Century Gothic" panose="020B0502020202020204" pitchFamily="34" charset="0"/>
                <a:cs typeface="Arial" panose="020B0604020202020204" pitchFamily="34" charset="0"/>
              </a:rPr>
              <a:t> RUB</a:t>
            </a:r>
            <a:r>
              <a:rPr lang="ru-RU" sz="1100" b="1" dirty="0">
                <a:latin typeface="Century Gothic" panose="020B0502020202020204" pitchFamily="34" charset="0"/>
                <a:cs typeface="Arial" panose="020B0604020202020204" pitchFamily="34" charset="0"/>
              </a:rPr>
              <a:t>*</a:t>
            </a:r>
          </a:p>
        </p:txBody>
      </p:sp>
      <p:sp>
        <p:nvSpPr>
          <p:cNvPr id="61" name="Текст 9">
            <a:extLst>
              <a:ext uri="{FF2B5EF4-FFF2-40B4-BE49-F238E27FC236}">
                <a16:creationId xmlns:a16="http://schemas.microsoft.com/office/drawing/2014/main" id="{3E5DA1D3-8C3C-404D-9993-89FAE6F2C23A}"/>
              </a:ext>
            </a:extLst>
          </p:cNvPr>
          <p:cNvSpPr txBox="1">
            <a:spLocks/>
          </p:cNvSpPr>
          <p:nvPr/>
        </p:nvSpPr>
        <p:spPr>
          <a:xfrm>
            <a:off x="2594183" y="1573976"/>
            <a:ext cx="1339975" cy="18326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100" b="1" dirty="0">
                <a:latin typeface="Century Gothic" panose="020B0502020202020204" pitchFamily="34" charset="0"/>
                <a:cs typeface="Arial" panose="020B0604020202020204" pitchFamily="34" charset="0"/>
              </a:rPr>
              <a:t>Плавающая </a:t>
            </a:r>
            <a:r>
              <a:rPr lang="en-US" sz="1100" b="1" dirty="0">
                <a:latin typeface="Century Gothic" panose="020B0502020202020204" pitchFamily="34" charset="0"/>
                <a:cs typeface="Arial" panose="020B0604020202020204" pitchFamily="34" charset="0"/>
              </a:rPr>
              <a:t>% </a:t>
            </a:r>
            <a:r>
              <a:rPr lang="ru-RU" sz="1100" b="1" dirty="0">
                <a:latin typeface="Century Gothic" panose="020B0502020202020204" pitchFamily="34" charset="0"/>
                <a:cs typeface="Arial" panose="020B0604020202020204" pitchFamily="34" charset="0"/>
              </a:rPr>
              <a:t>ставка </a:t>
            </a:r>
            <a:r>
              <a:rPr lang="en-US" sz="1100" b="1" dirty="0">
                <a:latin typeface="Century Gothic" panose="020B0502020202020204" pitchFamily="34" charset="0"/>
                <a:cs typeface="Arial" panose="020B0604020202020204" pitchFamily="34" charset="0"/>
              </a:rPr>
              <a:t>RUB</a:t>
            </a:r>
            <a:r>
              <a:rPr lang="ru-RU" sz="1100" b="1" dirty="0">
                <a:latin typeface="Century Gothic" panose="020B0502020202020204" pitchFamily="34" charset="0"/>
                <a:cs typeface="Arial" panose="020B0604020202020204" pitchFamily="34" charset="0"/>
              </a:rPr>
              <a:t>*</a:t>
            </a:r>
          </a:p>
        </p:txBody>
      </p:sp>
      <p:sp>
        <p:nvSpPr>
          <p:cNvPr id="76" name="TextBox 75">
            <a:extLst>
              <a:ext uri="{FF2B5EF4-FFF2-40B4-BE49-F238E27FC236}">
                <a16:creationId xmlns:a16="http://schemas.microsoft.com/office/drawing/2014/main" id="{7B34146D-B56E-C14A-8BF0-C2E775F55C6A}"/>
              </a:ext>
            </a:extLst>
          </p:cNvPr>
          <p:cNvSpPr txBox="1"/>
          <p:nvPr/>
        </p:nvSpPr>
        <p:spPr>
          <a:xfrm>
            <a:off x="6234482" y="987421"/>
            <a:ext cx="5652000" cy="352328"/>
          </a:xfrm>
          <a:prstGeom prst="rect">
            <a:avLst/>
          </a:prstGeom>
          <a:solidFill>
            <a:srgbClr val="5CB3A7"/>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Как это работает?</a:t>
            </a:r>
            <a:endParaRPr lang="ru-RU" sz="1400" dirty="0">
              <a:solidFill>
                <a:schemeClr val="bg1"/>
              </a:solidFill>
              <a:latin typeface="Century Gothic" panose="020B0502020202020204" pitchFamily="34" charset="0"/>
            </a:endParaRPr>
          </a:p>
        </p:txBody>
      </p:sp>
      <p:sp>
        <p:nvSpPr>
          <p:cNvPr id="81" name="TextBox 80">
            <a:extLst>
              <a:ext uri="{FF2B5EF4-FFF2-40B4-BE49-F238E27FC236}">
                <a16:creationId xmlns:a16="http://schemas.microsoft.com/office/drawing/2014/main" id="{CDFAD41E-8F35-B541-AE75-5CF50E25AF45}"/>
              </a:ext>
            </a:extLst>
          </p:cNvPr>
          <p:cNvSpPr txBox="1"/>
          <p:nvPr/>
        </p:nvSpPr>
        <p:spPr>
          <a:xfrm>
            <a:off x="305518" y="987421"/>
            <a:ext cx="5652000" cy="352328"/>
          </a:xfrm>
          <a:prstGeom prst="rect">
            <a:avLst/>
          </a:prstGeom>
          <a:solidFill>
            <a:schemeClr val="accent4"/>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Способ управления типом процентной ставки</a:t>
            </a:r>
            <a:endParaRPr lang="ru-RU" sz="1400" dirty="0">
              <a:solidFill>
                <a:schemeClr val="bg1"/>
              </a:solidFill>
              <a:latin typeface="Century Gothic" panose="020B0502020202020204" pitchFamily="34" charset="0"/>
            </a:endParaRPr>
          </a:p>
        </p:txBody>
      </p:sp>
      <p:sp>
        <p:nvSpPr>
          <p:cNvPr id="47" name="Текст 9">
            <a:extLst>
              <a:ext uri="{FF2B5EF4-FFF2-40B4-BE49-F238E27FC236}">
                <a16:creationId xmlns:a16="http://schemas.microsoft.com/office/drawing/2014/main" id="{BFEFD076-D3A0-1046-851E-BFD892786495}"/>
              </a:ext>
            </a:extLst>
          </p:cNvPr>
          <p:cNvSpPr txBox="1">
            <a:spLocks/>
          </p:cNvSpPr>
          <p:nvPr/>
        </p:nvSpPr>
        <p:spPr>
          <a:xfrm rot="18317321">
            <a:off x="3383854" y="2689696"/>
            <a:ext cx="1310951" cy="180190"/>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100" b="1" dirty="0">
                <a:latin typeface="Century Gothic" panose="020B0502020202020204" pitchFamily="34" charset="0"/>
                <a:cs typeface="Arial" panose="020B0604020202020204" pitchFamily="34" charset="0"/>
              </a:rPr>
              <a:t>Плавающая </a:t>
            </a:r>
            <a:r>
              <a:rPr lang="en-US" sz="1100" b="1" dirty="0">
                <a:latin typeface="Century Gothic" panose="020B0502020202020204" pitchFamily="34" charset="0"/>
                <a:cs typeface="Arial" panose="020B0604020202020204" pitchFamily="34" charset="0"/>
              </a:rPr>
              <a:t>% </a:t>
            </a:r>
            <a:r>
              <a:rPr lang="ru-RU" sz="1100" b="1" dirty="0">
                <a:latin typeface="Century Gothic" panose="020B0502020202020204" pitchFamily="34" charset="0"/>
                <a:cs typeface="Arial" panose="020B0604020202020204" pitchFamily="34" charset="0"/>
              </a:rPr>
              <a:t>ставка</a:t>
            </a:r>
            <a:r>
              <a:rPr lang="en-US" sz="1100" b="1" dirty="0">
                <a:latin typeface="Century Gothic" panose="020B0502020202020204" pitchFamily="34" charset="0"/>
                <a:cs typeface="Arial" panose="020B0604020202020204" pitchFamily="34" charset="0"/>
              </a:rPr>
              <a:t> RUB</a:t>
            </a:r>
            <a:r>
              <a:rPr lang="ru-RU" sz="1100" b="1" dirty="0">
                <a:latin typeface="Century Gothic" panose="020B0502020202020204" pitchFamily="34" charset="0"/>
                <a:cs typeface="Arial" panose="020B0604020202020204" pitchFamily="34" charset="0"/>
              </a:rPr>
              <a:t>*</a:t>
            </a:r>
          </a:p>
        </p:txBody>
      </p:sp>
      <p:sp>
        <p:nvSpPr>
          <p:cNvPr id="57" name="Двойные круглые скобки 8">
            <a:extLst>
              <a:ext uri="{FF2B5EF4-FFF2-40B4-BE49-F238E27FC236}">
                <a16:creationId xmlns:a16="http://schemas.microsoft.com/office/drawing/2014/main" id="{0EF9D0B4-328E-3741-B6D5-1FA76804700D}"/>
              </a:ext>
            </a:extLst>
          </p:cNvPr>
          <p:cNvSpPr/>
          <p:nvPr/>
        </p:nvSpPr>
        <p:spPr>
          <a:xfrm>
            <a:off x="1080105" y="1544373"/>
            <a:ext cx="4221623" cy="2410254"/>
          </a:xfrm>
          <a:prstGeom prst="bracketPair">
            <a:avLst>
              <a:gd name="adj" fmla="val 6871"/>
            </a:avLst>
          </a:prstGeom>
          <a:ln w="12700">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58" name="Скругленный прямоугольник 57">
            <a:extLst>
              <a:ext uri="{FF2B5EF4-FFF2-40B4-BE49-F238E27FC236}">
                <a16:creationId xmlns:a16="http://schemas.microsoft.com/office/drawing/2014/main" id="{C449126C-9F15-D041-B79B-37B578B04350}"/>
              </a:ext>
            </a:extLst>
          </p:cNvPr>
          <p:cNvSpPr/>
          <p:nvPr/>
        </p:nvSpPr>
        <p:spPr>
          <a:xfrm>
            <a:off x="6421627" y="1346802"/>
            <a:ext cx="5464854" cy="2392160"/>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just"/>
            <a:endParaRPr lang="ru-RU" sz="1300" dirty="0">
              <a:solidFill>
                <a:schemeClr val="tx1">
                  <a:lumMod val="85000"/>
                  <a:lumOff val="15000"/>
                </a:schemeClr>
              </a:solidFill>
              <a:latin typeface="Century Gothic" panose="020B0502020202020204" pitchFamily="34" charset="0"/>
            </a:endParaRPr>
          </a:p>
          <a:p>
            <a:pPr marL="266700" algn="just"/>
            <a:r>
              <a:rPr lang="ru-RU" sz="1300" b="1" dirty="0">
                <a:solidFill>
                  <a:schemeClr val="tx1">
                    <a:lumMod val="85000"/>
                    <a:lumOff val="15000"/>
                  </a:schemeClr>
                </a:solidFill>
                <a:latin typeface="Century Gothic" panose="020B0502020202020204" pitchFamily="34" charset="0"/>
              </a:rPr>
              <a:t>Заемщик заключает со Сбербанком 2 сделки</a:t>
            </a:r>
            <a:r>
              <a:rPr lang="ru-RU" sz="1300" dirty="0">
                <a:solidFill>
                  <a:schemeClr val="tx1">
                    <a:lumMod val="85000"/>
                    <a:lumOff val="15000"/>
                  </a:schemeClr>
                </a:solidFill>
                <a:latin typeface="Century Gothic" panose="020B0502020202020204" pitchFamily="34" charset="0"/>
              </a:rPr>
              <a:t>:</a:t>
            </a:r>
          </a:p>
          <a:p>
            <a:pPr marL="609600" indent="-342900" algn="just">
              <a:buAutoNum type="arabicPeriod"/>
            </a:pPr>
            <a:r>
              <a:rPr lang="ru-RU" sz="1300" dirty="0">
                <a:solidFill>
                  <a:schemeClr val="tx1">
                    <a:lumMod val="85000"/>
                    <a:lumOff val="15000"/>
                  </a:schemeClr>
                </a:solidFill>
                <a:latin typeface="Century Gothic" panose="020B0502020202020204" pitchFamily="34" charset="0"/>
              </a:rPr>
              <a:t>Классический кредит </a:t>
            </a:r>
            <a:r>
              <a:rPr lang="ru-RU" sz="1300" b="1" dirty="0">
                <a:solidFill>
                  <a:schemeClr val="tx1">
                    <a:lumMod val="85000"/>
                    <a:lumOff val="15000"/>
                  </a:schemeClr>
                </a:solidFill>
                <a:latin typeface="Century Gothic" panose="020B0502020202020204" pitchFamily="34" charset="0"/>
              </a:rPr>
              <a:t>под плавающую ставку</a:t>
            </a:r>
          </a:p>
          <a:p>
            <a:pPr marL="609600" indent="-342900" algn="just">
              <a:buAutoNum type="arabicPeriod"/>
            </a:pPr>
            <a:r>
              <a:rPr lang="ru-RU" sz="1300" dirty="0">
                <a:solidFill>
                  <a:schemeClr val="tx1">
                    <a:lumMod val="85000"/>
                    <a:lumOff val="15000"/>
                  </a:schemeClr>
                </a:solidFill>
                <a:latin typeface="Century Gothic" panose="020B0502020202020204" pitchFamily="34" charset="0"/>
              </a:rPr>
              <a:t>Процентный своп, который </a:t>
            </a:r>
            <a:r>
              <a:rPr lang="ru-RU" sz="1300" b="1" dirty="0" smtClean="0">
                <a:solidFill>
                  <a:schemeClr val="tx1">
                    <a:lumMod val="85000"/>
                    <a:lumOff val="15000"/>
                  </a:schemeClr>
                </a:solidFill>
                <a:latin typeface="Century Gothic" panose="020B0502020202020204" pitchFamily="34" charset="0"/>
              </a:rPr>
              <a:t>меняет </a:t>
            </a:r>
            <a:r>
              <a:rPr lang="ru-RU" sz="1300" b="1" dirty="0">
                <a:solidFill>
                  <a:schemeClr val="tx1">
                    <a:lumMod val="85000"/>
                    <a:lumOff val="15000"/>
                  </a:schemeClr>
                </a:solidFill>
                <a:latin typeface="Century Gothic" panose="020B0502020202020204" pitchFamily="34" charset="0"/>
              </a:rPr>
              <a:t>плавающую ставку на фиксированную</a:t>
            </a:r>
          </a:p>
          <a:p>
            <a:pPr marL="266700" algn="just"/>
            <a:r>
              <a:rPr lang="ru-RU" sz="1300" b="1" dirty="0">
                <a:solidFill>
                  <a:schemeClr val="tx1">
                    <a:lumMod val="85000"/>
                    <a:lumOff val="15000"/>
                  </a:schemeClr>
                </a:solidFill>
                <a:latin typeface="Century Gothic" panose="020B0502020202020204" pitchFamily="34" charset="0"/>
              </a:rPr>
              <a:t>Все основные параметры сделок синхронизированы</a:t>
            </a:r>
            <a:r>
              <a:rPr lang="ru-RU" sz="1300" dirty="0">
                <a:solidFill>
                  <a:schemeClr val="tx1">
                    <a:lumMod val="85000"/>
                    <a:lumOff val="15000"/>
                  </a:schemeClr>
                </a:solidFill>
                <a:latin typeface="Century Gothic" panose="020B0502020202020204" pitchFamily="34" charset="0"/>
              </a:rPr>
              <a:t>, Заемщик обслуживает долг по «синтетической» фиксированной ставке.</a:t>
            </a:r>
          </a:p>
          <a:p>
            <a:pPr marL="266700" algn="just"/>
            <a:endParaRPr lang="ru-RU" sz="13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endParaRPr>
          </a:p>
          <a:p>
            <a:pPr marL="266700" algn="just"/>
            <a:r>
              <a:rPr lang="ru-RU" sz="13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Таким образом, Заемщик платит </a:t>
            </a:r>
            <a:r>
              <a:rPr lang="ru-RU" sz="1300" b="1"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по свопу платежи по фиксированной ставке</a:t>
            </a:r>
            <a:r>
              <a:rPr lang="ru-RU" sz="13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 а </a:t>
            </a:r>
            <a:r>
              <a:rPr lang="ru-RU" sz="1300" b="1"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от Сбербанка получает платежи по плавающей ставке</a:t>
            </a:r>
            <a:r>
              <a:rPr lang="ru-RU" sz="13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 которые идут на уплату процентов по плавающей ставке по кредиту</a:t>
            </a:r>
          </a:p>
        </p:txBody>
      </p:sp>
      <p:graphicFrame>
        <p:nvGraphicFramePr>
          <p:cNvPr id="63" name="Таблица 62">
            <a:extLst>
              <a:ext uri="{FF2B5EF4-FFF2-40B4-BE49-F238E27FC236}">
                <a16:creationId xmlns:a16="http://schemas.microsoft.com/office/drawing/2014/main" id="{4D4105FE-205A-2A4A-B732-8FD383584731}"/>
              </a:ext>
            </a:extLst>
          </p:cNvPr>
          <p:cNvGraphicFramePr>
            <a:graphicFrameLocks noGrp="1"/>
          </p:cNvGraphicFramePr>
          <p:nvPr>
            <p:extLst>
              <p:ext uri="{D42A27DB-BD31-4B8C-83A1-F6EECF244321}">
                <p14:modId xmlns:p14="http://schemas.microsoft.com/office/powerpoint/2010/main" val="661504014"/>
              </p:ext>
            </p:extLst>
          </p:nvPr>
        </p:nvGraphicFramePr>
        <p:xfrm>
          <a:off x="6234481" y="4412367"/>
          <a:ext cx="5651999" cy="1379220"/>
        </p:xfrm>
        <a:graphic>
          <a:graphicData uri="http://schemas.openxmlformats.org/drawingml/2006/table">
            <a:tbl>
              <a:tblPr firstRow="1" bandRow="1">
                <a:tableStyleId>{5C22544A-7EE6-4342-B048-85BDC9FD1C3A}</a:tableStyleId>
              </a:tblPr>
              <a:tblGrid>
                <a:gridCol w="2764240">
                  <a:extLst>
                    <a:ext uri="{9D8B030D-6E8A-4147-A177-3AD203B41FA5}">
                      <a16:colId xmlns:a16="http://schemas.microsoft.com/office/drawing/2014/main" val="20000"/>
                    </a:ext>
                  </a:extLst>
                </a:gridCol>
                <a:gridCol w="2887759">
                  <a:extLst>
                    <a:ext uri="{9D8B030D-6E8A-4147-A177-3AD203B41FA5}">
                      <a16:colId xmlns:a16="http://schemas.microsoft.com/office/drawing/2014/main" val="20001"/>
                    </a:ext>
                  </a:extLst>
                </a:gridCol>
              </a:tblGrid>
              <a:tr h="220262">
                <a:tc>
                  <a:txBody>
                    <a:bodyPr/>
                    <a:lstStyle/>
                    <a:p>
                      <a:pPr algn="ctr"/>
                      <a:r>
                        <a:rPr lang="ru-RU" sz="1050" b="1" dirty="0">
                          <a:solidFill>
                            <a:schemeClr val="tx1"/>
                          </a:solidFill>
                          <a:latin typeface="Century Gothic" panose="020B0502020202020204" pitchFamily="34" charset="0"/>
                          <a:ea typeface="Segoe UI" panose="020B0502040204020203" pitchFamily="34" charset="0"/>
                          <a:cs typeface="Segoe UI" panose="020B0502040204020203" pitchFamily="34" charset="0"/>
                        </a:rPr>
                        <a:t>ОПЕРАЦИЯ</a:t>
                      </a:r>
                    </a:p>
                  </a:txBody>
                  <a:tcPr anchor="ctr">
                    <a:solidFill>
                      <a:srgbClr val="B1DAD3"/>
                    </a:solidFill>
                  </a:tcPr>
                </a:tc>
                <a:tc>
                  <a:txBody>
                    <a:bodyPr/>
                    <a:lstStyle/>
                    <a:p>
                      <a:pPr algn="ctr"/>
                      <a:r>
                        <a:rPr lang="ru-RU" sz="1050" b="1" dirty="0">
                          <a:solidFill>
                            <a:schemeClr val="tx1"/>
                          </a:solidFill>
                          <a:latin typeface="Century Gothic" panose="020B0502020202020204" pitchFamily="34" charset="0"/>
                          <a:ea typeface="Segoe UI" panose="020B0502040204020203" pitchFamily="34" charset="0"/>
                          <a:cs typeface="Segoe UI" panose="020B0502040204020203" pitchFamily="34" charset="0"/>
                        </a:rPr>
                        <a:t>СТАВКА</a:t>
                      </a:r>
                    </a:p>
                  </a:txBody>
                  <a:tcPr anchor="ctr">
                    <a:solidFill>
                      <a:srgbClr val="B1DAD3"/>
                    </a:solidFill>
                  </a:tcPr>
                </a:tc>
                <a:extLst>
                  <a:ext uri="{0D108BD9-81ED-4DB2-BD59-A6C34878D82A}">
                    <a16:rowId xmlns:a16="http://schemas.microsoft.com/office/drawing/2014/main" val="10000"/>
                  </a:ext>
                </a:extLst>
              </a:tr>
              <a:tr h="194424">
                <a:tc>
                  <a:txBody>
                    <a:bodyPr/>
                    <a:lstStyle/>
                    <a:p>
                      <a:pPr algn="ct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Заемщик платит кредитору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Плавающая ХХ</a:t>
                      </a:r>
                    </a:p>
                  </a:txBody>
                  <a:tcPr anchor="ctr">
                    <a:solidFill>
                      <a:srgbClr val="E1FBF9"/>
                    </a:solidFill>
                  </a:tcPr>
                </a:tc>
                <a:extLst>
                  <a:ext uri="{0D108BD9-81ED-4DB2-BD59-A6C34878D82A}">
                    <a16:rowId xmlns:a16="http://schemas.microsoft.com/office/drawing/2014/main" val="10001"/>
                  </a:ext>
                </a:extLst>
              </a:tr>
              <a:tr h="301793">
                <a:tc>
                  <a:txBody>
                    <a:bodyPr/>
                    <a:lstStyle/>
                    <a:p>
                      <a:pPr algn="ct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Заемщик </a:t>
                      </a:r>
                      <a:r>
                        <a:rPr lang="ru-RU" sz="1000" b="0" u="sng"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получает</a:t>
                      </a: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 по процентному свопу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Плавающая ХХ</a:t>
                      </a:r>
                    </a:p>
                  </a:txBody>
                  <a:tcPr anchor="ctr">
                    <a:solidFill>
                      <a:srgbClr val="E1FBF9"/>
                    </a:solidFill>
                  </a:tcPr>
                </a:tc>
                <a:extLst>
                  <a:ext uri="{0D108BD9-81ED-4DB2-BD59-A6C34878D82A}">
                    <a16:rowId xmlns:a16="http://schemas.microsoft.com/office/drawing/2014/main" val="10002"/>
                  </a:ext>
                </a:extLst>
              </a:tr>
              <a:tr h="1921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Заемщик </a:t>
                      </a:r>
                      <a:r>
                        <a:rPr lang="ru-RU" sz="1000" b="0" u="sng"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платит</a:t>
                      </a: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 по процентному свопу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Фиксированная ХХ</a:t>
                      </a:r>
                    </a:p>
                  </a:txBody>
                  <a:tcPr anchor="ctr">
                    <a:solidFill>
                      <a:srgbClr val="E1FBF9"/>
                    </a:solidFill>
                  </a:tcPr>
                </a:tc>
                <a:extLst>
                  <a:ext uri="{0D108BD9-81ED-4DB2-BD59-A6C34878D82A}">
                    <a16:rowId xmlns:a16="http://schemas.microsoft.com/office/drawing/2014/main" val="10003"/>
                  </a:ext>
                </a:extLst>
              </a:tr>
              <a:tr h="1921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Классический</a:t>
                      </a:r>
                      <a:r>
                        <a:rPr lang="ru-RU" sz="1000" b="0" baseline="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 рублевый кредит </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Фиксированная ХХ</a:t>
                      </a:r>
                    </a:p>
                  </a:txBody>
                  <a:tcPr anchor="ctr">
                    <a:solidFill>
                      <a:srgbClr val="E1FBF9"/>
                    </a:solidFill>
                  </a:tcPr>
                </a:tc>
                <a:extLst>
                  <a:ext uri="{0D108BD9-81ED-4DB2-BD59-A6C34878D82A}">
                    <a16:rowId xmlns:a16="http://schemas.microsoft.com/office/drawing/2014/main" val="1502288257"/>
                  </a:ext>
                </a:extLst>
              </a:tr>
            </a:tbl>
          </a:graphicData>
        </a:graphic>
      </p:graphicFrame>
      <p:cxnSp>
        <p:nvCxnSpPr>
          <p:cNvPr id="67" name="Прямая соединительная линия 66">
            <a:extLst>
              <a:ext uri="{FF2B5EF4-FFF2-40B4-BE49-F238E27FC236}">
                <a16:creationId xmlns:a16="http://schemas.microsoft.com/office/drawing/2014/main" id="{9361A15D-1989-4340-87AF-5ABE8ED4070B}"/>
              </a:ext>
            </a:extLst>
          </p:cNvPr>
          <p:cNvCxnSpPr>
            <a:cxnSpLocks/>
          </p:cNvCxnSpPr>
          <p:nvPr/>
        </p:nvCxnSpPr>
        <p:spPr>
          <a:xfrm flipH="1">
            <a:off x="6349791" y="3997080"/>
            <a:ext cx="5519597"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Заголовок 1">
            <a:extLst>
              <a:ext uri="{FF2B5EF4-FFF2-40B4-BE49-F238E27FC236}">
                <a16:creationId xmlns:a16="http://schemas.microsoft.com/office/drawing/2014/main" id="{0E77309D-4B25-8249-9F2C-3D02AEF15171}"/>
              </a:ext>
            </a:extLst>
          </p:cNvPr>
          <p:cNvSpPr txBox="1">
            <a:spLocks/>
          </p:cNvSpPr>
          <p:nvPr/>
        </p:nvSpPr>
        <p:spPr>
          <a:xfrm>
            <a:off x="7540270" y="4154173"/>
            <a:ext cx="3040424"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400" b="1" u="sng" cap="none" dirty="0">
                <a:solidFill>
                  <a:schemeClr val="accent4">
                    <a:lumMod val="50000"/>
                  </a:schemeClr>
                </a:solidFill>
                <a:latin typeface="Century Gothic" panose="020B0502020202020204" pitchFamily="34" charset="0"/>
                <a:cs typeface="Arial" panose="020B0604020202020204" pitchFamily="34" charset="0"/>
              </a:rPr>
              <a:t>Индикативные параметры</a:t>
            </a:r>
            <a:r>
              <a:rPr lang="en-US" sz="1400" b="1" u="sng" cap="none" dirty="0">
                <a:solidFill>
                  <a:schemeClr val="accent4">
                    <a:lumMod val="50000"/>
                  </a:schemeClr>
                </a:solidFill>
                <a:latin typeface="Century Gothic" panose="020B0502020202020204" pitchFamily="34" charset="0"/>
                <a:cs typeface="Arial" panose="020B0604020202020204" pitchFamily="34" charset="0"/>
              </a:rPr>
              <a:t>*</a:t>
            </a:r>
            <a:r>
              <a:rPr lang="ru-RU" sz="1400" b="1" u="sng" cap="none" dirty="0">
                <a:solidFill>
                  <a:schemeClr val="accent4">
                    <a:lumMod val="50000"/>
                  </a:schemeClr>
                </a:solidFill>
                <a:latin typeface="Century Gothic" panose="020B0502020202020204" pitchFamily="34" charset="0"/>
                <a:cs typeface="Arial" panose="020B0604020202020204" pitchFamily="34" charset="0"/>
              </a:rPr>
              <a:t>*</a:t>
            </a:r>
          </a:p>
        </p:txBody>
      </p:sp>
      <p:sp>
        <p:nvSpPr>
          <p:cNvPr id="87" name="Заголовок 1">
            <a:extLst>
              <a:ext uri="{FF2B5EF4-FFF2-40B4-BE49-F238E27FC236}">
                <a16:creationId xmlns:a16="http://schemas.microsoft.com/office/drawing/2014/main" id="{F4FBE628-98BA-E84E-8B9A-E8470B2A2048}"/>
              </a:ext>
            </a:extLst>
          </p:cNvPr>
          <p:cNvSpPr txBox="1">
            <a:spLocks/>
          </p:cNvSpPr>
          <p:nvPr/>
        </p:nvSpPr>
        <p:spPr>
          <a:xfrm>
            <a:off x="832036" y="4287765"/>
            <a:ext cx="4146338"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300" cap="none" dirty="0">
                <a:solidFill>
                  <a:schemeClr val="tx1">
                    <a:lumMod val="85000"/>
                    <a:lumOff val="15000"/>
                  </a:schemeClr>
                </a:solidFill>
                <a:latin typeface="Century Gothic" panose="020B0502020202020204" pitchFamily="34" charset="0"/>
              </a:rPr>
              <a:t>Нивелирован риск роста плавающей ставки</a:t>
            </a:r>
            <a:endParaRPr lang="ru-RU" sz="1300" b="1" cap="none" dirty="0">
              <a:solidFill>
                <a:schemeClr val="tx1">
                  <a:lumMod val="85000"/>
                  <a:lumOff val="15000"/>
                </a:schemeClr>
              </a:solidFill>
              <a:latin typeface="Century Gothic" panose="020B0502020202020204" pitchFamily="34" charset="0"/>
            </a:endParaRPr>
          </a:p>
        </p:txBody>
      </p:sp>
      <p:sp>
        <p:nvSpPr>
          <p:cNvPr id="88" name="Овал 87">
            <a:extLst>
              <a:ext uri="{FF2B5EF4-FFF2-40B4-BE49-F238E27FC236}">
                <a16:creationId xmlns:a16="http://schemas.microsoft.com/office/drawing/2014/main" id="{D2AD93B0-CB5C-1149-9959-8E796CF62E9B}"/>
              </a:ext>
            </a:extLst>
          </p:cNvPr>
          <p:cNvSpPr/>
          <p:nvPr/>
        </p:nvSpPr>
        <p:spPr>
          <a:xfrm>
            <a:off x="465488" y="4245247"/>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91" name="Заголовок 1">
            <a:extLst>
              <a:ext uri="{FF2B5EF4-FFF2-40B4-BE49-F238E27FC236}">
                <a16:creationId xmlns:a16="http://schemas.microsoft.com/office/drawing/2014/main" id="{50F39759-F434-4D46-82C4-5BEC37358872}"/>
              </a:ext>
            </a:extLst>
          </p:cNvPr>
          <p:cNvSpPr txBox="1">
            <a:spLocks/>
          </p:cNvSpPr>
          <p:nvPr/>
        </p:nvSpPr>
        <p:spPr>
          <a:xfrm>
            <a:off x="832036" y="4836538"/>
            <a:ext cx="5260424" cy="3600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300" cap="none" dirty="0">
                <a:solidFill>
                  <a:schemeClr val="tx1">
                    <a:lumMod val="85000"/>
                    <a:lumOff val="15000"/>
                  </a:schemeClr>
                </a:solidFill>
                <a:latin typeface="Century Gothic" panose="020B0502020202020204" pitchFamily="34" charset="0"/>
              </a:rPr>
              <a:t>Может быть </a:t>
            </a:r>
            <a:r>
              <a:rPr lang="ru-RU" sz="1300" b="1" cap="none" dirty="0">
                <a:solidFill>
                  <a:schemeClr val="tx1">
                    <a:lumMod val="85000"/>
                    <a:lumOff val="15000"/>
                  </a:schemeClr>
                </a:solidFill>
                <a:latin typeface="Century Gothic" panose="020B0502020202020204" pitchFamily="34" charset="0"/>
              </a:rPr>
              <a:t>заключен к любой задолженности в плавающей ставке </a:t>
            </a:r>
            <a:r>
              <a:rPr lang="ru-RU" sz="1300" cap="none" dirty="0">
                <a:solidFill>
                  <a:schemeClr val="tx1">
                    <a:lumMod val="85000"/>
                    <a:lumOff val="15000"/>
                  </a:schemeClr>
                </a:solidFill>
                <a:latin typeface="Century Gothic" panose="020B0502020202020204" pitchFamily="34" charset="0"/>
              </a:rPr>
              <a:t>на необходимый срок и объём</a:t>
            </a:r>
          </a:p>
        </p:txBody>
      </p:sp>
      <p:sp>
        <p:nvSpPr>
          <p:cNvPr id="92" name="Овал 91">
            <a:extLst>
              <a:ext uri="{FF2B5EF4-FFF2-40B4-BE49-F238E27FC236}">
                <a16:creationId xmlns:a16="http://schemas.microsoft.com/office/drawing/2014/main" id="{C91037F5-BFB3-114F-A1CB-803F25BC769D}"/>
              </a:ext>
            </a:extLst>
          </p:cNvPr>
          <p:cNvSpPr/>
          <p:nvPr/>
        </p:nvSpPr>
        <p:spPr>
          <a:xfrm>
            <a:off x="465488" y="4884045"/>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93" name="Заголовок 1">
            <a:extLst>
              <a:ext uri="{FF2B5EF4-FFF2-40B4-BE49-F238E27FC236}">
                <a16:creationId xmlns:a16="http://schemas.microsoft.com/office/drawing/2014/main" id="{09142B9C-91ED-354C-B109-C37D22C1B74D}"/>
              </a:ext>
            </a:extLst>
          </p:cNvPr>
          <p:cNvSpPr txBox="1">
            <a:spLocks/>
          </p:cNvSpPr>
          <p:nvPr/>
        </p:nvSpPr>
        <p:spPr>
          <a:xfrm>
            <a:off x="832036" y="5378630"/>
            <a:ext cx="5262194" cy="54014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300" cap="none" dirty="0">
                <a:solidFill>
                  <a:schemeClr val="tx1">
                    <a:lumMod val="85000"/>
                    <a:lumOff val="15000"/>
                  </a:schemeClr>
                </a:solidFill>
                <a:latin typeface="Century Gothic" panose="020B0502020202020204" pitchFamily="34" charset="0"/>
              </a:rPr>
              <a:t>Зачастую, </a:t>
            </a:r>
            <a:r>
              <a:rPr lang="ru-RU" sz="1300" b="1" cap="none" dirty="0">
                <a:solidFill>
                  <a:schemeClr val="tx1">
                    <a:lumMod val="85000"/>
                    <a:lumOff val="15000"/>
                  </a:schemeClr>
                </a:solidFill>
                <a:latin typeface="Century Gothic" panose="020B0502020202020204" pitchFamily="34" charset="0"/>
              </a:rPr>
              <a:t>процентные ставки </a:t>
            </a:r>
            <a:r>
              <a:rPr lang="ru-RU" sz="1300" cap="none" dirty="0">
                <a:solidFill>
                  <a:schemeClr val="tx1">
                    <a:lumMod val="85000"/>
                    <a:lumOff val="15000"/>
                  </a:schemeClr>
                </a:solidFill>
                <a:latin typeface="Century Gothic" panose="020B0502020202020204" pitchFamily="34" charset="0"/>
              </a:rPr>
              <a:t>по структуре (плавающая ставка + процентный своп) </a:t>
            </a:r>
            <a:r>
              <a:rPr lang="ru-RU" sz="1300" b="1" cap="none" dirty="0">
                <a:solidFill>
                  <a:schemeClr val="tx1">
                    <a:lumMod val="85000"/>
                    <a:lumOff val="15000"/>
                  </a:schemeClr>
                </a:solidFill>
                <a:latin typeface="Century Gothic" panose="020B0502020202020204" pitchFamily="34" charset="0"/>
              </a:rPr>
              <a:t>ниже, чем по классическому кредитованию в фиксированной ставке  </a:t>
            </a:r>
            <a:endParaRPr lang="ru-RU" sz="1300" b="1" cap="none" dirty="0">
              <a:solidFill>
                <a:schemeClr val="accent3"/>
              </a:solidFill>
              <a:latin typeface="Century Gothic" panose="020B0502020202020204" pitchFamily="34" charset="0"/>
            </a:endParaRPr>
          </a:p>
        </p:txBody>
      </p:sp>
      <p:sp>
        <p:nvSpPr>
          <p:cNvPr id="94" name="Овал 93">
            <a:extLst>
              <a:ext uri="{FF2B5EF4-FFF2-40B4-BE49-F238E27FC236}">
                <a16:creationId xmlns:a16="http://schemas.microsoft.com/office/drawing/2014/main" id="{B062CE47-67B6-6746-BB0D-F3A26F2ACEB6}"/>
              </a:ext>
            </a:extLst>
          </p:cNvPr>
          <p:cNvSpPr/>
          <p:nvPr/>
        </p:nvSpPr>
        <p:spPr>
          <a:xfrm>
            <a:off x="465488" y="5519669"/>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109" name="Заголовок 1">
            <a:extLst>
              <a:ext uri="{FF2B5EF4-FFF2-40B4-BE49-F238E27FC236}">
                <a16:creationId xmlns:a16="http://schemas.microsoft.com/office/drawing/2014/main" id="{79916BDD-A3CE-314F-9572-83BCE224ABF2}"/>
              </a:ext>
            </a:extLst>
          </p:cNvPr>
          <p:cNvSpPr txBox="1">
            <a:spLocks/>
          </p:cNvSpPr>
          <p:nvPr/>
        </p:nvSpPr>
        <p:spPr>
          <a:xfrm>
            <a:off x="832036" y="6111196"/>
            <a:ext cx="5262194" cy="3600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300" cap="none" dirty="0">
                <a:solidFill>
                  <a:schemeClr val="tx1">
                    <a:lumMod val="85000"/>
                    <a:lumOff val="15000"/>
                  </a:schemeClr>
                </a:solidFill>
                <a:latin typeface="Century Gothic" panose="020B0502020202020204" pitchFamily="34" charset="0"/>
              </a:rPr>
              <a:t>Досрочное прекращение процентного свопа может потребовать выплату переоценки</a:t>
            </a:r>
          </a:p>
        </p:txBody>
      </p:sp>
      <p:sp>
        <p:nvSpPr>
          <p:cNvPr id="42" name="Двойные круглые скобки 8">
            <a:extLst>
              <a:ext uri="{FF2B5EF4-FFF2-40B4-BE49-F238E27FC236}">
                <a16:creationId xmlns:a16="http://schemas.microsoft.com/office/drawing/2014/main" id="{72FB4017-46CE-3A41-AB65-183EFBB1FC03}"/>
              </a:ext>
            </a:extLst>
          </p:cNvPr>
          <p:cNvSpPr/>
          <p:nvPr/>
        </p:nvSpPr>
        <p:spPr>
          <a:xfrm>
            <a:off x="6533030" y="6064143"/>
            <a:ext cx="2075020" cy="431972"/>
          </a:xfrm>
          <a:prstGeom prst="bracketPair">
            <a:avLst>
              <a:gd name="adj" fmla="val 6162"/>
            </a:avLst>
          </a:prstGeom>
          <a:ln w="12700">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43" name="Заголовок 1">
            <a:extLst>
              <a:ext uri="{FF2B5EF4-FFF2-40B4-BE49-F238E27FC236}">
                <a16:creationId xmlns:a16="http://schemas.microsoft.com/office/drawing/2014/main" id="{D3FD24C4-31A7-EA45-B0CD-AEC02E114529}"/>
              </a:ext>
            </a:extLst>
          </p:cNvPr>
          <p:cNvSpPr txBox="1">
            <a:spLocks/>
          </p:cNvSpPr>
          <p:nvPr/>
        </p:nvSpPr>
        <p:spPr>
          <a:xfrm>
            <a:off x="6533030" y="6006892"/>
            <a:ext cx="2075020"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Ставка</a:t>
            </a:r>
          </a:p>
        </p:txBody>
      </p:sp>
      <p:sp>
        <p:nvSpPr>
          <p:cNvPr id="44" name="Заголовок 1">
            <a:extLst>
              <a:ext uri="{FF2B5EF4-FFF2-40B4-BE49-F238E27FC236}">
                <a16:creationId xmlns:a16="http://schemas.microsoft.com/office/drawing/2014/main" id="{029292E2-B232-BA4C-9CB7-B758244D1650}"/>
              </a:ext>
            </a:extLst>
          </p:cNvPr>
          <p:cNvSpPr txBox="1">
            <a:spLocks/>
          </p:cNvSpPr>
          <p:nvPr/>
        </p:nvSpPr>
        <p:spPr>
          <a:xfrm>
            <a:off x="6533030" y="6270842"/>
            <a:ext cx="2075020"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ХХ%</a:t>
            </a:r>
          </a:p>
        </p:txBody>
      </p:sp>
      <p:sp>
        <p:nvSpPr>
          <p:cNvPr id="45" name="Двойные круглые скобки 8">
            <a:extLst>
              <a:ext uri="{FF2B5EF4-FFF2-40B4-BE49-F238E27FC236}">
                <a16:creationId xmlns:a16="http://schemas.microsoft.com/office/drawing/2014/main" id="{F804801E-CDE5-B94B-BA71-D2E91E823C7C}"/>
              </a:ext>
            </a:extLst>
          </p:cNvPr>
          <p:cNvSpPr/>
          <p:nvPr/>
        </p:nvSpPr>
        <p:spPr>
          <a:xfrm>
            <a:off x="9342537" y="6064142"/>
            <a:ext cx="2340429" cy="431971"/>
          </a:xfrm>
          <a:prstGeom prst="bracketPair">
            <a:avLst>
              <a:gd name="adj" fmla="val 6162"/>
            </a:avLst>
          </a:prstGeom>
          <a:ln w="12700">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64" name="Заголовок 1">
            <a:extLst>
              <a:ext uri="{FF2B5EF4-FFF2-40B4-BE49-F238E27FC236}">
                <a16:creationId xmlns:a16="http://schemas.microsoft.com/office/drawing/2014/main" id="{39F375B9-B72E-2645-9D57-EFB78BF6772C}"/>
              </a:ext>
            </a:extLst>
          </p:cNvPr>
          <p:cNvSpPr txBox="1">
            <a:spLocks/>
          </p:cNvSpPr>
          <p:nvPr/>
        </p:nvSpPr>
        <p:spPr>
          <a:xfrm>
            <a:off x="9342536" y="6006892"/>
            <a:ext cx="2340429"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 Возможная  выгода</a:t>
            </a:r>
          </a:p>
        </p:txBody>
      </p:sp>
      <p:sp>
        <p:nvSpPr>
          <p:cNvPr id="65" name="Заголовок 1">
            <a:extLst>
              <a:ext uri="{FF2B5EF4-FFF2-40B4-BE49-F238E27FC236}">
                <a16:creationId xmlns:a16="http://schemas.microsoft.com/office/drawing/2014/main" id="{D39BB6D5-4AC7-894E-95C1-117B286C5F6B}"/>
              </a:ext>
            </a:extLst>
          </p:cNvPr>
          <p:cNvSpPr txBox="1">
            <a:spLocks/>
          </p:cNvSpPr>
          <p:nvPr/>
        </p:nvSpPr>
        <p:spPr>
          <a:xfrm>
            <a:off x="9329916" y="6316066"/>
            <a:ext cx="2353050"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ХХ%</a:t>
            </a:r>
          </a:p>
        </p:txBody>
      </p:sp>
      <p:sp>
        <p:nvSpPr>
          <p:cNvPr id="54" name="Овал 53">
            <a:extLst>
              <a:ext uri="{FF2B5EF4-FFF2-40B4-BE49-F238E27FC236}">
                <a16:creationId xmlns:a16="http://schemas.microsoft.com/office/drawing/2014/main" id="{1EDB2500-A830-5A4F-AFDE-2967B9F0CD6B}"/>
              </a:ext>
            </a:extLst>
          </p:cNvPr>
          <p:cNvSpPr/>
          <p:nvPr/>
        </p:nvSpPr>
        <p:spPr>
          <a:xfrm>
            <a:off x="6533030" y="1474301"/>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latin typeface="Century Gothic" panose="020B0502020202020204" pitchFamily="34" charset="0"/>
              </a:rPr>
              <a:t>1</a:t>
            </a:r>
          </a:p>
        </p:txBody>
      </p:sp>
      <p:sp>
        <p:nvSpPr>
          <p:cNvPr id="59" name="Овал 58">
            <a:extLst>
              <a:ext uri="{FF2B5EF4-FFF2-40B4-BE49-F238E27FC236}">
                <a16:creationId xmlns:a16="http://schemas.microsoft.com/office/drawing/2014/main" id="{D1C29BAB-8C6D-2947-8EFA-2EC6FA6F0479}"/>
              </a:ext>
            </a:extLst>
          </p:cNvPr>
          <p:cNvSpPr/>
          <p:nvPr/>
        </p:nvSpPr>
        <p:spPr>
          <a:xfrm>
            <a:off x="6533030" y="3072551"/>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latin typeface="Century Gothic" panose="020B0502020202020204" pitchFamily="34" charset="0"/>
              </a:rPr>
              <a:t>2</a:t>
            </a:r>
          </a:p>
        </p:txBody>
      </p:sp>
      <p:sp>
        <p:nvSpPr>
          <p:cNvPr id="66" name="Прямоугольник 65">
            <a:extLst>
              <a:ext uri="{FF2B5EF4-FFF2-40B4-BE49-F238E27FC236}">
                <a16:creationId xmlns:a16="http://schemas.microsoft.com/office/drawing/2014/main" id="{BE830B37-082D-E947-9FFF-A230194FD5A2}"/>
              </a:ext>
            </a:extLst>
          </p:cNvPr>
          <p:cNvSpPr/>
          <p:nvPr/>
        </p:nvSpPr>
        <p:spPr>
          <a:xfrm>
            <a:off x="1525780" y="1947170"/>
            <a:ext cx="1040081" cy="324021"/>
          </a:xfrm>
          <a:prstGeom prst="rect">
            <a:avLst/>
          </a:prstGeom>
          <a:solidFill>
            <a:srgbClr val="659A8B">
              <a:alpha val="6509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200" b="1" dirty="0" smtClean="0">
                <a:solidFill>
                  <a:schemeClr val="bg1"/>
                </a:solidFill>
                <a:latin typeface="Century Gothic" panose="020B0502020202020204" pitchFamily="34" charset="0"/>
              </a:rPr>
              <a:t>Кредитор</a:t>
            </a:r>
            <a:endParaRPr lang="ru-RU" sz="1200" b="1" dirty="0">
              <a:solidFill>
                <a:schemeClr val="bg1"/>
              </a:solidFill>
              <a:latin typeface="Century Gothic" panose="020B0502020202020204" pitchFamily="34" charset="0"/>
            </a:endParaRPr>
          </a:p>
        </p:txBody>
      </p:sp>
      <p:grpSp>
        <p:nvGrpSpPr>
          <p:cNvPr id="68" name="Группа 67">
            <a:extLst>
              <a:ext uri="{FF2B5EF4-FFF2-40B4-BE49-F238E27FC236}">
                <a16:creationId xmlns:a16="http://schemas.microsoft.com/office/drawing/2014/main" id="{41CEC2E0-766E-8C4E-A8AF-1B0DC42B236C}"/>
              </a:ext>
            </a:extLst>
          </p:cNvPr>
          <p:cNvGrpSpPr/>
          <p:nvPr/>
        </p:nvGrpSpPr>
        <p:grpSpPr>
          <a:xfrm>
            <a:off x="2769535" y="3560495"/>
            <a:ext cx="1206615" cy="324021"/>
            <a:chOff x="7731828" y="1987273"/>
            <a:chExt cx="1206615" cy="324021"/>
          </a:xfrm>
        </p:grpSpPr>
        <p:sp>
          <p:nvSpPr>
            <p:cNvPr id="69" name="Прямоугольник 68">
              <a:extLst>
                <a:ext uri="{FF2B5EF4-FFF2-40B4-BE49-F238E27FC236}">
                  <a16:creationId xmlns:a16="http://schemas.microsoft.com/office/drawing/2014/main" id="{AB0411ED-7C66-244F-98AE-777404AD61FC}"/>
                </a:ext>
              </a:extLst>
            </p:cNvPr>
            <p:cNvSpPr/>
            <p:nvPr/>
          </p:nvSpPr>
          <p:spPr>
            <a:xfrm>
              <a:off x="7745783" y="1987273"/>
              <a:ext cx="1192660" cy="324021"/>
            </a:xfrm>
            <a:prstGeom prst="rect">
              <a:avLst/>
            </a:prstGeom>
            <a:solidFill>
              <a:srgbClr val="96E6D1">
                <a:alpha val="5960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200" b="1" dirty="0">
                  <a:solidFill>
                    <a:schemeClr val="tx1">
                      <a:lumMod val="75000"/>
                      <a:lumOff val="25000"/>
                    </a:schemeClr>
                  </a:solidFill>
                  <a:latin typeface="Century Gothic" panose="020B0502020202020204" pitchFamily="34" charset="0"/>
                </a:rPr>
                <a:t> </a:t>
              </a:r>
              <a:r>
                <a:rPr lang="ru-RU" sz="1200" b="1" dirty="0" smtClean="0">
                  <a:solidFill>
                    <a:schemeClr val="tx1">
                      <a:lumMod val="75000"/>
                      <a:lumOff val="25000"/>
                    </a:schemeClr>
                  </a:solidFill>
                  <a:latin typeface="Century Gothic" panose="020B0502020202020204" pitchFamily="34" charset="0"/>
                </a:rPr>
                <a:t>  </a:t>
              </a:r>
              <a:r>
                <a:rPr lang="en-US" sz="1200" b="1" dirty="0" smtClean="0">
                  <a:solidFill>
                    <a:schemeClr val="tx1">
                      <a:lumMod val="75000"/>
                      <a:lumOff val="25000"/>
                    </a:schemeClr>
                  </a:solidFill>
                  <a:latin typeface="Century Gothic" panose="020B0502020202020204" pitchFamily="34" charset="0"/>
                </a:rPr>
                <a:t> </a:t>
              </a:r>
              <a:r>
                <a:rPr lang="ru-RU" sz="1200" b="1" dirty="0" smtClean="0">
                  <a:solidFill>
                    <a:schemeClr val="tx1">
                      <a:lumMod val="75000"/>
                      <a:lumOff val="25000"/>
                    </a:schemeClr>
                  </a:solidFill>
                  <a:latin typeface="Century Gothic" panose="020B0502020202020204" pitchFamily="34" charset="0"/>
                </a:rPr>
                <a:t> Сбербанк</a:t>
              </a:r>
              <a:endParaRPr lang="ru-RU" sz="1200" b="1" dirty="0">
                <a:solidFill>
                  <a:schemeClr val="tx1">
                    <a:lumMod val="75000"/>
                    <a:lumOff val="25000"/>
                  </a:schemeClr>
                </a:solidFill>
                <a:latin typeface="Century Gothic" panose="020B0502020202020204" pitchFamily="34" charset="0"/>
              </a:endParaRPr>
            </a:p>
          </p:txBody>
        </p:sp>
        <p:pic>
          <p:nvPicPr>
            <p:cNvPr id="71" name="Рисунок 70"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7731828" y="2035959"/>
              <a:ext cx="342307" cy="222759"/>
            </a:xfrm>
            <a:prstGeom prst="rect">
              <a:avLst/>
            </a:prstGeom>
          </p:spPr>
        </p:pic>
      </p:grpSp>
      <p:sp>
        <p:nvSpPr>
          <p:cNvPr id="72" name="Прямоугольник 71">
            <a:extLst>
              <a:ext uri="{FF2B5EF4-FFF2-40B4-BE49-F238E27FC236}">
                <a16:creationId xmlns:a16="http://schemas.microsoft.com/office/drawing/2014/main" id="{BE830B37-082D-E947-9FFF-A230194FD5A2}"/>
              </a:ext>
            </a:extLst>
          </p:cNvPr>
          <p:cNvSpPr/>
          <p:nvPr/>
        </p:nvSpPr>
        <p:spPr>
          <a:xfrm>
            <a:off x="3814112" y="1944962"/>
            <a:ext cx="1040081" cy="324021"/>
          </a:xfrm>
          <a:prstGeom prst="rect">
            <a:avLst/>
          </a:prstGeom>
          <a:solidFill>
            <a:srgbClr val="659A8B"/>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200" b="1" dirty="0" smtClean="0">
                <a:solidFill>
                  <a:schemeClr val="bg1"/>
                </a:solidFill>
                <a:latin typeface="Century Gothic" panose="020B0502020202020204" pitchFamily="34" charset="0"/>
              </a:rPr>
              <a:t>Заемщик</a:t>
            </a:r>
            <a:endParaRPr lang="ru-RU" sz="1200" b="1" dirty="0">
              <a:solidFill>
                <a:schemeClr val="bg1"/>
              </a:solidFill>
              <a:latin typeface="Century Gothic" panose="020B0502020202020204" pitchFamily="34" charset="0"/>
            </a:endParaRPr>
          </a:p>
        </p:txBody>
      </p:sp>
      <p:cxnSp>
        <p:nvCxnSpPr>
          <p:cNvPr id="73" name="Прямая со стрелкой 72">
            <a:extLst>
              <a:ext uri="{FF2B5EF4-FFF2-40B4-BE49-F238E27FC236}">
                <a16:creationId xmlns:a16="http://schemas.microsoft.com/office/drawing/2014/main" id="{4D03ECAA-1852-E94A-A8C9-3D3979AFE468}"/>
              </a:ext>
            </a:extLst>
          </p:cNvPr>
          <p:cNvCxnSpPr/>
          <p:nvPr/>
        </p:nvCxnSpPr>
        <p:spPr>
          <a:xfrm flipH="1">
            <a:off x="3111842" y="2371687"/>
            <a:ext cx="809914" cy="1084929"/>
          </a:xfrm>
          <a:prstGeom prst="straightConnector1">
            <a:avLst/>
          </a:prstGeom>
          <a:ln w="19050">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id="{4D03ECAA-1852-E94A-A8C9-3D3979AFE468}"/>
              </a:ext>
            </a:extLst>
          </p:cNvPr>
          <p:cNvCxnSpPr/>
          <p:nvPr/>
        </p:nvCxnSpPr>
        <p:spPr>
          <a:xfrm flipV="1">
            <a:off x="3951645" y="2416563"/>
            <a:ext cx="713199" cy="1046162"/>
          </a:xfrm>
          <a:prstGeom prst="straightConnector1">
            <a:avLst/>
          </a:prstGeom>
          <a:ln w="19050">
            <a:solidFill>
              <a:srgbClr val="96E6D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a:extLst>
              <a:ext uri="{FF2B5EF4-FFF2-40B4-BE49-F238E27FC236}">
                <a16:creationId xmlns:a16="http://schemas.microsoft.com/office/drawing/2014/main" id="{4D03ECAA-1852-E94A-A8C9-3D3979AFE468}"/>
              </a:ext>
            </a:extLst>
          </p:cNvPr>
          <p:cNvCxnSpPr/>
          <p:nvPr/>
        </p:nvCxnSpPr>
        <p:spPr>
          <a:xfrm flipH="1">
            <a:off x="2708302" y="2106972"/>
            <a:ext cx="965230" cy="0"/>
          </a:xfrm>
          <a:prstGeom prst="straightConnector1">
            <a:avLst/>
          </a:prstGeom>
          <a:ln w="19050">
            <a:solidFill>
              <a:srgbClr val="659A8B"/>
            </a:solidFill>
            <a:tailEnd type="triangle"/>
          </a:ln>
        </p:spPr>
        <p:style>
          <a:lnRef idx="1">
            <a:schemeClr val="accent1"/>
          </a:lnRef>
          <a:fillRef idx="0">
            <a:schemeClr val="accent1"/>
          </a:fillRef>
          <a:effectRef idx="0">
            <a:schemeClr val="accent1"/>
          </a:effectRef>
          <a:fontRef idx="minor">
            <a:schemeClr val="tx1"/>
          </a:fontRef>
        </p:style>
      </p:cxnSp>
      <p:grpSp>
        <p:nvGrpSpPr>
          <p:cNvPr id="78" name="Группа 77">
            <a:extLst>
              <a:ext uri="{FF2B5EF4-FFF2-40B4-BE49-F238E27FC236}">
                <a16:creationId xmlns:a16="http://schemas.microsoft.com/office/drawing/2014/main" id="{D7AED8FE-F5E6-524F-B7BE-2B834DA5DD24}"/>
              </a:ext>
            </a:extLst>
          </p:cNvPr>
          <p:cNvGrpSpPr/>
          <p:nvPr/>
        </p:nvGrpSpPr>
        <p:grpSpPr>
          <a:xfrm>
            <a:off x="465487" y="6116135"/>
            <a:ext cx="275181" cy="310892"/>
            <a:chOff x="365781" y="5599718"/>
            <a:chExt cx="275181" cy="310892"/>
          </a:xfrm>
        </p:grpSpPr>
        <p:sp>
          <p:nvSpPr>
            <p:cNvPr id="79" name="Овал 78">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80" name="Овал 79">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spTree>
    <p:extLst>
      <p:ext uri="{BB962C8B-B14F-4D97-AF65-F5344CB8AC3E}">
        <p14:creationId xmlns:p14="http://schemas.microsoft.com/office/powerpoint/2010/main" val="1568096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Трапеция 67">
            <a:extLst>
              <a:ext uri="{FF2B5EF4-FFF2-40B4-BE49-F238E27FC236}">
                <a16:creationId xmlns:a16="http://schemas.microsoft.com/office/drawing/2014/main" id="{2FDD1944-287C-B14F-B7FE-ACF860DACCBD}"/>
              </a:ext>
            </a:extLst>
          </p:cNvPr>
          <p:cNvSpPr/>
          <p:nvPr/>
        </p:nvSpPr>
        <p:spPr>
          <a:xfrm rot="16200000">
            <a:off x="2160271" y="1898028"/>
            <a:ext cx="793561" cy="2217890"/>
          </a:xfrm>
          <a:prstGeom prst="trapezoid">
            <a:avLst>
              <a:gd name="adj" fmla="val 31061"/>
            </a:avLst>
          </a:prstGeom>
          <a:gradFill flip="none" rotWithShape="1">
            <a:gsLst>
              <a:gs pos="83000">
                <a:srgbClr val="B1DAD3">
                  <a:alpha val="0"/>
                </a:srgbClr>
              </a:gs>
              <a:gs pos="53000">
                <a:srgbClr val="B1DAD3">
                  <a:alpha val="30000"/>
                </a:srgbClr>
              </a:gs>
              <a:gs pos="0">
                <a:srgbClr val="B1DAD3">
                  <a:alpha val="0"/>
                </a:srgbClr>
              </a:gs>
              <a:gs pos="30000">
                <a:srgbClr val="B1DAD3">
                  <a:alpha val="31000"/>
                </a:srgbClr>
              </a:gs>
            </a:gsLst>
            <a:lin ang="16200000" scaled="1"/>
            <a:tileRect/>
          </a:gra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a:cs typeface="Arial" panose="020B0604020202020204" pitchFamily="34" charset="0"/>
            </a:endParaRPr>
          </a:p>
        </p:txBody>
      </p:sp>
      <p:sp>
        <p:nvSpPr>
          <p:cNvPr id="6" name="Заголовок 5"/>
          <p:cNvSpPr>
            <a:spLocks noGrp="1"/>
          </p:cNvSpPr>
          <p:nvPr>
            <p:ph type="title"/>
          </p:nvPr>
        </p:nvSpPr>
        <p:spPr/>
        <p:txBody>
          <a:bodyPr/>
          <a:lstStyle/>
          <a:p>
            <a:r>
              <a:rPr lang="ru-RU" b="1" dirty="0">
                <a:latin typeface="Century Gothic" panose="020B0502020202020204" pitchFamily="34" charset="0"/>
              </a:rPr>
              <a:t>Валютно-процентный своп из рублей в валюту</a:t>
            </a:r>
          </a:p>
        </p:txBody>
      </p:sp>
      <p:sp>
        <p:nvSpPr>
          <p:cNvPr id="2" name="Текст 1"/>
          <p:cNvSpPr>
            <a:spLocks noGrp="1"/>
          </p:cNvSpPr>
          <p:nvPr>
            <p:ph type="body" sz="quarter" idx="10"/>
          </p:nvPr>
        </p:nvSpPr>
        <p:spPr>
          <a:xfrm>
            <a:off x="3175" y="6502176"/>
            <a:ext cx="11360150" cy="193899"/>
          </a:xfrm>
        </p:spPr>
        <p:txBody>
          <a:bodyPr/>
          <a:lstStyle/>
          <a:p>
            <a:r>
              <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a:t>
            </a:r>
            <a:r>
              <a:rPr lang="en-US"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RUB – </a:t>
            </a: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рубль </a:t>
            </a:r>
            <a:r>
              <a:rPr lang="ru-RU" sz="700" cap="all" dirty="0" err="1">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Рф</a:t>
            </a: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a:t>
            </a:r>
            <a:r>
              <a:rPr lang="en-US"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USD – </a:t>
            </a: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ДОЛЛАР США</a:t>
            </a:r>
          </a:p>
          <a:p>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Все данные предоставлены в ознакомительных целях (в качестве примера) и могут быть изменены с течением времени</a:t>
            </a:r>
          </a:p>
        </p:txBody>
      </p:sp>
      <p:sp>
        <p:nvSpPr>
          <p:cNvPr id="76" name="TextBox 75">
            <a:extLst>
              <a:ext uri="{FF2B5EF4-FFF2-40B4-BE49-F238E27FC236}">
                <a16:creationId xmlns:a16="http://schemas.microsoft.com/office/drawing/2014/main" id="{7B34146D-B56E-C14A-8BF0-C2E775F55C6A}"/>
              </a:ext>
            </a:extLst>
          </p:cNvPr>
          <p:cNvSpPr txBox="1"/>
          <p:nvPr/>
        </p:nvSpPr>
        <p:spPr>
          <a:xfrm>
            <a:off x="6234482" y="987421"/>
            <a:ext cx="5652000" cy="352328"/>
          </a:xfrm>
          <a:prstGeom prst="rect">
            <a:avLst/>
          </a:prstGeom>
          <a:solidFill>
            <a:srgbClr val="5CB3A7"/>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Как это работает?</a:t>
            </a:r>
            <a:endParaRPr lang="ru-RU" sz="1400" dirty="0">
              <a:solidFill>
                <a:schemeClr val="bg1"/>
              </a:solidFill>
              <a:latin typeface="Century Gothic" panose="020B0502020202020204" pitchFamily="34" charset="0"/>
            </a:endParaRPr>
          </a:p>
        </p:txBody>
      </p:sp>
      <p:sp>
        <p:nvSpPr>
          <p:cNvPr id="81" name="TextBox 80">
            <a:extLst>
              <a:ext uri="{FF2B5EF4-FFF2-40B4-BE49-F238E27FC236}">
                <a16:creationId xmlns:a16="http://schemas.microsoft.com/office/drawing/2014/main" id="{CDFAD41E-8F35-B541-AE75-5CF50E25AF45}"/>
              </a:ext>
            </a:extLst>
          </p:cNvPr>
          <p:cNvSpPr txBox="1"/>
          <p:nvPr/>
        </p:nvSpPr>
        <p:spPr>
          <a:xfrm>
            <a:off x="305518" y="987421"/>
            <a:ext cx="5652000" cy="352328"/>
          </a:xfrm>
          <a:prstGeom prst="rect">
            <a:avLst/>
          </a:prstGeom>
          <a:solidFill>
            <a:schemeClr val="accent4"/>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Выравнивание потоков в разных валютах</a:t>
            </a:r>
            <a:endParaRPr lang="ru-RU" sz="1400" dirty="0">
              <a:solidFill>
                <a:schemeClr val="bg1"/>
              </a:solidFill>
              <a:latin typeface="Century Gothic" panose="020B0502020202020204" pitchFamily="34" charset="0"/>
            </a:endParaRPr>
          </a:p>
        </p:txBody>
      </p:sp>
      <p:sp>
        <p:nvSpPr>
          <p:cNvPr id="58" name="Скругленный прямоугольник 57">
            <a:extLst>
              <a:ext uri="{FF2B5EF4-FFF2-40B4-BE49-F238E27FC236}">
                <a16:creationId xmlns:a16="http://schemas.microsoft.com/office/drawing/2014/main" id="{C449126C-9F15-D041-B79B-37B578B04350}"/>
              </a:ext>
            </a:extLst>
          </p:cNvPr>
          <p:cNvSpPr/>
          <p:nvPr/>
        </p:nvSpPr>
        <p:spPr>
          <a:xfrm>
            <a:off x="6273269" y="1387719"/>
            <a:ext cx="5613212" cy="2433743"/>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r>
              <a:rPr lang="ru-RU" sz="1300" b="1" dirty="0">
                <a:solidFill>
                  <a:schemeClr val="tx1">
                    <a:lumMod val="85000"/>
                    <a:lumOff val="15000"/>
                  </a:schemeClr>
                </a:solidFill>
                <a:latin typeface="Century Gothic" panose="020B0502020202020204" pitchFamily="34" charset="0"/>
              </a:rPr>
              <a:t>Заемщик заключает со Сбербанком 2 сделки:</a:t>
            </a:r>
          </a:p>
          <a:p>
            <a:pPr marL="609600" indent="-342900">
              <a:buAutoNum type="arabicPeriod"/>
            </a:pPr>
            <a:r>
              <a:rPr lang="ru-RU" sz="1300" dirty="0">
                <a:solidFill>
                  <a:schemeClr val="tx1">
                    <a:lumMod val="85000"/>
                    <a:lumOff val="15000"/>
                  </a:schemeClr>
                </a:solidFill>
                <a:latin typeface="Century Gothic" panose="020B0502020202020204" pitchFamily="34" charset="0"/>
              </a:rPr>
              <a:t>Классический </a:t>
            </a:r>
            <a:r>
              <a:rPr lang="en-US" sz="1300" dirty="0">
                <a:solidFill>
                  <a:schemeClr val="tx1">
                    <a:lumMod val="85000"/>
                    <a:lumOff val="15000"/>
                  </a:schemeClr>
                </a:solidFill>
                <a:latin typeface="Century Gothic" panose="020B0502020202020204" pitchFamily="34" charset="0"/>
              </a:rPr>
              <a:t>RUB</a:t>
            </a:r>
            <a:r>
              <a:rPr lang="ru-RU" sz="1300" dirty="0">
                <a:solidFill>
                  <a:schemeClr val="tx1">
                    <a:lumMod val="85000"/>
                    <a:lumOff val="15000"/>
                  </a:schemeClr>
                </a:solidFill>
                <a:latin typeface="Century Gothic" panose="020B0502020202020204" pitchFamily="34" charset="0"/>
              </a:rPr>
              <a:t>* кредит</a:t>
            </a:r>
          </a:p>
          <a:p>
            <a:pPr marL="609600" indent="-342900">
              <a:buAutoNum type="arabicPeriod"/>
            </a:pPr>
            <a:r>
              <a:rPr lang="ru-RU" sz="1300" dirty="0">
                <a:solidFill>
                  <a:schemeClr val="tx1">
                    <a:lumMod val="85000"/>
                    <a:lumOff val="15000"/>
                  </a:schemeClr>
                </a:solidFill>
                <a:latin typeface="Century Gothic" panose="020B0502020202020204" pitchFamily="34" charset="0"/>
              </a:rPr>
              <a:t>Валютно-процентный своп, который изменяет валюту и ставку из </a:t>
            </a:r>
            <a:r>
              <a:rPr lang="en-US" sz="1300" dirty="0">
                <a:solidFill>
                  <a:schemeClr val="tx1">
                    <a:lumMod val="85000"/>
                    <a:lumOff val="15000"/>
                  </a:schemeClr>
                </a:solidFill>
                <a:latin typeface="Century Gothic" panose="020B0502020202020204" pitchFamily="34" charset="0"/>
              </a:rPr>
              <a:t>RUB</a:t>
            </a:r>
            <a:r>
              <a:rPr lang="ru-RU" sz="1300" dirty="0">
                <a:solidFill>
                  <a:schemeClr val="tx1">
                    <a:lumMod val="85000"/>
                    <a:lumOff val="15000"/>
                  </a:schemeClr>
                </a:solidFill>
                <a:latin typeface="Century Gothic" panose="020B0502020202020204" pitchFamily="34" charset="0"/>
              </a:rPr>
              <a:t>* в </a:t>
            </a:r>
            <a:r>
              <a:rPr lang="en-US" sz="1300" dirty="0">
                <a:solidFill>
                  <a:schemeClr val="accent3"/>
                </a:solidFill>
                <a:latin typeface="Century Gothic" panose="020B0502020202020204" pitchFamily="34" charset="0"/>
              </a:rPr>
              <a:t>USD</a:t>
            </a:r>
            <a:r>
              <a:rPr lang="ru-RU" sz="1300" dirty="0">
                <a:solidFill>
                  <a:schemeClr val="accent3"/>
                </a:solidFill>
                <a:latin typeface="Century Gothic" panose="020B0502020202020204" pitchFamily="34" charset="0"/>
              </a:rPr>
              <a:t>*</a:t>
            </a:r>
          </a:p>
          <a:p>
            <a:pPr marL="266700" algn="just"/>
            <a:r>
              <a:rPr lang="ru-RU" sz="1300" b="1" dirty="0">
                <a:solidFill>
                  <a:schemeClr val="tx1">
                    <a:lumMod val="85000"/>
                    <a:lumOff val="15000"/>
                  </a:schemeClr>
                </a:solidFill>
                <a:latin typeface="Century Gothic" panose="020B0502020202020204" pitchFamily="34" charset="0"/>
              </a:rPr>
              <a:t>Все основные параметры сделок синхронизированы</a:t>
            </a:r>
            <a:r>
              <a:rPr lang="ru-RU" sz="1300" dirty="0">
                <a:solidFill>
                  <a:schemeClr val="tx1">
                    <a:lumMod val="85000"/>
                    <a:lumOff val="15000"/>
                  </a:schemeClr>
                </a:solidFill>
                <a:latin typeface="Century Gothic" panose="020B0502020202020204" pitchFamily="34" charset="0"/>
              </a:rPr>
              <a:t>, Заемщик получает «синтетическое» валютное финансирование</a:t>
            </a:r>
          </a:p>
          <a:p>
            <a:pPr marL="266700"/>
            <a:endParaRPr lang="ru-RU" sz="1300" dirty="0">
              <a:solidFill>
                <a:schemeClr val="tx1">
                  <a:lumMod val="85000"/>
                  <a:lumOff val="15000"/>
                </a:schemeClr>
              </a:solidFill>
              <a:latin typeface="Century Gothic" panose="020B0502020202020204" pitchFamily="34" charset="0"/>
            </a:endParaRPr>
          </a:p>
          <a:p>
            <a:pPr marL="266700" algn="just"/>
            <a:r>
              <a:rPr lang="ru-RU" sz="1300" dirty="0">
                <a:solidFill>
                  <a:schemeClr val="tx1">
                    <a:lumMod val="85000"/>
                    <a:lumOff val="15000"/>
                  </a:schemeClr>
                </a:solidFill>
                <a:latin typeface="Century Gothic" panose="020B0502020202020204" pitchFamily="34" charset="0"/>
              </a:rPr>
              <a:t>Таким образом, Заемщик уплачивает </a:t>
            </a:r>
            <a:r>
              <a:rPr lang="ru-RU" sz="1300" b="1" dirty="0">
                <a:solidFill>
                  <a:schemeClr val="tx1">
                    <a:lumMod val="85000"/>
                    <a:lumOff val="15000"/>
                  </a:schemeClr>
                </a:solidFill>
                <a:latin typeface="Century Gothic" panose="020B0502020202020204" pitchFamily="34" charset="0"/>
              </a:rPr>
              <a:t>по свопу валютные платежи</a:t>
            </a:r>
            <a:r>
              <a:rPr lang="ru-RU" sz="1300" dirty="0">
                <a:solidFill>
                  <a:schemeClr val="tx1">
                    <a:lumMod val="85000"/>
                    <a:lumOff val="15000"/>
                  </a:schemeClr>
                </a:solidFill>
                <a:latin typeface="Century Gothic" panose="020B0502020202020204" pitchFamily="34" charset="0"/>
              </a:rPr>
              <a:t> (проценты + основной долг), а от Сбербанка </a:t>
            </a:r>
            <a:r>
              <a:rPr lang="ru-RU" sz="1300" b="1" dirty="0">
                <a:solidFill>
                  <a:schemeClr val="tx1">
                    <a:lumMod val="85000"/>
                    <a:lumOff val="15000"/>
                  </a:schemeClr>
                </a:solidFill>
                <a:latin typeface="Century Gothic" panose="020B0502020202020204" pitchFamily="34" charset="0"/>
              </a:rPr>
              <a:t>получает рублевые</a:t>
            </a:r>
            <a:r>
              <a:rPr lang="ru-RU" sz="1300" dirty="0">
                <a:solidFill>
                  <a:schemeClr val="tx1">
                    <a:lumMod val="85000"/>
                    <a:lumOff val="15000"/>
                  </a:schemeClr>
                </a:solidFill>
                <a:latin typeface="Century Gothic" panose="020B0502020202020204" pitchFamily="34" charset="0"/>
              </a:rPr>
              <a:t>, которые идут на погашение кредита и уплату процентов </a:t>
            </a:r>
          </a:p>
        </p:txBody>
      </p:sp>
      <p:graphicFrame>
        <p:nvGraphicFramePr>
          <p:cNvPr id="63" name="Таблица 62">
            <a:extLst>
              <a:ext uri="{FF2B5EF4-FFF2-40B4-BE49-F238E27FC236}">
                <a16:creationId xmlns:a16="http://schemas.microsoft.com/office/drawing/2014/main" id="{4D4105FE-205A-2A4A-B732-8FD383584731}"/>
              </a:ext>
            </a:extLst>
          </p:cNvPr>
          <p:cNvGraphicFramePr>
            <a:graphicFrameLocks noGrp="1"/>
          </p:cNvGraphicFramePr>
          <p:nvPr>
            <p:extLst>
              <p:ext uri="{D42A27DB-BD31-4B8C-83A1-F6EECF244321}">
                <p14:modId xmlns:p14="http://schemas.microsoft.com/office/powerpoint/2010/main" val="4196260457"/>
              </p:ext>
            </p:extLst>
          </p:nvPr>
        </p:nvGraphicFramePr>
        <p:xfrm>
          <a:off x="6234482" y="4303783"/>
          <a:ext cx="5651999" cy="1529561"/>
        </p:xfrm>
        <a:graphic>
          <a:graphicData uri="http://schemas.openxmlformats.org/drawingml/2006/table">
            <a:tbl>
              <a:tblPr firstRow="1" bandRow="1">
                <a:tableStyleId>{5C22544A-7EE6-4342-B048-85BDC9FD1C3A}</a:tableStyleId>
              </a:tblPr>
              <a:tblGrid>
                <a:gridCol w="2747148">
                  <a:extLst>
                    <a:ext uri="{9D8B030D-6E8A-4147-A177-3AD203B41FA5}">
                      <a16:colId xmlns:a16="http://schemas.microsoft.com/office/drawing/2014/main" val="20000"/>
                    </a:ext>
                  </a:extLst>
                </a:gridCol>
                <a:gridCol w="2904851">
                  <a:extLst>
                    <a:ext uri="{9D8B030D-6E8A-4147-A177-3AD203B41FA5}">
                      <a16:colId xmlns:a16="http://schemas.microsoft.com/office/drawing/2014/main" val="20001"/>
                    </a:ext>
                  </a:extLst>
                </a:gridCol>
              </a:tblGrid>
              <a:tr h="261042">
                <a:tc>
                  <a:txBody>
                    <a:bodyPr/>
                    <a:lstStyle/>
                    <a:p>
                      <a:pPr algn="ctr"/>
                      <a:r>
                        <a:rPr lang="ru-RU" sz="1050" b="1" dirty="0">
                          <a:solidFill>
                            <a:schemeClr val="tx1"/>
                          </a:solidFill>
                          <a:latin typeface="Century Gothic" panose="020B0502020202020204" pitchFamily="34" charset="0"/>
                          <a:ea typeface="Segoe UI" panose="020B0502040204020203" pitchFamily="34" charset="0"/>
                          <a:cs typeface="Segoe UI" panose="020B0502040204020203" pitchFamily="34" charset="0"/>
                        </a:rPr>
                        <a:t>ОПЕРАЦИЯ</a:t>
                      </a:r>
                    </a:p>
                  </a:txBody>
                  <a:tcPr anchor="ctr">
                    <a:solidFill>
                      <a:srgbClr val="B1DAD3"/>
                    </a:solidFill>
                  </a:tcPr>
                </a:tc>
                <a:tc>
                  <a:txBody>
                    <a:bodyPr/>
                    <a:lstStyle/>
                    <a:p>
                      <a:pPr algn="ctr"/>
                      <a:r>
                        <a:rPr lang="ru-RU" sz="1050" b="1" dirty="0">
                          <a:solidFill>
                            <a:schemeClr val="tx1"/>
                          </a:solidFill>
                          <a:latin typeface="Century Gothic" panose="020B0502020202020204" pitchFamily="34" charset="0"/>
                          <a:ea typeface="Segoe UI" panose="020B0502040204020203" pitchFamily="34" charset="0"/>
                          <a:cs typeface="Segoe UI" panose="020B0502040204020203" pitchFamily="34" charset="0"/>
                        </a:rPr>
                        <a:t>СТАВКА</a:t>
                      </a:r>
                    </a:p>
                  </a:txBody>
                  <a:tcPr anchor="ctr">
                    <a:solidFill>
                      <a:srgbClr val="B1DAD3"/>
                    </a:solidFill>
                  </a:tcPr>
                </a:tc>
                <a:extLst>
                  <a:ext uri="{0D108BD9-81ED-4DB2-BD59-A6C34878D82A}">
                    <a16:rowId xmlns:a16="http://schemas.microsoft.com/office/drawing/2014/main" val="10000"/>
                  </a:ext>
                </a:extLst>
              </a:tr>
              <a:tr h="251269">
                <a:tc>
                  <a:txBody>
                    <a:bodyPr/>
                    <a:lstStyle/>
                    <a:p>
                      <a:pPr algn="ct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Заемщик платит кредитору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Фиксированная ХХ в </a:t>
                      </a:r>
                      <a:r>
                        <a:rPr lang="en-US"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RUB</a:t>
                      </a: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a:t>
                      </a:r>
                    </a:p>
                  </a:txBody>
                  <a:tcPr anchor="ctr">
                    <a:solidFill>
                      <a:srgbClr val="E1FBF9"/>
                    </a:solidFill>
                  </a:tcPr>
                </a:tc>
                <a:extLst>
                  <a:ext uri="{0D108BD9-81ED-4DB2-BD59-A6C34878D82A}">
                    <a16:rowId xmlns:a16="http://schemas.microsoft.com/office/drawing/2014/main" val="10001"/>
                  </a:ext>
                </a:extLst>
              </a:tr>
              <a:tr h="357669">
                <a:tc>
                  <a:txBody>
                    <a:bodyPr/>
                    <a:lstStyle/>
                    <a:p>
                      <a:pPr algn="ct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Заемщик получает по свопу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Фиксированная ХХ в </a:t>
                      </a:r>
                      <a:r>
                        <a:rPr lang="en-US"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RUB</a:t>
                      </a: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a:t>
                      </a:r>
                    </a:p>
                  </a:txBody>
                  <a:tcPr anchor="ctr">
                    <a:solidFill>
                      <a:srgbClr val="E1FBF9"/>
                    </a:solidFill>
                  </a:tcPr>
                </a:tc>
                <a:extLst>
                  <a:ext uri="{0D108BD9-81ED-4DB2-BD59-A6C34878D82A}">
                    <a16:rowId xmlns:a16="http://schemas.microsoft.com/office/drawing/2014/main" val="10002"/>
                  </a:ext>
                </a:extLst>
              </a:tr>
              <a:tr h="2512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Заемщик платит по свопу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Фиксированная ХХ</a:t>
                      </a:r>
                      <a:r>
                        <a:rPr lang="en-US"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 </a:t>
                      </a: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в </a:t>
                      </a:r>
                      <a:r>
                        <a:rPr lang="en-US"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USD</a:t>
                      </a: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a:t>
                      </a:r>
                    </a:p>
                  </a:txBody>
                  <a:tcPr anchor="ctr">
                    <a:solidFill>
                      <a:srgbClr val="E1FBF9"/>
                    </a:solidFill>
                  </a:tcPr>
                </a:tc>
                <a:extLst>
                  <a:ext uri="{0D108BD9-81ED-4DB2-BD59-A6C34878D82A}">
                    <a16:rowId xmlns:a16="http://schemas.microsoft.com/office/drawing/2014/main" val="10003"/>
                  </a:ext>
                </a:extLst>
              </a:tr>
              <a:tr h="4083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000" b="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Ставка</a:t>
                      </a:r>
                      <a:r>
                        <a:rPr lang="ru-RU" sz="1000" b="0" baseline="0" dirty="0" smtClean="0">
                          <a:solidFill>
                            <a:schemeClr val="tx1"/>
                          </a:solidFill>
                          <a:latin typeface="Century Gothic" panose="020B0502020202020204" pitchFamily="34" charset="0"/>
                          <a:ea typeface="Segoe UI" panose="020B0502040204020203" pitchFamily="34" charset="0"/>
                          <a:cs typeface="Segoe UI" panose="020B0502040204020203" pitchFamily="34" charset="0"/>
                        </a:rPr>
                        <a:t> по классическому валютному кредиту</a:t>
                      </a:r>
                      <a:endParaRPr lang="ru-RU" sz="1000" b="0" dirty="0">
                        <a:solidFill>
                          <a:schemeClr val="tx1"/>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Фиксированная ХХ</a:t>
                      </a:r>
                      <a:r>
                        <a:rPr lang="en-US"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 </a:t>
                      </a: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в </a:t>
                      </a:r>
                      <a:r>
                        <a:rPr lang="en-US"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USD</a:t>
                      </a:r>
                      <a:r>
                        <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a:t>
                      </a:r>
                    </a:p>
                  </a:txBody>
                  <a:tcPr anchor="ctr">
                    <a:solidFill>
                      <a:srgbClr val="E1FBF9"/>
                    </a:solidFill>
                  </a:tcPr>
                </a:tc>
                <a:extLst>
                  <a:ext uri="{0D108BD9-81ED-4DB2-BD59-A6C34878D82A}">
                    <a16:rowId xmlns:a16="http://schemas.microsoft.com/office/drawing/2014/main" val="3719015859"/>
                  </a:ext>
                </a:extLst>
              </a:tr>
            </a:tbl>
          </a:graphicData>
        </a:graphic>
      </p:graphicFrame>
      <p:cxnSp>
        <p:nvCxnSpPr>
          <p:cNvPr id="67" name="Прямая соединительная линия 66">
            <a:extLst>
              <a:ext uri="{FF2B5EF4-FFF2-40B4-BE49-F238E27FC236}">
                <a16:creationId xmlns:a16="http://schemas.microsoft.com/office/drawing/2014/main" id="{9361A15D-1989-4340-87AF-5ABE8ED4070B}"/>
              </a:ext>
            </a:extLst>
          </p:cNvPr>
          <p:cNvCxnSpPr>
            <a:cxnSpLocks/>
          </p:cNvCxnSpPr>
          <p:nvPr/>
        </p:nvCxnSpPr>
        <p:spPr>
          <a:xfrm flipH="1">
            <a:off x="6322642" y="3906834"/>
            <a:ext cx="5519597"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3" name="Заголовок 1">
            <a:extLst>
              <a:ext uri="{FF2B5EF4-FFF2-40B4-BE49-F238E27FC236}">
                <a16:creationId xmlns:a16="http://schemas.microsoft.com/office/drawing/2014/main" id="{09142B9C-91ED-354C-B109-C37D22C1B74D}"/>
              </a:ext>
            </a:extLst>
          </p:cNvPr>
          <p:cNvSpPr txBox="1">
            <a:spLocks/>
          </p:cNvSpPr>
          <p:nvPr/>
        </p:nvSpPr>
        <p:spPr>
          <a:xfrm>
            <a:off x="840802" y="5039918"/>
            <a:ext cx="5111844" cy="720197"/>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300" cap="none" dirty="0">
                <a:solidFill>
                  <a:schemeClr val="tx1">
                    <a:lumMod val="85000"/>
                    <a:lumOff val="15000"/>
                  </a:schemeClr>
                </a:solidFill>
                <a:latin typeface="Century Gothic" panose="020B0502020202020204" pitchFamily="34" charset="0"/>
              </a:rPr>
              <a:t>Зачастую, </a:t>
            </a:r>
            <a:r>
              <a:rPr lang="ru-RU" sz="1300" b="1" cap="none" dirty="0">
                <a:solidFill>
                  <a:schemeClr val="tx1">
                    <a:lumMod val="85000"/>
                    <a:lumOff val="15000"/>
                  </a:schemeClr>
                </a:solidFill>
                <a:latin typeface="Century Gothic" panose="020B0502020202020204" pitchFamily="34" charset="0"/>
              </a:rPr>
              <a:t>стоимость «синтетического» валютного финансирования</a:t>
            </a:r>
            <a:r>
              <a:rPr lang="ru-RU" sz="1300" cap="none" dirty="0">
                <a:solidFill>
                  <a:schemeClr val="tx1">
                    <a:lumMod val="85000"/>
                    <a:lumOff val="15000"/>
                  </a:schemeClr>
                </a:solidFill>
                <a:latin typeface="Century Gothic" panose="020B0502020202020204" pitchFamily="34" charset="0"/>
              </a:rPr>
              <a:t> (кредит в рублях + валютно-процентный своп в валюту</a:t>
            </a:r>
            <a:r>
              <a:rPr lang="ru-RU" sz="1300" cap="none" dirty="0" smtClean="0">
                <a:solidFill>
                  <a:schemeClr val="tx1">
                    <a:lumMod val="85000"/>
                    <a:lumOff val="15000"/>
                  </a:schemeClr>
                </a:solidFill>
                <a:latin typeface="Century Gothic" panose="020B0502020202020204" pitchFamily="34" charset="0"/>
              </a:rPr>
              <a:t>) </a:t>
            </a:r>
            <a:r>
              <a:rPr lang="ru-RU" sz="1300" b="1" cap="none" dirty="0" smtClean="0">
                <a:solidFill>
                  <a:schemeClr val="tx1">
                    <a:lumMod val="85000"/>
                    <a:lumOff val="15000"/>
                  </a:schemeClr>
                </a:solidFill>
                <a:latin typeface="Century Gothic" panose="020B0502020202020204" pitchFamily="34" charset="0"/>
              </a:rPr>
              <a:t>ниже, </a:t>
            </a:r>
            <a:r>
              <a:rPr lang="ru-RU" sz="1300" cap="none" dirty="0">
                <a:solidFill>
                  <a:schemeClr val="tx1">
                    <a:lumMod val="85000"/>
                    <a:lumOff val="15000"/>
                  </a:schemeClr>
                </a:solidFill>
                <a:latin typeface="Century Gothic" panose="020B0502020202020204" pitchFamily="34" charset="0"/>
              </a:rPr>
              <a:t>по сравнению с альтернативными вариантами привлечения средств в валюте </a:t>
            </a:r>
          </a:p>
        </p:txBody>
      </p:sp>
      <p:sp>
        <p:nvSpPr>
          <p:cNvPr id="94" name="Овал 93">
            <a:extLst>
              <a:ext uri="{FF2B5EF4-FFF2-40B4-BE49-F238E27FC236}">
                <a16:creationId xmlns:a16="http://schemas.microsoft.com/office/drawing/2014/main" id="{B062CE47-67B6-6746-BB0D-F3A26F2ACEB6}"/>
              </a:ext>
            </a:extLst>
          </p:cNvPr>
          <p:cNvSpPr/>
          <p:nvPr/>
        </p:nvSpPr>
        <p:spPr>
          <a:xfrm>
            <a:off x="449784" y="5263069"/>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52" name="Shape 84">
            <a:extLst>
              <a:ext uri="{FF2B5EF4-FFF2-40B4-BE49-F238E27FC236}">
                <a16:creationId xmlns:a16="http://schemas.microsoft.com/office/drawing/2014/main" id="{66F57DAB-56F3-F044-8889-9B102EC01AEE}"/>
              </a:ext>
            </a:extLst>
          </p:cNvPr>
          <p:cNvSpPr/>
          <p:nvPr/>
        </p:nvSpPr>
        <p:spPr>
          <a:xfrm>
            <a:off x="2499350" y="2610193"/>
            <a:ext cx="2273108" cy="79356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5CB3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9" name="Текст 9">
            <a:extLst>
              <a:ext uri="{FF2B5EF4-FFF2-40B4-BE49-F238E27FC236}">
                <a16:creationId xmlns:a16="http://schemas.microsoft.com/office/drawing/2014/main" id="{672E8103-8413-5B49-B640-F2E62C3DFAE7}"/>
              </a:ext>
            </a:extLst>
          </p:cNvPr>
          <p:cNvSpPr txBox="1">
            <a:spLocks/>
          </p:cNvSpPr>
          <p:nvPr/>
        </p:nvSpPr>
        <p:spPr>
          <a:xfrm>
            <a:off x="1175784" y="2703663"/>
            <a:ext cx="1333257" cy="58094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300" b="1" dirty="0">
                <a:solidFill>
                  <a:schemeClr val="accent4"/>
                </a:solidFill>
                <a:latin typeface="Century Gothic" panose="020B0502020202020204" pitchFamily="34" charset="0"/>
                <a:cs typeface="Arial" panose="020B0604020202020204" pitchFamily="34" charset="0"/>
              </a:rPr>
              <a:t>Валютно-процентный своп</a:t>
            </a:r>
          </a:p>
        </p:txBody>
      </p:sp>
      <p:sp>
        <p:nvSpPr>
          <p:cNvPr id="61" name="Текст 9">
            <a:extLst>
              <a:ext uri="{FF2B5EF4-FFF2-40B4-BE49-F238E27FC236}">
                <a16:creationId xmlns:a16="http://schemas.microsoft.com/office/drawing/2014/main" id="{3E5DA1D3-8C3C-404D-9993-89FAE6F2C23A}"/>
              </a:ext>
            </a:extLst>
          </p:cNvPr>
          <p:cNvSpPr txBox="1">
            <a:spLocks/>
          </p:cNvSpPr>
          <p:nvPr/>
        </p:nvSpPr>
        <p:spPr>
          <a:xfrm>
            <a:off x="2541939" y="1748717"/>
            <a:ext cx="1440597" cy="236163"/>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100" b="1" dirty="0">
                <a:latin typeface="Century Gothic" panose="020B0502020202020204" pitchFamily="34" charset="0"/>
                <a:cs typeface="Arial" panose="020B0604020202020204" pitchFamily="34" charset="0"/>
              </a:rPr>
              <a:t>Фиксированная </a:t>
            </a:r>
            <a:r>
              <a:rPr lang="en-US" sz="1100" b="1" dirty="0">
                <a:latin typeface="Century Gothic" panose="020B0502020202020204" pitchFamily="34" charset="0"/>
                <a:cs typeface="Arial" panose="020B0604020202020204" pitchFamily="34" charset="0"/>
              </a:rPr>
              <a:t>% </a:t>
            </a:r>
            <a:r>
              <a:rPr lang="ru-RU" sz="1100" b="1" dirty="0">
                <a:latin typeface="Century Gothic" panose="020B0502020202020204" pitchFamily="34" charset="0"/>
                <a:cs typeface="Arial" panose="020B0604020202020204" pitchFamily="34" charset="0"/>
              </a:rPr>
              <a:t>ставка </a:t>
            </a:r>
            <a:r>
              <a:rPr lang="en-US" sz="1100" b="1" dirty="0">
                <a:latin typeface="Century Gothic" panose="020B0502020202020204" pitchFamily="34" charset="0"/>
                <a:cs typeface="Arial" panose="020B0604020202020204" pitchFamily="34" charset="0"/>
              </a:rPr>
              <a:t>RUB</a:t>
            </a:r>
            <a:r>
              <a:rPr lang="ru-RU" sz="1100" b="1" dirty="0">
                <a:latin typeface="Century Gothic" panose="020B0502020202020204" pitchFamily="34" charset="0"/>
                <a:cs typeface="Arial" panose="020B0604020202020204" pitchFamily="34" charset="0"/>
              </a:rPr>
              <a:t>*</a:t>
            </a:r>
          </a:p>
        </p:txBody>
      </p:sp>
      <p:sp>
        <p:nvSpPr>
          <p:cNvPr id="39" name="Заголовок 1">
            <a:extLst>
              <a:ext uri="{FF2B5EF4-FFF2-40B4-BE49-F238E27FC236}">
                <a16:creationId xmlns:a16="http://schemas.microsoft.com/office/drawing/2014/main" id="{85D60663-61AA-DD49-B169-6A46EE8BFD36}"/>
              </a:ext>
            </a:extLst>
          </p:cNvPr>
          <p:cNvSpPr txBox="1">
            <a:spLocks/>
          </p:cNvSpPr>
          <p:nvPr/>
        </p:nvSpPr>
        <p:spPr>
          <a:xfrm>
            <a:off x="840802" y="4318093"/>
            <a:ext cx="5104986" cy="54014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lvl="1" algn="just" eaLnBrk="0" hangingPunct="0">
              <a:lnSpc>
                <a:spcPct val="90000"/>
              </a:lnSpc>
              <a:spcBef>
                <a:spcPts val="600"/>
              </a:spcBef>
              <a:buClr>
                <a:prstClr val="black">
                  <a:lumMod val="95000"/>
                  <a:lumOff val="5000"/>
                </a:prstClr>
              </a:buClr>
              <a:buSzPct val="110000"/>
              <a:defRPr/>
            </a:pPr>
            <a:r>
              <a:rPr lang="ru-RU" sz="1300" b="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Возможность </a:t>
            </a:r>
            <a:r>
              <a:rPr lang="ru-RU" sz="13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скорректировать дисбаланс</a:t>
            </a:r>
            <a:r>
              <a:rPr lang="ru-RU" sz="1300" b="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 </a:t>
            </a:r>
            <a:r>
              <a:rPr lang="ru-RU" sz="13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существующей валютной структуры активов/пассивов </a:t>
            </a:r>
            <a:r>
              <a:rPr lang="ru-RU" sz="1300" b="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Заемщика для экспортеров и </a:t>
            </a:r>
            <a:r>
              <a:rPr lang="ru-RU" sz="1300" b="0" dirty="0" err="1">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квазиэкспортеров</a:t>
            </a:r>
            <a:r>
              <a:rPr lang="ru-RU" sz="1300" b="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 </a:t>
            </a:r>
          </a:p>
        </p:txBody>
      </p:sp>
      <p:sp>
        <p:nvSpPr>
          <p:cNvPr id="40" name="Овал 39">
            <a:extLst>
              <a:ext uri="{FF2B5EF4-FFF2-40B4-BE49-F238E27FC236}">
                <a16:creationId xmlns:a16="http://schemas.microsoft.com/office/drawing/2014/main" id="{E93E6303-CDA8-3642-9568-9843555004DA}"/>
              </a:ext>
            </a:extLst>
          </p:cNvPr>
          <p:cNvSpPr/>
          <p:nvPr/>
        </p:nvSpPr>
        <p:spPr>
          <a:xfrm>
            <a:off x="455815" y="4455220"/>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43" name="Заголовок 1">
            <a:extLst>
              <a:ext uri="{FF2B5EF4-FFF2-40B4-BE49-F238E27FC236}">
                <a16:creationId xmlns:a16="http://schemas.microsoft.com/office/drawing/2014/main" id="{2854A866-3618-B14B-AE42-83A2A51A1938}"/>
              </a:ext>
            </a:extLst>
          </p:cNvPr>
          <p:cNvSpPr txBox="1">
            <a:spLocks/>
          </p:cNvSpPr>
          <p:nvPr/>
        </p:nvSpPr>
        <p:spPr>
          <a:xfrm>
            <a:off x="840802" y="6023412"/>
            <a:ext cx="5111844" cy="3600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300" cap="none" dirty="0">
                <a:solidFill>
                  <a:schemeClr val="tx1">
                    <a:lumMod val="85000"/>
                    <a:lumOff val="15000"/>
                  </a:schemeClr>
                </a:solidFill>
                <a:latin typeface="Century Gothic" panose="020B0502020202020204" pitchFamily="34" charset="0"/>
              </a:rPr>
              <a:t>Досрочное прекращение валютно-процентного свопа может потребовать выплату переоценки</a:t>
            </a:r>
          </a:p>
        </p:txBody>
      </p:sp>
      <p:sp>
        <p:nvSpPr>
          <p:cNvPr id="5" name="Прямоугольник 4"/>
          <p:cNvSpPr/>
          <p:nvPr/>
        </p:nvSpPr>
        <p:spPr>
          <a:xfrm>
            <a:off x="305518" y="1364014"/>
            <a:ext cx="5648498" cy="292388"/>
          </a:xfrm>
          <a:prstGeom prst="rect">
            <a:avLst/>
          </a:prstGeom>
        </p:spPr>
        <p:txBody>
          <a:bodyPr wrap="square">
            <a:spAutoFit/>
          </a:bodyPr>
          <a:lstStyle/>
          <a:p>
            <a:pPr algn="ctr"/>
            <a:r>
              <a:rPr lang="ru-RU" sz="1300" b="1" u="sng" dirty="0">
                <a:solidFill>
                  <a:srgbClr val="1C9884"/>
                </a:solidFill>
                <a:latin typeface="Century Gothic" panose="020B0502020202020204" pitchFamily="34" charset="0"/>
                <a:ea typeface="Segoe UI" panose="020B0502040204020203" pitchFamily="34" charset="0"/>
                <a:cs typeface="Segoe UI" panose="020B0502040204020203" pitchFamily="34" charset="0"/>
              </a:rPr>
              <a:t>Целевой сегмент – экспортёры / </a:t>
            </a:r>
            <a:r>
              <a:rPr lang="ru-RU" sz="1300" b="1" u="sng" dirty="0" err="1">
                <a:solidFill>
                  <a:srgbClr val="1C9884"/>
                </a:solidFill>
                <a:latin typeface="Century Gothic" panose="020B0502020202020204" pitchFamily="34" charset="0"/>
                <a:ea typeface="Segoe UI" panose="020B0502040204020203" pitchFamily="34" charset="0"/>
                <a:cs typeface="Segoe UI" panose="020B0502040204020203" pitchFamily="34" charset="0"/>
              </a:rPr>
              <a:t>квазиэкспортёры</a:t>
            </a:r>
            <a:r>
              <a:rPr lang="ru-RU" sz="1300" b="1" u="sng" dirty="0">
                <a:solidFill>
                  <a:srgbClr val="1C9884"/>
                </a:solidFill>
                <a:latin typeface="Century Gothic" panose="020B0502020202020204" pitchFamily="34" charset="0"/>
                <a:ea typeface="Segoe UI" panose="020B0502040204020203" pitchFamily="34" charset="0"/>
                <a:cs typeface="Segoe UI" panose="020B0502040204020203" pitchFamily="34" charset="0"/>
              </a:rPr>
              <a:t> </a:t>
            </a:r>
            <a:endParaRPr lang="ru-RU" sz="1300" b="1" u="sng" dirty="0">
              <a:solidFill>
                <a:srgbClr val="1C9884"/>
              </a:solidFill>
              <a:latin typeface="Century Gothic" panose="020B0502020202020204" pitchFamily="34" charset="0"/>
              <a:ea typeface="Tahoma" panose="020B0604030504040204" pitchFamily="34" charset="0"/>
              <a:cs typeface="Tahoma" panose="020B0604030504040204" pitchFamily="34" charset="0"/>
            </a:endParaRPr>
          </a:p>
        </p:txBody>
      </p:sp>
      <p:sp>
        <p:nvSpPr>
          <p:cNvPr id="53" name="Заголовок 1">
            <a:extLst>
              <a:ext uri="{FF2B5EF4-FFF2-40B4-BE49-F238E27FC236}">
                <a16:creationId xmlns:a16="http://schemas.microsoft.com/office/drawing/2014/main" id="{40F3C2A5-A19D-BA40-B346-E7D42A9CF847}"/>
              </a:ext>
            </a:extLst>
          </p:cNvPr>
          <p:cNvSpPr txBox="1">
            <a:spLocks/>
          </p:cNvSpPr>
          <p:nvPr/>
        </p:nvSpPr>
        <p:spPr>
          <a:xfrm>
            <a:off x="7540270" y="4025983"/>
            <a:ext cx="3040424"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400" b="1" u="sng" cap="none" dirty="0">
                <a:solidFill>
                  <a:schemeClr val="accent4">
                    <a:lumMod val="50000"/>
                  </a:schemeClr>
                </a:solidFill>
                <a:latin typeface="Century Gothic" panose="020B0502020202020204" pitchFamily="34" charset="0"/>
                <a:cs typeface="Arial" panose="020B0604020202020204" pitchFamily="34" charset="0"/>
              </a:rPr>
              <a:t>Индикативные параметры</a:t>
            </a:r>
            <a:r>
              <a:rPr lang="en-US" sz="1400" b="1" u="sng" cap="none" dirty="0">
                <a:solidFill>
                  <a:schemeClr val="accent4">
                    <a:lumMod val="50000"/>
                  </a:schemeClr>
                </a:solidFill>
                <a:latin typeface="Century Gothic" panose="020B0502020202020204" pitchFamily="34" charset="0"/>
                <a:cs typeface="Arial" panose="020B0604020202020204" pitchFamily="34" charset="0"/>
              </a:rPr>
              <a:t>*</a:t>
            </a:r>
            <a:r>
              <a:rPr lang="ru-RU" sz="1400" b="1" u="sng" cap="none" dirty="0">
                <a:solidFill>
                  <a:schemeClr val="accent4">
                    <a:lumMod val="50000"/>
                  </a:schemeClr>
                </a:solidFill>
                <a:latin typeface="Century Gothic" panose="020B0502020202020204" pitchFamily="34" charset="0"/>
                <a:cs typeface="Arial" panose="020B0604020202020204" pitchFamily="34" charset="0"/>
              </a:rPr>
              <a:t>*</a:t>
            </a:r>
          </a:p>
        </p:txBody>
      </p:sp>
      <p:sp>
        <p:nvSpPr>
          <p:cNvPr id="65" name="Овал 64">
            <a:extLst>
              <a:ext uri="{FF2B5EF4-FFF2-40B4-BE49-F238E27FC236}">
                <a16:creationId xmlns:a16="http://schemas.microsoft.com/office/drawing/2014/main" id="{1EDB2500-A830-5A4F-AFDE-2967B9F0CD6B}"/>
              </a:ext>
            </a:extLst>
          </p:cNvPr>
          <p:cNvSpPr/>
          <p:nvPr/>
        </p:nvSpPr>
        <p:spPr>
          <a:xfrm>
            <a:off x="6392965" y="1460163"/>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latin typeface="Century Gothic" panose="020B0502020202020204" pitchFamily="34" charset="0"/>
              </a:rPr>
              <a:t>1</a:t>
            </a:r>
          </a:p>
        </p:txBody>
      </p:sp>
      <p:sp>
        <p:nvSpPr>
          <p:cNvPr id="66" name="Овал 65">
            <a:extLst>
              <a:ext uri="{FF2B5EF4-FFF2-40B4-BE49-F238E27FC236}">
                <a16:creationId xmlns:a16="http://schemas.microsoft.com/office/drawing/2014/main" id="{D1C29BAB-8C6D-2947-8EFA-2EC6FA6F0479}"/>
              </a:ext>
            </a:extLst>
          </p:cNvPr>
          <p:cNvSpPr/>
          <p:nvPr/>
        </p:nvSpPr>
        <p:spPr>
          <a:xfrm>
            <a:off x="6387750" y="3039084"/>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latin typeface="Century Gothic" panose="020B0502020202020204" pitchFamily="34" charset="0"/>
              </a:rPr>
              <a:t>2</a:t>
            </a:r>
          </a:p>
        </p:txBody>
      </p:sp>
      <p:sp>
        <p:nvSpPr>
          <p:cNvPr id="70" name="Прямоугольник 69">
            <a:extLst>
              <a:ext uri="{FF2B5EF4-FFF2-40B4-BE49-F238E27FC236}">
                <a16:creationId xmlns:a16="http://schemas.microsoft.com/office/drawing/2014/main" id="{BE830B37-082D-E947-9FFF-A230194FD5A2}"/>
              </a:ext>
            </a:extLst>
          </p:cNvPr>
          <p:cNvSpPr/>
          <p:nvPr/>
        </p:nvSpPr>
        <p:spPr>
          <a:xfrm>
            <a:off x="1577056" y="2066809"/>
            <a:ext cx="1040081" cy="324021"/>
          </a:xfrm>
          <a:prstGeom prst="rect">
            <a:avLst/>
          </a:prstGeom>
          <a:solidFill>
            <a:srgbClr val="659A8B">
              <a:alpha val="6509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200" b="1" dirty="0" smtClean="0">
                <a:solidFill>
                  <a:schemeClr val="bg1"/>
                </a:solidFill>
                <a:latin typeface="Century Gothic" panose="020B0502020202020204" pitchFamily="34" charset="0"/>
              </a:rPr>
              <a:t>Кредитор</a:t>
            </a:r>
            <a:endParaRPr lang="ru-RU" sz="1200" b="1" dirty="0">
              <a:solidFill>
                <a:schemeClr val="bg1"/>
              </a:solidFill>
              <a:latin typeface="Century Gothic" panose="020B0502020202020204" pitchFamily="34" charset="0"/>
            </a:endParaRPr>
          </a:p>
        </p:txBody>
      </p:sp>
      <p:grpSp>
        <p:nvGrpSpPr>
          <p:cNvPr id="71" name="Группа 70">
            <a:extLst>
              <a:ext uri="{FF2B5EF4-FFF2-40B4-BE49-F238E27FC236}">
                <a16:creationId xmlns:a16="http://schemas.microsoft.com/office/drawing/2014/main" id="{41CEC2E0-766E-8C4E-A8AF-1B0DC42B236C}"/>
              </a:ext>
            </a:extLst>
          </p:cNvPr>
          <p:cNvGrpSpPr/>
          <p:nvPr/>
        </p:nvGrpSpPr>
        <p:grpSpPr>
          <a:xfrm>
            <a:off x="2638885" y="3661779"/>
            <a:ext cx="1206615" cy="324021"/>
            <a:chOff x="7731828" y="1987273"/>
            <a:chExt cx="1206615" cy="324021"/>
          </a:xfrm>
        </p:grpSpPr>
        <p:sp>
          <p:nvSpPr>
            <p:cNvPr id="72" name="Прямоугольник 71">
              <a:extLst>
                <a:ext uri="{FF2B5EF4-FFF2-40B4-BE49-F238E27FC236}">
                  <a16:creationId xmlns:a16="http://schemas.microsoft.com/office/drawing/2014/main" id="{AB0411ED-7C66-244F-98AE-777404AD61FC}"/>
                </a:ext>
              </a:extLst>
            </p:cNvPr>
            <p:cNvSpPr/>
            <p:nvPr/>
          </p:nvSpPr>
          <p:spPr>
            <a:xfrm>
              <a:off x="7745783" y="1987273"/>
              <a:ext cx="1192660" cy="324021"/>
            </a:xfrm>
            <a:prstGeom prst="rect">
              <a:avLst/>
            </a:prstGeom>
            <a:solidFill>
              <a:srgbClr val="96E6D1">
                <a:alpha val="5960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200" b="1" dirty="0">
                  <a:solidFill>
                    <a:schemeClr val="tx1">
                      <a:lumMod val="75000"/>
                      <a:lumOff val="25000"/>
                    </a:schemeClr>
                  </a:solidFill>
                  <a:latin typeface="Century Gothic" panose="020B0502020202020204" pitchFamily="34" charset="0"/>
                </a:rPr>
                <a:t> </a:t>
              </a:r>
              <a:r>
                <a:rPr lang="ru-RU" sz="1200" b="1" dirty="0" smtClean="0">
                  <a:solidFill>
                    <a:schemeClr val="tx1">
                      <a:lumMod val="75000"/>
                      <a:lumOff val="25000"/>
                    </a:schemeClr>
                  </a:solidFill>
                  <a:latin typeface="Century Gothic" panose="020B0502020202020204" pitchFamily="34" charset="0"/>
                </a:rPr>
                <a:t>  </a:t>
              </a:r>
              <a:r>
                <a:rPr lang="en-US" sz="1200" b="1" dirty="0" smtClean="0">
                  <a:solidFill>
                    <a:schemeClr val="tx1">
                      <a:lumMod val="75000"/>
                      <a:lumOff val="25000"/>
                    </a:schemeClr>
                  </a:solidFill>
                  <a:latin typeface="Century Gothic" panose="020B0502020202020204" pitchFamily="34" charset="0"/>
                </a:rPr>
                <a:t> </a:t>
              </a:r>
              <a:r>
                <a:rPr lang="ru-RU" sz="1200" b="1" dirty="0" smtClean="0">
                  <a:solidFill>
                    <a:schemeClr val="tx1">
                      <a:lumMod val="75000"/>
                      <a:lumOff val="25000"/>
                    </a:schemeClr>
                  </a:solidFill>
                  <a:latin typeface="Century Gothic" panose="020B0502020202020204" pitchFamily="34" charset="0"/>
                </a:rPr>
                <a:t> Сбербанк</a:t>
              </a:r>
              <a:endParaRPr lang="ru-RU" sz="1200" b="1" dirty="0">
                <a:solidFill>
                  <a:schemeClr val="tx1">
                    <a:lumMod val="75000"/>
                    <a:lumOff val="25000"/>
                  </a:schemeClr>
                </a:solidFill>
                <a:latin typeface="Century Gothic" panose="020B0502020202020204" pitchFamily="34" charset="0"/>
              </a:endParaRPr>
            </a:p>
          </p:txBody>
        </p:sp>
        <p:pic>
          <p:nvPicPr>
            <p:cNvPr id="73" name="Рисунок 72"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7731828" y="2035959"/>
              <a:ext cx="342307" cy="222759"/>
            </a:xfrm>
            <a:prstGeom prst="rect">
              <a:avLst/>
            </a:prstGeom>
          </p:spPr>
        </p:pic>
      </p:grpSp>
      <p:sp>
        <p:nvSpPr>
          <p:cNvPr id="77" name="Прямоугольник 76">
            <a:extLst>
              <a:ext uri="{FF2B5EF4-FFF2-40B4-BE49-F238E27FC236}">
                <a16:creationId xmlns:a16="http://schemas.microsoft.com/office/drawing/2014/main" id="{BE830B37-082D-E947-9FFF-A230194FD5A2}"/>
              </a:ext>
            </a:extLst>
          </p:cNvPr>
          <p:cNvSpPr/>
          <p:nvPr/>
        </p:nvSpPr>
        <p:spPr>
          <a:xfrm>
            <a:off x="3865388" y="2064601"/>
            <a:ext cx="1040081" cy="324021"/>
          </a:xfrm>
          <a:prstGeom prst="rect">
            <a:avLst/>
          </a:prstGeom>
          <a:solidFill>
            <a:srgbClr val="659A8B"/>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200" b="1" dirty="0" smtClean="0">
                <a:solidFill>
                  <a:schemeClr val="bg1"/>
                </a:solidFill>
                <a:latin typeface="Century Gothic" panose="020B0502020202020204" pitchFamily="34" charset="0"/>
              </a:rPr>
              <a:t>Заемщик</a:t>
            </a:r>
            <a:endParaRPr lang="ru-RU" sz="1200" b="1" dirty="0">
              <a:solidFill>
                <a:schemeClr val="bg1"/>
              </a:solidFill>
              <a:latin typeface="Century Gothic" panose="020B0502020202020204" pitchFamily="34" charset="0"/>
            </a:endParaRPr>
          </a:p>
        </p:txBody>
      </p:sp>
      <p:cxnSp>
        <p:nvCxnSpPr>
          <p:cNvPr id="78" name="Прямая со стрелкой 77">
            <a:extLst>
              <a:ext uri="{FF2B5EF4-FFF2-40B4-BE49-F238E27FC236}">
                <a16:creationId xmlns:a16="http://schemas.microsoft.com/office/drawing/2014/main" id="{4D03ECAA-1852-E94A-A8C9-3D3979AFE468}"/>
              </a:ext>
            </a:extLst>
          </p:cNvPr>
          <p:cNvCxnSpPr/>
          <p:nvPr/>
        </p:nvCxnSpPr>
        <p:spPr>
          <a:xfrm flipH="1">
            <a:off x="3007009" y="2484637"/>
            <a:ext cx="1018504" cy="1107267"/>
          </a:xfrm>
          <a:prstGeom prst="straightConnector1">
            <a:avLst/>
          </a:prstGeom>
          <a:ln w="19050">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a16="http://schemas.microsoft.com/office/drawing/2014/main" id="{4D03ECAA-1852-E94A-A8C9-3D3979AFE468}"/>
              </a:ext>
            </a:extLst>
          </p:cNvPr>
          <p:cNvCxnSpPr/>
          <p:nvPr/>
        </p:nvCxnSpPr>
        <p:spPr>
          <a:xfrm flipV="1">
            <a:off x="3842201" y="2513345"/>
            <a:ext cx="871356" cy="1078559"/>
          </a:xfrm>
          <a:prstGeom prst="straightConnector1">
            <a:avLst/>
          </a:prstGeom>
          <a:ln w="19050">
            <a:solidFill>
              <a:srgbClr val="96E6D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Прямая со стрелкой 79">
            <a:extLst>
              <a:ext uri="{FF2B5EF4-FFF2-40B4-BE49-F238E27FC236}">
                <a16:creationId xmlns:a16="http://schemas.microsoft.com/office/drawing/2014/main" id="{4D03ECAA-1852-E94A-A8C9-3D3979AFE468}"/>
              </a:ext>
            </a:extLst>
          </p:cNvPr>
          <p:cNvCxnSpPr/>
          <p:nvPr/>
        </p:nvCxnSpPr>
        <p:spPr>
          <a:xfrm flipH="1">
            <a:off x="2759578" y="2226611"/>
            <a:ext cx="965230" cy="0"/>
          </a:xfrm>
          <a:prstGeom prst="straightConnector1">
            <a:avLst/>
          </a:prstGeom>
          <a:ln w="19050">
            <a:solidFill>
              <a:srgbClr val="659A8B"/>
            </a:solidFill>
            <a:tailEnd type="triangle"/>
          </a:ln>
        </p:spPr>
        <p:style>
          <a:lnRef idx="1">
            <a:schemeClr val="accent1"/>
          </a:lnRef>
          <a:fillRef idx="0">
            <a:schemeClr val="accent1"/>
          </a:fillRef>
          <a:effectRef idx="0">
            <a:schemeClr val="accent1"/>
          </a:effectRef>
          <a:fontRef idx="minor">
            <a:schemeClr val="tx1"/>
          </a:fontRef>
        </p:style>
      </p:cxnSp>
      <p:sp>
        <p:nvSpPr>
          <p:cNvPr id="47" name="Текст 9">
            <a:extLst>
              <a:ext uri="{FF2B5EF4-FFF2-40B4-BE49-F238E27FC236}">
                <a16:creationId xmlns:a16="http://schemas.microsoft.com/office/drawing/2014/main" id="{BFEFD076-D3A0-1046-851E-BFD892786495}"/>
              </a:ext>
            </a:extLst>
          </p:cNvPr>
          <p:cNvSpPr txBox="1">
            <a:spLocks/>
          </p:cNvSpPr>
          <p:nvPr/>
        </p:nvSpPr>
        <p:spPr>
          <a:xfrm rot="18757721">
            <a:off x="2415964" y="2736093"/>
            <a:ext cx="1681441" cy="267272"/>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100" b="1" dirty="0">
                <a:latin typeface="Century Gothic" panose="020B0502020202020204" pitchFamily="34" charset="0"/>
                <a:cs typeface="Arial" panose="020B0604020202020204" pitchFamily="34" charset="0"/>
              </a:rPr>
              <a:t>Фиксированная</a:t>
            </a:r>
            <a:r>
              <a:rPr lang="ru-RU" sz="1200" b="1" dirty="0">
                <a:latin typeface="Century Gothic" panose="020B0502020202020204" pitchFamily="34" charset="0"/>
                <a:cs typeface="Arial" panose="020B0604020202020204" pitchFamily="34" charset="0"/>
              </a:rPr>
              <a:t> </a:t>
            </a:r>
            <a:r>
              <a:rPr lang="en-US" sz="1200" b="1" dirty="0">
                <a:latin typeface="Century Gothic" panose="020B0502020202020204" pitchFamily="34" charset="0"/>
                <a:cs typeface="Arial" panose="020B0604020202020204" pitchFamily="34" charset="0"/>
              </a:rPr>
              <a:t>% </a:t>
            </a:r>
            <a:r>
              <a:rPr lang="ru-RU" sz="1200" b="1" dirty="0">
                <a:latin typeface="Century Gothic" panose="020B0502020202020204" pitchFamily="34" charset="0"/>
                <a:cs typeface="Arial" panose="020B0604020202020204" pitchFamily="34" charset="0"/>
              </a:rPr>
              <a:t>ставка</a:t>
            </a:r>
            <a:r>
              <a:rPr lang="en-US" sz="1200" b="1" dirty="0">
                <a:latin typeface="Century Gothic" panose="020B0502020202020204" pitchFamily="34" charset="0"/>
                <a:cs typeface="Arial" panose="020B0604020202020204" pitchFamily="34" charset="0"/>
              </a:rPr>
              <a:t> </a:t>
            </a:r>
            <a:r>
              <a:rPr lang="en-US" sz="1200" b="1" dirty="0">
                <a:solidFill>
                  <a:schemeClr val="accent3"/>
                </a:solidFill>
                <a:latin typeface="Century Gothic" panose="020B0502020202020204" pitchFamily="34" charset="0"/>
                <a:cs typeface="Arial" panose="020B0604020202020204" pitchFamily="34" charset="0"/>
              </a:rPr>
              <a:t>USD</a:t>
            </a:r>
            <a:r>
              <a:rPr lang="ru-RU" sz="1200" b="1" dirty="0">
                <a:solidFill>
                  <a:schemeClr val="accent3"/>
                </a:solidFill>
                <a:latin typeface="Century Gothic" panose="020B0502020202020204" pitchFamily="34" charset="0"/>
                <a:cs typeface="Arial" panose="020B0604020202020204" pitchFamily="34" charset="0"/>
              </a:rPr>
              <a:t>*</a:t>
            </a:r>
          </a:p>
        </p:txBody>
      </p:sp>
      <p:sp>
        <p:nvSpPr>
          <p:cNvPr id="55" name="Текст 9">
            <a:extLst>
              <a:ext uri="{FF2B5EF4-FFF2-40B4-BE49-F238E27FC236}">
                <a16:creationId xmlns:a16="http://schemas.microsoft.com/office/drawing/2014/main" id="{14CB5E1F-88C7-9146-8C9A-8D04C0FB8723}"/>
              </a:ext>
            </a:extLst>
          </p:cNvPr>
          <p:cNvSpPr txBox="1">
            <a:spLocks/>
          </p:cNvSpPr>
          <p:nvPr/>
        </p:nvSpPr>
        <p:spPr>
          <a:xfrm rot="18642676">
            <a:off x="3223046" y="2844569"/>
            <a:ext cx="1518981" cy="27223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100" b="1" dirty="0">
                <a:latin typeface="Century Gothic" panose="020B0502020202020204" pitchFamily="34" charset="0"/>
                <a:cs typeface="Arial" panose="020B0604020202020204" pitchFamily="34" charset="0"/>
              </a:rPr>
              <a:t>Фиксированная % ставка</a:t>
            </a:r>
            <a:r>
              <a:rPr lang="en-US" sz="1100" b="1" dirty="0">
                <a:latin typeface="Century Gothic" panose="020B0502020202020204" pitchFamily="34" charset="0"/>
                <a:cs typeface="Arial" panose="020B0604020202020204" pitchFamily="34" charset="0"/>
              </a:rPr>
              <a:t> RUB</a:t>
            </a:r>
            <a:r>
              <a:rPr lang="ru-RU" sz="1100" b="1" dirty="0">
                <a:latin typeface="Century Gothic" panose="020B0502020202020204" pitchFamily="34" charset="0"/>
                <a:cs typeface="Arial" panose="020B0604020202020204" pitchFamily="34" charset="0"/>
              </a:rPr>
              <a:t>*</a:t>
            </a:r>
          </a:p>
        </p:txBody>
      </p:sp>
      <p:sp>
        <p:nvSpPr>
          <p:cNvPr id="82" name="Двойные круглые скобки 8">
            <a:extLst>
              <a:ext uri="{FF2B5EF4-FFF2-40B4-BE49-F238E27FC236}">
                <a16:creationId xmlns:a16="http://schemas.microsoft.com/office/drawing/2014/main" id="{0EF9D0B4-328E-3741-B6D5-1FA76804700D}"/>
              </a:ext>
            </a:extLst>
          </p:cNvPr>
          <p:cNvSpPr/>
          <p:nvPr/>
        </p:nvSpPr>
        <p:spPr>
          <a:xfrm>
            <a:off x="1080105" y="1680667"/>
            <a:ext cx="4221623" cy="2345316"/>
          </a:xfrm>
          <a:prstGeom prst="bracketPair">
            <a:avLst>
              <a:gd name="adj" fmla="val 6871"/>
            </a:avLst>
          </a:prstGeom>
          <a:ln w="12700">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83" name="Двойные круглые скобки 8">
            <a:extLst>
              <a:ext uri="{FF2B5EF4-FFF2-40B4-BE49-F238E27FC236}">
                <a16:creationId xmlns:a16="http://schemas.microsoft.com/office/drawing/2014/main" id="{72FB4017-46CE-3A41-AB65-183EFBB1FC03}"/>
              </a:ext>
            </a:extLst>
          </p:cNvPr>
          <p:cNvSpPr/>
          <p:nvPr/>
        </p:nvSpPr>
        <p:spPr>
          <a:xfrm>
            <a:off x="6533030" y="6064143"/>
            <a:ext cx="2075020" cy="431972"/>
          </a:xfrm>
          <a:prstGeom prst="bracketPair">
            <a:avLst>
              <a:gd name="adj" fmla="val 6162"/>
            </a:avLst>
          </a:prstGeom>
          <a:ln w="12700">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84" name="Заголовок 1">
            <a:extLst>
              <a:ext uri="{FF2B5EF4-FFF2-40B4-BE49-F238E27FC236}">
                <a16:creationId xmlns:a16="http://schemas.microsoft.com/office/drawing/2014/main" id="{D3FD24C4-31A7-EA45-B0CD-AEC02E114529}"/>
              </a:ext>
            </a:extLst>
          </p:cNvPr>
          <p:cNvSpPr txBox="1">
            <a:spLocks/>
          </p:cNvSpPr>
          <p:nvPr/>
        </p:nvSpPr>
        <p:spPr>
          <a:xfrm>
            <a:off x="6533030" y="6006892"/>
            <a:ext cx="2075020"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Ставка</a:t>
            </a:r>
          </a:p>
        </p:txBody>
      </p:sp>
      <p:sp>
        <p:nvSpPr>
          <p:cNvPr id="85" name="Заголовок 1">
            <a:extLst>
              <a:ext uri="{FF2B5EF4-FFF2-40B4-BE49-F238E27FC236}">
                <a16:creationId xmlns:a16="http://schemas.microsoft.com/office/drawing/2014/main" id="{029292E2-B232-BA4C-9CB7-B758244D1650}"/>
              </a:ext>
            </a:extLst>
          </p:cNvPr>
          <p:cNvSpPr txBox="1">
            <a:spLocks/>
          </p:cNvSpPr>
          <p:nvPr/>
        </p:nvSpPr>
        <p:spPr>
          <a:xfrm>
            <a:off x="6533030" y="6270842"/>
            <a:ext cx="2075020"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ХХ%</a:t>
            </a:r>
          </a:p>
        </p:txBody>
      </p:sp>
      <p:sp>
        <p:nvSpPr>
          <p:cNvPr id="86" name="Двойные круглые скобки 8">
            <a:extLst>
              <a:ext uri="{FF2B5EF4-FFF2-40B4-BE49-F238E27FC236}">
                <a16:creationId xmlns:a16="http://schemas.microsoft.com/office/drawing/2014/main" id="{F804801E-CDE5-B94B-BA71-D2E91E823C7C}"/>
              </a:ext>
            </a:extLst>
          </p:cNvPr>
          <p:cNvSpPr/>
          <p:nvPr/>
        </p:nvSpPr>
        <p:spPr>
          <a:xfrm>
            <a:off x="9342537" y="6064142"/>
            <a:ext cx="2340429" cy="431971"/>
          </a:xfrm>
          <a:prstGeom prst="bracketPair">
            <a:avLst>
              <a:gd name="adj" fmla="val 6162"/>
            </a:avLst>
          </a:prstGeom>
          <a:ln w="12700">
            <a:solidFill>
              <a:schemeClr val="accent4">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87" name="Заголовок 1">
            <a:extLst>
              <a:ext uri="{FF2B5EF4-FFF2-40B4-BE49-F238E27FC236}">
                <a16:creationId xmlns:a16="http://schemas.microsoft.com/office/drawing/2014/main" id="{39F375B9-B72E-2645-9D57-EFB78BF6772C}"/>
              </a:ext>
            </a:extLst>
          </p:cNvPr>
          <p:cNvSpPr txBox="1">
            <a:spLocks/>
          </p:cNvSpPr>
          <p:nvPr/>
        </p:nvSpPr>
        <p:spPr>
          <a:xfrm>
            <a:off x="9342536" y="6006892"/>
            <a:ext cx="2340429"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 Возможная  выгода</a:t>
            </a:r>
          </a:p>
        </p:txBody>
      </p:sp>
      <p:sp>
        <p:nvSpPr>
          <p:cNvPr id="88" name="Заголовок 1">
            <a:extLst>
              <a:ext uri="{FF2B5EF4-FFF2-40B4-BE49-F238E27FC236}">
                <a16:creationId xmlns:a16="http://schemas.microsoft.com/office/drawing/2014/main" id="{D39BB6D5-4AC7-894E-95C1-117B286C5F6B}"/>
              </a:ext>
            </a:extLst>
          </p:cNvPr>
          <p:cNvSpPr txBox="1">
            <a:spLocks/>
          </p:cNvSpPr>
          <p:nvPr/>
        </p:nvSpPr>
        <p:spPr>
          <a:xfrm>
            <a:off x="9329916" y="6316066"/>
            <a:ext cx="2353050" cy="1800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75000"/>
                  </a:schemeClr>
                </a:solidFill>
                <a:latin typeface="Century Gothic" panose="020B0502020202020204" pitchFamily="34" charset="0"/>
              </a:rPr>
              <a:t>ХХ%</a:t>
            </a:r>
          </a:p>
        </p:txBody>
      </p:sp>
      <p:grpSp>
        <p:nvGrpSpPr>
          <p:cNvPr id="89" name="Группа 88">
            <a:extLst>
              <a:ext uri="{FF2B5EF4-FFF2-40B4-BE49-F238E27FC236}">
                <a16:creationId xmlns:a16="http://schemas.microsoft.com/office/drawing/2014/main" id="{D7AED8FE-F5E6-524F-B7BE-2B834DA5DD24}"/>
              </a:ext>
            </a:extLst>
          </p:cNvPr>
          <p:cNvGrpSpPr/>
          <p:nvPr/>
        </p:nvGrpSpPr>
        <p:grpSpPr>
          <a:xfrm>
            <a:off x="449783" y="6030923"/>
            <a:ext cx="275181" cy="310892"/>
            <a:chOff x="365781" y="5599718"/>
            <a:chExt cx="275181" cy="310892"/>
          </a:xfrm>
        </p:grpSpPr>
        <p:sp>
          <p:nvSpPr>
            <p:cNvPr id="90" name="Овал 89">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91" name="Овал 90">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spTree>
    <p:extLst>
      <p:ext uri="{BB962C8B-B14F-4D97-AF65-F5344CB8AC3E}">
        <p14:creationId xmlns:p14="http://schemas.microsoft.com/office/powerpoint/2010/main" val="2398712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b="1" dirty="0">
                <a:latin typeface="Century Gothic" panose="020B0502020202020204" pitchFamily="34" charset="0"/>
              </a:rPr>
              <a:t>Валютно-процентный своп из рублей в валюту</a:t>
            </a:r>
          </a:p>
        </p:txBody>
      </p:sp>
      <p:sp>
        <p:nvSpPr>
          <p:cNvPr id="3" name="Текст 2"/>
          <p:cNvSpPr>
            <a:spLocks noGrp="1"/>
          </p:cNvSpPr>
          <p:nvPr>
            <p:ph type="body" sz="quarter" idx="10"/>
          </p:nvPr>
        </p:nvSpPr>
        <p:spPr>
          <a:xfrm>
            <a:off x="3175" y="6621820"/>
            <a:ext cx="11360150" cy="193899"/>
          </a:xfrm>
        </p:spPr>
        <p:txBody>
          <a:bodyPr/>
          <a:lstStyle/>
          <a:p>
            <a:pPr marL="92025" indent="-92025">
              <a:tabLst>
                <a:tab pos="92025" algn="l"/>
              </a:tabLst>
            </a:pPr>
            <a:r>
              <a:rPr lang="en-US"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RUB – </a:t>
            </a: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РУБЛЬ РФ, </a:t>
            </a:r>
            <a:r>
              <a:rPr lang="en-US"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USD – </a:t>
            </a: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ДОЛЛАР США</a:t>
            </a:r>
          </a:p>
          <a:p>
            <a:pPr marL="92025" indent="-92025">
              <a:tabLst>
                <a:tab pos="92025" algn="l"/>
              </a:tabLst>
            </a:pPr>
            <a:r>
              <a:rPr lang="ru-RU"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 Все данные предоставлены в ознакомительных целях (в качестве примера) и могут быть изменены с течением </a:t>
            </a:r>
            <a:r>
              <a:rPr lang="ru-RU" sz="700" cap="all" dirty="0" smtClean="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времени</a:t>
            </a:r>
            <a:endParaRPr lang="en-GB" sz="7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96" name="TextBox 95"/>
          <p:cNvSpPr txBox="1"/>
          <p:nvPr/>
        </p:nvSpPr>
        <p:spPr>
          <a:xfrm>
            <a:off x="2956845" y="1416170"/>
            <a:ext cx="6005397" cy="480131"/>
          </a:xfrm>
          <a:prstGeom prst="rect">
            <a:avLst/>
          </a:prstGeom>
          <a:noFill/>
        </p:spPr>
        <p:txBody>
          <a:bodyPr wrap="square" rtlCol="0">
            <a:spAutoFit/>
          </a:bodyPr>
          <a:lstStyle/>
          <a:p>
            <a:pPr algn="ctr" eaLnBrk="0" hangingPunct="0">
              <a:lnSpc>
                <a:spcPct val="90000"/>
              </a:lnSpc>
              <a:spcBef>
                <a:spcPts val="0"/>
              </a:spcBef>
            </a:pPr>
            <a:r>
              <a:rPr lang="ru-RU" sz="1400" b="1" u="sng" dirty="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Первоначальный обмен номиналами в момент </a:t>
            </a:r>
            <a:r>
              <a:rPr lang="ru-RU" sz="1400" b="1" u="sng" dirty="0" smtClean="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заключения </a:t>
            </a:r>
            <a:r>
              <a:rPr lang="ru-RU" sz="1400" b="1" u="sng" dirty="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сделки </a:t>
            </a:r>
            <a:r>
              <a:rPr lang="ru-RU" sz="1400" b="1" u="sng" dirty="0" smtClean="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(возможно </a:t>
            </a:r>
            <a:r>
              <a:rPr lang="ru-RU" sz="1400" b="1" u="sng" dirty="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без первоначального обмена)</a:t>
            </a:r>
          </a:p>
        </p:txBody>
      </p:sp>
      <p:sp>
        <p:nvSpPr>
          <p:cNvPr id="98" name="TextBox 97"/>
          <p:cNvSpPr txBox="1"/>
          <p:nvPr/>
        </p:nvSpPr>
        <p:spPr>
          <a:xfrm>
            <a:off x="6206227" y="2812304"/>
            <a:ext cx="983556" cy="276999"/>
          </a:xfrm>
          <a:prstGeom prst="rect">
            <a:avLst/>
          </a:prstGeom>
          <a:noFill/>
        </p:spPr>
        <p:txBody>
          <a:bodyPr wrap="square" rtlCol="0">
            <a:spAutoFit/>
          </a:bodyPr>
          <a:lstStyle>
            <a:defPPr>
              <a:defRPr lang="ru-RU"/>
            </a:defPPr>
            <a:lvl1pPr>
              <a:defRPr sz="1000" b="1">
                <a:latin typeface="Arial" pitchFamily="34" charset="0"/>
                <a:cs typeface="Arial" pitchFamily="34" charset="0"/>
              </a:defRPr>
            </a:lvl1pPr>
          </a:lstStyle>
          <a:p>
            <a:pPr algn="ctr"/>
            <a:r>
              <a:rPr lang="en-US" sz="1200" dirty="0">
                <a:latin typeface="Century Gothic" panose="020B0502020202020204" pitchFamily="34" charset="0"/>
              </a:rPr>
              <a:t>RUB</a:t>
            </a:r>
            <a:r>
              <a:rPr lang="ru-RU" sz="1200" dirty="0">
                <a:latin typeface="Century Gothic" panose="020B0502020202020204" pitchFamily="34" charset="0"/>
              </a:rPr>
              <a:t>*</a:t>
            </a:r>
            <a:r>
              <a:rPr lang="en-US" sz="1200" dirty="0">
                <a:latin typeface="Century Gothic" panose="020B0502020202020204" pitchFamily="34" charset="0"/>
              </a:rPr>
              <a:t> </a:t>
            </a:r>
            <a:endParaRPr lang="ru-RU" sz="1200" dirty="0">
              <a:latin typeface="Century Gothic" panose="020B0502020202020204" pitchFamily="34" charset="0"/>
            </a:endParaRPr>
          </a:p>
        </p:txBody>
      </p:sp>
      <p:sp>
        <p:nvSpPr>
          <p:cNvPr id="99" name="TextBox 98"/>
          <p:cNvSpPr txBox="1"/>
          <p:nvPr/>
        </p:nvSpPr>
        <p:spPr>
          <a:xfrm>
            <a:off x="6244151" y="2331164"/>
            <a:ext cx="906612" cy="276999"/>
          </a:xfrm>
          <a:prstGeom prst="rect">
            <a:avLst/>
          </a:prstGeom>
          <a:noFill/>
        </p:spPr>
        <p:txBody>
          <a:bodyPr wrap="square" rtlCol="0">
            <a:spAutoFit/>
          </a:bodyPr>
          <a:lstStyle/>
          <a:p>
            <a:pPr algn="ctr"/>
            <a:r>
              <a:rPr lang="en-US" sz="1200" b="1" dirty="0">
                <a:solidFill>
                  <a:srgbClr val="FF0000"/>
                </a:solidFill>
                <a:latin typeface="Century Gothic" panose="020B0502020202020204" pitchFamily="34" charset="0"/>
                <a:cs typeface="Arial" pitchFamily="34" charset="0"/>
              </a:rPr>
              <a:t>USD</a:t>
            </a:r>
            <a:r>
              <a:rPr lang="ru-RU" sz="1200" b="1" dirty="0">
                <a:solidFill>
                  <a:srgbClr val="FF0000"/>
                </a:solidFill>
                <a:latin typeface="Century Gothic" panose="020B0502020202020204" pitchFamily="34" charset="0"/>
                <a:cs typeface="Arial" pitchFamily="34" charset="0"/>
              </a:rPr>
              <a:t>*</a:t>
            </a:r>
          </a:p>
        </p:txBody>
      </p:sp>
      <p:sp>
        <p:nvSpPr>
          <p:cNvPr id="114" name="Freeform 5"/>
          <p:cNvSpPr>
            <a:spLocks noEditPoints="1"/>
          </p:cNvSpPr>
          <p:nvPr/>
        </p:nvSpPr>
        <p:spPr bwMode="auto">
          <a:xfrm>
            <a:off x="9521227" y="3645535"/>
            <a:ext cx="2837109" cy="2838446"/>
          </a:xfrm>
          <a:custGeom>
            <a:avLst/>
            <a:gdLst/>
            <a:ahLst/>
            <a:cxnLst>
              <a:cxn ang="0">
                <a:pos x="1638" y="922"/>
              </a:cxn>
              <a:cxn ang="0">
                <a:pos x="1638" y="717"/>
              </a:cxn>
              <a:cxn ang="0">
                <a:pos x="1476" y="717"/>
              </a:cxn>
              <a:cxn ang="0">
                <a:pos x="1440" y="579"/>
              </a:cxn>
              <a:cxn ang="0">
                <a:pos x="1580" y="498"/>
              </a:cxn>
              <a:cxn ang="0">
                <a:pos x="1477" y="321"/>
              </a:cxn>
              <a:cxn ang="0">
                <a:pos x="1337" y="402"/>
              </a:cxn>
              <a:cxn ang="0">
                <a:pos x="1237" y="301"/>
              </a:cxn>
              <a:cxn ang="0">
                <a:pos x="1318" y="161"/>
              </a:cxn>
              <a:cxn ang="0">
                <a:pos x="1140" y="59"/>
              </a:cxn>
              <a:cxn ang="0">
                <a:pos x="1059" y="199"/>
              </a:cxn>
              <a:cxn ang="0">
                <a:pos x="922" y="162"/>
              </a:cxn>
              <a:cxn ang="0">
                <a:pos x="922" y="0"/>
              </a:cxn>
              <a:cxn ang="0">
                <a:pos x="717" y="0"/>
              </a:cxn>
              <a:cxn ang="0">
                <a:pos x="717" y="162"/>
              </a:cxn>
              <a:cxn ang="0">
                <a:pos x="579" y="199"/>
              </a:cxn>
              <a:cxn ang="0">
                <a:pos x="498" y="59"/>
              </a:cxn>
              <a:cxn ang="0">
                <a:pos x="321" y="161"/>
              </a:cxn>
              <a:cxn ang="0">
                <a:pos x="402" y="301"/>
              </a:cxn>
              <a:cxn ang="0">
                <a:pos x="301" y="402"/>
              </a:cxn>
              <a:cxn ang="0">
                <a:pos x="161" y="321"/>
              </a:cxn>
              <a:cxn ang="0">
                <a:pos x="59" y="498"/>
              </a:cxn>
              <a:cxn ang="0">
                <a:pos x="199" y="579"/>
              </a:cxn>
              <a:cxn ang="0">
                <a:pos x="162" y="717"/>
              </a:cxn>
              <a:cxn ang="0">
                <a:pos x="0" y="717"/>
              </a:cxn>
              <a:cxn ang="0">
                <a:pos x="0" y="922"/>
              </a:cxn>
              <a:cxn ang="0">
                <a:pos x="162" y="922"/>
              </a:cxn>
              <a:cxn ang="0">
                <a:pos x="199" y="1059"/>
              </a:cxn>
              <a:cxn ang="0">
                <a:pos x="59" y="1140"/>
              </a:cxn>
              <a:cxn ang="0">
                <a:pos x="161" y="1317"/>
              </a:cxn>
              <a:cxn ang="0">
                <a:pos x="301" y="1237"/>
              </a:cxn>
              <a:cxn ang="0">
                <a:pos x="402" y="1337"/>
              </a:cxn>
              <a:cxn ang="0">
                <a:pos x="321" y="1477"/>
              </a:cxn>
              <a:cxn ang="0">
                <a:pos x="498" y="1580"/>
              </a:cxn>
              <a:cxn ang="0">
                <a:pos x="579" y="1440"/>
              </a:cxn>
              <a:cxn ang="0">
                <a:pos x="717" y="1476"/>
              </a:cxn>
              <a:cxn ang="0">
                <a:pos x="717" y="1638"/>
              </a:cxn>
              <a:cxn ang="0">
                <a:pos x="922" y="1638"/>
              </a:cxn>
              <a:cxn ang="0">
                <a:pos x="922" y="1476"/>
              </a:cxn>
              <a:cxn ang="0">
                <a:pos x="1059" y="1440"/>
              </a:cxn>
              <a:cxn ang="0">
                <a:pos x="1140" y="1580"/>
              </a:cxn>
              <a:cxn ang="0">
                <a:pos x="1318" y="1477"/>
              </a:cxn>
              <a:cxn ang="0">
                <a:pos x="1237" y="1337"/>
              </a:cxn>
              <a:cxn ang="0">
                <a:pos x="1337" y="1236"/>
              </a:cxn>
              <a:cxn ang="0">
                <a:pos x="1477" y="1317"/>
              </a:cxn>
              <a:cxn ang="0">
                <a:pos x="1580" y="1140"/>
              </a:cxn>
              <a:cxn ang="0">
                <a:pos x="1440" y="1059"/>
              </a:cxn>
              <a:cxn ang="0">
                <a:pos x="1476" y="922"/>
              </a:cxn>
              <a:cxn ang="0">
                <a:pos x="1638" y="922"/>
              </a:cxn>
              <a:cxn ang="0">
                <a:pos x="819" y="1280"/>
              </a:cxn>
              <a:cxn ang="0">
                <a:pos x="358" y="819"/>
              </a:cxn>
              <a:cxn ang="0">
                <a:pos x="819" y="358"/>
              </a:cxn>
              <a:cxn ang="0">
                <a:pos x="1280" y="819"/>
              </a:cxn>
              <a:cxn ang="0">
                <a:pos x="819" y="1280"/>
              </a:cxn>
              <a:cxn ang="0">
                <a:pos x="819" y="1280"/>
              </a:cxn>
              <a:cxn ang="0">
                <a:pos x="819" y="1280"/>
              </a:cxn>
            </a:cxnLst>
            <a:rect l="0" t="0" r="r" b="b"/>
            <a:pathLst>
              <a:path w="1638" h="1638">
                <a:moveTo>
                  <a:pt x="1638" y="922"/>
                </a:moveTo>
                <a:cubicBezTo>
                  <a:pt x="1638" y="717"/>
                  <a:pt x="1638" y="717"/>
                  <a:pt x="1638" y="717"/>
                </a:cubicBezTo>
                <a:cubicBezTo>
                  <a:pt x="1476" y="717"/>
                  <a:pt x="1476" y="717"/>
                  <a:pt x="1476" y="717"/>
                </a:cubicBezTo>
                <a:cubicBezTo>
                  <a:pt x="1469" y="669"/>
                  <a:pt x="1457" y="623"/>
                  <a:pt x="1440" y="579"/>
                </a:cubicBezTo>
                <a:cubicBezTo>
                  <a:pt x="1580" y="498"/>
                  <a:pt x="1580" y="498"/>
                  <a:pt x="1580" y="498"/>
                </a:cubicBezTo>
                <a:cubicBezTo>
                  <a:pt x="1477" y="321"/>
                  <a:pt x="1477" y="321"/>
                  <a:pt x="1477" y="321"/>
                </a:cubicBezTo>
                <a:cubicBezTo>
                  <a:pt x="1337" y="402"/>
                  <a:pt x="1337" y="402"/>
                  <a:pt x="1337" y="402"/>
                </a:cubicBezTo>
                <a:cubicBezTo>
                  <a:pt x="1307" y="365"/>
                  <a:pt x="1274" y="331"/>
                  <a:pt x="1237" y="301"/>
                </a:cubicBezTo>
                <a:cubicBezTo>
                  <a:pt x="1318" y="161"/>
                  <a:pt x="1318" y="161"/>
                  <a:pt x="1318" y="161"/>
                </a:cubicBezTo>
                <a:cubicBezTo>
                  <a:pt x="1140" y="59"/>
                  <a:pt x="1140" y="59"/>
                  <a:pt x="1140" y="59"/>
                </a:cubicBezTo>
                <a:cubicBezTo>
                  <a:pt x="1059" y="199"/>
                  <a:pt x="1059" y="199"/>
                  <a:pt x="1059" y="199"/>
                </a:cubicBezTo>
                <a:cubicBezTo>
                  <a:pt x="1015" y="182"/>
                  <a:pt x="969" y="170"/>
                  <a:pt x="922" y="162"/>
                </a:cubicBezTo>
                <a:cubicBezTo>
                  <a:pt x="922" y="0"/>
                  <a:pt x="922" y="0"/>
                  <a:pt x="922" y="0"/>
                </a:cubicBezTo>
                <a:cubicBezTo>
                  <a:pt x="717" y="0"/>
                  <a:pt x="717" y="0"/>
                  <a:pt x="717" y="0"/>
                </a:cubicBezTo>
                <a:cubicBezTo>
                  <a:pt x="717" y="162"/>
                  <a:pt x="717" y="162"/>
                  <a:pt x="717" y="162"/>
                </a:cubicBezTo>
                <a:cubicBezTo>
                  <a:pt x="669" y="170"/>
                  <a:pt x="623" y="182"/>
                  <a:pt x="579" y="199"/>
                </a:cubicBezTo>
                <a:cubicBezTo>
                  <a:pt x="498" y="59"/>
                  <a:pt x="498" y="59"/>
                  <a:pt x="498" y="59"/>
                </a:cubicBezTo>
                <a:cubicBezTo>
                  <a:pt x="321" y="161"/>
                  <a:pt x="321" y="161"/>
                  <a:pt x="321" y="161"/>
                </a:cubicBezTo>
                <a:cubicBezTo>
                  <a:pt x="402" y="301"/>
                  <a:pt x="402" y="301"/>
                  <a:pt x="402" y="301"/>
                </a:cubicBezTo>
                <a:cubicBezTo>
                  <a:pt x="365" y="331"/>
                  <a:pt x="331" y="365"/>
                  <a:pt x="301" y="402"/>
                </a:cubicBezTo>
                <a:cubicBezTo>
                  <a:pt x="161" y="321"/>
                  <a:pt x="161" y="321"/>
                  <a:pt x="161" y="321"/>
                </a:cubicBezTo>
                <a:cubicBezTo>
                  <a:pt x="59" y="498"/>
                  <a:pt x="59" y="498"/>
                  <a:pt x="59" y="498"/>
                </a:cubicBezTo>
                <a:cubicBezTo>
                  <a:pt x="199" y="579"/>
                  <a:pt x="199" y="579"/>
                  <a:pt x="199" y="579"/>
                </a:cubicBezTo>
                <a:cubicBezTo>
                  <a:pt x="182" y="623"/>
                  <a:pt x="170" y="669"/>
                  <a:pt x="162" y="717"/>
                </a:cubicBezTo>
                <a:cubicBezTo>
                  <a:pt x="0" y="717"/>
                  <a:pt x="0" y="717"/>
                  <a:pt x="0" y="717"/>
                </a:cubicBezTo>
                <a:cubicBezTo>
                  <a:pt x="0" y="922"/>
                  <a:pt x="0" y="922"/>
                  <a:pt x="0" y="922"/>
                </a:cubicBezTo>
                <a:cubicBezTo>
                  <a:pt x="162" y="922"/>
                  <a:pt x="162" y="922"/>
                  <a:pt x="162" y="922"/>
                </a:cubicBezTo>
                <a:cubicBezTo>
                  <a:pt x="170" y="969"/>
                  <a:pt x="182" y="1015"/>
                  <a:pt x="199" y="1059"/>
                </a:cubicBezTo>
                <a:cubicBezTo>
                  <a:pt x="59" y="1140"/>
                  <a:pt x="59" y="1140"/>
                  <a:pt x="59" y="1140"/>
                </a:cubicBezTo>
                <a:cubicBezTo>
                  <a:pt x="161" y="1317"/>
                  <a:pt x="161" y="1317"/>
                  <a:pt x="161" y="1317"/>
                </a:cubicBezTo>
                <a:cubicBezTo>
                  <a:pt x="301" y="1237"/>
                  <a:pt x="301" y="1237"/>
                  <a:pt x="301" y="1237"/>
                </a:cubicBezTo>
                <a:cubicBezTo>
                  <a:pt x="331" y="1274"/>
                  <a:pt x="365" y="1307"/>
                  <a:pt x="402" y="1337"/>
                </a:cubicBezTo>
                <a:cubicBezTo>
                  <a:pt x="321" y="1477"/>
                  <a:pt x="321" y="1477"/>
                  <a:pt x="321" y="1477"/>
                </a:cubicBezTo>
                <a:cubicBezTo>
                  <a:pt x="498" y="1580"/>
                  <a:pt x="498" y="1580"/>
                  <a:pt x="498" y="1580"/>
                </a:cubicBezTo>
                <a:cubicBezTo>
                  <a:pt x="579" y="1440"/>
                  <a:pt x="579" y="1440"/>
                  <a:pt x="579" y="1440"/>
                </a:cubicBezTo>
                <a:cubicBezTo>
                  <a:pt x="623" y="1457"/>
                  <a:pt x="669" y="1469"/>
                  <a:pt x="717" y="1476"/>
                </a:cubicBezTo>
                <a:cubicBezTo>
                  <a:pt x="717" y="1638"/>
                  <a:pt x="717" y="1638"/>
                  <a:pt x="717" y="1638"/>
                </a:cubicBezTo>
                <a:cubicBezTo>
                  <a:pt x="922" y="1638"/>
                  <a:pt x="922" y="1638"/>
                  <a:pt x="922" y="1638"/>
                </a:cubicBezTo>
                <a:cubicBezTo>
                  <a:pt x="922" y="1476"/>
                  <a:pt x="922" y="1476"/>
                  <a:pt x="922" y="1476"/>
                </a:cubicBezTo>
                <a:cubicBezTo>
                  <a:pt x="969" y="1469"/>
                  <a:pt x="1015" y="1457"/>
                  <a:pt x="1059" y="1440"/>
                </a:cubicBezTo>
                <a:cubicBezTo>
                  <a:pt x="1140" y="1580"/>
                  <a:pt x="1140" y="1580"/>
                  <a:pt x="1140" y="1580"/>
                </a:cubicBezTo>
                <a:cubicBezTo>
                  <a:pt x="1318" y="1477"/>
                  <a:pt x="1318" y="1477"/>
                  <a:pt x="1318" y="1477"/>
                </a:cubicBezTo>
                <a:cubicBezTo>
                  <a:pt x="1237" y="1337"/>
                  <a:pt x="1237" y="1337"/>
                  <a:pt x="1237" y="1337"/>
                </a:cubicBezTo>
                <a:cubicBezTo>
                  <a:pt x="1274" y="1307"/>
                  <a:pt x="1307" y="1274"/>
                  <a:pt x="1337" y="1236"/>
                </a:cubicBezTo>
                <a:cubicBezTo>
                  <a:pt x="1477" y="1317"/>
                  <a:pt x="1477" y="1317"/>
                  <a:pt x="1477" y="1317"/>
                </a:cubicBezTo>
                <a:cubicBezTo>
                  <a:pt x="1580" y="1140"/>
                  <a:pt x="1580" y="1140"/>
                  <a:pt x="1580" y="1140"/>
                </a:cubicBezTo>
                <a:cubicBezTo>
                  <a:pt x="1440" y="1059"/>
                  <a:pt x="1440" y="1059"/>
                  <a:pt x="1440" y="1059"/>
                </a:cubicBezTo>
                <a:cubicBezTo>
                  <a:pt x="1457" y="1015"/>
                  <a:pt x="1469" y="969"/>
                  <a:pt x="1476" y="922"/>
                </a:cubicBezTo>
                <a:lnTo>
                  <a:pt x="1638" y="922"/>
                </a:lnTo>
                <a:close/>
                <a:moveTo>
                  <a:pt x="819" y="1280"/>
                </a:moveTo>
                <a:cubicBezTo>
                  <a:pt x="565" y="1280"/>
                  <a:pt x="358" y="1074"/>
                  <a:pt x="358" y="819"/>
                </a:cubicBezTo>
                <a:cubicBezTo>
                  <a:pt x="358" y="565"/>
                  <a:pt x="565" y="358"/>
                  <a:pt x="819" y="358"/>
                </a:cubicBezTo>
                <a:cubicBezTo>
                  <a:pt x="1074" y="358"/>
                  <a:pt x="1280" y="565"/>
                  <a:pt x="1280" y="819"/>
                </a:cubicBezTo>
                <a:cubicBezTo>
                  <a:pt x="1280" y="1074"/>
                  <a:pt x="1074" y="1280"/>
                  <a:pt x="819" y="1280"/>
                </a:cubicBezTo>
                <a:close/>
                <a:moveTo>
                  <a:pt x="819" y="1280"/>
                </a:moveTo>
                <a:cubicBezTo>
                  <a:pt x="819" y="1280"/>
                  <a:pt x="819" y="1280"/>
                  <a:pt x="819" y="1280"/>
                </a:cubicBezTo>
              </a:path>
            </a:pathLst>
          </a:custGeom>
          <a:solidFill>
            <a:srgbClr val="CDCDCD">
              <a:alpha val="40000"/>
            </a:srgbClr>
          </a:solidFill>
          <a:ln w="9525">
            <a:noFill/>
            <a:round/>
            <a:headEnd/>
            <a:tailEnd/>
          </a:ln>
        </p:spPr>
        <p:txBody>
          <a:bodyPr vert="horz" wrap="square" lIns="84406" tIns="42203" rIns="84406" bIns="42203" numCol="1" anchor="t" anchorCtr="0" compatLnSpc="1">
            <a:prstTxWarp prst="textNoShape">
              <a:avLst/>
            </a:prstTxWarp>
          </a:bodyPr>
          <a:lstStyle/>
          <a:p>
            <a:endParaRPr lang="en-US" sz="1662" dirty="0"/>
          </a:p>
        </p:txBody>
      </p:sp>
      <p:sp>
        <p:nvSpPr>
          <p:cNvPr id="115" name="Freeform 16"/>
          <p:cNvSpPr>
            <a:spLocks noEditPoints="1"/>
          </p:cNvSpPr>
          <p:nvPr/>
        </p:nvSpPr>
        <p:spPr bwMode="auto">
          <a:xfrm>
            <a:off x="10679755" y="4784745"/>
            <a:ext cx="540398" cy="537211"/>
          </a:xfrm>
          <a:custGeom>
            <a:avLst/>
            <a:gdLst/>
            <a:ahLst/>
            <a:cxnLst>
              <a:cxn ang="0">
                <a:pos x="214" y="121"/>
              </a:cxn>
              <a:cxn ang="0">
                <a:pos x="214" y="91"/>
              </a:cxn>
              <a:cxn ang="0">
                <a:pos x="184" y="91"/>
              </a:cxn>
              <a:cxn ang="0">
                <a:pos x="172" y="62"/>
              </a:cxn>
              <a:cxn ang="0">
                <a:pos x="193" y="41"/>
              </a:cxn>
              <a:cxn ang="0">
                <a:pos x="172" y="20"/>
              </a:cxn>
              <a:cxn ang="0">
                <a:pos x="151" y="41"/>
              </a:cxn>
              <a:cxn ang="0">
                <a:pos x="122" y="29"/>
              </a:cxn>
              <a:cxn ang="0">
                <a:pos x="122" y="0"/>
              </a:cxn>
              <a:cxn ang="0">
                <a:pos x="92" y="0"/>
              </a:cxn>
              <a:cxn ang="0">
                <a:pos x="92" y="29"/>
              </a:cxn>
              <a:cxn ang="0">
                <a:pos x="62" y="41"/>
              </a:cxn>
              <a:cxn ang="0">
                <a:pos x="42" y="20"/>
              </a:cxn>
              <a:cxn ang="0">
                <a:pos x="20" y="41"/>
              </a:cxn>
              <a:cxn ang="0">
                <a:pos x="41" y="62"/>
              </a:cxn>
              <a:cxn ang="0">
                <a:pos x="29" y="91"/>
              </a:cxn>
              <a:cxn ang="0">
                <a:pos x="0" y="91"/>
              </a:cxn>
              <a:cxn ang="0">
                <a:pos x="0" y="121"/>
              </a:cxn>
              <a:cxn ang="0">
                <a:pos x="29" y="121"/>
              </a:cxn>
              <a:cxn ang="0">
                <a:pos x="41" y="151"/>
              </a:cxn>
              <a:cxn ang="0">
                <a:pos x="20" y="171"/>
              </a:cxn>
              <a:cxn ang="0">
                <a:pos x="42" y="193"/>
              </a:cxn>
              <a:cxn ang="0">
                <a:pos x="62" y="172"/>
              </a:cxn>
              <a:cxn ang="0">
                <a:pos x="92" y="184"/>
              </a:cxn>
              <a:cxn ang="0">
                <a:pos x="92" y="213"/>
              </a:cxn>
              <a:cxn ang="0">
                <a:pos x="122" y="213"/>
              </a:cxn>
              <a:cxn ang="0">
                <a:pos x="122" y="184"/>
              </a:cxn>
              <a:cxn ang="0">
                <a:pos x="151" y="172"/>
              </a:cxn>
              <a:cxn ang="0">
                <a:pos x="172" y="193"/>
              </a:cxn>
              <a:cxn ang="0">
                <a:pos x="193" y="171"/>
              </a:cxn>
              <a:cxn ang="0">
                <a:pos x="172" y="151"/>
              </a:cxn>
              <a:cxn ang="0">
                <a:pos x="184" y="121"/>
              </a:cxn>
              <a:cxn ang="0">
                <a:pos x="214" y="121"/>
              </a:cxn>
              <a:cxn ang="0">
                <a:pos x="107" y="139"/>
              </a:cxn>
              <a:cxn ang="0">
                <a:pos x="74" y="106"/>
              </a:cxn>
              <a:cxn ang="0">
                <a:pos x="107" y="74"/>
              </a:cxn>
              <a:cxn ang="0">
                <a:pos x="139" y="106"/>
              </a:cxn>
              <a:cxn ang="0">
                <a:pos x="107" y="139"/>
              </a:cxn>
              <a:cxn ang="0">
                <a:pos x="107" y="139"/>
              </a:cxn>
              <a:cxn ang="0">
                <a:pos x="107" y="139"/>
              </a:cxn>
            </a:cxnLst>
            <a:rect l="0" t="0" r="r" b="b"/>
            <a:pathLst>
              <a:path w="214" h="213">
                <a:moveTo>
                  <a:pt x="214" y="121"/>
                </a:moveTo>
                <a:cubicBezTo>
                  <a:pt x="214" y="91"/>
                  <a:pt x="214" y="91"/>
                  <a:pt x="214" y="91"/>
                </a:cubicBezTo>
                <a:cubicBezTo>
                  <a:pt x="184" y="91"/>
                  <a:pt x="184" y="91"/>
                  <a:pt x="184" y="91"/>
                </a:cubicBezTo>
                <a:cubicBezTo>
                  <a:pt x="182" y="81"/>
                  <a:pt x="178" y="71"/>
                  <a:pt x="172" y="62"/>
                </a:cubicBezTo>
                <a:cubicBezTo>
                  <a:pt x="193" y="41"/>
                  <a:pt x="193" y="41"/>
                  <a:pt x="193" y="41"/>
                </a:cubicBezTo>
                <a:cubicBezTo>
                  <a:pt x="172" y="20"/>
                  <a:pt x="172" y="20"/>
                  <a:pt x="172" y="20"/>
                </a:cubicBezTo>
                <a:cubicBezTo>
                  <a:pt x="151" y="41"/>
                  <a:pt x="151" y="41"/>
                  <a:pt x="151" y="41"/>
                </a:cubicBezTo>
                <a:cubicBezTo>
                  <a:pt x="142" y="35"/>
                  <a:pt x="132" y="31"/>
                  <a:pt x="122" y="29"/>
                </a:cubicBezTo>
                <a:cubicBezTo>
                  <a:pt x="122" y="0"/>
                  <a:pt x="122" y="0"/>
                  <a:pt x="122" y="0"/>
                </a:cubicBezTo>
                <a:cubicBezTo>
                  <a:pt x="92" y="0"/>
                  <a:pt x="92" y="0"/>
                  <a:pt x="92" y="0"/>
                </a:cubicBezTo>
                <a:cubicBezTo>
                  <a:pt x="92" y="29"/>
                  <a:pt x="92" y="29"/>
                  <a:pt x="92" y="29"/>
                </a:cubicBezTo>
                <a:cubicBezTo>
                  <a:pt x="81" y="31"/>
                  <a:pt x="71" y="35"/>
                  <a:pt x="62" y="41"/>
                </a:cubicBezTo>
                <a:cubicBezTo>
                  <a:pt x="42" y="20"/>
                  <a:pt x="42" y="20"/>
                  <a:pt x="42" y="20"/>
                </a:cubicBezTo>
                <a:cubicBezTo>
                  <a:pt x="20" y="41"/>
                  <a:pt x="20" y="41"/>
                  <a:pt x="20" y="41"/>
                </a:cubicBezTo>
                <a:cubicBezTo>
                  <a:pt x="41" y="62"/>
                  <a:pt x="41" y="62"/>
                  <a:pt x="41" y="62"/>
                </a:cubicBezTo>
                <a:cubicBezTo>
                  <a:pt x="35" y="71"/>
                  <a:pt x="31" y="81"/>
                  <a:pt x="29" y="91"/>
                </a:cubicBezTo>
                <a:cubicBezTo>
                  <a:pt x="0" y="91"/>
                  <a:pt x="0" y="91"/>
                  <a:pt x="0" y="91"/>
                </a:cubicBezTo>
                <a:cubicBezTo>
                  <a:pt x="0" y="121"/>
                  <a:pt x="0" y="121"/>
                  <a:pt x="0" y="121"/>
                </a:cubicBezTo>
                <a:cubicBezTo>
                  <a:pt x="29" y="121"/>
                  <a:pt x="29" y="121"/>
                  <a:pt x="29" y="121"/>
                </a:cubicBezTo>
                <a:cubicBezTo>
                  <a:pt x="31" y="132"/>
                  <a:pt x="35" y="142"/>
                  <a:pt x="41" y="151"/>
                </a:cubicBezTo>
                <a:cubicBezTo>
                  <a:pt x="20" y="171"/>
                  <a:pt x="20" y="171"/>
                  <a:pt x="20" y="171"/>
                </a:cubicBezTo>
                <a:cubicBezTo>
                  <a:pt x="42" y="193"/>
                  <a:pt x="42" y="193"/>
                  <a:pt x="42" y="193"/>
                </a:cubicBezTo>
                <a:cubicBezTo>
                  <a:pt x="62" y="172"/>
                  <a:pt x="62" y="172"/>
                  <a:pt x="62" y="172"/>
                </a:cubicBezTo>
                <a:cubicBezTo>
                  <a:pt x="71" y="178"/>
                  <a:pt x="81" y="182"/>
                  <a:pt x="92" y="184"/>
                </a:cubicBezTo>
                <a:cubicBezTo>
                  <a:pt x="92" y="213"/>
                  <a:pt x="92" y="213"/>
                  <a:pt x="92" y="213"/>
                </a:cubicBezTo>
                <a:cubicBezTo>
                  <a:pt x="122" y="213"/>
                  <a:pt x="122" y="213"/>
                  <a:pt x="122" y="213"/>
                </a:cubicBezTo>
                <a:cubicBezTo>
                  <a:pt x="122" y="184"/>
                  <a:pt x="122" y="184"/>
                  <a:pt x="122" y="184"/>
                </a:cubicBezTo>
                <a:cubicBezTo>
                  <a:pt x="132" y="182"/>
                  <a:pt x="142" y="178"/>
                  <a:pt x="151" y="172"/>
                </a:cubicBezTo>
                <a:cubicBezTo>
                  <a:pt x="172" y="193"/>
                  <a:pt x="172" y="193"/>
                  <a:pt x="172" y="193"/>
                </a:cubicBezTo>
                <a:cubicBezTo>
                  <a:pt x="193" y="171"/>
                  <a:pt x="193" y="171"/>
                  <a:pt x="193" y="171"/>
                </a:cubicBezTo>
                <a:cubicBezTo>
                  <a:pt x="172" y="151"/>
                  <a:pt x="172" y="151"/>
                  <a:pt x="172" y="151"/>
                </a:cubicBezTo>
                <a:cubicBezTo>
                  <a:pt x="178" y="142"/>
                  <a:pt x="182" y="132"/>
                  <a:pt x="184" y="121"/>
                </a:cubicBezTo>
                <a:lnTo>
                  <a:pt x="214" y="121"/>
                </a:lnTo>
                <a:close/>
                <a:moveTo>
                  <a:pt x="107" y="139"/>
                </a:moveTo>
                <a:cubicBezTo>
                  <a:pt x="89" y="139"/>
                  <a:pt x="74" y="124"/>
                  <a:pt x="74" y="106"/>
                </a:cubicBezTo>
                <a:cubicBezTo>
                  <a:pt x="74" y="88"/>
                  <a:pt x="89" y="74"/>
                  <a:pt x="107" y="74"/>
                </a:cubicBezTo>
                <a:cubicBezTo>
                  <a:pt x="125" y="74"/>
                  <a:pt x="139" y="88"/>
                  <a:pt x="139" y="106"/>
                </a:cubicBezTo>
                <a:cubicBezTo>
                  <a:pt x="139" y="124"/>
                  <a:pt x="125" y="139"/>
                  <a:pt x="107" y="139"/>
                </a:cubicBezTo>
                <a:close/>
                <a:moveTo>
                  <a:pt x="107" y="139"/>
                </a:moveTo>
                <a:cubicBezTo>
                  <a:pt x="107" y="139"/>
                  <a:pt x="107" y="139"/>
                  <a:pt x="107" y="139"/>
                </a:cubicBezTo>
              </a:path>
            </a:pathLst>
          </a:custGeom>
          <a:solidFill>
            <a:srgbClr val="9B9B9B">
              <a:alpha val="67059"/>
            </a:srgbClr>
          </a:solidFill>
          <a:ln w="9525">
            <a:noFill/>
            <a:round/>
            <a:headEnd/>
            <a:tailEnd/>
          </a:ln>
        </p:spPr>
        <p:txBody>
          <a:bodyPr vert="horz" wrap="square" lIns="84406" tIns="42203" rIns="84406" bIns="42203" numCol="1" anchor="t" anchorCtr="0" compatLnSpc="1">
            <a:prstTxWarp prst="textNoShape">
              <a:avLst/>
            </a:prstTxWarp>
          </a:bodyPr>
          <a:lstStyle/>
          <a:p>
            <a:endParaRPr lang="en-US" sz="1662" dirty="0"/>
          </a:p>
        </p:txBody>
      </p:sp>
      <p:sp>
        <p:nvSpPr>
          <p:cNvPr id="116" name="Freeform 17"/>
          <p:cNvSpPr>
            <a:spLocks noEditPoints="1"/>
          </p:cNvSpPr>
          <p:nvPr/>
        </p:nvSpPr>
        <p:spPr bwMode="auto">
          <a:xfrm>
            <a:off x="10360187" y="4454562"/>
            <a:ext cx="973566" cy="953391"/>
          </a:xfrm>
          <a:custGeom>
            <a:avLst/>
            <a:gdLst/>
            <a:ahLst/>
            <a:cxnLst>
              <a:cxn ang="0">
                <a:pos x="68" y="237"/>
              </a:cxn>
              <a:cxn ang="0">
                <a:pos x="232" y="73"/>
              </a:cxn>
              <a:cxn ang="0">
                <a:pos x="298" y="87"/>
              </a:cxn>
              <a:cxn ang="0">
                <a:pos x="270" y="115"/>
              </a:cxn>
              <a:cxn ang="0">
                <a:pos x="385" y="116"/>
              </a:cxn>
              <a:cxn ang="0">
                <a:pos x="386" y="0"/>
              </a:cxn>
              <a:cxn ang="0">
                <a:pos x="348" y="37"/>
              </a:cxn>
              <a:cxn ang="0">
                <a:pos x="232" y="5"/>
              </a:cxn>
              <a:cxn ang="0">
                <a:pos x="0" y="237"/>
              </a:cxn>
              <a:cxn ang="0">
                <a:pos x="49" y="378"/>
              </a:cxn>
              <a:cxn ang="0">
                <a:pos x="97" y="330"/>
              </a:cxn>
              <a:cxn ang="0">
                <a:pos x="68" y="237"/>
              </a:cxn>
              <a:cxn ang="0">
                <a:pos x="68" y="237"/>
              </a:cxn>
              <a:cxn ang="0">
                <a:pos x="68" y="237"/>
              </a:cxn>
            </a:cxnLst>
            <a:rect l="0" t="0" r="r" b="b"/>
            <a:pathLst>
              <a:path w="386" h="378">
                <a:moveTo>
                  <a:pt x="68" y="237"/>
                </a:moveTo>
                <a:cubicBezTo>
                  <a:pt x="68" y="146"/>
                  <a:pt x="141" y="73"/>
                  <a:pt x="232" y="73"/>
                </a:cubicBezTo>
                <a:cubicBezTo>
                  <a:pt x="255" y="73"/>
                  <a:pt x="278" y="78"/>
                  <a:pt x="298" y="87"/>
                </a:cubicBezTo>
                <a:cubicBezTo>
                  <a:pt x="270" y="115"/>
                  <a:pt x="270" y="115"/>
                  <a:pt x="270" y="115"/>
                </a:cubicBezTo>
                <a:cubicBezTo>
                  <a:pt x="385" y="116"/>
                  <a:pt x="385" y="116"/>
                  <a:pt x="385" y="116"/>
                </a:cubicBezTo>
                <a:cubicBezTo>
                  <a:pt x="386" y="0"/>
                  <a:pt x="386" y="0"/>
                  <a:pt x="386" y="0"/>
                </a:cubicBezTo>
                <a:cubicBezTo>
                  <a:pt x="348" y="37"/>
                  <a:pt x="348" y="37"/>
                  <a:pt x="348" y="37"/>
                </a:cubicBezTo>
                <a:cubicBezTo>
                  <a:pt x="314" y="17"/>
                  <a:pt x="274" y="5"/>
                  <a:pt x="232" y="5"/>
                </a:cubicBezTo>
                <a:cubicBezTo>
                  <a:pt x="104" y="5"/>
                  <a:pt x="0" y="109"/>
                  <a:pt x="0" y="237"/>
                </a:cubicBezTo>
                <a:cubicBezTo>
                  <a:pt x="0" y="290"/>
                  <a:pt x="19" y="339"/>
                  <a:pt x="49" y="378"/>
                </a:cubicBezTo>
                <a:cubicBezTo>
                  <a:pt x="97" y="330"/>
                  <a:pt x="97" y="330"/>
                  <a:pt x="97" y="330"/>
                </a:cubicBezTo>
                <a:cubicBezTo>
                  <a:pt x="78" y="304"/>
                  <a:pt x="68" y="271"/>
                  <a:pt x="68" y="237"/>
                </a:cubicBezTo>
                <a:close/>
                <a:moveTo>
                  <a:pt x="68" y="237"/>
                </a:moveTo>
                <a:cubicBezTo>
                  <a:pt x="68" y="237"/>
                  <a:pt x="68" y="237"/>
                  <a:pt x="68" y="237"/>
                </a:cubicBezTo>
              </a:path>
            </a:pathLst>
          </a:custGeom>
          <a:solidFill>
            <a:srgbClr val="9B9B9B">
              <a:alpha val="67059"/>
            </a:srgbClr>
          </a:solidFill>
          <a:ln w="9525">
            <a:noFill/>
            <a:round/>
            <a:headEnd/>
            <a:tailEnd/>
          </a:ln>
        </p:spPr>
        <p:txBody>
          <a:bodyPr vert="horz" wrap="square" lIns="84406" tIns="42203" rIns="84406" bIns="42203" numCol="1" anchor="t" anchorCtr="0" compatLnSpc="1">
            <a:prstTxWarp prst="textNoShape">
              <a:avLst/>
            </a:prstTxWarp>
          </a:bodyPr>
          <a:lstStyle/>
          <a:p>
            <a:endParaRPr lang="en-US" sz="1662" dirty="0"/>
          </a:p>
        </p:txBody>
      </p:sp>
      <p:sp>
        <p:nvSpPr>
          <p:cNvPr id="117" name="Freeform 18"/>
          <p:cNvSpPr>
            <a:spLocks noEditPoints="1"/>
          </p:cNvSpPr>
          <p:nvPr/>
        </p:nvSpPr>
        <p:spPr bwMode="auto">
          <a:xfrm>
            <a:off x="10594820" y="4739093"/>
            <a:ext cx="940653" cy="945961"/>
          </a:xfrm>
          <a:custGeom>
            <a:avLst/>
            <a:gdLst/>
            <a:ahLst/>
            <a:cxnLst>
              <a:cxn ang="0">
                <a:pos x="332" y="0"/>
              </a:cxn>
              <a:cxn ang="0">
                <a:pos x="280" y="44"/>
              </a:cxn>
              <a:cxn ang="0">
                <a:pos x="301" y="139"/>
              </a:cxn>
              <a:cxn ang="0">
                <a:pos x="124" y="289"/>
              </a:cxn>
              <a:cxn ang="0">
                <a:pos x="88" y="281"/>
              </a:cxn>
              <a:cxn ang="0">
                <a:pos x="116" y="247"/>
              </a:cxn>
              <a:cxn ang="0">
                <a:pos x="0" y="259"/>
              </a:cxn>
              <a:cxn ang="0">
                <a:pos x="13" y="375"/>
              </a:cxn>
              <a:cxn ang="0">
                <a:pos x="44" y="336"/>
              </a:cxn>
              <a:cxn ang="0">
                <a:pos x="118" y="356"/>
              </a:cxn>
              <a:cxn ang="0">
                <a:pos x="368" y="145"/>
              </a:cxn>
              <a:cxn ang="0">
                <a:pos x="332" y="0"/>
              </a:cxn>
              <a:cxn ang="0">
                <a:pos x="332" y="0"/>
              </a:cxn>
              <a:cxn ang="0">
                <a:pos x="332" y="0"/>
              </a:cxn>
            </a:cxnLst>
            <a:rect l="0" t="0" r="r" b="b"/>
            <a:pathLst>
              <a:path w="373" h="375">
                <a:moveTo>
                  <a:pt x="332" y="0"/>
                </a:moveTo>
                <a:cubicBezTo>
                  <a:pt x="280" y="44"/>
                  <a:pt x="280" y="44"/>
                  <a:pt x="280" y="44"/>
                </a:cubicBezTo>
                <a:cubicBezTo>
                  <a:pt x="296" y="72"/>
                  <a:pt x="304" y="105"/>
                  <a:pt x="301" y="139"/>
                </a:cubicBezTo>
                <a:cubicBezTo>
                  <a:pt x="294" y="230"/>
                  <a:pt x="214" y="297"/>
                  <a:pt x="124" y="289"/>
                </a:cubicBezTo>
                <a:cubicBezTo>
                  <a:pt x="111" y="288"/>
                  <a:pt x="100" y="285"/>
                  <a:pt x="88" y="281"/>
                </a:cubicBezTo>
                <a:cubicBezTo>
                  <a:pt x="116" y="247"/>
                  <a:pt x="116" y="247"/>
                  <a:pt x="116" y="247"/>
                </a:cubicBezTo>
                <a:cubicBezTo>
                  <a:pt x="0" y="259"/>
                  <a:pt x="0" y="259"/>
                  <a:pt x="0" y="259"/>
                </a:cubicBezTo>
                <a:cubicBezTo>
                  <a:pt x="13" y="375"/>
                  <a:pt x="13" y="375"/>
                  <a:pt x="13" y="375"/>
                </a:cubicBezTo>
                <a:cubicBezTo>
                  <a:pt x="44" y="336"/>
                  <a:pt x="44" y="336"/>
                  <a:pt x="44" y="336"/>
                </a:cubicBezTo>
                <a:cubicBezTo>
                  <a:pt x="67" y="346"/>
                  <a:pt x="92" y="354"/>
                  <a:pt x="118" y="356"/>
                </a:cubicBezTo>
                <a:cubicBezTo>
                  <a:pt x="245" y="367"/>
                  <a:pt x="358" y="272"/>
                  <a:pt x="368" y="145"/>
                </a:cubicBezTo>
                <a:cubicBezTo>
                  <a:pt x="373" y="92"/>
                  <a:pt x="359" y="41"/>
                  <a:pt x="332" y="0"/>
                </a:cubicBezTo>
                <a:close/>
                <a:moveTo>
                  <a:pt x="332" y="0"/>
                </a:moveTo>
                <a:cubicBezTo>
                  <a:pt x="332" y="0"/>
                  <a:pt x="332" y="0"/>
                  <a:pt x="332" y="0"/>
                </a:cubicBezTo>
              </a:path>
            </a:pathLst>
          </a:custGeom>
          <a:solidFill>
            <a:srgbClr val="9B9B9B">
              <a:alpha val="67059"/>
            </a:srgbClr>
          </a:solidFill>
          <a:ln w="9525">
            <a:noFill/>
            <a:round/>
            <a:headEnd/>
            <a:tailEnd/>
          </a:ln>
        </p:spPr>
        <p:txBody>
          <a:bodyPr vert="horz" wrap="square" lIns="84406" tIns="42203" rIns="84406" bIns="42203" numCol="1" anchor="t" anchorCtr="0" compatLnSpc="1">
            <a:prstTxWarp prst="textNoShape">
              <a:avLst/>
            </a:prstTxWarp>
          </a:bodyPr>
          <a:lstStyle/>
          <a:p>
            <a:endParaRPr lang="en-US" sz="1662" dirty="0"/>
          </a:p>
        </p:txBody>
      </p:sp>
      <p:grpSp>
        <p:nvGrpSpPr>
          <p:cNvPr id="119" name="Group 50"/>
          <p:cNvGrpSpPr/>
          <p:nvPr/>
        </p:nvGrpSpPr>
        <p:grpSpPr>
          <a:xfrm>
            <a:off x="10530077" y="1152259"/>
            <a:ext cx="1125153" cy="1102233"/>
            <a:chOff x="953424" y="1530100"/>
            <a:chExt cx="2228412" cy="2228408"/>
          </a:xfrm>
          <a:solidFill>
            <a:srgbClr val="EBEBEB"/>
          </a:solidFill>
        </p:grpSpPr>
        <p:sp>
          <p:nvSpPr>
            <p:cNvPr id="120" name="Freeform 46"/>
            <p:cNvSpPr/>
            <p:nvPr/>
          </p:nvSpPr>
          <p:spPr>
            <a:xfrm>
              <a:off x="953424" y="1530100"/>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059" tIns="506437" rIns="329059" bIns="403158" numCol="1" spcCol="1270" anchor="ctr" anchorCtr="0">
              <a:noAutofit/>
            </a:bodyPr>
            <a:lstStyle/>
            <a:p>
              <a:pPr algn="ctr" defTabSz="1230954">
                <a:lnSpc>
                  <a:spcPct val="90000"/>
                </a:lnSpc>
                <a:spcBef>
                  <a:spcPct val="0"/>
                </a:spcBef>
                <a:spcAft>
                  <a:spcPct val="35000"/>
                </a:spcAft>
              </a:pPr>
              <a:endParaRPr lang="en-US" sz="2769" dirty="0"/>
            </a:p>
          </p:txBody>
        </p:sp>
        <p:sp>
          <p:nvSpPr>
            <p:cNvPr id="121" name="Oval 47"/>
            <p:cNvSpPr/>
            <p:nvPr/>
          </p:nvSpPr>
          <p:spPr>
            <a:xfrm>
              <a:off x="1391501" y="1954541"/>
              <a:ext cx="1382567" cy="1382568"/>
            </a:xfrm>
            <a:prstGeom prst="ellipse">
              <a:avLst/>
            </a:prstGeom>
            <a:solidFill>
              <a:srgbClr val="BCBCBC">
                <a:alpha val="4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54" dirty="0"/>
            </a:p>
          </p:txBody>
        </p:sp>
      </p:grpSp>
      <p:grpSp>
        <p:nvGrpSpPr>
          <p:cNvPr id="122" name="Group 50"/>
          <p:cNvGrpSpPr/>
          <p:nvPr/>
        </p:nvGrpSpPr>
        <p:grpSpPr>
          <a:xfrm>
            <a:off x="10719895" y="2069733"/>
            <a:ext cx="1712108" cy="1743329"/>
            <a:chOff x="953424" y="1530100"/>
            <a:chExt cx="2228412" cy="2228408"/>
          </a:xfrm>
          <a:solidFill>
            <a:srgbClr val="EBEBEB"/>
          </a:solidFill>
        </p:grpSpPr>
        <p:sp>
          <p:nvSpPr>
            <p:cNvPr id="123" name="Freeform 46"/>
            <p:cNvSpPr/>
            <p:nvPr/>
          </p:nvSpPr>
          <p:spPr>
            <a:xfrm>
              <a:off x="953424" y="1530100"/>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059" tIns="506437" rIns="329059" bIns="403158" numCol="1" spcCol="1270" anchor="ctr" anchorCtr="0">
              <a:noAutofit/>
            </a:bodyPr>
            <a:lstStyle/>
            <a:p>
              <a:pPr algn="ctr" defTabSz="1230954">
                <a:lnSpc>
                  <a:spcPct val="90000"/>
                </a:lnSpc>
                <a:spcBef>
                  <a:spcPct val="0"/>
                </a:spcBef>
                <a:spcAft>
                  <a:spcPct val="35000"/>
                </a:spcAft>
              </a:pPr>
              <a:endParaRPr lang="en-US" sz="2769" dirty="0"/>
            </a:p>
          </p:txBody>
        </p:sp>
        <p:sp>
          <p:nvSpPr>
            <p:cNvPr id="124" name="Oval 47"/>
            <p:cNvSpPr/>
            <p:nvPr/>
          </p:nvSpPr>
          <p:spPr>
            <a:xfrm>
              <a:off x="1391501" y="1954541"/>
              <a:ext cx="1382567" cy="1382568"/>
            </a:xfrm>
            <a:prstGeom prst="ellipse">
              <a:avLst/>
            </a:prstGeom>
            <a:solidFill>
              <a:srgbClr val="BCBCBC">
                <a:alpha val="4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54" dirty="0"/>
            </a:p>
          </p:txBody>
        </p:sp>
      </p:grpSp>
      <p:sp>
        <p:nvSpPr>
          <p:cNvPr id="128" name="Текст 9">
            <a:extLst>
              <a:ext uri="{FF2B5EF4-FFF2-40B4-BE49-F238E27FC236}">
                <a16:creationId xmlns:a16="http://schemas.microsoft.com/office/drawing/2014/main" id="{14CB5E1F-88C7-9146-8C9A-8D04C0FB8723}"/>
              </a:ext>
            </a:extLst>
          </p:cNvPr>
          <p:cNvSpPr txBox="1">
            <a:spLocks/>
          </p:cNvSpPr>
          <p:nvPr/>
        </p:nvSpPr>
        <p:spPr>
          <a:xfrm>
            <a:off x="5912341" y="3650443"/>
            <a:ext cx="1584277" cy="27223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defTabSz="914400"/>
            <a:r>
              <a:rPr lang="ru-RU" sz="1200" b="1" dirty="0">
                <a:latin typeface="Century Gothic" panose="020B0502020202020204" pitchFamily="34" charset="0"/>
                <a:ea typeface="+mn-ea"/>
                <a:cs typeface="Arial" pitchFamily="34" charset="0"/>
              </a:rPr>
              <a:t>Фиксированная % ставка</a:t>
            </a:r>
            <a:r>
              <a:rPr lang="en-US" sz="1200" b="1" dirty="0">
                <a:latin typeface="Century Gothic" panose="020B0502020202020204" pitchFamily="34" charset="0"/>
                <a:ea typeface="+mn-ea"/>
                <a:cs typeface="Arial" pitchFamily="34" charset="0"/>
              </a:rPr>
              <a:t> RUB</a:t>
            </a:r>
            <a:r>
              <a:rPr lang="ru-RU" sz="1200" b="1" dirty="0">
                <a:latin typeface="Century Gothic" panose="020B0502020202020204" pitchFamily="34" charset="0"/>
                <a:ea typeface="+mn-ea"/>
                <a:cs typeface="Arial" pitchFamily="34" charset="0"/>
              </a:rPr>
              <a:t>*</a:t>
            </a:r>
          </a:p>
        </p:txBody>
      </p:sp>
      <p:sp>
        <p:nvSpPr>
          <p:cNvPr id="129" name="Текст 9">
            <a:extLst>
              <a:ext uri="{FF2B5EF4-FFF2-40B4-BE49-F238E27FC236}">
                <a16:creationId xmlns:a16="http://schemas.microsoft.com/office/drawing/2014/main" id="{BFEFD076-D3A0-1046-851E-BFD892786495}"/>
              </a:ext>
            </a:extLst>
          </p:cNvPr>
          <p:cNvSpPr txBox="1">
            <a:spLocks/>
          </p:cNvSpPr>
          <p:nvPr/>
        </p:nvSpPr>
        <p:spPr>
          <a:xfrm>
            <a:off x="5871523" y="4463553"/>
            <a:ext cx="1657744" cy="267272"/>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200" b="1" dirty="0">
                <a:latin typeface="Century Gothic" panose="020B0502020202020204" pitchFamily="34" charset="0"/>
                <a:ea typeface="+mn-ea"/>
                <a:cs typeface="Arial" pitchFamily="34" charset="0"/>
              </a:rPr>
              <a:t>Фиксированная </a:t>
            </a:r>
            <a:r>
              <a:rPr lang="en-US" sz="1200" b="1" dirty="0">
                <a:latin typeface="Century Gothic" panose="020B0502020202020204" pitchFamily="34" charset="0"/>
                <a:ea typeface="+mn-ea"/>
                <a:cs typeface="Arial" pitchFamily="34" charset="0"/>
              </a:rPr>
              <a:t>% </a:t>
            </a:r>
            <a:r>
              <a:rPr lang="ru-RU" sz="1200" b="1" dirty="0">
                <a:latin typeface="Century Gothic" panose="020B0502020202020204" pitchFamily="34" charset="0"/>
                <a:ea typeface="+mn-ea"/>
                <a:cs typeface="Arial" pitchFamily="34" charset="0"/>
              </a:rPr>
              <a:t>ставка</a:t>
            </a:r>
            <a:r>
              <a:rPr lang="en-US" sz="1200" b="1" dirty="0">
                <a:latin typeface="Century Gothic" panose="020B0502020202020204" pitchFamily="34" charset="0"/>
                <a:ea typeface="+mn-ea"/>
                <a:cs typeface="Arial" pitchFamily="34" charset="0"/>
              </a:rPr>
              <a:t> </a:t>
            </a:r>
            <a:r>
              <a:rPr lang="en-US" sz="1200" b="1" dirty="0">
                <a:solidFill>
                  <a:schemeClr val="accent3"/>
                </a:solidFill>
                <a:latin typeface="Century Gothic" panose="020B0502020202020204" pitchFamily="34" charset="0"/>
                <a:cs typeface="Arial" panose="020B0604020202020204" pitchFamily="34" charset="0"/>
              </a:rPr>
              <a:t>USD</a:t>
            </a:r>
            <a:r>
              <a:rPr lang="ru-RU" sz="1200" b="1" dirty="0">
                <a:solidFill>
                  <a:schemeClr val="accent3"/>
                </a:solidFill>
                <a:latin typeface="Century Gothic" panose="020B0502020202020204" pitchFamily="34" charset="0"/>
                <a:cs typeface="Arial" panose="020B0604020202020204" pitchFamily="34" charset="0"/>
              </a:rPr>
              <a:t>*</a:t>
            </a:r>
          </a:p>
        </p:txBody>
      </p:sp>
      <p:sp>
        <p:nvSpPr>
          <p:cNvPr id="147" name="Текст 9">
            <a:extLst>
              <a:ext uri="{FF2B5EF4-FFF2-40B4-BE49-F238E27FC236}">
                <a16:creationId xmlns:a16="http://schemas.microsoft.com/office/drawing/2014/main" id="{14CB5E1F-88C7-9146-8C9A-8D04C0FB8723}"/>
              </a:ext>
            </a:extLst>
          </p:cNvPr>
          <p:cNvSpPr txBox="1">
            <a:spLocks/>
          </p:cNvSpPr>
          <p:nvPr/>
        </p:nvSpPr>
        <p:spPr>
          <a:xfrm>
            <a:off x="6053577" y="5408984"/>
            <a:ext cx="1289028" cy="27223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defTabSz="914400"/>
            <a:r>
              <a:rPr lang="en-US" sz="1200" b="1" dirty="0">
                <a:latin typeface="Century Gothic" panose="020B0502020202020204" pitchFamily="34" charset="0"/>
                <a:ea typeface="+mn-ea"/>
                <a:cs typeface="Arial" pitchFamily="34" charset="0"/>
              </a:rPr>
              <a:t>RUB</a:t>
            </a:r>
            <a:r>
              <a:rPr lang="ru-RU" sz="1200" b="1" dirty="0">
                <a:latin typeface="Century Gothic" panose="020B0502020202020204" pitchFamily="34" charset="0"/>
                <a:ea typeface="+mn-ea"/>
                <a:cs typeface="Arial" pitchFamily="34" charset="0"/>
              </a:rPr>
              <a:t>* по графику</a:t>
            </a:r>
            <a:r>
              <a:rPr lang="en-US" sz="1200" b="1" dirty="0">
                <a:latin typeface="Century Gothic" panose="020B0502020202020204" pitchFamily="34" charset="0"/>
                <a:ea typeface="+mn-ea"/>
                <a:cs typeface="Arial" pitchFamily="34" charset="0"/>
              </a:rPr>
              <a:t> </a:t>
            </a:r>
            <a:endParaRPr lang="ru-RU" sz="1200" b="1" dirty="0">
              <a:latin typeface="Century Gothic" panose="020B0502020202020204" pitchFamily="34" charset="0"/>
              <a:ea typeface="+mn-ea"/>
              <a:cs typeface="Arial" pitchFamily="34" charset="0"/>
            </a:endParaRPr>
          </a:p>
        </p:txBody>
      </p:sp>
      <p:sp>
        <p:nvSpPr>
          <p:cNvPr id="148" name="Текст 9">
            <a:extLst>
              <a:ext uri="{FF2B5EF4-FFF2-40B4-BE49-F238E27FC236}">
                <a16:creationId xmlns:a16="http://schemas.microsoft.com/office/drawing/2014/main" id="{14CB5E1F-88C7-9146-8C9A-8D04C0FB8723}"/>
              </a:ext>
            </a:extLst>
          </p:cNvPr>
          <p:cNvSpPr txBox="1">
            <a:spLocks/>
          </p:cNvSpPr>
          <p:nvPr/>
        </p:nvSpPr>
        <p:spPr>
          <a:xfrm>
            <a:off x="6189299" y="6103111"/>
            <a:ext cx="924567" cy="27223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defTabSz="914400"/>
            <a:r>
              <a:rPr lang="en-US" sz="1200" b="1" dirty="0">
                <a:solidFill>
                  <a:srgbClr val="FF0000"/>
                </a:solidFill>
                <a:latin typeface="Century Gothic" panose="020B0502020202020204" pitchFamily="34" charset="0"/>
                <a:ea typeface="+mn-ea"/>
                <a:cs typeface="Arial" pitchFamily="34" charset="0"/>
              </a:rPr>
              <a:t>USD</a:t>
            </a:r>
            <a:r>
              <a:rPr lang="ru-RU" sz="1200" b="1" dirty="0">
                <a:solidFill>
                  <a:srgbClr val="FF0000"/>
                </a:solidFill>
                <a:latin typeface="Century Gothic" panose="020B0502020202020204" pitchFamily="34" charset="0"/>
                <a:ea typeface="+mn-ea"/>
                <a:cs typeface="Arial" pitchFamily="34" charset="0"/>
              </a:rPr>
              <a:t>*</a:t>
            </a:r>
            <a:r>
              <a:rPr lang="ru-RU" sz="1200" b="1" dirty="0">
                <a:latin typeface="Century Gothic" panose="020B0502020202020204" pitchFamily="34" charset="0"/>
                <a:ea typeface="+mn-ea"/>
                <a:cs typeface="Arial" pitchFamily="34" charset="0"/>
              </a:rPr>
              <a:t> по графику</a:t>
            </a:r>
            <a:r>
              <a:rPr lang="en-US" sz="1200" b="1" dirty="0">
                <a:latin typeface="Century Gothic" panose="020B0502020202020204" pitchFamily="34" charset="0"/>
                <a:ea typeface="+mn-ea"/>
                <a:cs typeface="Arial" pitchFamily="34" charset="0"/>
              </a:rPr>
              <a:t> </a:t>
            </a:r>
            <a:endParaRPr lang="ru-RU" sz="1200" b="1" dirty="0">
              <a:latin typeface="Century Gothic" panose="020B0502020202020204" pitchFamily="34" charset="0"/>
              <a:ea typeface="+mn-ea"/>
              <a:cs typeface="Arial" pitchFamily="34" charset="0"/>
            </a:endParaRPr>
          </a:p>
        </p:txBody>
      </p:sp>
      <p:sp>
        <p:nvSpPr>
          <p:cNvPr id="2" name="Прямоугольник 1"/>
          <p:cNvSpPr/>
          <p:nvPr/>
        </p:nvSpPr>
        <p:spPr>
          <a:xfrm>
            <a:off x="4126580" y="2038129"/>
            <a:ext cx="4835662" cy="4555831"/>
          </a:xfrm>
          <a:prstGeom prst="rect">
            <a:avLst/>
          </a:prstGeom>
          <a:noFill/>
          <a:ln w="19050" cap="flat" cmpd="sng" algn="ctr">
            <a:solidFill>
              <a:schemeClr val="bg2">
                <a:lumMod val="60000"/>
                <a:lumOff val="40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ru-RU">
              <a:solidFill>
                <a:srgbClr val="FFFFFF"/>
              </a:solidFill>
            </a:endParaRPr>
          </a:p>
        </p:txBody>
      </p:sp>
      <p:sp>
        <p:nvSpPr>
          <p:cNvPr id="60" name="TextBox 59">
            <a:extLst>
              <a:ext uri="{FF2B5EF4-FFF2-40B4-BE49-F238E27FC236}">
                <a16:creationId xmlns:a16="http://schemas.microsoft.com/office/drawing/2014/main" id="{1D101DA6-3534-4B43-9ECB-E2AE92EB6939}"/>
              </a:ext>
            </a:extLst>
          </p:cNvPr>
          <p:cNvSpPr txBox="1"/>
          <p:nvPr/>
        </p:nvSpPr>
        <p:spPr>
          <a:xfrm>
            <a:off x="305517" y="1021061"/>
            <a:ext cx="11420424" cy="352328"/>
          </a:xfrm>
          <a:prstGeom prst="rect">
            <a:avLst/>
          </a:prstGeom>
          <a:noFill/>
          <a:ln>
            <a:noFill/>
          </a:ln>
        </p:spPr>
        <p:txBody>
          <a:bodyPr wrap="square" lIns="180000" tIns="0" rIns="108000" bIns="0" rtlCol="0" anchor="ctr" anchorCtr="0">
            <a:noAutofit/>
          </a:bodyPr>
          <a:lstStyle/>
          <a:p>
            <a:pPr marL="717550" indent="-792000" algn="ctr">
              <a:lnSpc>
                <a:spcPct val="90000"/>
              </a:lnSpc>
              <a:tabLst>
                <a:tab pos="717550" algn="l"/>
              </a:tabLst>
            </a:pPr>
            <a:r>
              <a:rPr lang="ru-RU" sz="2000" b="1" dirty="0">
                <a:solidFill>
                  <a:schemeClr val="accent4">
                    <a:lumMod val="75000"/>
                  </a:schemeClr>
                </a:solidFill>
                <a:latin typeface="Century Gothic" panose="020B0502020202020204" pitchFamily="34" charset="0"/>
              </a:rPr>
              <a:t>Денежные потоки по свопу</a:t>
            </a:r>
            <a:r>
              <a:rPr lang="en-US" sz="2000" b="1" dirty="0">
                <a:solidFill>
                  <a:schemeClr val="accent4">
                    <a:lumMod val="75000"/>
                  </a:schemeClr>
                </a:solidFill>
                <a:latin typeface="Century Gothic" panose="020B0502020202020204" pitchFamily="34" charset="0"/>
              </a:rPr>
              <a:t>**</a:t>
            </a:r>
            <a:endParaRPr lang="ru-RU" dirty="0">
              <a:solidFill>
                <a:schemeClr val="accent4">
                  <a:lumMod val="75000"/>
                </a:schemeClr>
              </a:solidFill>
              <a:latin typeface="Century Gothic" panose="020B0502020202020204" pitchFamily="34" charset="0"/>
            </a:endParaRPr>
          </a:p>
        </p:txBody>
      </p:sp>
      <p:sp>
        <p:nvSpPr>
          <p:cNvPr id="61" name="TextBox 60">
            <a:extLst>
              <a:ext uri="{FF2B5EF4-FFF2-40B4-BE49-F238E27FC236}">
                <a16:creationId xmlns:a16="http://schemas.microsoft.com/office/drawing/2014/main" id="{1F37E410-5E46-764A-8303-44DC49DEB53E}"/>
              </a:ext>
            </a:extLst>
          </p:cNvPr>
          <p:cNvSpPr txBox="1"/>
          <p:nvPr/>
        </p:nvSpPr>
        <p:spPr>
          <a:xfrm>
            <a:off x="4126579" y="2040294"/>
            <a:ext cx="4835663" cy="286232"/>
          </a:xfrm>
          <a:prstGeom prst="rect">
            <a:avLst/>
          </a:prstGeom>
          <a:noFill/>
        </p:spPr>
        <p:txBody>
          <a:bodyPr wrap="square" rtlCol="0">
            <a:spAutoFit/>
          </a:bodyPr>
          <a:lstStyle/>
          <a:p>
            <a:pPr algn="ctr" eaLnBrk="0" hangingPunct="0">
              <a:lnSpc>
                <a:spcPct val="90000"/>
              </a:lnSpc>
              <a:spcBef>
                <a:spcPts val="0"/>
              </a:spcBef>
            </a:pPr>
            <a:r>
              <a:rPr lang="ru-RU" sz="1400" b="1" u="sng" dirty="0">
                <a:solidFill>
                  <a:schemeClr val="bg2">
                    <a:lumMod val="75000"/>
                  </a:schemeClr>
                </a:solidFill>
                <a:latin typeface="Century Gothic" panose="020B0502020202020204" pitchFamily="34" charset="0"/>
                <a:ea typeface="Segoe UI" panose="020B0502040204020203" pitchFamily="34" charset="0"/>
                <a:cs typeface="Arial" panose="020B0604020202020204" pitchFamily="34" charset="0"/>
              </a:rPr>
              <a:t>Валютно-процентный СВОП</a:t>
            </a:r>
          </a:p>
        </p:txBody>
      </p:sp>
      <p:sp>
        <p:nvSpPr>
          <p:cNvPr id="103" name="TextBox 102"/>
          <p:cNvSpPr txBox="1"/>
          <p:nvPr/>
        </p:nvSpPr>
        <p:spPr>
          <a:xfrm>
            <a:off x="3498126" y="2731136"/>
            <a:ext cx="1000731" cy="276999"/>
          </a:xfrm>
          <a:prstGeom prst="rect">
            <a:avLst/>
          </a:prstGeom>
          <a:solidFill>
            <a:schemeClr val="bg1"/>
          </a:solidFill>
        </p:spPr>
        <p:txBody>
          <a:bodyPr wrap="square" rtlCol="0">
            <a:spAutoFit/>
          </a:bodyPr>
          <a:lstStyle/>
          <a:p>
            <a:pPr algn="ctr">
              <a:spcBef>
                <a:spcPts val="0"/>
              </a:spcBef>
            </a:pPr>
            <a:r>
              <a:rPr lang="en-US" sz="1200" b="1" dirty="0">
                <a:latin typeface="Century Gothic" panose="020B0502020202020204" pitchFamily="34" charset="0"/>
                <a:cs typeface="Arial" pitchFamily="34" charset="0"/>
              </a:rPr>
              <a:t>RUB</a:t>
            </a:r>
            <a:r>
              <a:rPr lang="ru-RU" sz="1200" b="1" dirty="0">
                <a:latin typeface="Century Gothic" panose="020B0502020202020204" pitchFamily="34" charset="0"/>
                <a:cs typeface="Arial" pitchFamily="34" charset="0"/>
              </a:rPr>
              <a:t>*</a:t>
            </a:r>
          </a:p>
        </p:txBody>
      </p:sp>
      <p:sp>
        <p:nvSpPr>
          <p:cNvPr id="131" name="TextBox 130"/>
          <p:cNvSpPr txBox="1"/>
          <p:nvPr/>
        </p:nvSpPr>
        <p:spPr>
          <a:xfrm>
            <a:off x="2570928" y="3226226"/>
            <a:ext cx="6391314" cy="286232"/>
          </a:xfrm>
          <a:prstGeom prst="rect">
            <a:avLst/>
          </a:prstGeom>
          <a:solidFill>
            <a:schemeClr val="bg1"/>
          </a:solidFill>
        </p:spPr>
        <p:txBody>
          <a:bodyPr wrap="square" rtlCol="0">
            <a:spAutoFit/>
          </a:bodyPr>
          <a:lstStyle/>
          <a:p>
            <a:pPr algn="ctr" eaLnBrk="0" hangingPunct="0">
              <a:lnSpc>
                <a:spcPct val="90000"/>
              </a:lnSpc>
              <a:spcBef>
                <a:spcPct val="0"/>
              </a:spcBef>
            </a:pPr>
            <a:r>
              <a:rPr lang="ru-RU" sz="1400" b="1" u="sng" dirty="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Обмен процентными платежами</a:t>
            </a:r>
          </a:p>
        </p:txBody>
      </p:sp>
      <p:sp>
        <p:nvSpPr>
          <p:cNvPr id="130" name="Текст 9">
            <a:extLst>
              <a:ext uri="{FF2B5EF4-FFF2-40B4-BE49-F238E27FC236}">
                <a16:creationId xmlns:a16="http://schemas.microsoft.com/office/drawing/2014/main" id="{14CB5E1F-88C7-9146-8C9A-8D04C0FB8723}"/>
              </a:ext>
            </a:extLst>
          </p:cNvPr>
          <p:cNvSpPr txBox="1">
            <a:spLocks/>
          </p:cNvSpPr>
          <p:nvPr/>
        </p:nvSpPr>
        <p:spPr>
          <a:xfrm>
            <a:off x="3322462" y="3774733"/>
            <a:ext cx="1575241" cy="272231"/>
          </a:xfrm>
          <a:prstGeom prst="roundRect">
            <a:avLst/>
          </a:prstGeom>
          <a:solidFill>
            <a:schemeClr val="bg1"/>
          </a:solid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defTabSz="914400"/>
            <a:r>
              <a:rPr lang="ru-RU" sz="1200" b="1" dirty="0">
                <a:latin typeface="Century Gothic" panose="020B0502020202020204" pitchFamily="34" charset="0"/>
                <a:ea typeface="+mn-ea"/>
                <a:cs typeface="Arial" pitchFamily="34" charset="0"/>
              </a:rPr>
              <a:t>Фиксированная % ставка</a:t>
            </a:r>
            <a:r>
              <a:rPr lang="en-US" sz="1200" b="1" dirty="0">
                <a:latin typeface="Century Gothic" panose="020B0502020202020204" pitchFamily="34" charset="0"/>
                <a:ea typeface="+mn-ea"/>
                <a:cs typeface="Arial" pitchFamily="34" charset="0"/>
              </a:rPr>
              <a:t> RUB</a:t>
            </a:r>
            <a:r>
              <a:rPr lang="ru-RU" sz="1200" b="1" dirty="0">
                <a:latin typeface="Century Gothic" panose="020B0502020202020204" pitchFamily="34" charset="0"/>
                <a:ea typeface="+mn-ea"/>
                <a:cs typeface="Arial" pitchFamily="34" charset="0"/>
              </a:rPr>
              <a:t>*</a:t>
            </a:r>
          </a:p>
        </p:txBody>
      </p:sp>
      <p:sp>
        <p:nvSpPr>
          <p:cNvPr id="132" name="TextBox 131"/>
          <p:cNvSpPr txBox="1"/>
          <p:nvPr/>
        </p:nvSpPr>
        <p:spPr>
          <a:xfrm>
            <a:off x="2655863" y="5102004"/>
            <a:ext cx="6306379" cy="286232"/>
          </a:xfrm>
          <a:prstGeom prst="rect">
            <a:avLst/>
          </a:prstGeom>
          <a:solidFill>
            <a:schemeClr val="bg1"/>
          </a:solidFill>
        </p:spPr>
        <p:txBody>
          <a:bodyPr wrap="square" rtlCol="0">
            <a:spAutoFit/>
          </a:bodyPr>
          <a:lstStyle/>
          <a:p>
            <a:pPr algn="ctr" eaLnBrk="0" hangingPunct="0">
              <a:lnSpc>
                <a:spcPct val="90000"/>
              </a:lnSpc>
              <a:spcBef>
                <a:spcPct val="0"/>
              </a:spcBef>
            </a:pPr>
            <a:r>
              <a:rPr lang="ru-RU" sz="1400" b="1" u="sng" dirty="0">
                <a:solidFill>
                  <a:schemeClr val="accent4">
                    <a:lumMod val="50000"/>
                  </a:schemeClr>
                </a:solidFill>
                <a:latin typeface="Century Gothic" panose="020B0502020202020204" pitchFamily="34" charset="0"/>
                <a:ea typeface="Segoe UI" panose="020B0502040204020203" pitchFamily="34" charset="0"/>
                <a:cs typeface="Arial" panose="020B0604020202020204" pitchFamily="34" charset="0"/>
              </a:rPr>
              <a:t>Обмен номиналами при погашении основного долга</a:t>
            </a:r>
          </a:p>
        </p:txBody>
      </p:sp>
      <p:sp>
        <p:nvSpPr>
          <p:cNvPr id="149" name="Текст 9">
            <a:extLst>
              <a:ext uri="{FF2B5EF4-FFF2-40B4-BE49-F238E27FC236}">
                <a16:creationId xmlns:a16="http://schemas.microsoft.com/office/drawing/2014/main" id="{14CB5E1F-88C7-9146-8C9A-8D04C0FB8723}"/>
              </a:ext>
            </a:extLst>
          </p:cNvPr>
          <p:cNvSpPr txBox="1">
            <a:spLocks/>
          </p:cNvSpPr>
          <p:nvPr/>
        </p:nvSpPr>
        <p:spPr>
          <a:xfrm>
            <a:off x="3375069" y="5582751"/>
            <a:ext cx="1364693" cy="272231"/>
          </a:xfrm>
          <a:prstGeom prst="roundRect">
            <a:avLst/>
          </a:prstGeom>
          <a:solidFill>
            <a:schemeClr val="bg1"/>
          </a:solid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defTabSz="914400"/>
            <a:r>
              <a:rPr lang="en-US" sz="1200" b="1" dirty="0">
                <a:latin typeface="Century Gothic" panose="020B0502020202020204" pitchFamily="34" charset="0"/>
                <a:ea typeface="+mn-ea"/>
                <a:cs typeface="Arial" pitchFamily="34" charset="0"/>
              </a:rPr>
              <a:t>RUB</a:t>
            </a:r>
            <a:r>
              <a:rPr lang="ru-RU" sz="1200" b="1" dirty="0">
                <a:latin typeface="Century Gothic" panose="020B0502020202020204" pitchFamily="34" charset="0"/>
                <a:ea typeface="+mn-ea"/>
                <a:cs typeface="Arial" pitchFamily="34" charset="0"/>
              </a:rPr>
              <a:t>* по графику</a:t>
            </a:r>
            <a:r>
              <a:rPr lang="en-US" sz="1200" b="1" dirty="0">
                <a:latin typeface="Century Gothic" panose="020B0502020202020204" pitchFamily="34" charset="0"/>
                <a:ea typeface="+mn-ea"/>
                <a:cs typeface="Arial" pitchFamily="34" charset="0"/>
              </a:rPr>
              <a:t> </a:t>
            </a:r>
            <a:endParaRPr lang="ru-RU" sz="1200" b="1" dirty="0">
              <a:latin typeface="Century Gothic" panose="020B0502020202020204" pitchFamily="34" charset="0"/>
              <a:ea typeface="+mn-ea"/>
              <a:cs typeface="Arial" pitchFamily="34" charset="0"/>
            </a:endParaRPr>
          </a:p>
        </p:txBody>
      </p:sp>
      <p:sp>
        <p:nvSpPr>
          <p:cNvPr id="58" name="Прямоугольник 57">
            <a:extLst>
              <a:ext uri="{FF2B5EF4-FFF2-40B4-BE49-F238E27FC236}">
                <a16:creationId xmlns:a16="http://schemas.microsoft.com/office/drawing/2014/main" id="{BE830B37-082D-E947-9FFF-A230194FD5A2}"/>
              </a:ext>
            </a:extLst>
          </p:cNvPr>
          <p:cNvSpPr/>
          <p:nvPr/>
        </p:nvSpPr>
        <p:spPr>
          <a:xfrm>
            <a:off x="2004189" y="2492324"/>
            <a:ext cx="1296000" cy="432000"/>
          </a:xfrm>
          <a:prstGeom prst="rect">
            <a:avLst/>
          </a:prstGeom>
          <a:solidFill>
            <a:srgbClr val="659A8B">
              <a:alpha val="6509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smtClean="0">
                <a:solidFill>
                  <a:schemeClr val="bg1"/>
                </a:solidFill>
                <a:latin typeface="Century Gothic" panose="020B0502020202020204" pitchFamily="34" charset="0"/>
              </a:rPr>
              <a:t>Кредитор</a:t>
            </a:r>
            <a:endParaRPr lang="ru-RU" sz="1400" b="1" dirty="0">
              <a:solidFill>
                <a:schemeClr val="bg1"/>
              </a:solidFill>
              <a:latin typeface="Century Gothic" panose="020B0502020202020204" pitchFamily="34" charset="0"/>
            </a:endParaRPr>
          </a:p>
        </p:txBody>
      </p:sp>
      <p:sp>
        <p:nvSpPr>
          <p:cNvPr id="82" name="Прямоугольник 81">
            <a:extLst>
              <a:ext uri="{FF2B5EF4-FFF2-40B4-BE49-F238E27FC236}">
                <a16:creationId xmlns:a16="http://schemas.microsoft.com/office/drawing/2014/main" id="{BE830B37-082D-E947-9FFF-A230194FD5A2}"/>
              </a:ext>
            </a:extLst>
          </p:cNvPr>
          <p:cNvSpPr/>
          <p:nvPr/>
        </p:nvSpPr>
        <p:spPr>
          <a:xfrm>
            <a:off x="2004189" y="4053872"/>
            <a:ext cx="1296000" cy="432000"/>
          </a:xfrm>
          <a:prstGeom prst="rect">
            <a:avLst/>
          </a:prstGeom>
          <a:solidFill>
            <a:srgbClr val="659A8B">
              <a:alpha val="6509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smtClean="0">
                <a:solidFill>
                  <a:schemeClr val="bg1"/>
                </a:solidFill>
                <a:latin typeface="Century Gothic" panose="020B0502020202020204" pitchFamily="34" charset="0"/>
              </a:rPr>
              <a:t>Кредитор</a:t>
            </a:r>
            <a:endParaRPr lang="ru-RU" sz="1400" b="1" dirty="0">
              <a:solidFill>
                <a:schemeClr val="bg1"/>
              </a:solidFill>
              <a:latin typeface="Century Gothic" panose="020B0502020202020204" pitchFamily="34" charset="0"/>
            </a:endParaRPr>
          </a:p>
        </p:txBody>
      </p:sp>
      <p:sp>
        <p:nvSpPr>
          <p:cNvPr id="83" name="Прямоугольник 82">
            <a:extLst>
              <a:ext uri="{FF2B5EF4-FFF2-40B4-BE49-F238E27FC236}">
                <a16:creationId xmlns:a16="http://schemas.microsoft.com/office/drawing/2014/main" id="{BE830B37-082D-E947-9FFF-A230194FD5A2}"/>
              </a:ext>
            </a:extLst>
          </p:cNvPr>
          <p:cNvSpPr/>
          <p:nvPr/>
        </p:nvSpPr>
        <p:spPr>
          <a:xfrm>
            <a:off x="2004189" y="5755861"/>
            <a:ext cx="1296000" cy="432000"/>
          </a:xfrm>
          <a:prstGeom prst="rect">
            <a:avLst/>
          </a:prstGeom>
          <a:solidFill>
            <a:srgbClr val="659A8B">
              <a:alpha val="6509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smtClean="0">
                <a:solidFill>
                  <a:schemeClr val="bg1"/>
                </a:solidFill>
                <a:latin typeface="Century Gothic" panose="020B0502020202020204" pitchFamily="34" charset="0"/>
              </a:rPr>
              <a:t>Кредитор</a:t>
            </a:r>
            <a:endParaRPr lang="ru-RU" sz="1400" b="1" dirty="0">
              <a:solidFill>
                <a:schemeClr val="bg1"/>
              </a:solidFill>
              <a:latin typeface="Century Gothic" panose="020B0502020202020204" pitchFamily="34" charset="0"/>
            </a:endParaRPr>
          </a:p>
        </p:txBody>
      </p:sp>
      <p:sp>
        <p:nvSpPr>
          <p:cNvPr id="84" name="Прямоугольник 83">
            <a:extLst>
              <a:ext uri="{FF2B5EF4-FFF2-40B4-BE49-F238E27FC236}">
                <a16:creationId xmlns:a16="http://schemas.microsoft.com/office/drawing/2014/main" id="{BE830B37-082D-E947-9FFF-A230194FD5A2}"/>
              </a:ext>
            </a:extLst>
          </p:cNvPr>
          <p:cNvSpPr/>
          <p:nvPr/>
        </p:nvSpPr>
        <p:spPr>
          <a:xfrm>
            <a:off x="4807451" y="2492324"/>
            <a:ext cx="1296000" cy="432000"/>
          </a:xfrm>
          <a:prstGeom prst="rect">
            <a:avLst/>
          </a:prstGeom>
          <a:solidFill>
            <a:srgbClr val="659A8B"/>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smtClean="0">
                <a:solidFill>
                  <a:schemeClr val="bg1"/>
                </a:solidFill>
                <a:latin typeface="Century Gothic" panose="020B0502020202020204" pitchFamily="34" charset="0"/>
              </a:rPr>
              <a:t>Заемщик</a:t>
            </a:r>
            <a:endParaRPr lang="ru-RU" sz="1400" b="1" dirty="0">
              <a:solidFill>
                <a:schemeClr val="bg1"/>
              </a:solidFill>
              <a:latin typeface="Century Gothic" panose="020B0502020202020204" pitchFamily="34" charset="0"/>
            </a:endParaRPr>
          </a:p>
        </p:txBody>
      </p:sp>
      <p:sp>
        <p:nvSpPr>
          <p:cNvPr id="85" name="Прямоугольник 84">
            <a:extLst>
              <a:ext uri="{FF2B5EF4-FFF2-40B4-BE49-F238E27FC236}">
                <a16:creationId xmlns:a16="http://schemas.microsoft.com/office/drawing/2014/main" id="{BE830B37-082D-E947-9FFF-A230194FD5A2}"/>
              </a:ext>
            </a:extLst>
          </p:cNvPr>
          <p:cNvSpPr/>
          <p:nvPr/>
        </p:nvSpPr>
        <p:spPr>
          <a:xfrm>
            <a:off x="4807451" y="4053872"/>
            <a:ext cx="1296000" cy="432000"/>
          </a:xfrm>
          <a:prstGeom prst="rect">
            <a:avLst/>
          </a:prstGeom>
          <a:solidFill>
            <a:srgbClr val="659A8B"/>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smtClean="0">
                <a:solidFill>
                  <a:schemeClr val="bg1"/>
                </a:solidFill>
                <a:latin typeface="Century Gothic" panose="020B0502020202020204" pitchFamily="34" charset="0"/>
              </a:rPr>
              <a:t>Заемщик</a:t>
            </a:r>
            <a:endParaRPr lang="ru-RU" sz="1400" b="1" dirty="0">
              <a:solidFill>
                <a:schemeClr val="bg1"/>
              </a:solidFill>
              <a:latin typeface="Century Gothic" panose="020B0502020202020204" pitchFamily="34" charset="0"/>
            </a:endParaRPr>
          </a:p>
        </p:txBody>
      </p:sp>
      <p:sp>
        <p:nvSpPr>
          <p:cNvPr id="86" name="Прямоугольник 85">
            <a:extLst>
              <a:ext uri="{FF2B5EF4-FFF2-40B4-BE49-F238E27FC236}">
                <a16:creationId xmlns:a16="http://schemas.microsoft.com/office/drawing/2014/main" id="{BE830B37-082D-E947-9FFF-A230194FD5A2}"/>
              </a:ext>
            </a:extLst>
          </p:cNvPr>
          <p:cNvSpPr/>
          <p:nvPr/>
        </p:nvSpPr>
        <p:spPr>
          <a:xfrm>
            <a:off x="4807451" y="5755861"/>
            <a:ext cx="1296000" cy="432000"/>
          </a:xfrm>
          <a:prstGeom prst="rect">
            <a:avLst/>
          </a:prstGeom>
          <a:solidFill>
            <a:srgbClr val="659A8B"/>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smtClean="0">
                <a:solidFill>
                  <a:schemeClr val="bg1"/>
                </a:solidFill>
                <a:latin typeface="Century Gothic" panose="020B0502020202020204" pitchFamily="34" charset="0"/>
              </a:rPr>
              <a:t>Заемщик</a:t>
            </a:r>
            <a:endParaRPr lang="ru-RU" sz="1400" b="1" dirty="0">
              <a:solidFill>
                <a:schemeClr val="bg1"/>
              </a:solidFill>
              <a:latin typeface="Century Gothic" panose="020B0502020202020204" pitchFamily="34" charset="0"/>
            </a:endParaRPr>
          </a:p>
        </p:txBody>
      </p:sp>
      <p:cxnSp>
        <p:nvCxnSpPr>
          <p:cNvPr id="87" name="Прямая со стрелкой 86">
            <a:extLst>
              <a:ext uri="{FF2B5EF4-FFF2-40B4-BE49-F238E27FC236}">
                <a16:creationId xmlns:a16="http://schemas.microsoft.com/office/drawing/2014/main" id="{4D03ECAA-1852-E94A-A8C9-3D3979AFE468}"/>
              </a:ext>
            </a:extLst>
          </p:cNvPr>
          <p:cNvCxnSpPr/>
          <p:nvPr/>
        </p:nvCxnSpPr>
        <p:spPr>
          <a:xfrm>
            <a:off x="3493363" y="2708324"/>
            <a:ext cx="1116151" cy="0"/>
          </a:xfrm>
          <a:prstGeom prst="straightConnector1">
            <a:avLst/>
          </a:prstGeom>
          <a:ln w="28575">
            <a:solidFill>
              <a:srgbClr val="659A8B"/>
            </a:solidFill>
            <a:tailEnd type="triangle"/>
          </a:ln>
        </p:spPr>
        <p:style>
          <a:lnRef idx="1">
            <a:schemeClr val="accent1"/>
          </a:lnRef>
          <a:fillRef idx="0">
            <a:schemeClr val="accent1"/>
          </a:fillRef>
          <a:effectRef idx="0">
            <a:schemeClr val="accent1"/>
          </a:effectRef>
          <a:fontRef idx="minor">
            <a:schemeClr val="tx1"/>
          </a:fontRef>
        </p:style>
      </p:cxnSp>
      <p:grpSp>
        <p:nvGrpSpPr>
          <p:cNvPr id="88" name="Группа 87">
            <a:extLst>
              <a:ext uri="{FF2B5EF4-FFF2-40B4-BE49-F238E27FC236}">
                <a16:creationId xmlns:a16="http://schemas.microsoft.com/office/drawing/2014/main" id="{41CEC2E0-766E-8C4E-A8AF-1B0DC42B236C}"/>
              </a:ext>
            </a:extLst>
          </p:cNvPr>
          <p:cNvGrpSpPr/>
          <p:nvPr/>
        </p:nvGrpSpPr>
        <p:grpSpPr>
          <a:xfrm>
            <a:off x="7266293" y="2492126"/>
            <a:ext cx="1327046" cy="432000"/>
            <a:chOff x="7714736" y="1987272"/>
            <a:chExt cx="1327046" cy="432000"/>
          </a:xfrm>
        </p:grpSpPr>
        <p:sp>
          <p:nvSpPr>
            <p:cNvPr id="91" name="Прямоугольник 90">
              <a:extLst>
                <a:ext uri="{FF2B5EF4-FFF2-40B4-BE49-F238E27FC236}">
                  <a16:creationId xmlns:a16="http://schemas.microsoft.com/office/drawing/2014/main" id="{AB0411ED-7C66-244F-98AE-777404AD61FC}"/>
                </a:ext>
              </a:extLst>
            </p:cNvPr>
            <p:cNvSpPr/>
            <p:nvPr/>
          </p:nvSpPr>
          <p:spPr>
            <a:xfrm>
              <a:off x="7745782" y="1987272"/>
              <a:ext cx="1296000" cy="432000"/>
            </a:xfrm>
            <a:prstGeom prst="rect">
              <a:avLst/>
            </a:prstGeom>
            <a:solidFill>
              <a:srgbClr val="96E6D1">
                <a:alpha val="5960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a:solidFill>
                    <a:schemeClr val="tx1">
                      <a:lumMod val="75000"/>
                      <a:lumOff val="25000"/>
                    </a:schemeClr>
                  </a:solidFill>
                  <a:latin typeface="Century Gothic" panose="020B0502020202020204" pitchFamily="34" charset="0"/>
                </a:rPr>
                <a:t> </a:t>
              </a:r>
              <a:r>
                <a:rPr lang="ru-RU" sz="1400" b="1" dirty="0" smtClean="0">
                  <a:solidFill>
                    <a:schemeClr val="tx1">
                      <a:lumMod val="75000"/>
                      <a:lumOff val="25000"/>
                    </a:schemeClr>
                  </a:solidFill>
                  <a:latin typeface="Century Gothic" panose="020B0502020202020204" pitchFamily="34" charset="0"/>
                </a:rPr>
                <a:t>  </a:t>
              </a:r>
              <a:r>
                <a:rPr lang="en-US" sz="1400" b="1" dirty="0" smtClean="0">
                  <a:solidFill>
                    <a:schemeClr val="tx1">
                      <a:lumMod val="75000"/>
                      <a:lumOff val="25000"/>
                    </a:schemeClr>
                  </a:solidFill>
                  <a:latin typeface="Century Gothic" panose="020B0502020202020204" pitchFamily="34" charset="0"/>
                </a:rPr>
                <a:t> </a:t>
              </a:r>
              <a:r>
                <a:rPr lang="ru-RU" sz="1400" b="1" dirty="0" smtClean="0">
                  <a:solidFill>
                    <a:schemeClr val="tx1">
                      <a:lumMod val="75000"/>
                      <a:lumOff val="25000"/>
                    </a:schemeClr>
                  </a:solidFill>
                  <a:latin typeface="Century Gothic" panose="020B0502020202020204" pitchFamily="34" charset="0"/>
                </a:rPr>
                <a:t> Сбербанк</a:t>
              </a:r>
              <a:endParaRPr lang="ru-RU" sz="1400" b="1" dirty="0">
                <a:solidFill>
                  <a:schemeClr val="tx1">
                    <a:lumMod val="75000"/>
                    <a:lumOff val="25000"/>
                  </a:schemeClr>
                </a:solidFill>
                <a:latin typeface="Century Gothic" panose="020B0502020202020204" pitchFamily="34" charset="0"/>
              </a:endParaRPr>
            </a:p>
          </p:txBody>
        </p:sp>
        <p:pic>
          <p:nvPicPr>
            <p:cNvPr id="92" name="Рисунок 91"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7714736" y="2077447"/>
              <a:ext cx="391408" cy="254712"/>
            </a:xfrm>
            <a:prstGeom prst="rect">
              <a:avLst/>
            </a:prstGeom>
          </p:spPr>
        </p:pic>
      </p:grpSp>
      <p:grpSp>
        <p:nvGrpSpPr>
          <p:cNvPr id="93" name="Группа 92">
            <a:extLst>
              <a:ext uri="{FF2B5EF4-FFF2-40B4-BE49-F238E27FC236}">
                <a16:creationId xmlns:a16="http://schemas.microsoft.com/office/drawing/2014/main" id="{41CEC2E0-766E-8C4E-A8AF-1B0DC42B236C}"/>
              </a:ext>
            </a:extLst>
          </p:cNvPr>
          <p:cNvGrpSpPr/>
          <p:nvPr/>
        </p:nvGrpSpPr>
        <p:grpSpPr>
          <a:xfrm>
            <a:off x="7266293" y="4046797"/>
            <a:ext cx="1327046" cy="432000"/>
            <a:chOff x="7714736" y="1987272"/>
            <a:chExt cx="1327046" cy="432000"/>
          </a:xfrm>
        </p:grpSpPr>
        <p:sp>
          <p:nvSpPr>
            <p:cNvPr id="94" name="Прямоугольник 93">
              <a:extLst>
                <a:ext uri="{FF2B5EF4-FFF2-40B4-BE49-F238E27FC236}">
                  <a16:creationId xmlns:a16="http://schemas.microsoft.com/office/drawing/2014/main" id="{AB0411ED-7C66-244F-98AE-777404AD61FC}"/>
                </a:ext>
              </a:extLst>
            </p:cNvPr>
            <p:cNvSpPr/>
            <p:nvPr/>
          </p:nvSpPr>
          <p:spPr>
            <a:xfrm>
              <a:off x="7745782" y="1987272"/>
              <a:ext cx="1296000" cy="432000"/>
            </a:xfrm>
            <a:prstGeom prst="rect">
              <a:avLst/>
            </a:prstGeom>
            <a:solidFill>
              <a:srgbClr val="96E6D1">
                <a:alpha val="5960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a:solidFill>
                    <a:schemeClr val="tx1">
                      <a:lumMod val="75000"/>
                      <a:lumOff val="25000"/>
                    </a:schemeClr>
                  </a:solidFill>
                  <a:latin typeface="Century Gothic" panose="020B0502020202020204" pitchFamily="34" charset="0"/>
                </a:rPr>
                <a:t> </a:t>
              </a:r>
              <a:r>
                <a:rPr lang="ru-RU" sz="1400" b="1" dirty="0" smtClean="0">
                  <a:solidFill>
                    <a:schemeClr val="tx1">
                      <a:lumMod val="75000"/>
                      <a:lumOff val="25000"/>
                    </a:schemeClr>
                  </a:solidFill>
                  <a:latin typeface="Century Gothic" panose="020B0502020202020204" pitchFamily="34" charset="0"/>
                </a:rPr>
                <a:t>  </a:t>
              </a:r>
              <a:r>
                <a:rPr lang="en-US" sz="1400" b="1" dirty="0" smtClean="0">
                  <a:solidFill>
                    <a:schemeClr val="tx1">
                      <a:lumMod val="75000"/>
                      <a:lumOff val="25000"/>
                    </a:schemeClr>
                  </a:solidFill>
                  <a:latin typeface="Century Gothic" panose="020B0502020202020204" pitchFamily="34" charset="0"/>
                </a:rPr>
                <a:t> </a:t>
              </a:r>
              <a:r>
                <a:rPr lang="ru-RU" sz="1400" b="1" dirty="0" smtClean="0">
                  <a:solidFill>
                    <a:schemeClr val="tx1">
                      <a:lumMod val="75000"/>
                      <a:lumOff val="25000"/>
                    </a:schemeClr>
                  </a:solidFill>
                  <a:latin typeface="Century Gothic" panose="020B0502020202020204" pitchFamily="34" charset="0"/>
                </a:rPr>
                <a:t> Сбербанк</a:t>
              </a:r>
              <a:endParaRPr lang="ru-RU" sz="1400" b="1" dirty="0">
                <a:solidFill>
                  <a:schemeClr val="tx1">
                    <a:lumMod val="75000"/>
                    <a:lumOff val="25000"/>
                  </a:schemeClr>
                </a:solidFill>
                <a:latin typeface="Century Gothic" panose="020B0502020202020204" pitchFamily="34" charset="0"/>
              </a:endParaRPr>
            </a:p>
          </p:txBody>
        </p:sp>
        <p:pic>
          <p:nvPicPr>
            <p:cNvPr id="95" name="Рисунок 94"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7714736" y="2077447"/>
              <a:ext cx="391408" cy="254712"/>
            </a:xfrm>
            <a:prstGeom prst="rect">
              <a:avLst/>
            </a:prstGeom>
          </p:spPr>
        </p:pic>
      </p:grpSp>
      <p:grpSp>
        <p:nvGrpSpPr>
          <p:cNvPr id="97" name="Группа 96">
            <a:extLst>
              <a:ext uri="{FF2B5EF4-FFF2-40B4-BE49-F238E27FC236}">
                <a16:creationId xmlns:a16="http://schemas.microsoft.com/office/drawing/2014/main" id="{41CEC2E0-766E-8C4E-A8AF-1B0DC42B236C}"/>
              </a:ext>
            </a:extLst>
          </p:cNvPr>
          <p:cNvGrpSpPr/>
          <p:nvPr/>
        </p:nvGrpSpPr>
        <p:grpSpPr>
          <a:xfrm>
            <a:off x="7266293" y="5753244"/>
            <a:ext cx="1327046" cy="432000"/>
            <a:chOff x="7714736" y="1987272"/>
            <a:chExt cx="1327046" cy="432000"/>
          </a:xfrm>
        </p:grpSpPr>
        <p:sp>
          <p:nvSpPr>
            <p:cNvPr id="100" name="Прямоугольник 99">
              <a:extLst>
                <a:ext uri="{FF2B5EF4-FFF2-40B4-BE49-F238E27FC236}">
                  <a16:creationId xmlns:a16="http://schemas.microsoft.com/office/drawing/2014/main" id="{AB0411ED-7C66-244F-98AE-777404AD61FC}"/>
                </a:ext>
              </a:extLst>
            </p:cNvPr>
            <p:cNvSpPr/>
            <p:nvPr/>
          </p:nvSpPr>
          <p:spPr>
            <a:xfrm>
              <a:off x="7745782" y="1987272"/>
              <a:ext cx="1296000" cy="432000"/>
            </a:xfrm>
            <a:prstGeom prst="rect">
              <a:avLst/>
            </a:prstGeom>
            <a:solidFill>
              <a:srgbClr val="96E6D1">
                <a:alpha val="59608"/>
              </a:srgbClr>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r>
                <a:rPr lang="ru-RU" sz="1400" b="1" dirty="0">
                  <a:solidFill>
                    <a:schemeClr val="tx1">
                      <a:lumMod val="75000"/>
                      <a:lumOff val="25000"/>
                    </a:schemeClr>
                  </a:solidFill>
                  <a:latin typeface="Century Gothic" panose="020B0502020202020204" pitchFamily="34" charset="0"/>
                </a:rPr>
                <a:t> </a:t>
              </a:r>
              <a:r>
                <a:rPr lang="ru-RU" sz="1400" b="1" dirty="0" smtClean="0">
                  <a:solidFill>
                    <a:schemeClr val="tx1">
                      <a:lumMod val="75000"/>
                      <a:lumOff val="25000"/>
                    </a:schemeClr>
                  </a:solidFill>
                  <a:latin typeface="Century Gothic" panose="020B0502020202020204" pitchFamily="34" charset="0"/>
                </a:rPr>
                <a:t>  </a:t>
              </a:r>
              <a:r>
                <a:rPr lang="en-US" sz="1400" b="1" dirty="0" smtClean="0">
                  <a:solidFill>
                    <a:schemeClr val="tx1">
                      <a:lumMod val="75000"/>
                      <a:lumOff val="25000"/>
                    </a:schemeClr>
                  </a:solidFill>
                  <a:latin typeface="Century Gothic" panose="020B0502020202020204" pitchFamily="34" charset="0"/>
                </a:rPr>
                <a:t> </a:t>
              </a:r>
              <a:r>
                <a:rPr lang="ru-RU" sz="1400" b="1" dirty="0" smtClean="0">
                  <a:solidFill>
                    <a:schemeClr val="tx1">
                      <a:lumMod val="75000"/>
                      <a:lumOff val="25000"/>
                    </a:schemeClr>
                  </a:solidFill>
                  <a:latin typeface="Century Gothic" panose="020B0502020202020204" pitchFamily="34" charset="0"/>
                </a:rPr>
                <a:t> Сбербанк</a:t>
              </a:r>
              <a:endParaRPr lang="ru-RU" sz="1400" b="1" dirty="0">
                <a:solidFill>
                  <a:schemeClr val="tx1">
                    <a:lumMod val="75000"/>
                    <a:lumOff val="25000"/>
                  </a:schemeClr>
                </a:solidFill>
                <a:latin typeface="Century Gothic" panose="020B0502020202020204" pitchFamily="34" charset="0"/>
              </a:endParaRPr>
            </a:p>
          </p:txBody>
        </p:sp>
        <p:pic>
          <p:nvPicPr>
            <p:cNvPr id="101" name="Рисунок 100"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7714736" y="2077447"/>
              <a:ext cx="391408" cy="254712"/>
            </a:xfrm>
            <a:prstGeom prst="rect">
              <a:avLst/>
            </a:prstGeom>
          </p:spPr>
        </p:pic>
      </p:grpSp>
      <p:cxnSp>
        <p:nvCxnSpPr>
          <p:cNvPr id="106" name="Прямая со стрелкой 105">
            <a:extLst>
              <a:ext uri="{FF2B5EF4-FFF2-40B4-BE49-F238E27FC236}">
                <a16:creationId xmlns:a16="http://schemas.microsoft.com/office/drawing/2014/main" id="{4D03ECAA-1852-E94A-A8C9-3D3979AFE468}"/>
              </a:ext>
            </a:extLst>
          </p:cNvPr>
          <p:cNvCxnSpPr/>
          <p:nvPr/>
        </p:nvCxnSpPr>
        <p:spPr>
          <a:xfrm>
            <a:off x="6222495" y="2800002"/>
            <a:ext cx="950948" cy="0"/>
          </a:xfrm>
          <a:prstGeom prst="straightConnector1">
            <a:avLst/>
          </a:prstGeom>
          <a:ln w="28575">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4D03ECAA-1852-E94A-A8C9-3D3979AFE468}"/>
              </a:ext>
            </a:extLst>
          </p:cNvPr>
          <p:cNvCxnSpPr/>
          <p:nvPr/>
        </p:nvCxnSpPr>
        <p:spPr>
          <a:xfrm flipH="1">
            <a:off x="6215145" y="2594950"/>
            <a:ext cx="950948" cy="0"/>
          </a:xfrm>
          <a:prstGeom prst="straightConnector1">
            <a:avLst/>
          </a:prstGeom>
          <a:ln w="28575">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Прямая со стрелкой 107">
            <a:extLst>
              <a:ext uri="{FF2B5EF4-FFF2-40B4-BE49-F238E27FC236}">
                <a16:creationId xmlns:a16="http://schemas.microsoft.com/office/drawing/2014/main" id="{4D03ECAA-1852-E94A-A8C9-3D3979AFE468}"/>
              </a:ext>
            </a:extLst>
          </p:cNvPr>
          <p:cNvCxnSpPr/>
          <p:nvPr/>
        </p:nvCxnSpPr>
        <p:spPr>
          <a:xfrm flipH="1">
            <a:off x="3493363" y="4284918"/>
            <a:ext cx="1116151" cy="0"/>
          </a:xfrm>
          <a:prstGeom prst="straightConnector1">
            <a:avLst/>
          </a:prstGeom>
          <a:ln w="28575">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4D03ECAA-1852-E94A-A8C9-3D3979AFE468}"/>
              </a:ext>
            </a:extLst>
          </p:cNvPr>
          <p:cNvCxnSpPr/>
          <p:nvPr/>
        </p:nvCxnSpPr>
        <p:spPr>
          <a:xfrm flipH="1">
            <a:off x="3498126" y="6011665"/>
            <a:ext cx="1116151" cy="0"/>
          </a:xfrm>
          <a:prstGeom prst="straightConnector1">
            <a:avLst/>
          </a:prstGeom>
          <a:ln w="28575">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Прямая со стрелкой 109">
            <a:extLst>
              <a:ext uri="{FF2B5EF4-FFF2-40B4-BE49-F238E27FC236}">
                <a16:creationId xmlns:a16="http://schemas.microsoft.com/office/drawing/2014/main" id="{4D03ECAA-1852-E94A-A8C9-3D3979AFE468}"/>
              </a:ext>
            </a:extLst>
          </p:cNvPr>
          <p:cNvCxnSpPr/>
          <p:nvPr/>
        </p:nvCxnSpPr>
        <p:spPr>
          <a:xfrm flipH="1">
            <a:off x="6215145" y="4171156"/>
            <a:ext cx="950948" cy="0"/>
          </a:xfrm>
          <a:prstGeom prst="straightConnector1">
            <a:avLst/>
          </a:prstGeom>
          <a:ln w="28575">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4D03ECAA-1852-E94A-A8C9-3D3979AFE468}"/>
              </a:ext>
            </a:extLst>
          </p:cNvPr>
          <p:cNvCxnSpPr/>
          <p:nvPr/>
        </p:nvCxnSpPr>
        <p:spPr>
          <a:xfrm>
            <a:off x="6215145" y="4382985"/>
            <a:ext cx="950948" cy="0"/>
          </a:xfrm>
          <a:prstGeom prst="straightConnector1">
            <a:avLst/>
          </a:prstGeom>
          <a:ln w="28575">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4D03ECAA-1852-E94A-A8C9-3D3979AFE468}"/>
              </a:ext>
            </a:extLst>
          </p:cNvPr>
          <p:cNvCxnSpPr/>
          <p:nvPr/>
        </p:nvCxnSpPr>
        <p:spPr>
          <a:xfrm flipH="1">
            <a:off x="6215145" y="5874465"/>
            <a:ext cx="950948" cy="0"/>
          </a:xfrm>
          <a:prstGeom prst="straightConnector1">
            <a:avLst/>
          </a:prstGeom>
          <a:ln w="28575">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Прямая со стрелкой 112">
            <a:extLst>
              <a:ext uri="{FF2B5EF4-FFF2-40B4-BE49-F238E27FC236}">
                <a16:creationId xmlns:a16="http://schemas.microsoft.com/office/drawing/2014/main" id="{4D03ECAA-1852-E94A-A8C9-3D3979AFE468}"/>
              </a:ext>
            </a:extLst>
          </p:cNvPr>
          <p:cNvCxnSpPr/>
          <p:nvPr/>
        </p:nvCxnSpPr>
        <p:spPr>
          <a:xfrm>
            <a:off x="6215145" y="6086294"/>
            <a:ext cx="950948" cy="0"/>
          </a:xfrm>
          <a:prstGeom prst="straightConnector1">
            <a:avLst/>
          </a:prstGeom>
          <a:ln w="28575">
            <a:solidFill>
              <a:schemeClr val="accent4">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Овал 55">
            <a:extLst>
              <a:ext uri="{FF2B5EF4-FFF2-40B4-BE49-F238E27FC236}">
                <a16:creationId xmlns:a16="http://schemas.microsoft.com/office/drawing/2014/main" id="{A0E62310-0B1E-4643-9412-4BBB7699BAF1}"/>
              </a:ext>
            </a:extLst>
          </p:cNvPr>
          <p:cNvSpPr/>
          <p:nvPr/>
        </p:nvSpPr>
        <p:spPr>
          <a:xfrm>
            <a:off x="2844196" y="1519538"/>
            <a:ext cx="273600" cy="273600"/>
          </a:xfrm>
          <a:prstGeom prst="ellipse">
            <a:avLst/>
          </a:prstGeom>
          <a:solidFill>
            <a:srgbClr val="5CB3A7"/>
          </a:solidFill>
          <a:ln>
            <a:solidFill>
              <a:srgbClr val="C0F0E4"/>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600" b="1" dirty="0">
                <a:solidFill>
                  <a:schemeClr val="bg1"/>
                </a:solidFill>
                <a:effectLst>
                  <a:outerShdw blurRad="38100" dist="38100" dir="2700000" algn="tl">
                    <a:srgbClr val="000000">
                      <a:alpha val="43137"/>
                    </a:srgbClr>
                  </a:outerShdw>
                </a:effectLst>
                <a:latin typeface="Century Gothic" panose="020B0502020202020204" pitchFamily="34" charset="0"/>
              </a:rPr>
              <a:t>1</a:t>
            </a:r>
          </a:p>
        </p:txBody>
      </p:sp>
      <p:sp>
        <p:nvSpPr>
          <p:cNvPr id="59" name="Овал 58">
            <a:extLst>
              <a:ext uri="{FF2B5EF4-FFF2-40B4-BE49-F238E27FC236}">
                <a16:creationId xmlns:a16="http://schemas.microsoft.com/office/drawing/2014/main" id="{B33C109B-B112-2D4E-A431-9D1C85875819}"/>
              </a:ext>
            </a:extLst>
          </p:cNvPr>
          <p:cNvSpPr/>
          <p:nvPr/>
        </p:nvSpPr>
        <p:spPr>
          <a:xfrm>
            <a:off x="3823149" y="3232542"/>
            <a:ext cx="273600" cy="273600"/>
          </a:xfrm>
          <a:prstGeom prst="ellipse">
            <a:avLst/>
          </a:prstGeom>
          <a:solidFill>
            <a:srgbClr val="5CB3A7"/>
          </a:solidFill>
          <a:ln>
            <a:solidFill>
              <a:srgbClr val="C0F0E4"/>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1600" b="1" dirty="0">
                <a:solidFill>
                  <a:schemeClr val="bg1"/>
                </a:solidFill>
                <a:effectLst>
                  <a:outerShdw blurRad="38100" dist="38100" dir="2700000" algn="tl">
                    <a:srgbClr val="000000">
                      <a:alpha val="43137"/>
                    </a:srgbClr>
                  </a:outerShdw>
                </a:effectLst>
                <a:latin typeface="Century Gothic" panose="020B0502020202020204" pitchFamily="34" charset="0"/>
              </a:rPr>
              <a:t>2</a:t>
            </a:r>
            <a:endParaRPr lang="ru-RU" sz="1600" b="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
        <p:nvSpPr>
          <p:cNvPr id="74" name="Овал 73">
            <a:extLst>
              <a:ext uri="{FF2B5EF4-FFF2-40B4-BE49-F238E27FC236}">
                <a16:creationId xmlns:a16="http://schemas.microsoft.com/office/drawing/2014/main" id="{B33C109B-B112-2D4E-A431-9D1C85875819}"/>
              </a:ext>
            </a:extLst>
          </p:cNvPr>
          <p:cNvSpPr/>
          <p:nvPr/>
        </p:nvSpPr>
        <p:spPr>
          <a:xfrm>
            <a:off x="2980996" y="5104461"/>
            <a:ext cx="273600" cy="273600"/>
          </a:xfrm>
          <a:prstGeom prst="ellipse">
            <a:avLst/>
          </a:prstGeom>
          <a:solidFill>
            <a:srgbClr val="5CB3A7"/>
          </a:solidFill>
          <a:ln>
            <a:solidFill>
              <a:srgbClr val="C0F0E4"/>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600" b="1" dirty="0">
                <a:solidFill>
                  <a:schemeClr val="bg1"/>
                </a:solidFill>
                <a:effectLst>
                  <a:outerShdw blurRad="38100" dist="38100" dir="2700000" algn="tl">
                    <a:srgbClr val="000000">
                      <a:alpha val="43137"/>
                    </a:srgbClr>
                  </a:outerShdw>
                </a:effectLst>
                <a:latin typeface="Century Gothic" panose="020B0502020202020204" pitchFamily="34" charset="0"/>
              </a:rPr>
              <a:t>3</a:t>
            </a:r>
          </a:p>
        </p:txBody>
      </p:sp>
      <p:grpSp>
        <p:nvGrpSpPr>
          <p:cNvPr id="118" name="Group 50"/>
          <p:cNvGrpSpPr/>
          <p:nvPr/>
        </p:nvGrpSpPr>
        <p:grpSpPr>
          <a:xfrm>
            <a:off x="-7905" y="3798964"/>
            <a:ext cx="1125153" cy="1102233"/>
            <a:chOff x="953424" y="1530100"/>
            <a:chExt cx="2228412" cy="2228408"/>
          </a:xfrm>
          <a:solidFill>
            <a:srgbClr val="EBEBEB"/>
          </a:solidFill>
        </p:grpSpPr>
        <p:sp>
          <p:nvSpPr>
            <p:cNvPr id="125" name="Freeform 46"/>
            <p:cNvSpPr/>
            <p:nvPr/>
          </p:nvSpPr>
          <p:spPr>
            <a:xfrm>
              <a:off x="953424" y="1530100"/>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059" tIns="506437" rIns="329059" bIns="403158" numCol="1" spcCol="1270" anchor="ctr" anchorCtr="0">
              <a:noAutofit/>
            </a:bodyPr>
            <a:lstStyle/>
            <a:p>
              <a:pPr algn="ctr" defTabSz="1230954">
                <a:lnSpc>
                  <a:spcPct val="90000"/>
                </a:lnSpc>
                <a:spcBef>
                  <a:spcPct val="0"/>
                </a:spcBef>
                <a:spcAft>
                  <a:spcPct val="35000"/>
                </a:spcAft>
              </a:pPr>
              <a:endParaRPr lang="en-US" sz="2769" dirty="0"/>
            </a:p>
          </p:txBody>
        </p:sp>
        <p:sp>
          <p:nvSpPr>
            <p:cNvPr id="126" name="Oval 47"/>
            <p:cNvSpPr/>
            <p:nvPr/>
          </p:nvSpPr>
          <p:spPr>
            <a:xfrm>
              <a:off x="1391501" y="1954541"/>
              <a:ext cx="1382567" cy="1382568"/>
            </a:xfrm>
            <a:prstGeom prst="ellipse">
              <a:avLst/>
            </a:prstGeom>
            <a:solidFill>
              <a:srgbClr val="BCBCBC">
                <a:alpha val="66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54" dirty="0"/>
            </a:p>
          </p:txBody>
        </p:sp>
      </p:grpSp>
      <p:grpSp>
        <p:nvGrpSpPr>
          <p:cNvPr id="133" name="Group 50"/>
          <p:cNvGrpSpPr/>
          <p:nvPr/>
        </p:nvGrpSpPr>
        <p:grpSpPr>
          <a:xfrm>
            <a:off x="-307253" y="2114684"/>
            <a:ext cx="1712108" cy="1743329"/>
            <a:chOff x="953424" y="1530100"/>
            <a:chExt cx="2228412" cy="2228408"/>
          </a:xfrm>
          <a:solidFill>
            <a:srgbClr val="EBEBEB"/>
          </a:solidFill>
        </p:grpSpPr>
        <p:sp>
          <p:nvSpPr>
            <p:cNvPr id="134" name="Freeform 46"/>
            <p:cNvSpPr/>
            <p:nvPr/>
          </p:nvSpPr>
          <p:spPr>
            <a:xfrm>
              <a:off x="953424" y="1530100"/>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9059" tIns="506437" rIns="329059" bIns="403158" numCol="1" spcCol="1270" anchor="ctr" anchorCtr="0">
              <a:noAutofit/>
            </a:bodyPr>
            <a:lstStyle/>
            <a:p>
              <a:pPr algn="ctr" defTabSz="1230954">
                <a:lnSpc>
                  <a:spcPct val="90000"/>
                </a:lnSpc>
                <a:spcBef>
                  <a:spcPct val="0"/>
                </a:spcBef>
                <a:spcAft>
                  <a:spcPct val="35000"/>
                </a:spcAft>
              </a:pPr>
              <a:endParaRPr lang="en-US" sz="2769" dirty="0"/>
            </a:p>
          </p:txBody>
        </p:sp>
        <p:sp>
          <p:nvSpPr>
            <p:cNvPr id="135" name="Oval 47"/>
            <p:cNvSpPr/>
            <p:nvPr/>
          </p:nvSpPr>
          <p:spPr>
            <a:xfrm>
              <a:off x="1391501" y="1954541"/>
              <a:ext cx="1382567" cy="1382568"/>
            </a:xfrm>
            <a:prstGeom prst="ellipse">
              <a:avLst/>
            </a:prstGeom>
            <a:solidFill>
              <a:srgbClr val="BCBCBC">
                <a:alpha val="54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54" dirty="0"/>
            </a:p>
          </p:txBody>
        </p:sp>
      </p:grpSp>
    </p:spTree>
    <p:extLst>
      <p:ext uri="{BB962C8B-B14F-4D97-AF65-F5344CB8AC3E}">
        <p14:creationId xmlns:p14="http://schemas.microsoft.com/office/powerpoint/2010/main" val="4279502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Прямая соединительная линия 39">
            <a:extLst>
              <a:ext uri="{FF2B5EF4-FFF2-40B4-BE49-F238E27FC236}">
                <a16:creationId xmlns:a16="http://schemas.microsoft.com/office/drawing/2014/main" id="{4B86EFDC-F72D-064B-9500-E31AB10FD989}"/>
              </a:ext>
            </a:extLst>
          </p:cNvPr>
          <p:cNvCxnSpPr>
            <a:cxnSpLocks/>
          </p:cNvCxnSpPr>
          <p:nvPr/>
        </p:nvCxnSpPr>
        <p:spPr>
          <a:xfrm>
            <a:off x="4532891" y="1747320"/>
            <a:ext cx="0" cy="2144451"/>
          </a:xfrm>
          <a:prstGeom prst="line">
            <a:avLst/>
          </a:prstGeom>
          <a:ln w="127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0" name="Диаграмма 19">
            <a:extLst>
              <a:ext uri="{FF2B5EF4-FFF2-40B4-BE49-F238E27FC236}">
                <a16:creationId xmlns:a16="http://schemas.microsoft.com/office/drawing/2014/main" id="{CA549AC7-D287-DB47-896E-7DBE649AB2D0}"/>
              </a:ext>
            </a:extLst>
          </p:cNvPr>
          <p:cNvGraphicFramePr/>
          <p:nvPr>
            <p:extLst>
              <p:ext uri="{D42A27DB-BD31-4B8C-83A1-F6EECF244321}">
                <p14:modId xmlns:p14="http://schemas.microsoft.com/office/powerpoint/2010/main" val="147812944"/>
              </p:ext>
            </p:extLst>
          </p:nvPr>
        </p:nvGraphicFramePr>
        <p:xfrm>
          <a:off x="3041797" y="2568507"/>
          <a:ext cx="1935821" cy="1572854"/>
        </p:xfrm>
        <a:graphic>
          <a:graphicData uri="http://schemas.openxmlformats.org/drawingml/2006/chart">
            <c:chart xmlns:c="http://schemas.openxmlformats.org/drawingml/2006/chart" xmlns:r="http://schemas.openxmlformats.org/officeDocument/2006/relationships" r:id="rId4"/>
          </a:graphicData>
        </a:graphic>
      </p:graphicFrame>
      <p:sp>
        <p:nvSpPr>
          <p:cNvPr id="6" name="Заголовок 5"/>
          <p:cNvSpPr>
            <a:spLocks noGrp="1"/>
          </p:cNvSpPr>
          <p:nvPr>
            <p:ph type="title"/>
          </p:nvPr>
        </p:nvSpPr>
        <p:spPr/>
        <p:txBody>
          <a:bodyPr/>
          <a:lstStyle/>
          <a:p>
            <a:r>
              <a:rPr lang="ru-RU" b="1" dirty="0">
                <a:latin typeface="Century Gothic" panose="020B0502020202020204" pitchFamily="34" charset="0"/>
              </a:rPr>
              <a:t>Опцион «</a:t>
            </a:r>
            <a:r>
              <a:rPr lang="ru-RU" b="1" dirty="0" err="1">
                <a:latin typeface="Century Gothic" panose="020B0502020202020204" pitchFamily="34" charset="0"/>
              </a:rPr>
              <a:t>Кэп</a:t>
            </a:r>
            <a:r>
              <a:rPr lang="ru-RU" b="1" dirty="0">
                <a:latin typeface="Century Gothic" panose="020B0502020202020204" pitchFamily="34" charset="0"/>
              </a:rPr>
              <a:t>»</a:t>
            </a:r>
            <a:r>
              <a:rPr lang="en-US" b="1" dirty="0">
                <a:latin typeface="Century Gothic" panose="020B0502020202020204" pitchFamily="34" charset="0"/>
              </a:rPr>
              <a:t> (Cap)</a:t>
            </a:r>
            <a:r>
              <a:rPr lang="ru-RU" b="1" dirty="0">
                <a:latin typeface="Century Gothic" panose="020B0502020202020204" pitchFamily="34" charset="0"/>
              </a:rPr>
              <a:t> на процентную ставку</a:t>
            </a:r>
            <a:r>
              <a:rPr lang="en-US" b="1" dirty="0">
                <a:latin typeface="Century Gothic" panose="020B0502020202020204" pitchFamily="34" charset="0"/>
              </a:rPr>
              <a:t>.</a:t>
            </a:r>
            <a:br>
              <a:rPr lang="en-US" b="1" dirty="0">
                <a:latin typeface="Century Gothic" panose="020B0502020202020204" pitchFamily="34" charset="0"/>
              </a:rPr>
            </a:br>
            <a:r>
              <a:rPr lang="ru-RU" b="1" dirty="0">
                <a:latin typeface="Century Gothic" panose="020B0502020202020204" pitchFamily="34" charset="0"/>
              </a:rPr>
              <a:t>Сделка фиксации максимума процентной ставки</a:t>
            </a:r>
          </a:p>
        </p:txBody>
      </p:sp>
      <p:sp>
        <p:nvSpPr>
          <p:cNvPr id="2" name="Текст 1"/>
          <p:cNvSpPr>
            <a:spLocks noGrp="1"/>
          </p:cNvSpPr>
          <p:nvPr>
            <p:ph type="body" sz="quarter" idx="10"/>
          </p:nvPr>
        </p:nvSpPr>
        <p:spPr/>
        <p:txBody>
          <a:bodyPr/>
          <a:lstStyle/>
          <a:p>
            <a:endParaRPr lang="ru-RU"/>
          </a:p>
        </p:txBody>
      </p:sp>
      <p:sp>
        <p:nvSpPr>
          <p:cNvPr id="3" name="TextBox 2">
            <a:extLst>
              <a:ext uri="{FF2B5EF4-FFF2-40B4-BE49-F238E27FC236}">
                <a16:creationId xmlns:a16="http://schemas.microsoft.com/office/drawing/2014/main" id="{2DF17CA5-DF51-F449-801E-3BBEB33429D3}"/>
              </a:ext>
            </a:extLst>
          </p:cNvPr>
          <p:cNvSpPr txBox="1"/>
          <p:nvPr/>
        </p:nvSpPr>
        <p:spPr>
          <a:xfrm flipH="1">
            <a:off x="5113259" y="3892914"/>
            <a:ext cx="1442772" cy="203133"/>
          </a:xfrm>
          <a:prstGeom prst="rect">
            <a:avLst/>
          </a:prstGeom>
          <a:noFill/>
        </p:spPr>
        <p:txBody>
          <a:bodyPr wrap="square" rtlCol="0">
            <a:spAutoFit/>
          </a:bodyPr>
          <a:lstStyle/>
          <a:p>
            <a:pPr eaLnBrk="0" fontAlgn="base" hangingPunct="0">
              <a:lnSpc>
                <a:spcPct val="90000"/>
              </a:lnSpc>
              <a:spcBef>
                <a:spcPct val="0"/>
              </a:spcBef>
              <a:spcAft>
                <a:spcPct val="0"/>
              </a:spcAft>
            </a:pPr>
            <a:r>
              <a:rPr lang="ru-RU" sz="800" i="1" dirty="0">
                <a:solidFill>
                  <a:prstClr val="black"/>
                </a:solidFill>
                <a:ea typeface="Segoe UI" panose="020B0502040204020203" pitchFamily="34" charset="0"/>
                <a:cs typeface="Segoe UI" panose="020B0502040204020203" pitchFamily="34" charset="0"/>
              </a:rPr>
              <a:t>ВРЕМЯ</a:t>
            </a:r>
          </a:p>
        </p:txBody>
      </p:sp>
      <p:graphicFrame>
        <p:nvGraphicFramePr>
          <p:cNvPr id="4" name="Диаграмма 3">
            <a:extLst>
              <a:ext uri="{FF2B5EF4-FFF2-40B4-BE49-F238E27FC236}">
                <a16:creationId xmlns:a16="http://schemas.microsoft.com/office/drawing/2014/main" id="{F6607730-4D0B-D14C-B96B-BBFF0A3CF4DE}"/>
              </a:ext>
            </a:extLst>
          </p:cNvPr>
          <p:cNvGraphicFramePr/>
          <p:nvPr>
            <p:extLst>
              <p:ext uri="{D42A27DB-BD31-4B8C-83A1-F6EECF244321}">
                <p14:modId xmlns:p14="http://schemas.microsoft.com/office/powerpoint/2010/main" val="4184026284"/>
              </p:ext>
            </p:extLst>
          </p:nvPr>
        </p:nvGraphicFramePr>
        <p:xfrm>
          <a:off x="366053" y="1339750"/>
          <a:ext cx="5657567" cy="2300722"/>
        </p:xfrm>
        <a:graphic>
          <a:graphicData uri="http://schemas.openxmlformats.org/drawingml/2006/chart">
            <c:chart xmlns:c="http://schemas.openxmlformats.org/drawingml/2006/chart" xmlns:r="http://schemas.openxmlformats.org/officeDocument/2006/relationships" r:id="rId5"/>
          </a:graphicData>
        </a:graphic>
      </p:graphicFrame>
      <p:sp>
        <p:nvSpPr>
          <p:cNvPr id="8" name="Правая фигурная скобка 63">
            <a:extLst>
              <a:ext uri="{FF2B5EF4-FFF2-40B4-BE49-F238E27FC236}">
                <a16:creationId xmlns:a16="http://schemas.microsoft.com/office/drawing/2014/main" id="{087496BD-CA21-4743-BDB1-0E2D5844A3B3}"/>
              </a:ext>
            </a:extLst>
          </p:cNvPr>
          <p:cNvSpPr/>
          <p:nvPr/>
        </p:nvSpPr>
        <p:spPr>
          <a:xfrm>
            <a:off x="4632507" y="1747320"/>
            <a:ext cx="293153" cy="1009026"/>
          </a:xfrm>
          <a:prstGeom prst="rightBrace">
            <a:avLst>
              <a:gd name="adj1" fmla="val 45712"/>
              <a:gd name="adj2" fmla="val 50645"/>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cxnSp>
        <p:nvCxnSpPr>
          <p:cNvPr id="10" name="Прямая соединительная линия 9">
            <a:extLst>
              <a:ext uri="{FF2B5EF4-FFF2-40B4-BE49-F238E27FC236}">
                <a16:creationId xmlns:a16="http://schemas.microsoft.com/office/drawing/2014/main" id="{C2C11EF5-9B5B-8C4C-800E-8C53099C1274}"/>
              </a:ext>
            </a:extLst>
          </p:cNvPr>
          <p:cNvCxnSpPr/>
          <p:nvPr/>
        </p:nvCxnSpPr>
        <p:spPr>
          <a:xfrm flipH="1">
            <a:off x="437211" y="1577451"/>
            <a:ext cx="9960" cy="2303469"/>
          </a:xfrm>
          <a:prstGeom prst="line">
            <a:avLst/>
          </a:prstGeom>
          <a:ln w="19050">
            <a:solidFill>
              <a:schemeClr val="accent4">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8313DA89-820F-F14C-AAD8-5B781DF05F9E}"/>
              </a:ext>
            </a:extLst>
          </p:cNvPr>
          <p:cNvCxnSpPr/>
          <p:nvPr/>
        </p:nvCxnSpPr>
        <p:spPr>
          <a:xfrm>
            <a:off x="447171" y="3878174"/>
            <a:ext cx="5250941" cy="0"/>
          </a:xfrm>
          <a:prstGeom prst="line">
            <a:avLst/>
          </a:prstGeom>
          <a:ln w="19050">
            <a:solidFill>
              <a:schemeClr val="tx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7F3672-F9D5-E146-A718-FA8190C431B1}"/>
              </a:ext>
            </a:extLst>
          </p:cNvPr>
          <p:cNvSpPr txBox="1"/>
          <p:nvPr/>
        </p:nvSpPr>
        <p:spPr>
          <a:xfrm rot="16200000">
            <a:off x="-118166" y="1875452"/>
            <a:ext cx="907621" cy="203133"/>
          </a:xfrm>
          <a:prstGeom prst="rect">
            <a:avLst/>
          </a:prstGeom>
          <a:noFill/>
        </p:spPr>
        <p:txBody>
          <a:bodyPr wrap="none" rtlCol="0">
            <a:spAutoFit/>
          </a:bodyPr>
          <a:lstStyle/>
          <a:p>
            <a:pPr eaLnBrk="0" fontAlgn="base" hangingPunct="0">
              <a:lnSpc>
                <a:spcPct val="90000"/>
              </a:lnSpc>
              <a:spcBef>
                <a:spcPct val="0"/>
              </a:spcBef>
              <a:spcAft>
                <a:spcPct val="0"/>
              </a:spcAft>
            </a:pPr>
            <a:r>
              <a:rPr lang="ru-RU" sz="800" i="1" dirty="0">
                <a:solidFill>
                  <a:prstClr val="black"/>
                </a:solidFill>
                <a:ea typeface="Segoe UI" panose="020B0502040204020203" pitchFamily="34" charset="0"/>
                <a:cs typeface="Segoe UI" panose="020B0502040204020203" pitchFamily="34" charset="0"/>
              </a:rPr>
              <a:t>ЗНАЧЕНИЕ </a:t>
            </a:r>
            <a:r>
              <a:rPr lang="ru-RU" sz="800" i="1" dirty="0">
                <a:solidFill>
                  <a:srgbClr val="FF0000"/>
                </a:solidFill>
                <a:ea typeface="Segoe UI" panose="020B0502040204020203" pitchFamily="34" charset="0"/>
                <a:cs typeface="Segoe UI" panose="020B0502040204020203" pitchFamily="34" charset="0"/>
              </a:rPr>
              <a:t>КС</a:t>
            </a:r>
          </a:p>
        </p:txBody>
      </p:sp>
      <p:sp>
        <p:nvSpPr>
          <p:cNvPr id="13" name="TextBox 12">
            <a:extLst>
              <a:ext uri="{FF2B5EF4-FFF2-40B4-BE49-F238E27FC236}">
                <a16:creationId xmlns:a16="http://schemas.microsoft.com/office/drawing/2014/main" id="{E07B15AE-3456-8A4E-A384-E94A8B448D71}"/>
              </a:ext>
            </a:extLst>
          </p:cNvPr>
          <p:cNvSpPr txBox="1"/>
          <p:nvPr/>
        </p:nvSpPr>
        <p:spPr>
          <a:xfrm>
            <a:off x="305518" y="965386"/>
            <a:ext cx="5652000" cy="414000"/>
          </a:xfrm>
          <a:prstGeom prst="rect">
            <a:avLst/>
          </a:prstGeom>
          <a:solidFill>
            <a:schemeClr val="accent4"/>
          </a:solidFill>
          <a:ln>
            <a:noFill/>
          </a:ln>
        </p:spPr>
        <p:txBody>
          <a:bodyPr wrap="square" lIns="180000" tIns="0" rIns="108000" bIns="0" rtlCol="0" anchor="ctr" anchorCtr="0">
            <a:noAutofit/>
          </a:bodyPr>
          <a:lstStyle/>
          <a:p>
            <a:pPr marL="9525" algn="ctr">
              <a:lnSpc>
                <a:spcPct val="90000"/>
              </a:lnSpc>
              <a:tabLst>
                <a:tab pos="717550" algn="l"/>
              </a:tabLst>
            </a:pPr>
            <a:r>
              <a:rPr lang="ru-RU" sz="1500" b="1" dirty="0">
                <a:solidFill>
                  <a:schemeClr val="bg1"/>
                </a:solidFill>
                <a:latin typeface="Century Gothic" panose="020B0502020202020204" pitchFamily="34" charset="0"/>
              </a:rPr>
              <a:t>Хеджирование от роста плавающей процентной</a:t>
            </a:r>
            <a:r>
              <a:rPr lang="en-US" sz="1500" b="1" dirty="0">
                <a:solidFill>
                  <a:schemeClr val="bg1"/>
                </a:solidFill>
                <a:latin typeface="Century Gothic" panose="020B0502020202020204" pitchFamily="34" charset="0"/>
              </a:rPr>
              <a:t> </a:t>
            </a:r>
            <a:r>
              <a:rPr lang="ru-RU" sz="1500" b="1" dirty="0">
                <a:solidFill>
                  <a:schemeClr val="bg1"/>
                </a:solidFill>
                <a:latin typeface="Century Gothic" panose="020B0502020202020204" pitchFamily="34" charset="0"/>
              </a:rPr>
              <a:t>ставки</a:t>
            </a:r>
            <a:endParaRPr lang="ru-RU" sz="1500" dirty="0">
              <a:solidFill>
                <a:schemeClr val="bg1"/>
              </a:solidFill>
              <a:latin typeface="Century Gothic" panose="020B0502020202020204" pitchFamily="34" charset="0"/>
            </a:endParaRPr>
          </a:p>
        </p:txBody>
      </p:sp>
      <p:sp>
        <p:nvSpPr>
          <p:cNvPr id="14" name="TextBox 13">
            <a:extLst>
              <a:ext uri="{FF2B5EF4-FFF2-40B4-BE49-F238E27FC236}">
                <a16:creationId xmlns:a16="http://schemas.microsoft.com/office/drawing/2014/main" id="{323D4CAA-9543-9E42-8D3B-5B779D901259}"/>
              </a:ext>
            </a:extLst>
          </p:cNvPr>
          <p:cNvSpPr txBox="1"/>
          <p:nvPr/>
        </p:nvSpPr>
        <p:spPr>
          <a:xfrm>
            <a:off x="6234484" y="965386"/>
            <a:ext cx="5651998" cy="414000"/>
          </a:xfrm>
          <a:prstGeom prst="rect">
            <a:avLst/>
          </a:prstGeom>
          <a:solidFill>
            <a:srgbClr val="5CB3A7"/>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Как это работает?</a:t>
            </a:r>
            <a:endParaRPr lang="ru-RU" sz="1400" dirty="0">
              <a:solidFill>
                <a:schemeClr val="bg1"/>
              </a:solidFill>
              <a:latin typeface="Century Gothic" panose="020B0502020202020204" pitchFamily="34" charset="0"/>
            </a:endParaRPr>
          </a:p>
        </p:txBody>
      </p:sp>
      <p:sp>
        <p:nvSpPr>
          <p:cNvPr id="15" name="Заголовок 1">
            <a:extLst>
              <a:ext uri="{FF2B5EF4-FFF2-40B4-BE49-F238E27FC236}">
                <a16:creationId xmlns:a16="http://schemas.microsoft.com/office/drawing/2014/main" id="{16A41494-BF0C-994D-BE4A-182A8AEE1D4A}"/>
              </a:ext>
            </a:extLst>
          </p:cNvPr>
          <p:cNvSpPr txBox="1">
            <a:spLocks/>
          </p:cNvSpPr>
          <p:nvPr/>
        </p:nvSpPr>
        <p:spPr>
          <a:xfrm>
            <a:off x="6410492" y="1437806"/>
            <a:ext cx="5299980" cy="54014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300" b="1" cap="none" dirty="0">
                <a:solidFill>
                  <a:schemeClr val="accent4">
                    <a:lumMod val="50000"/>
                  </a:schemeClr>
                </a:solidFill>
                <a:latin typeface="Century Gothic" panose="020B0502020202020204" pitchFamily="34" charset="0"/>
                <a:cs typeface="Arial" panose="020B0604020202020204" pitchFamily="34" charset="0"/>
              </a:rPr>
              <a:t>ОПЦИОН КЭП</a:t>
            </a:r>
            <a:r>
              <a:rPr lang="en-US" sz="1300" b="1" cap="none" dirty="0">
                <a:solidFill>
                  <a:schemeClr val="accent4">
                    <a:lumMod val="50000"/>
                  </a:schemeClr>
                </a:solidFill>
                <a:latin typeface="Century Gothic" panose="020B0502020202020204" pitchFamily="34" charset="0"/>
                <a:cs typeface="Arial" panose="020B0604020202020204" pitchFamily="34" charset="0"/>
              </a:rPr>
              <a:t> </a:t>
            </a:r>
            <a:r>
              <a:rPr lang="ru-RU" sz="1300" b="1" cap="none" dirty="0">
                <a:solidFill>
                  <a:schemeClr val="accent4">
                    <a:lumMod val="50000"/>
                  </a:schemeClr>
                </a:solidFill>
                <a:latin typeface="Century Gothic" panose="020B0502020202020204" pitchFamily="34" charset="0"/>
                <a:cs typeface="Arial" panose="020B0604020202020204" pitchFamily="34" charset="0"/>
              </a:rPr>
              <a:t>– это финансовый инструмент, который защищает от роста плавающей процентной ставки выше определенного уровня-  </a:t>
            </a:r>
            <a:r>
              <a:rPr lang="ru-RU" sz="1300" b="1" cap="none" dirty="0" err="1">
                <a:solidFill>
                  <a:schemeClr val="accent4">
                    <a:lumMod val="50000"/>
                  </a:schemeClr>
                </a:solidFill>
                <a:latin typeface="Century Gothic" panose="020B0502020202020204" pitchFamily="34" charset="0"/>
                <a:cs typeface="Arial" panose="020B0604020202020204" pitchFamily="34" charset="0"/>
              </a:rPr>
              <a:t>страйка</a:t>
            </a:r>
            <a:r>
              <a:rPr lang="ru-RU" sz="1300" b="1" cap="none" dirty="0">
                <a:solidFill>
                  <a:schemeClr val="accent4">
                    <a:lumMod val="50000"/>
                  </a:schemeClr>
                </a:solidFill>
                <a:latin typeface="Century Gothic" panose="020B0502020202020204" pitchFamily="34" charset="0"/>
                <a:cs typeface="Arial" panose="020B0604020202020204" pitchFamily="34" charset="0"/>
              </a:rPr>
              <a:t> опциона</a:t>
            </a:r>
          </a:p>
        </p:txBody>
      </p:sp>
      <p:sp>
        <p:nvSpPr>
          <p:cNvPr id="16" name="Скругленный прямоугольник 15">
            <a:extLst>
              <a:ext uri="{FF2B5EF4-FFF2-40B4-BE49-F238E27FC236}">
                <a16:creationId xmlns:a16="http://schemas.microsoft.com/office/drawing/2014/main" id="{A51E84D2-BC39-5D41-B241-62E78144EF35}"/>
              </a:ext>
            </a:extLst>
          </p:cNvPr>
          <p:cNvSpPr/>
          <p:nvPr/>
        </p:nvSpPr>
        <p:spPr>
          <a:xfrm>
            <a:off x="6155596" y="1964447"/>
            <a:ext cx="5886580" cy="2715924"/>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just"/>
            <a:r>
              <a:rPr lang="ru-RU" sz="1300" dirty="0">
                <a:solidFill>
                  <a:schemeClr val="tx1">
                    <a:lumMod val="85000"/>
                    <a:lumOff val="15000"/>
                  </a:schemeClr>
                </a:solidFill>
                <a:latin typeface="Century Gothic" panose="020B0502020202020204" pitchFamily="34" charset="0"/>
              </a:rPr>
              <a:t>В </a:t>
            </a:r>
            <a:r>
              <a:rPr lang="ru-RU" sz="1300" dirty="0" smtClean="0">
                <a:solidFill>
                  <a:schemeClr val="tx1">
                    <a:lumMod val="85000"/>
                    <a:lumOff val="15000"/>
                  </a:schemeClr>
                </a:solidFill>
                <a:latin typeface="Century Gothic" panose="020B0502020202020204" pitchFamily="34" charset="0"/>
              </a:rPr>
              <a:t>случае</a:t>
            </a:r>
            <a:r>
              <a:rPr lang="en-US" sz="1300" dirty="0" smtClean="0">
                <a:solidFill>
                  <a:schemeClr val="tx1">
                    <a:lumMod val="85000"/>
                    <a:lumOff val="15000"/>
                  </a:schemeClr>
                </a:solidFill>
                <a:latin typeface="Century Gothic" panose="020B0502020202020204" pitchFamily="34" charset="0"/>
              </a:rPr>
              <a:t>,</a:t>
            </a:r>
            <a:r>
              <a:rPr lang="ru-RU" sz="1300" dirty="0" smtClean="0">
                <a:solidFill>
                  <a:schemeClr val="tx1">
                    <a:lumMod val="85000"/>
                    <a:lumOff val="15000"/>
                  </a:schemeClr>
                </a:solidFill>
                <a:latin typeface="Century Gothic" panose="020B0502020202020204" pitchFamily="34" charset="0"/>
              </a:rPr>
              <a:t> </a:t>
            </a:r>
            <a:r>
              <a:rPr lang="ru-RU" sz="1300" dirty="0">
                <a:solidFill>
                  <a:schemeClr val="tx1">
                    <a:lumMod val="85000"/>
                    <a:lumOff val="15000"/>
                  </a:schemeClr>
                </a:solidFill>
                <a:latin typeface="Century Gothic" panose="020B0502020202020204" pitchFamily="34" charset="0"/>
              </a:rPr>
              <a:t>если в </a:t>
            </a:r>
            <a:r>
              <a:rPr lang="ru-RU" sz="1300" dirty="0" smtClean="0">
                <a:solidFill>
                  <a:schemeClr val="tx1">
                    <a:lumMod val="85000"/>
                    <a:lumOff val="15000"/>
                  </a:schemeClr>
                </a:solidFill>
                <a:latin typeface="Century Gothic" panose="020B0502020202020204" pitchFamily="34" charset="0"/>
              </a:rPr>
              <a:t>установленную в сделке дату исполнения опциона плавающая </a:t>
            </a:r>
            <a:r>
              <a:rPr lang="ru-RU" sz="1300" dirty="0">
                <a:solidFill>
                  <a:schemeClr val="tx1">
                    <a:lumMod val="85000"/>
                    <a:lumOff val="15000"/>
                  </a:schemeClr>
                </a:solidFill>
                <a:latin typeface="Century Gothic" panose="020B0502020202020204" pitchFamily="34" charset="0"/>
              </a:rPr>
              <a:t>ставка окажется выше значения</a:t>
            </a:r>
            <a:r>
              <a:rPr lang="en-US" sz="1300" dirty="0">
                <a:solidFill>
                  <a:schemeClr val="tx1">
                    <a:lumMod val="85000"/>
                    <a:lumOff val="15000"/>
                  </a:schemeClr>
                </a:solidFill>
                <a:latin typeface="Century Gothic" panose="020B0502020202020204" pitchFamily="34" charset="0"/>
              </a:rPr>
              <a:t> </a:t>
            </a:r>
            <a:r>
              <a:rPr lang="en-US" sz="1300" b="1" dirty="0">
                <a:solidFill>
                  <a:schemeClr val="accent5"/>
                </a:solidFill>
                <a:latin typeface="Century Gothic" panose="020B0502020202020204" pitchFamily="34" charset="0"/>
              </a:rPr>
              <a:t>XX</a:t>
            </a:r>
            <a:r>
              <a:rPr lang="ru-RU" sz="1300" b="1" dirty="0">
                <a:solidFill>
                  <a:schemeClr val="accent5"/>
                </a:solidFill>
                <a:latin typeface="Century Gothic" panose="020B0502020202020204" pitchFamily="34" charset="0"/>
              </a:rPr>
              <a:t>%</a:t>
            </a:r>
            <a:r>
              <a:rPr lang="ru-RU" sz="1300" dirty="0">
                <a:solidFill>
                  <a:schemeClr val="tx1"/>
                </a:solidFill>
                <a:latin typeface="Century Gothic" panose="020B0502020202020204" pitchFamily="34" charset="0"/>
              </a:rPr>
              <a:t>,</a:t>
            </a:r>
            <a:r>
              <a:rPr lang="ru-RU" sz="1300" dirty="0">
                <a:solidFill>
                  <a:schemeClr val="tx1">
                    <a:lumMod val="85000"/>
                    <a:lumOff val="15000"/>
                  </a:schemeClr>
                </a:solidFill>
                <a:latin typeface="Century Gothic" panose="020B0502020202020204" pitchFamily="34" charset="0"/>
              </a:rPr>
              <a:t> Заемщик </a:t>
            </a:r>
            <a:r>
              <a:rPr lang="ru-RU" sz="1300" dirty="0" smtClean="0">
                <a:solidFill>
                  <a:schemeClr val="tx1">
                    <a:lumMod val="85000"/>
                    <a:lumOff val="15000"/>
                  </a:schemeClr>
                </a:solidFill>
                <a:latin typeface="Century Gothic" panose="020B0502020202020204" pitchFamily="34" charset="0"/>
              </a:rPr>
              <a:t>получит </a:t>
            </a:r>
            <a:r>
              <a:rPr lang="ru-RU" sz="1300" dirty="0">
                <a:solidFill>
                  <a:schemeClr val="tx1">
                    <a:lumMod val="85000"/>
                    <a:lumOff val="15000"/>
                  </a:schemeClr>
                </a:solidFill>
                <a:latin typeface="Century Gothic" panose="020B0502020202020204" pitchFamily="34" charset="0"/>
              </a:rPr>
              <a:t>компенсацию в размере: </a:t>
            </a:r>
            <a:r>
              <a:rPr lang="en-US" sz="1300" b="1" dirty="0" smtClean="0">
                <a:solidFill>
                  <a:schemeClr val="tx1">
                    <a:lumMod val="85000"/>
                    <a:lumOff val="15000"/>
                  </a:schemeClr>
                </a:solidFill>
                <a:latin typeface="Century Gothic" panose="020B0502020202020204" pitchFamily="34" charset="0"/>
              </a:rPr>
              <a:t>[</a:t>
            </a:r>
            <a:r>
              <a:rPr lang="ru-RU" sz="1300" b="1" dirty="0">
                <a:solidFill>
                  <a:schemeClr val="tx1">
                    <a:lumMod val="85000"/>
                    <a:lumOff val="15000"/>
                  </a:schemeClr>
                </a:solidFill>
                <a:latin typeface="Century Gothic" panose="020B0502020202020204" pitchFamily="34" charset="0"/>
              </a:rPr>
              <a:t>Текущее значение плавающей ставки – </a:t>
            </a:r>
            <a:r>
              <a:rPr lang="ru-RU" sz="1300" b="1" dirty="0" err="1">
                <a:solidFill>
                  <a:schemeClr val="tx1">
                    <a:lumMod val="85000"/>
                    <a:lumOff val="15000"/>
                  </a:schemeClr>
                </a:solidFill>
                <a:latin typeface="Century Gothic" panose="020B0502020202020204" pitchFamily="34" charset="0"/>
              </a:rPr>
              <a:t>страйк</a:t>
            </a:r>
            <a:r>
              <a:rPr lang="ru-RU" sz="1300" b="1" dirty="0">
                <a:solidFill>
                  <a:schemeClr val="tx1">
                    <a:lumMod val="85000"/>
                    <a:lumOff val="15000"/>
                  </a:schemeClr>
                </a:solidFill>
                <a:latin typeface="Century Gothic" panose="020B0502020202020204" pitchFamily="34" charset="0"/>
              </a:rPr>
              <a:t> опциона </a:t>
            </a:r>
            <a:r>
              <a:rPr lang="ru-RU" sz="1300" b="1" dirty="0" err="1">
                <a:solidFill>
                  <a:schemeClr val="tx1">
                    <a:lumMod val="85000"/>
                    <a:lumOff val="15000"/>
                  </a:schemeClr>
                </a:solidFill>
                <a:latin typeface="Century Gothic" panose="020B0502020202020204" pitchFamily="34" charset="0"/>
              </a:rPr>
              <a:t>Кэп</a:t>
            </a:r>
            <a:r>
              <a:rPr lang="ru-RU" sz="1300" b="1" dirty="0">
                <a:solidFill>
                  <a:schemeClr val="tx1">
                    <a:lumMod val="85000"/>
                    <a:lumOff val="15000"/>
                  </a:schemeClr>
                </a:solidFill>
                <a:latin typeface="Century Gothic" panose="020B0502020202020204" pitchFamily="34" charset="0"/>
              </a:rPr>
              <a:t>, применительно к номиналу сделки</a:t>
            </a:r>
            <a:r>
              <a:rPr lang="en-US" sz="1300" b="1" dirty="0">
                <a:solidFill>
                  <a:schemeClr val="tx1">
                    <a:lumMod val="85000"/>
                    <a:lumOff val="15000"/>
                  </a:schemeClr>
                </a:solidFill>
                <a:latin typeface="Century Gothic" panose="020B0502020202020204" pitchFamily="34" charset="0"/>
              </a:rPr>
              <a:t>]</a:t>
            </a:r>
            <a:endParaRPr lang="ru-RU" sz="1300" b="1" dirty="0">
              <a:solidFill>
                <a:schemeClr val="tx1">
                  <a:lumMod val="85000"/>
                  <a:lumOff val="15000"/>
                </a:schemeClr>
              </a:solidFill>
              <a:latin typeface="Century Gothic" panose="020B0502020202020204" pitchFamily="34" charset="0"/>
            </a:endParaRPr>
          </a:p>
          <a:p>
            <a:pPr marL="266700" algn="just"/>
            <a:endParaRPr lang="ru-RU" sz="1300" dirty="0">
              <a:solidFill>
                <a:schemeClr val="tx1">
                  <a:lumMod val="85000"/>
                  <a:lumOff val="15000"/>
                </a:schemeClr>
              </a:solidFill>
              <a:latin typeface="Century Gothic" panose="020B0502020202020204" pitchFamily="34" charset="0"/>
            </a:endParaRPr>
          </a:p>
          <a:p>
            <a:pPr marL="266700" algn="just"/>
            <a:r>
              <a:rPr lang="ru-RU" sz="1300" dirty="0">
                <a:solidFill>
                  <a:schemeClr val="tx1">
                    <a:lumMod val="85000"/>
                    <a:lumOff val="15000"/>
                  </a:schemeClr>
                </a:solidFill>
                <a:latin typeface="Century Gothic" panose="020B0502020202020204" pitchFamily="34" charset="0"/>
              </a:rPr>
              <a:t>Покупка опциона предусматривает выплату опционной премии </a:t>
            </a:r>
            <a:r>
              <a:rPr lang="en-US" sz="1300" b="1" u="sng" dirty="0">
                <a:solidFill>
                  <a:srgbClr val="5E0402"/>
                </a:solidFill>
                <a:latin typeface="Century Gothic" panose="020B0502020202020204" pitchFamily="34" charset="0"/>
              </a:rPr>
              <a:t>[</a:t>
            </a:r>
            <a:r>
              <a:rPr lang="ru-RU" sz="1300" dirty="0">
                <a:solidFill>
                  <a:schemeClr val="tx1">
                    <a:lumMod val="85000"/>
                    <a:lumOff val="15000"/>
                  </a:schemeClr>
                </a:solidFill>
                <a:latin typeface="Century Gothic" panose="020B0502020202020204" pitchFamily="34" charset="0"/>
              </a:rPr>
              <a:t>(она может быть выплачена как единовременно в дату сделки, так и равномерно, по мере уплаты процентных платежей по кредиту, также возможен вариант уплаты премии в конце </a:t>
            </a:r>
            <a:r>
              <a:rPr lang="en-US" sz="1300" dirty="0">
                <a:solidFill>
                  <a:schemeClr val="tx1">
                    <a:lumMod val="85000"/>
                    <a:lumOff val="15000"/>
                  </a:schemeClr>
                </a:solidFill>
                <a:latin typeface="Century Gothic" panose="020B0502020202020204" pitchFamily="34" charset="0"/>
              </a:rPr>
              <a:t>[</a:t>
            </a:r>
            <a:r>
              <a:rPr lang="ru-RU" sz="1300" dirty="0">
                <a:solidFill>
                  <a:schemeClr val="tx1">
                    <a:lumMod val="85000"/>
                    <a:lumOff val="15000"/>
                  </a:schemeClr>
                </a:solidFill>
                <a:latin typeface="Century Gothic" panose="020B0502020202020204" pitchFamily="34" charset="0"/>
              </a:rPr>
              <a:t>Застройщик</a:t>
            </a:r>
            <a:r>
              <a:rPr lang="en-US" sz="1300" dirty="0">
                <a:solidFill>
                  <a:schemeClr val="tx1">
                    <a:lumMod val="85000"/>
                    <a:lumOff val="15000"/>
                  </a:schemeClr>
                </a:solidFill>
                <a:latin typeface="Century Gothic" panose="020B0502020202020204" pitchFamily="34" charset="0"/>
              </a:rPr>
              <a:t>]</a:t>
            </a:r>
            <a:r>
              <a:rPr lang="ru-RU" sz="1300" dirty="0">
                <a:solidFill>
                  <a:schemeClr val="tx1">
                    <a:lumMod val="85000"/>
                    <a:lumOff val="15000"/>
                  </a:schemeClr>
                </a:solidFill>
                <a:latin typeface="Century Gothic" panose="020B0502020202020204" pitchFamily="34" charset="0"/>
              </a:rPr>
              <a:t>)</a:t>
            </a:r>
            <a:r>
              <a:rPr lang="en-US" sz="1300" b="1" u="sng" dirty="0">
                <a:solidFill>
                  <a:srgbClr val="5E0402"/>
                </a:solidFill>
                <a:latin typeface="Century Gothic" panose="020B0502020202020204" pitchFamily="34" charset="0"/>
              </a:rPr>
              <a:t>] – </a:t>
            </a:r>
            <a:r>
              <a:rPr lang="ru-RU" sz="1300" b="1" u="sng" cap="all" dirty="0">
                <a:solidFill>
                  <a:srgbClr val="5E0402"/>
                </a:solidFill>
                <a:latin typeface="Century Gothic" panose="020B0502020202020204" pitchFamily="34" charset="0"/>
              </a:rPr>
              <a:t>при подготовке материала необходимо выбрать нужный </a:t>
            </a:r>
            <a:r>
              <a:rPr lang="ru-RU" sz="1300" b="1" u="sng" cap="all" dirty="0" smtClean="0">
                <a:solidFill>
                  <a:srgbClr val="5E0402"/>
                </a:solidFill>
                <a:latin typeface="Century Gothic" panose="020B0502020202020204" pitchFamily="34" charset="0"/>
              </a:rPr>
              <a:t>вариант!!! </a:t>
            </a:r>
            <a:endParaRPr lang="ru-RU" sz="1300" b="1" u="sng" cap="all" dirty="0">
              <a:solidFill>
                <a:srgbClr val="5E0402"/>
              </a:solidFill>
              <a:latin typeface="Century Gothic" panose="020B0502020202020204" pitchFamily="34" charset="0"/>
            </a:endParaRPr>
          </a:p>
        </p:txBody>
      </p:sp>
      <p:cxnSp>
        <p:nvCxnSpPr>
          <p:cNvPr id="21" name="Прямая со стрелкой 20">
            <a:extLst>
              <a:ext uri="{FF2B5EF4-FFF2-40B4-BE49-F238E27FC236}">
                <a16:creationId xmlns:a16="http://schemas.microsoft.com/office/drawing/2014/main" id="{12D6D9A5-7EE2-9C46-97B8-4E8ECF974097}"/>
              </a:ext>
            </a:extLst>
          </p:cNvPr>
          <p:cNvCxnSpPr>
            <a:cxnSpLocks/>
          </p:cNvCxnSpPr>
          <p:nvPr/>
        </p:nvCxnSpPr>
        <p:spPr>
          <a:xfrm>
            <a:off x="3108952" y="2756346"/>
            <a:ext cx="1449577" cy="0"/>
          </a:xfrm>
          <a:prstGeom prst="straightConnector1">
            <a:avLst/>
          </a:prstGeom>
          <a:ln w="28575">
            <a:solidFill>
              <a:schemeClr val="accent5"/>
            </a:solidFill>
            <a:prstDash val="sysDash"/>
            <a:headEnd type="oval" w="med" len="med"/>
            <a:tailEnd type="triangle" w="med" len="med"/>
          </a:ln>
        </p:spPr>
        <p:style>
          <a:lnRef idx="1">
            <a:schemeClr val="accent4"/>
          </a:lnRef>
          <a:fillRef idx="0">
            <a:schemeClr val="accent4"/>
          </a:fillRef>
          <a:effectRef idx="0">
            <a:schemeClr val="accent4"/>
          </a:effectRef>
          <a:fontRef idx="minor">
            <a:schemeClr val="tx1"/>
          </a:fontRef>
        </p:style>
      </p:cxnSp>
      <p:sp>
        <p:nvSpPr>
          <p:cNvPr id="23" name="Правая фигурная скобка 63">
            <a:extLst>
              <a:ext uri="{FF2B5EF4-FFF2-40B4-BE49-F238E27FC236}">
                <a16:creationId xmlns:a16="http://schemas.microsoft.com/office/drawing/2014/main" id="{B65C7383-8C11-E942-B60F-7C0CE396983D}"/>
              </a:ext>
            </a:extLst>
          </p:cNvPr>
          <p:cNvSpPr/>
          <p:nvPr/>
        </p:nvSpPr>
        <p:spPr>
          <a:xfrm>
            <a:off x="4632507" y="2822961"/>
            <a:ext cx="293153" cy="606039"/>
          </a:xfrm>
          <a:prstGeom prst="rightBrace">
            <a:avLst>
              <a:gd name="adj1" fmla="val 45712"/>
              <a:gd name="adj2" fmla="val 50645"/>
            </a:avLst>
          </a:prstGeom>
          <a:ln w="19050">
            <a:solidFill>
              <a:schemeClr val="accent5">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sp>
        <p:nvSpPr>
          <p:cNvPr id="26" name="Заголовок 1">
            <a:extLst>
              <a:ext uri="{FF2B5EF4-FFF2-40B4-BE49-F238E27FC236}">
                <a16:creationId xmlns:a16="http://schemas.microsoft.com/office/drawing/2014/main" id="{F6C9EC81-D351-7F48-9573-4459A62CD237}"/>
              </a:ext>
            </a:extLst>
          </p:cNvPr>
          <p:cNvSpPr txBox="1">
            <a:spLocks/>
          </p:cNvSpPr>
          <p:nvPr/>
        </p:nvSpPr>
        <p:spPr>
          <a:xfrm>
            <a:off x="3154060" y="2449947"/>
            <a:ext cx="1412459" cy="2492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dirty="0">
                <a:solidFill>
                  <a:schemeClr val="accent5"/>
                </a:solidFill>
                <a:latin typeface="Century Gothic" panose="020B0502020202020204" pitchFamily="34" charset="0"/>
                <a:cs typeface="Arial" panose="020B0604020202020204" pitchFamily="34" charset="0"/>
              </a:rPr>
              <a:t>Страйк </a:t>
            </a:r>
            <a:r>
              <a:rPr lang="en-US" sz="900" b="1" dirty="0">
                <a:solidFill>
                  <a:schemeClr val="accent5"/>
                </a:solidFill>
                <a:latin typeface="Century Gothic" panose="020B0502020202020204" pitchFamily="34" charset="0"/>
                <a:cs typeface="Arial" panose="020B0604020202020204" pitchFamily="34" charset="0"/>
              </a:rPr>
              <a:t>(</a:t>
            </a:r>
            <a:r>
              <a:rPr lang="ru-RU" sz="900" b="1" dirty="0">
                <a:solidFill>
                  <a:schemeClr val="accent5"/>
                </a:solidFill>
                <a:latin typeface="Century Gothic" panose="020B0502020202020204" pitchFamily="34" charset="0"/>
                <a:cs typeface="Arial" panose="020B0604020202020204" pitchFamily="34" charset="0"/>
              </a:rPr>
              <a:t>значение</a:t>
            </a:r>
            <a:r>
              <a:rPr lang="en-US" sz="900" b="1" dirty="0">
                <a:solidFill>
                  <a:schemeClr val="accent5"/>
                </a:solidFill>
                <a:latin typeface="Century Gothic" panose="020B0502020202020204" pitchFamily="34" charset="0"/>
                <a:cs typeface="Arial" panose="020B0604020202020204" pitchFamily="34" charset="0"/>
              </a:rPr>
              <a:t>)</a:t>
            </a:r>
            <a:r>
              <a:rPr lang="ru-RU" sz="900" b="1" dirty="0">
                <a:solidFill>
                  <a:schemeClr val="accent5"/>
                </a:solidFill>
                <a:latin typeface="Century Gothic" panose="020B0502020202020204" pitchFamily="34" charset="0"/>
                <a:cs typeface="Arial" panose="020B0604020202020204" pitchFamily="34" charset="0"/>
              </a:rPr>
              <a:t> опциона </a:t>
            </a:r>
            <a:r>
              <a:rPr lang="ru-RU" sz="900" b="1" dirty="0" err="1">
                <a:solidFill>
                  <a:schemeClr val="accent5"/>
                </a:solidFill>
                <a:latin typeface="Century Gothic" panose="020B0502020202020204" pitchFamily="34" charset="0"/>
                <a:cs typeface="Arial" panose="020B0604020202020204" pitchFamily="34" charset="0"/>
              </a:rPr>
              <a:t>кэп</a:t>
            </a:r>
            <a:endParaRPr lang="en-US" sz="1600" b="1" dirty="0">
              <a:solidFill>
                <a:schemeClr val="accent5"/>
              </a:solidFill>
              <a:latin typeface="Century Gothic" panose="020B0502020202020204" pitchFamily="34" charset="0"/>
              <a:cs typeface="Arial" panose="020B0604020202020204" pitchFamily="34" charset="0"/>
            </a:endParaRPr>
          </a:p>
        </p:txBody>
      </p:sp>
      <p:cxnSp>
        <p:nvCxnSpPr>
          <p:cNvPr id="34" name="Прямая соединительная линия 33">
            <a:extLst>
              <a:ext uri="{FF2B5EF4-FFF2-40B4-BE49-F238E27FC236}">
                <a16:creationId xmlns:a16="http://schemas.microsoft.com/office/drawing/2014/main" id="{A730A3C0-B23C-C243-936C-538387D9B5D4}"/>
              </a:ext>
            </a:extLst>
          </p:cNvPr>
          <p:cNvCxnSpPr>
            <a:cxnSpLocks/>
          </p:cNvCxnSpPr>
          <p:nvPr/>
        </p:nvCxnSpPr>
        <p:spPr>
          <a:xfrm flipH="1">
            <a:off x="6300683" y="4764239"/>
            <a:ext cx="5519597"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Заголовок 1">
            <a:extLst>
              <a:ext uri="{FF2B5EF4-FFF2-40B4-BE49-F238E27FC236}">
                <a16:creationId xmlns:a16="http://schemas.microsoft.com/office/drawing/2014/main" id="{6DEE96F8-ABDA-7E41-B2B1-8D024D4D3B63}"/>
              </a:ext>
            </a:extLst>
          </p:cNvPr>
          <p:cNvSpPr txBox="1">
            <a:spLocks/>
          </p:cNvSpPr>
          <p:nvPr/>
        </p:nvSpPr>
        <p:spPr>
          <a:xfrm>
            <a:off x="814646" y="4962548"/>
            <a:ext cx="5116716"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b="1" cap="none" dirty="0">
                <a:solidFill>
                  <a:schemeClr val="tx1">
                    <a:lumMod val="85000"/>
                    <a:lumOff val="15000"/>
                  </a:schemeClr>
                </a:solidFill>
                <a:latin typeface="Century Gothic" panose="020B0502020202020204" pitchFamily="34" charset="0"/>
              </a:rPr>
              <a:t>Нивелирован</a:t>
            </a:r>
            <a:r>
              <a:rPr lang="ru-RU" sz="1400" cap="none" dirty="0">
                <a:solidFill>
                  <a:schemeClr val="tx1">
                    <a:lumMod val="85000"/>
                    <a:lumOff val="15000"/>
                  </a:schemeClr>
                </a:solidFill>
                <a:latin typeface="Century Gothic" panose="020B0502020202020204" pitchFamily="34" charset="0"/>
              </a:rPr>
              <a:t> процентный риск </a:t>
            </a:r>
            <a:endParaRPr lang="ru-RU" sz="1400" b="1" cap="none" dirty="0">
              <a:solidFill>
                <a:schemeClr val="tx1">
                  <a:lumMod val="85000"/>
                  <a:lumOff val="15000"/>
                </a:schemeClr>
              </a:solidFill>
              <a:latin typeface="Century Gothic" panose="020B0502020202020204" pitchFamily="34" charset="0"/>
            </a:endParaRPr>
          </a:p>
        </p:txBody>
      </p:sp>
      <p:sp>
        <p:nvSpPr>
          <p:cNvPr id="38" name="Овал 37">
            <a:extLst>
              <a:ext uri="{FF2B5EF4-FFF2-40B4-BE49-F238E27FC236}">
                <a16:creationId xmlns:a16="http://schemas.microsoft.com/office/drawing/2014/main" id="{7769A154-3072-5644-82B2-2B42DF9D21B4}"/>
              </a:ext>
            </a:extLst>
          </p:cNvPr>
          <p:cNvSpPr/>
          <p:nvPr/>
        </p:nvSpPr>
        <p:spPr>
          <a:xfrm>
            <a:off x="460576" y="4926610"/>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41" name="Заголовок 1">
            <a:extLst>
              <a:ext uri="{FF2B5EF4-FFF2-40B4-BE49-F238E27FC236}">
                <a16:creationId xmlns:a16="http://schemas.microsoft.com/office/drawing/2014/main" id="{D4C1225A-D9C4-8E42-85E0-C7404FDF1162}"/>
              </a:ext>
            </a:extLst>
          </p:cNvPr>
          <p:cNvSpPr txBox="1">
            <a:spLocks/>
          </p:cNvSpPr>
          <p:nvPr/>
        </p:nvSpPr>
        <p:spPr>
          <a:xfrm>
            <a:off x="814646" y="4250637"/>
            <a:ext cx="5147632" cy="3877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lumMod val="85000"/>
                    <a:lumOff val="15000"/>
                  </a:schemeClr>
                </a:solidFill>
                <a:latin typeface="Century Gothic" panose="020B0502020202020204" pitchFamily="34" charset="0"/>
              </a:rPr>
              <a:t>Может быть использован </a:t>
            </a:r>
            <a:r>
              <a:rPr lang="ru-RU" sz="1400" b="1" cap="none" dirty="0">
                <a:solidFill>
                  <a:schemeClr val="tx1">
                    <a:lumMod val="85000"/>
                    <a:lumOff val="15000"/>
                  </a:schemeClr>
                </a:solidFill>
                <a:latin typeface="Century Gothic" panose="020B0502020202020204" pitchFamily="34" charset="0"/>
              </a:rPr>
              <a:t>в любом кредите под плавающую процентную ставку </a:t>
            </a:r>
            <a:endParaRPr lang="ru-RU" sz="1400" cap="none" dirty="0">
              <a:solidFill>
                <a:schemeClr val="tx1">
                  <a:lumMod val="85000"/>
                  <a:lumOff val="15000"/>
                </a:schemeClr>
              </a:solidFill>
              <a:latin typeface="Century Gothic" panose="020B0502020202020204" pitchFamily="34" charset="0"/>
            </a:endParaRPr>
          </a:p>
        </p:txBody>
      </p:sp>
      <p:sp>
        <p:nvSpPr>
          <p:cNvPr id="42" name="Овал 41">
            <a:extLst>
              <a:ext uri="{FF2B5EF4-FFF2-40B4-BE49-F238E27FC236}">
                <a16:creationId xmlns:a16="http://schemas.microsoft.com/office/drawing/2014/main" id="{5AE0CF4E-27D9-1342-A0D4-D982C19DE0F3}"/>
              </a:ext>
            </a:extLst>
          </p:cNvPr>
          <p:cNvSpPr/>
          <p:nvPr/>
        </p:nvSpPr>
        <p:spPr>
          <a:xfrm>
            <a:off x="461838" y="4316503"/>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44" name="Заголовок 1">
            <a:extLst>
              <a:ext uri="{FF2B5EF4-FFF2-40B4-BE49-F238E27FC236}">
                <a16:creationId xmlns:a16="http://schemas.microsoft.com/office/drawing/2014/main" id="{FBEBA087-2B14-AC49-A5D8-045F59B598B5}"/>
              </a:ext>
            </a:extLst>
          </p:cNvPr>
          <p:cNvSpPr txBox="1">
            <a:spLocks/>
          </p:cNvSpPr>
          <p:nvPr/>
        </p:nvSpPr>
        <p:spPr>
          <a:xfrm>
            <a:off x="814646" y="6196203"/>
            <a:ext cx="4974988"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lumMod val="85000"/>
                    <a:lumOff val="15000"/>
                  </a:schemeClr>
                </a:solidFill>
                <a:latin typeface="Century Gothic" panose="020B0502020202020204" pitchFamily="34" charset="0"/>
              </a:rPr>
              <a:t>Необходимо заплатить премию по опциону </a:t>
            </a:r>
          </a:p>
        </p:txBody>
      </p:sp>
      <p:graphicFrame>
        <p:nvGraphicFramePr>
          <p:cNvPr id="45" name="Таблица 44">
            <a:extLst>
              <a:ext uri="{FF2B5EF4-FFF2-40B4-BE49-F238E27FC236}">
                <a16:creationId xmlns:a16="http://schemas.microsoft.com/office/drawing/2014/main" id="{C8C6F29C-9B2A-1C49-9174-C540ED9C138E}"/>
              </a:ext>
            </a:extLst>
          </p:cNvPr>
          <p:cNvGraphicFramePr>
            <a:graphicFrameLocks noGrp="1"/>
          </p:cNvGraphicFramePr>
          <p:nvPr>
            <p:extLst>
              <p:ext uri="{D42A27DB-BD31-4B8C-83A1-F6EECF244321}">
                <p14:modId xmlns:p14="http://schemas.microsoft.com/office/powerpoint/2010/main" val="3622770737"/>
              </p:ext>
            </p:extLst>
          </p:nvPr>
        </p:nvGraphicFramePr>
        <p:xfrm>
          <a:off x="6234484" y="5253717"/>
          <a:ext cx="5651998" cy="1128938"/>
        </p:xfrm>
        <a:graphic>
          <a:graphicData uri="http://schemas.openxmlformats.org/drawingml/2006/table">
            <a:tbl>
              <a:tblPr bandRow="1">
                <a:tableStyleId>{5C22544A-7EE6-4342-B048-85BDC9FD1C3A}</a:tableStyleId>
              </a:tblPr>
              <a:tblGrid>
                <a:gridCol w="2909516">
                  <a:extLst>
                    <a:ext uri="{9D8B030D-6E8A-4147-A177-3AD203B41FA5}">
                      <a16:colId xmlns:a16="http://schemas.microsoft.com/office/drawing/2014/main" val="20000"/>
                    </a:ext>
                  </a:extLst>
                </a:gridCol>
                <a:gridCol w="2742482">
                  <a:extLst>
                    <a:ext uri="{9D8B030D-6E8A-4147-A177-3AD203B41FA5}">
                      <a16:colId xmlns:a16="http://schemas.microsoft.com/office/drawing/2014/main" val="20001"/>
                    </a:ext>
                  </a:extLst>
                </a:gridCol>
              </a:tblGrid>
              <a:tr h="234056">
                <a:tc>
                  <a:txBody>
                    <a:bodyPr/>
                    <a:lstStyle/>
                    <a:p>
                      <a:pPr algn="ctr"/>
                      <a:r>
                        <a:rPr lang="ru-RU" sz="1000" b="0" kern="1200" dirty="0"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Страйк (значение) </a:t>
                      </a:r>
                      <a:r>
                        <a:rPr lang="ru-RU" sz="1000" b="0" kern="1200" dirty="0" err="1"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кэп</a:t>
                      </a:r>
                      <a:endParaRPr lang="ru-RU" sz="1000" b="0" kern="120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ru-RU" sz="1000" b="1" kern="120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ХХ%</a:t>
                      </a:r>
                    </a:p>
                  </a:txBody>
                  <a:tcPr anchor="ctr">
                    <a:solidFill>
                      <a:srgbClr val="E1FBF9"/>
                    </a:solidFill>
                  </a:tcPr>
                </a:tc>
                <a:extLst>
                  <a:ext uri="{0D108BD9-81ED-4DB2-BD59-A6C34878D82A}">
                    <a16:rowId xmlns:a16="http://schemas.microsoft.com/office/drawing/2014/main" val="156752513"/>
                  </a:ext>
                </a:extLst>
              </a:tr>
              <a:tr h="380342">
                <a:tc>
                  <a:txBody>
                    <a:bodyPr/>
                    <a:lstStyle/>
                    <a:p>
                      <a:pPr algn="ctr"/>
                      <a:r>
                        <a:rPr lang="ru-RU" sz="1000" b="0" dirty="0"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Стоимость (премия) опциона </a:t>
                      </a:r>
                      <a:r>
                        <a:rPr lang="ru-RU" sz="1000" b="0" dirty="0" err="1"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кэп</a:t>
                      </a:r>
                      <a:r>
                        <a:rPr lang="ru-RU" sz="1000" b="0" dirty="0"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 % годовых </a:t>
                      </a:r>
                      <a:endParaRPr lang="ru-RU" sz="1000" b="0" dirty="0">
                        <a:solidFill>
                          <a:schemeClr val="accent3"/>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ru-RU" sz="1000" b="1" kern="120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ХХ%</a:t>
                      </a:r>
                    </a:p>
                  </a:txBody>
                  <a:tcPr anchor="ctr">
                    <a:solidFill>
                      <a:srgbClr val="E1FBF9"/>
                    </a:solidFill>
                  </a:tcPr>
                </a:tc>
                <a:extLst>
                  <a:ext uri="{0D108BD9-81ED-4DB2-BD59-A6C34878D82A}">
                    <a16:rowId xmlns:a16="http://schemas.microsoft.com/office/drawing/2014/main" val="10000"/>
                  </a:ext>
                </a:extLst>
              </a:tr>
              <a:tr h="245018">
                <a:tc>
                  <a:txBody>
                    <a:bodyPr/>
                    <a:lstStyle/>
                    <a:p>
                      <a:pPr algn="ctr"/>
                      <a:r>
                        <a:rPr lang="ru-RU" sz="1000" b="0" dirty="0"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Ставка</a:t>
                      </a:r>
                      <a:r>
                        <a:rPr lang="ru-RU" sz="1000" b="0" baseline="0" dirty="0"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 по кредиту, % годовых</a:t>
                      </a:r>
                      <a:endParaRPr lang="ru-RU" sz="1000" b="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algn="ctr"/>
                      <a:r>
                        <a:rPr lang="ru-RU" sz="1000" b="1"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ХХ%</a:t>
                      </a:r>
                    </a:p>
                  </a:txBody>
                  <a:tcPr anchor="ctr">
                    <a:lnR w="12700" cap="flat" cmpd="sng" algn="ctr">
                      <a:solidFill>
                        <a:schemeClr val="bg1"/>
                      </a:solidFill>
                      <a:prstDash val="solid"/>
                      <a:round/>
                      <a:headEnd type="none" w="med" len="med"/>
                      <a:tailEnd type="none" w="med" len="med"/>
                    </a:lnR>
                    <a:solidFill>
                      <a:srgbClr val="E1FBF9"/>
                    </a:solidFill>
                  </a:tcPr>
                </a:tc>
                <a:extLst>
                  <a:ext uri="{0D108BD9-81ED-4DB2-BD59-A6C34878D82A}">
                    <a16:rowId xmlns:a16="http://schemas.microsoft.com/office/drawing/2014/main" val="10003"/>
                  </a:ext>
                </a:extLst>
              </a:tr>
              <a:tr h="234056">
                <a:tc>
                  <a:txBody>
                    <a:bodyPr/>
                    <a:lstStyle/>
                    <a:p>
                      <a:pPr algn="ctr"/>
                      <a:r>
                        <a:rPr lang="ru-RU" sz="1000" b="0" dirty="0" smtClean="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rPr>
                        <a:t>Итого</a:t>
                      </a:r>
                      <a:endParaRPr lang="ru-RU" sz="1000" b="0" dirty="0">
                        <a:solidFill>
                          <a:schemeClr val="tx1">
                            <a:lumMod val="85000"/>
                            <a:lumOff val="15000"/>
                          </a:schemeClr>
                        </a:solidFill>
                        <a:latin typeface="Century Gothic" panose="020B0502020202020204" pitchFamily="34" charset="0"/>
                        <a:ea typeface="Segoe UI" panose="020B0502040204020203" pitchFamily="34" charset="0"/>
                        <a:cs typeface="Segoe UI" panose="020B0502040204020203" pitchFamily="34" charset="0"/>
                      </a:endParaRPr>
                    </a:p>
                  </a:txBody>
                  <a:tcPr anchor="ctr">
                    <a:solidFill>
                      <a:schemeClr val="bg2">
                        <a:lumMod val="20000"/>
                        <a:lumOff val="80000"/>
                      </a:schemeClr>
                    </a:solidFill>
                  </a:tcPr>
                </a:tc>
                <a:tc>
                  <a:txBody>
                    <a:bodyPr/>
                    <a:lstStyle/>
                    <a:p>
                      <a:pPr marL="0" algn="ctr" defTabSz="914400" rtl="0" eaLnBrk="1" latinLnBrk="0" hangingPunct="1"/>
                      <a:r>
                        <a:rPr lang="ru-RU" sz="1000" b="1" kern="1200" dirty="0">
                          <a:solidFill>
                            <a:schemeClr val="accent3"/>
                          </a:solidFill>
                          <a:latin typeface="Century Gothic" panose="020B0502020202020204" pitchFamily="34" charset="0"/>
                          <a:ea typeface="Segoe UI" panose="020B0502040204020203" pitchFamily="34" charset="0"/>
                          <a:cs typeface="Segoe UI" panose="020B0502040204020203" pitchFamily="34" charset="0"/>
                        </a:rPr>
                        <a:t>ХХ%</a:t>
                      </a:r>
                    </a:p>
                  </a:txBody>
                  <a:tcPr anchor="ctr">
                    <a:lnR w="12700" cap="flat" cmpd="sng" algn="ctr">
                      <a:solidFill>
                        <a:schemeClr val="bg1"/>
                      </a:solidFill>
                      <a:prstDash val="solid"/>
                      <a:round/>
                      <a:headEnd type="none" w="med" len="med"/>
                      <a:tailEnd type="none" w="med" len="med"/>
                    </a:lnR>
                    <a:solidFill>
                      <a:srgbClr val="E1FBF9"/>
                    </a:solidFill>
                  </a:tcPr>
                </a:tc>
                <a:extLst>
                  <a:ext uri="{0D108BD9-81ED-4DB2-BD59-A6C34878D82A}">
                    <a16:rowId xmlns:a16="http://schemas.microsoft.com/office/drawing/2014/main" val="10002"/>
                  </a:ext>
                </a:extLst>
              </a:tr>
            </a:tbl>
          </a:graphicData>
        </a:graphic>
      </p:graphicFrame>
      <p:sp>
        <p:nvSpPr>
          <p:cNvPr id="46" name="Заголовок 1">
            <a:extLst>
              <a:ext uri="{FF2B5EF4-FFF2-40B4-BE49-F238E27FC236}">
                <a16:creationId xmlns:a16="http://schemas.microsoft.com/office/drawing/2014/main" id="{4031430E-048F-3E4F-A6E9-908A954520DD}"/>
              </a:ext>
            </a:extLst>
          </p:cNvPr>
          <p:cNvSpPr txBox="1">
            <a:spLocks/>
          </p:cNvSpPr>
          <p:nvPr/>
        </p:nvSpPr>
        <p:spPr>
          <a:xfrm>
            <a:off x="6234484" y="4955608"/>
            <a:ext cx="5651996"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400" b="1" u="sng" cap="none" dirty="0">
                <a:solidFill>
                  <a:schemeClr val="accent4">
                    <a:lumMod val="50000"/>
                  </a:schemeClr>
                </a:solidFill>
                <a:latin typeface="Century Gothic" panose="020B0502020202020204" pitchFamily="34" charset="0"/>
                <a:cs typeface="Arial" panose="020B0604020202020204" pitchFamily="34" charset="0"/>
              </a:rPr>
              <a:t>Индикативные параметры</a:t>
            </a:r>
            <a:r>
              <a:rPr lang="en-US" sz="1400" b="1" u="sng" cap="none" dirty="0">
                <a:solidFill>
                  <a:schemeClr val="accent4">
                    <a:lumMod val="50000"/>
                  </a:schemeClr>
                </a:solidFill>
                <a:latin typeface="Century Gothic" panose="020B0502020202020204" pitchFamily="34" charset="0"/>
                <a:cs typeface="Arial" panose="020B0604020202020204" pitchFamily="34" charset="0"/>
              </a:rPr>
              <a:t>*</a:t>
            </a:r>
            <a:endParaRPr lang="ru-RU" sz="1400" b="1" u="sng" cap="none" dirty="0">
              <a:solidFill>
                <a:schemeClr val="accent4">
                  <a:lumMod val="50000"/>
                </a:schemeClr>
              </a:solidFill>
              <a:latin typeface="Century Gothic" panose="020B0502020202020204" pitchFamily="34" charset="0"/>
              <a:cs typeface="Arial" panose="020B0604020202020204" pitchFamily="34" charset="0"/>
            </a:endParaRPr>
          </a:p>
        </p:txBody>
      </p:sp>
      <p:sp>
        <p:nvSpPr>
          <p:cNvPr id="32" name="Овал 31">
            <a:extLst>
              <a:ext uri="{FF2B5EF4-FFF2-40B4-BE49-F238E27FC236}">
                <a16:creationId xmlns:a16="http://schemas.microsoft.com/office/drawing/2014/main" id="{7769A154-3072-5644-82B2-2B42DF9D21B4}"/>
              </a:ext>
            </a:extLst>
          </p:cNvPr>
          <p:cNvSpPr/>
          <p:nvPr/>
        </p:nvSpPr>
        <p:spPr>
          <a:xfrm>
            <a:off x="460576" y="5536717"/>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35" name="Text Box 21"/>
          <p:cNvSpPr txBox="1">
            <a:spLocks noChangeArrowheads="1"/>
          </p:cNvSpPr>
          <p:nvPr>
            <p:custDataLst>
              <p:tags r:id="rId1"/>
            </p:custDataLst>
          </p:nvPr>
        </p:nvSpPr>
        <p:spPr bwMode="auto">
          <a:xfrm>
            <a:off x="6234484" y="6659781"/>
            <a:ext cx="5651997" cy="92333"/>
          </a:xfrm>
          <a:prstGeom prst="rect">
            <a:avLst/>
          </a:prstGeom>
          <a:noFill/>
          <a:ln w="9525">
            <a:noFill/>
            <a:miter lim="800000"/>
            <a:headEnd/>
            <a:tailEnd/>
          </a:ln>
        </p:spPr>
        <p:txBody>
          <a:bodyPr wrap="square" lIns="0" tIns="0" rIns="0" bIns="0">
            <a:spAutoFit/>
          </a:bodyPr>
          <a:lstStyle/>
          <a:p>
            <a:pPr marL="92025" indent="-92025" algn="l">
              <a:tabLst>
                <a:tab pos="92025" algn="l"/>
              </a:tabLst>
            </a:pPr>
            <a:r>
              <a:rPr lang="ru-RU" sz="6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*Все данные предоставлены в ознакомительных целях (в качестве примера) и могут быть изменены с течением времени</a:t>
            </a:r>
            <a:endParaRPr lang="en-GB" sz="6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6" name="Заголовок 1">
            <a:extLst>
              <a:ext uri="{FF2B5EF4-FFF2-40B4-BE49-F238E27FC236}">
                <a16:creationId xmlns:a16="http://schemas.microsoft.com/office/drawing/2014/main" id="{195301C2-DE1D-2740-8C4D-899F7C783BFE}"/>
              </a:ext>
            </a:extLst>
          </p:cNvPr>
          <p:cNvSpPr txBox="1">
            <a:spLocks/>
          </p:cNvSpPr>
          <p:nvPr/>
        </p:nvSpPr>
        <p:spPr>
          <a:xfrm>
            <a:off x="814646" y="5592246"/>
            <a:ext cx="5116716"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b="1" cap="none" dirty="0">
                <a:solidFill>
                  <a:schemeClr val="tx1">
                    <a:lumMod val="85000"/>
                    <a:lumOff val="15000"/>
                  </a:schemeClr>
                </a:solidFill>
                <a:latin typeface="Century Gothic" panose="020B0502020202020204" pitchFamily="34" charset="0"/>
              </a:rPr>
              <a:t>Участие в снижении ставки</a:t>
            </a:r>
          </a:p>
        </p:txBody>
      </p:sp>
      <p:cxnSp>
        <p:nvCxnSpPr>
          <p:cNvPr id="33" name="Прямая соединительная линия 32">
            <a:extLst>
              <a:ext uri="{FF2B5EF4-FFF2-40B4-BE49-F238E27FC236}">
                <a16:creationId xmlns:a16="http://schemas.microsoft.com/office/drawing/2014/main" id="{2C754D28-4304-6445-B1A2-BBEDA285634E}"/>
              </a:ext>
            </a:extLst>
          </p:cNvPr>
          <p:cNvCxnSpPr>
            <a:cxnSpLocks/>
          </p:cNvCxnSpPr>
          <p:nvPr/>
        </p:nvCxnSpPr>
        <p:spPr>
          <a:xfrm>
            <a:off x="3101619" y="2822961"/>
            <a:ext cx="0" cy="1055213"/>
          </a:xfrm>
          <a:prstGeom prst="line">
            <a:avLst/>
          </a:prstGeom>
          <a:ln w="127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89ADCB6-EE09-094F-8DDD-3028355C83AA}"/>
              </a:ext>
            </a:extLst>
          </p:cNvPr>
          <p:cNvSpPr txBox="1"/>
          <p:nvPr/>
        </p:nvSpPr>
        <p:spPr>
          <a:xfrm flipH="1">
            <a:off x="2380233" y="3892914"/>
            <a:ext cx="1442772" cy="203133"/>
          </a:xfrm>
          <a:prstGeom prst="rect">
            <a:avLst/>
          </a:prstGeom>
          <a:noFill/>
        </p:spPr>
        <p:txBody>
          <a:bodyPr wrap="square" rtlCol="0">
            <a:spAutoFit/>
          </a:bodyPr>
          <a:lstStyle/>
          <a:p>
            <a:pPr algn="ctr" eaLnBrk="0" fontAlgn="base" hangingPunct="0">
              <a:lnSpc>
                <a:spcPct val="90000"/>
              </a:lnSpc>
              <a:spcBef>
                <a:spcPct val="0"/>
              </a:spcBef>
              <a:spcAft>
                <a:spcPct val="0"/>
              </a:spcAft>
            </a:pPr>
            <a:r>
              <a:rPr lang="ru-RU" sz="800" i="1" dirty="0">
                <a:solidFill>
                  <a:prstClr val="black"/>
                </a:solidFill>
                <a:ea typeface="Segoe UI" panose="020B0502040204020203" pitchFamily="34" charset="0"/>
                <a:cs typeface="Segoe UI" panose="020B0502040204020203" pitchFamily="34" charset="0"/>
              </a:rPr>
              <a:t>ЗАКЛЮЧЕНИЕ СДЕЛКИ</a:t>
            </a:r>
          </a:p>
        </p:txBody>
      </p:sp>
      <p:sp>
        <p:nvSpPr>
          <p:cNvPr id="48" name="TextBox 47">
            <a:extLst>
              <a:ext uri="{FF2B5EF4-FFF2-40B4-BE49-F238E27FC236}">
                <a16:creationId xmlns:a16="http://schemas.microsoft.com/office/drawing/2014/main" id="{07261746-4642-7244-8276-7E3FD1E93960}"/>
              </a:ext>
            </a:extLst>
          </p:cNvPr>
          <p:cNvSpPr txBox="1"/>
          <p:nvPr/>
        </p:nvSpPr>
        <p:spPr>
          <a:xfrm flipH="1">
            <a:off x="3898823" y="3892914"/>
            <a:ext cx="1237413" cy="313932"/>
          </a:xfrm>
          <a:prstGeom prst="rect">
            <a:avLst/>
          </a:prstGeom>
          <a:noFill/>
        </p:spPr>
        <p:txBody>
          <a:bodyPr wrap="square" rtlCol="0">
            <a:spAutoFit/>
          </a:bodyPr>
          <a:lstStyle/>
          <a:p>
            <a:pPr algn="ctr" eaLnBrk="0" fontAlgn="base" hangingPunct="0">
              <a:lnSpc>
                <a:spcPct val="90000"/>
              </a:lnSpc>
              <a:spcBef>
                <a:spcPct val="0"/>
              </a:spcBef>
              <a:spcAft>
                <a:spcPct val="0"/>
              </a:spcAft>
            </a:pPr>
            <a:r>
              <a:rPr lang="ru-RU" sz="800" i="1" dirty="0" smtClean="0">
                <a:solidFill>
                  <a:prstClr val="black"/>
                </a:solidFill>
                <a:ea typeface="Segoe UI" panose="020B0502040204020203" pitchFamily="34" charset="0"/>
                <a:cs typeface="Segoe UI" panose="020B0502040204020203" pitchFamily="34" charset="0"/>
              </a:rPr>
              <a:t>ДАТА ИСПОЛНЕНИЯ СДЕЛКИ</a:t>
            </a:r>
            <a:endParaRPr lang="ru-RU" sz="800" i="1" dirty="0">
              <a:solidFill>
                <a:prstClr val="black"/>
              </a:solidFill>
              <a:ea typeface="Segoe UI" panose="020B0502040204020203" pitchFamily="34" charset="0"/>
              <a:cs typeface="Segoe UI" panose="020B0502040204020203" pitchFamily="34" charset="0"/>
            </a:endParaRPr>
          </a:p>
        </p:txBody>
      </p:sp>
      <p:grpSp>
        <p:nvGrpSpPr>
          <p:cNvPr id="49" name="Группа 48">
            <a:extLst>
              <a:ext uri="{FF2B5EF4-FFF2-40B4-BE49-F238E27FC236}">
                <a16:creationId xmlns:a16="http://schemas.microsoft.com/office/drawing/2014/main" id="{D7AED8FE-F5E6-524F-B7BE-2B834DA5DD24}"/>
              </a:ext>
            </a:extLst>
          </p:cNvPr>
          <p:cNvGrpSpPr/>
          <p:nvPr/>
        </p:nvGrpSpPr>
        <p:grpSpPr>
          <a:xfrm>
            <a:off x="460575" y="6114805"/>
            <a:ext cx="275181" cy="310892"/>
            <a:chOff x="365781" y="5599718"/>
            <a:chExt cx="275181" cy="310892"/>
          </a:xfrm>
        </p:grpSpPr>
        <p:sp>
          <p:nvSpPr>
            <p:cNvPr id="50" name="Овал 49">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51" name="Овал 50">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sp>
        <p:nvSpPr>
          <p:cNvPr id="52" name="Овал 51">
            <a:extLst>
              <a:ext uri="{FF2B5EF4-FFF2-40B4-BE49-F238E27FC236}">
                <a16:creationId xmlns:a16="http://schemas.microsoft.com/office/drawing/2014/main" id="{1EDB2500-A830-5A4F-AFDE-2967B9F0CD6B}"/>
              </a:ext>
            </a:extLst>
          </p:cNvPr>
          <p:cNvSpPr/>
          <p:nvPr/>
        </p:nvSpPr>
        <p:spPr>
          <a:xfrm>
            <a:off x="6309866" y="2168614"/>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latin typeface="Century Gothic" panose="020B0502020202020204" pitchFamily="34" charset="0"/>
              </a:rPr>
              <a:t>1</a:t>
            </a:r>
          </a:p>
        </p:txBody>
      </p:sp>
      <p:sp>
        <p:nvSpPr>
          <p:cNvPr id="53" name="Овал 52">
            <a:extLst>
              <a:ext uri="{FF2B5EF4-FFF2-40B4-BE49-F238E27FC236}">
                <a16:creationId xmlns:a16="http://schemas.microsoft.com/office/drawing/2014/main" id="{D1C29BAB-8C6D-2947-8EFA-2EC6FA6F0479}"/>
              </a:ext>
            </a:extLst>
          </p:cNvPr>
          <p:cNvSpPr/>
          <p:nvPr/>
        </p:nvSpPr>
        <p:spPr>
          <a:xfrm>
            <a:off x="6309866" y="3338868"/>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latin typeface="Century Gothic" panose="020B0502020202020204" pitchFamily="34" charset="0"/>
              </a:rPr>
              <a:t>2</a:t>
            </a:r>
          </a:p>
        </p:txBody>
      </p:sp>
    </p:spTree>
    <p:extLst>
      <p:ext uri="{BB962C8B-B14F-4D97-AF65-F5344CB8AC3E}">
        <p14:creationId xmlns:p14="http://schemas.microsoft.com/office/powerpoint/2010/main" val="3331407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Прямая соединительная линия 47">
            <a:extLst>
              <a:ext uri="{FF2B5EF4-FFF2-40B4-BE49-F238E27FC236}">
                <a16:creationId xmlns:a16="http://schemas.microsoft.com/office/drawing/2014/main" id="{4B86EFDC-F72D-064B-9500-E31AB10FD989}"/>
              </a:ext>
            </a:extLst>
          </p:cNvPr>
          <p:cNvCxnSpPr>
            <a:cxnSpLocks/>
          </p:cNvCxnSpPr>
          <p:nvPr/>
        </p:nvCxnSpPr>
        <p:spPr>
          <a:xfrm>
            <a:off x="4694894" y="1740487"/>
            <a:ext cx="0" cy="2144451"/>
          </a:xfrm>
          <a:prstGeom prst="line">
            <a:avLst/>
          </a:prstGeom>
          <a:ln w="127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Заголовок 5"/>
          <p:cNvSpPr>
            <a:spLocks noGrp="1"/>
          </p:cNvSpPr>
          <p:nvPr>
            <p:ph type="title"/>
          </p:nvPr>
        </p:nvSpPr>
        <p:spPr>
          <a:xfrm>
            <a:off x="3175" y="0"/>
            <a:ext cx="10075545" cy="861565"/>
          </a:xfrm>
        </p:spPr>
        <p:txBody>
          <a:bodyPr/>
          <a:lstStyle/>
          <a:p>
            <a:r>
              <a:rPr lang="ru-RU" b="1" dirty="0">
                <a:latin typeface="Century Gothic" panose="020B0502020202020204" pitchFamily="34" charset="0"/>
              </a:rPr>
              <a:t>Покупка опциона «Флор» (</a:t>
            </a:r>
            <a:r>
              <a:rPr lang="en-US" b="1" dirty="0">
                <a:latin typeface="Century Gothic" panose="020B0502020202020204" pitchFamily="34" charset="0"/>
              </a:rPr>
              <a:t>Floor) </a:t>
            </a:r>
            <a:r>
              <a:rPr lang="ru-RU" b="1" dirty="0">
                <a:latin typeface="Century Gothic" panose="020B0502020202020204" pitchFamily="34" charset="0"/>
              </a:rPr>
              <a:t>на процентную ставку с барьером (Сделка фиксации минимума процентной ставки)</a:t>
            </a:r>
          </a:p>
        </p:txBody>
      </p:sp>
      <p:sp>
        <p:nvSpPr>
          <p:cNvPr id="2" name="Текст 1"/>
          <p:cNvSpPr>
            <a:spLocks noGrp="1"/>
          </p:cNvSpPr>
          <p:nvPr>
            <p:ph type="body" sz="quarter" idx="10"/>
          </p:nvPr>
        </p:nvSpPr>
        <p:spPr/>
        <p:txBody>
          <a:bodyPr/>
          <a:lstStyle/>
          <a:p>
            <a:endParaRPr lang="ru-RU"/>
          </a:p>
        </p:txBody>
      </p:sp>
      <p:sp>
        <p:nvSpPr>
          <p:cNvPr id="24" name="Овал 23">
            <a:extLst>
              <a:ext uri="{FF2B5EF4-FFF2-40B4-BE49-F238E27FC236}">
                <a16:creationId xmlns:a16="http://schemas.microsoft.com/office/drawing/2014/main" id="{868BD095-E1F7-BD41-A2AE-02C918A1EE3B}"/>
              </a:ext>
            </a:extLst>
          </p:cNvPr>
          <p:cNvSpPr/>
          <p:nvPr/>
        </p:nvSpPr>
        <p:spPr>
          <a:xfrm>
            <a:off x="460576" y="4852381"/>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26" name="Овал 25">
            <a:extLst>
              <a:ext uri="{FF2B5EF4-FFF2-40B4-BE49-F238E27FC236}">
                <a16:creationId xmlns:a16="http://schemas.microsoft.com/office/drawing/2014/main" id="{95B86563-5774-8746-AF64-8EE1F2E5760E}"/>
              </a:ext>
            </a:extLst>
          </p:cNvPr>
          <p:cNvSpPr/>
          <p:nvPr/>
        </p:nvSpPr>
        <p:spPr>
          <a:xfrm>
            <a:off x="460576" y="4227382"/>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45" name="Заголовок 1">
            <a:extLst>
              <a:ext uri="{FF2B5EF4-FFF2-40B4-BE49-F238E27FC236}">
                <a16:creationId xmlns:a16="http://schemas.microsoft.com/office/drawing/2014/main" id="{59C572B0-1895-2943-97AB-F53823CE0C88}"/>
              </a:ext>
            </a:extLst>
          </p:cNvPr>
          <p:cNvSpPr txBox="1">
            <a:spLocks/>
          </p:cNvSpPr>
          <p:nvPr/>
        </p:nvSpPr>
        <p:spPr>
          <a:xfrm>
            <a:off x="6233436" y="1433194"/>
            <a:ext cx="5653046" cy="436273"/>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lvl="0" algn="ctr">
              <a:defRPr/>
            </a:pPr>
            <a:r>
              <a:rPr lang="ru-RU" sz="1050" b="1" cap="none" dirty="0">
                <a:solidFill>
                  <a:srgbClr val="139884">
                    <a:lumMod val="50000"/>
                  </a:srgbClr>
                </a:solidFill>
                <a:latin typeface="Century Gothic" panose="020B0502020202020204" pitchFamily="34" charset="0"/>
                <a:cs typeface="Arial" panose="020B0604020202020204" pitchFamily="34" charset="0"/>
              </a:rPr>
              <a:t>ОПЦИОН ФЛОР с барьером</a:t>
            </a:r>
            <a:r>
              <a:rPr lang="en-US" sz="1050" b="1" cap="none" dirty="0">
                <a:solidFill>
                  <a:srgbClr val="139884">
                    <a:lumMod val="50000"/>
                  </a:srgbClr>
                </a:solidFill>
                <a:latin typeface="Century Gothic" panose="020B0502020202020204" pitchFamily="34" charset="0"/>
                <a:cs typeface="Arial" panose="020B0604020202020204" pitchFamily="34" charset="0"/>
              </a:rPr>
              <a:t> </a:t>
            </a:r>
            <a:r>
              <a:rPr lang="ru-RU" sz="1050" b="1" cap="none" dirty="0">
                <a:solidFill>
                  <a:srgbClr val="139884">
                    <a:lumMod val="50000"/>
                  </a:srgbClr>
                </a:solidFill>
                <a:latin typeface="Century Gothic" panose="020B0502020202020204" pitchFamily="34" charset="0"/>
                <a:cs typeface="Arial" panose="020B0604020202020204" pitchFamily="34" charset="0"/>
              </a:rPr>
              <a:t>– это финансовый инструмент, который защищает от падения процентной ставки ниже уровня опциона («</a:t>
            </a:r>
            <a:r>
              <a:rPr lang="ru-RU" sz="1050" b="1" cap="none" dirty="0" err="1">
                <a:solidFill>
                  <a:srgbClr val="139884">
                    <a:lumMod val="50000"/>
                  </a:srgbClr>
                </a:solidFill>
                <a:latin typeface="Century Gothic" panose="020B0502020202020204" pitchFamily="34" charset="0"/>
                <a:cs typeface="Arial" panose="020B0604020202020204" pitchFamily="34" charset="0"/>
              </a:rPr>
              <a:t>страйка</a:t>
            </a:r>
            <a:r>
              <a:rPr lang="ru-RU" sz="1050" b="1" cap="none" dirty="0">
                <a:solidFill>
                  <a:srgbClr val="139884">
                    <a:lumMod val="50000"/>
                  </a:srgbClr>
                </a:solidFill>
                <a:latin typeface="Century Gothic" panose="020B0502020202020204" pitchFamily="34" charset="0"/>
                <a:cs typeface="Arial" panose="020B0604020202020204" pitchFamily="34" charset="0"/>
              </a:rPr>
              <a:t>») и позволяет участвовать в снижении до достижения барьера</a:t>
            </a:r>
          </a:p>
        </p:txBody>
      </p:sp>
      <p:cxnSp>
        <p:nvCxnSpPr>
          <p:cNvPr id="50" name="Прямая соединительная линия 49">
            <a:extLst>
              <a:ext uri="{FF2B5EF4-FFF2-40B4-BE49-F238E27FC236}">
                <a16:creationId xmlns:a16="http://schemas.microsoft.com/office/drawing/2014/main" id="{C0C4EE53-9E86-1B47-86F7-AF5FBEC23A9F}"/>
              </a:ext>
            </a:extLst>
          </p:cNvPr>
          <p:cNvCxnSpPr>
            <a:cxnSpLocks/>
          </p:cNvCxnSpPr>
          <p:nvPr/>
        </p:nvCxnSpPr>
        <p:spPr>
          <a:xfrm flipH="1">
            <a:off x="6247702" y="1938356"/>
            <a:ext cx="5519597"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4" name="Диаграмма 33">
            <a:extLst>
              <a:ext uri="{FF2B5EF4-FFF2-40B4-BE49-F238E27FC236}">
                <a16:creationId xmlns:a16="http://schemas.microsoft.com/office/drawing/2014/main" id="{EF339BA9-9BC1-7F49-982D-037EE0A6F1F6}"/>
              </a:ext>
            </a:extLst>
          </p:cNvPr>
          <p:cNvGraphicFramePr/>
          <p:nvPr>
            <p:extLst>
              <p:ext uri="{D42A27DB-BD31-4B8C-83A1-F6EECF244321}">
                <p14:modId xmlns:p14="http://schemas.microsoft.com/office/powerpoint/2010/main" val="3705741544"/>
              </p:ext>
            </p:extLst>
          </p:nvPr>
        </p:nvGraphicFramePr>
        <p:xfrm>
          <a:off x="3526532" y="1835639"/>
          <a:ext cx="1542177" cy="1572854"/>
        </p:xfrm>
        <a:graphic>
          <a:graphicData uri="http://schemas.openxmlformats.org/drawingml/2006/chart">
            <c:chart xmlns:c="http://schemas.openxmlformats.org/drawingml/2006/chart" xmlns:r="http://schemas.openxmlformats.org/officeDocument/2006/relationships" r:id="rId4"/>
          </a:graphicData>
        </a:graphic>
      </p:graphicFrame>
      <p:sp>
        <p:nvSpPr>
          <p:cNvPr id="35" name="TextBox 34">
            <a:extLst>
              <a:ext uri="{FF2B5EF4-FFF2-40B4-BE49-F238E27FC236}">
                <a16:creationId xmlns:a16="http://schemas.microsoft.com/office/drawing/2014/main" id="{546F5CEB-7CFF-494D-9045-CA9323092B02}"/>
              </a:ext>
            </a:extLst>
          </p:cNvPr>
          <p:cNvSpPr txBox="1"/>
          <p:nvPr/>
        </p:nvSpPr>
        <p:spPr>
          <a:xfrm flipH="1">
            <a:off x="5155539" y="3886081"/>
            <a:ext cx="614013" cy="203133"/>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ru-RU" sz="800" i="1" noProof="0" dirty="0">
                <a:solidFill>
                  <a:prstClr val="black"/>
                </a:solidFill>
                <a:latin typeface="Arial"/>
                <a:ea typeface="Segoe UI" panose="020B0502040204020203" pitchFamily="34" charset="0"/>
                <a:cs typeface="Segoe UI" panose="020B0502040204020203" pitchFamily="34" charset="0"/>
              </a:rPr>
              <a:t>ВРЕМЯ</a:t>
            </a:r>
            <a:endParaRPr kumimoji="0" lang="ru-RU" sz="800" b="0" i="1" u="none" strike="noStrike" kern="1200" cap="none" spc="0" normalizeH="0" baseline="0" noProof="0" dirty="0">
              <a:ln>
                <a:noFill/>
              </a:ln>
              <a:solidFill>
                <a:prstClr val="black"/>
              </a:solidFill>
              <a:effectLst/>
              <a:uLnTx/>
              <a:uFillTx/>
              <a:latin typeface="Arial"/>
              <a:ea typeface="Segoe UI" panose="020B0502040204020203" pitchFamily="34" charset="0"/>
              <a:cs typeface="Segoe UI" panose="020B0502040204020203" pitchFamily="34" charset="0"/>
            </a:endParaRPr>
          </a:p>
        </p:txBody>
      </p:sp>
      <p:graphicFrame>
        <p:nvGraphicFramePr>
          <p:cNvPr id="36" name="Диаграмма 35">
            <a:extLst>
              <a:ext uri="{FF2B5EF4-FFF2-40B4-BE49-F238E27FC236}">
                <a16:creationId xmlns:a16="http://schemas.microsoft.com/office/drawing/2014/main" id="{37E670DB-C32F-324A-A784-435B8832CD75}"/>
              </a:ext>
            </a:extLst>
          </p:cNvPr>
          <p:cNvGraphicFramePr/>
          <p:nvPr>
            <p:extLst>
              <p:ext uri="{D42A27DB-BD31-4B8C-83A1-F6EECF244321}">
                <p14:modId xmlns:p14="http://schemas.microsoft.com/office/powerpoint/2010/main" val="1911949213"/>
              </p:ext>
            </p:extLst>
          </p:nvPr>
        </p:nvGraphicFramePr>
        <p:xfrm>
          <a:off x="437492" y="1381907"/>
          <a:ext cx="5785983" cy="2488011"/>
        </p:xfrm>
        <a:graphic>
          <a:graphicData uri="http://schemas.openxmlformats.org/drawingml/2006/chart">
            <c:chart xmlns:c="http://schemas.openxmlformats.org/drawingml/2006/chart" xmlns:r="http://schemas.openxmlformats.org/officeDocument/2006/relationships" r:id="rId5"/>
          </a:graphicData>
        </a:graphic>
      </p:graphicFrame>
      <p:cxnSp>
        <p:nvCxnSpPr>
          <p:cNvPr id="37" name="Прямая соединительная линия 36">
            <a:extLst>
              <a:ext uri="{FF2B5EF4-FFF2-40B4-BE49-F238E27FC236}">
                <a16:creationId xmlns:a16="http://schemas.microsoft.com/office/drawing/2014/main" id="{347B6DAB-56D9-2147-AE28-330371EDB022}"/>
              </a:ext>
            </a:extLst>
          </p:cNvPr>
          <p:cNvCxnSpPr/>
          <p:nvPr/>
        </p:nvCxnSpPr>
        <p:spPr>
          <a:xfrm flipH="1">
            <a:off x="508651" y="1577451"/>
            <a:ext cx="9960" cy="2303469"/>
          </a:xfrm>
          <a:prstGeom prst="line">
            <a:avLst/>
          </a:prstGeom>
          <a:ln w="19050">
            <a:solidFill>
              <a:schemeClr val="accent4">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a:extLst>
              <a:ext uri="{FF2B5EF4-FFF2-40B4-BE49-F238E27FC236}">
                <a16:creationId xmlns:a16="http://schemas.microsoft.com/office/drawing/2014/main" id="{D7D64CA3-DE55-1B4A-835C-7759BD00DA33}"/>
              </a:ext>
            </a:extLst>
          </p:cNvPr>
          <p:cNvCxnSpPr/>
          <p:nvPr/>
        </p:nvCxnSpPr>
        <p:spPr>
          <a:xfrm>
            <a:off x="518611" y="3878174"/>
            <a:ext cx="5250941" cy="0"/>
          </a:xfrm>
          <a:prstGeom prst="line">
            <a:avLst/>
          </a:prstGeom>
          <a:ln w="19050">
            <a:solidFill>
              <a:schemeClr val="tx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5637DD7-B77B-6141-8C15-464EB3679983}"/>
              </a:ext>
            </a:extLst>
          </p:cNvPr>
          <p:cNvSpPr txBox="1"/>
          <p:nvPr/>
        </p:nvSpPr>
        <p:spPr>
          <a:xfrm rot="16200000">
            <a:off x="-46726" y="1875452"/>
            <a:ext cx="907621" cy="203133"/>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800" b="0" i="1" u="none" strike="noStrike" kern="1200" cap="none" spc="0" normalizeH="0" baseline="0" noProof="0" dirty="0">
                <a:ln>
                  <a:noFill/>
                </a:ln>
                <a:solidFill>
                  <a:prstClr val="black"/>
                </a:solidFill>
                <a:effectLst/>
                <a:uLnTx/>
                <a:uFillTx/>
                <a:latin typeface="Arial"/>
                <a:ea typeface="Segoe UI" panose="020B0502040204020203" pitchFamily="34" charset="0"/>
                <a:cs typeface="Segoe UI" panose="020B0502040204020203" pitchFamily="34" charset="0"/>
              </a:rPr>
              <a:t>ЗНАЧЕНИЕ </a:t>
            </a:r>
            <a:r>
              <a:rPr kumimoji="0" lang="ru-RU" sz="800" b="0" i="1" u="none" strike="noStrike" kern="1200" cap="none" spc="0" normalizeH="0" baseline="0" noProof="0" dirty="0">
                <a:ln>
                  <a:noFill/>
                </a:ln>
                <a:solidFill>
                  <a:srgbClr val="FF0000"/>
                </a:solidFill>
                <a:effectLst/>
                <a:uLnTx/>
                <a:uFillTx/>
                <a:latin typeface="Arial"/>
                <a:ea typeface="Segoe UI" panose="020B0502040204020203" pitchFamily="34" charset="0"/>
                <a:cs typeface="Segoe UI" panose="020B0502040204020203" pitchFamily="34" charset="0"/>
              </a:rPr>
              <a:t>КС</a:t>
            </a:r>
          </a:p>
        </p:txBody>
      </p:sp>
      <p:cxnSp>
        <p:nvCxnSpPr>
          <p:cNvPr id="41" name="Прямая со стрелкой 40">
            <a:extLst>
              <a:ext uri="{FF2B5EF4-FFF2-40B4-BE49-F238E27FC236}">
                <a16:creationId xmlns:a16="http://schemas.microsoft.com/office/drawing/2014/main" id="{D627FB84-3022-1241-9E15-03D6DF2EB378}"/>
              </a:ext>
            </a:extLst>
          </p:cNvPr>
          <p:cNvCxnSpPr>
            <a:cxnSpLocks/>
          </p:cNvCxnSpPr>
          <p:nvPr/>
        </p:nvCxnSpPr>
        <p:spPr>
          <a:xfrm flipV="1">
            <a:off x="3582993" y="2006026"/>
            <a:ext cx="1109990" cy="10470"/>
          </a:xfrm>
          <a:prstGeom prst="straightConnector1">
            <a:avLst/>
          </a:prstGeom>
          <a:ln w="28575">
            <a:solidFill>
              <a:schemeClr val="accent5"/>
            </a:solidFill>
            <a:prstDash val="sysDash"/>
            <a:headEnd type="oval" w="med" len="med"/>
            <a:tailEnd type="triangle" w="med" len="med"/>
          </a:ln>
        </p:spPr>
        <p:style>
          <a:lnRef idx="1">
            <a:schemeClr val="accent4"/>
          </a:lnRef>
          <a:fillRef idx="0">
            <a:schemeClr val="accent4"/>
          </a:fillRef>
          <a:effectRef idx="0">
            <a:schemeClr val="accent4"/>
          </a:effectRef>
          <a:fontRef idx="minor">
            <a:schemeClr val="tx1"/>
          </a:fontRef>
        </p:style>
      </p:cxnSp>
      <p:sp>
        <p:nvSpPr>
          <p:cNvPr id="42" name="Правая фигурная скобка 63">
            <a:extLst>
              <a:ext uri="{FF2B5EF4-FFF2-40B4-BE49-F238E27FC236}">
                <a16:creationId xmlns:a16="http://schemas.microsoft.com/office/drawing/2014/main" id="{7A39A809-C543-7B4F-B4B1-1382FBA9D84B}"/>
              </a:ext>
            </a:extLst>
          </p:cNvPr>
          <p:cNvSpPr/>
          <p:nvPr/>
        </p:nvSpPr>
        <p:spPr>
          <a:xfrm>
            <a:off x="4774665" y="2005824"/>
            <a:ext cx="265804" cy="1080184"/>
          </a:xfrm>
          <a:prstGeom prst="rightBrace">
            <a:avLst>
              <a:gd name="adj1" fmla="val 45712"/>
              <a:gd name="adj2" fmla="val 50645"/>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2400" b="0" i="0" u="none" strike="noStrike" kern="1200" cap="none" spc="0" normalizeH="0" baseline="0" noProof="0">
              <a:ln>
                <a:noFill/>
              </a:ln>
              <a:solidFill>
                <a:srgbClr val="000000"/>
              </a:solidFill>
              <a:effectLst/>
              <a:uLnTx/>
              <a:uFillTx/>
              <a:latin typeface="Arial"/>
              <a:ea typeface="+mn-ea"/>
              <a:cs typeface="+mn-cs"/>
            </a:endParaRPr>
          </a:p>
        </p:txBody>
      </p:sp>
      <p:sp>
        <p:nvSpPr>
          <p:cNvPr id="55" name="Заголовок 1">
            <a:extLst>
              <a:ext uri="{FF2B5EF4-FFF2-40B4-BE49-F238E27FC236}">
                <a16:creationId xmlns:a16="http://schemas.microsoft.com/office/drawing/2014/main" id="{73536209-5D8C-104B-8559-115C3298FFAE}"/>
              </a:ext>
            </a:extLst>
          </p:cNvPr>
          <p:cNvSpPr txBox="1">
            <a:spLocks/>
          </p:cNvSpPr>
          <p:nvPr/>
        </p:nvSpPr>
        <p:spPr>
          <a:xfrm>
            <a:off x="2390775" y="1671477"/>
            <a:ext cx="1343637" cy="2769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000" b="1" i="0" u="none" strike="noStrike" kern="1200" cap="all" spc="0" normalizeH="0" baseline="0" noProof="0" dirty="0">
                <a:ln>
                  <a:noFill/>
                </a:ln>
                <a:solidFill>
                  <a:srgbClr val="EB7F2E"/>
                </a:solidFill>
                <a:effectLst/>
                <a:uLnTx/>
                <a:uFillTx/>
                <a:latin typeface="Century Gothic" panose="020B0502020202020204" pitchFamily="34" charset="0"/>
                <a:cs typeface="Arial" panose="020B0604020202020204" pitchFamily="34" charset="0"/>
              </a:rPr>
              <a:t>Страйк (значение) опциона флор</a:t>
            </a:r>
            <a:endParaRPr kumimoji="0" lang="en-US" b="1" i="0" u="none" strike="noStrike" kern="1200" cap="all" spc="0" normalizeH="0" baseline="0" noProof="0" dirty="0">
              <a:ln>
                <a:noFill/>
              </a:ln>
              <a:solidFill>
                <a:srgbClr val="EB7F2E"/>
              </a:solidFill>
              <a:effectLst/>
              <a:uLnTx/>
              <a:uFillTx/>
              <a:latin typeface="Century Gothic" panose="020B0502020202020204" pitchFamily="34" charset="0"/>
              <a:cs typeface="Arial" panose="020B0604020202020204" pitchFamily="34" charset="0"/>
            </a:endParaRPr>
          </a:p>
        </p:txBody>
      </p:sp>
      <p:cxnSp>
        <p:nvCxnSpPr>
          <p:cNvPr id="57" name="Прямая соединительная линия 56">
            <a:extLst>
              <a:ext uri="{FF2B5EF4-FFF2-40B4-BE49-F238E27FC236}">
                <a16:creationId xmlns:a16="http://schemas.microsoft.com/office/drawing/2014/main" id="{94429B60-4E80-164E-B58D-32450DC2EFEF}"/>
              </a:ext>
            </a:extLst>
          </p:cNvPr>
          <p:cNvCxnSpPr>
            <a:cxnSpLocks/>
          </p:cNvCxnSpPr>
          <p:nvPr/>
        </p:nvCxnSpPr>
        <p:spPr>
          <a:xfrm flipH="1">
            <a:off x="518612" y="3110399"/>
            <a:ext cx="4176282" cy="0"/>
          </a:xfrm>
          <a:prstGeom prst="line">
            <a:avLst/>
          </a:prstGeom>
          <a:ln w="19050">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Заголовок 1">
            <a:extLst>
              <a:ext uri="{FF2B5EF4-FFF2-40B4-BE49-F238E27FC236}">
                <a16:creationId xmlns:a16="http://schemas.microsoft.com/office/drawing/2014/main" id="{E7075E2E-3D64-8649-AD8A-F25C5DD04B7F}"/>
              </a:ext>
            </a:extLst>
          </p:cNvPr>
          <p:cNvSpPr txBox="1">
            <a:spLocks/>
          </p:cNvSpPr>
          <p:nvPr/>
        </p:nvSpPr>
        <p:spPr>
          <a:xfrm>
            <a:off x="816483" y="2785482"/>
            <a:ext cx="1267101" cy="2769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000" b="1" i="0" u="none" strike="noStrike" kern="1200" cap="all" spc="0" normalizeH="0" baseline="0" noProof="0" dirty="0" err="1">
                <a:ln>
                  <a:noFill/>
                </a:ln>
                <a:solidFill>
                  <a:srgbClr val="DC0F00">
                    <a:lumMod val="60000"/>
                    <a:lumOff val="40000"/>
                  </a:srgbClr>
                </a:solidFill>
                <a:effectLst/>
                <a:uLnTx/>
                <a:uFillTx/>
                <a:latin typeface="Century Gothic" panose="020B0502020202020204" pitchFamily="34" charset="0"/>
                <a:cs typeface="Arial" panose="020B0604020202020204" pitchFamily="34" charset="0"/>
              </a:rPr>
              <a:t>Отменительный</a:t>
            </a:r>
            <a:r>
              <a:rPr kumimoji="0" lang="ru-RU" sz="1000" b="1" i="0" u="none" strike="noStrike" kern="1200" cap="all" spc="0" normalizeH="0" baseline="0" noProof="0" dirty="0">
                <a:ln>
                  <a:noFill/>
                </a:ln>
                <a:solidFill>
                  <a:srgbClr val="DC0F00">
                    <a:lumMod val="60000"/>
                    <a:lumOff val="40000"/>
                  </a:srgbClr>
                </a:solidFill>
                <a:effectLst/>
                <a:uLnTx/>
                <a:uFillTx/>
                <a:latin typeface="Century Gothic" panose="020B0502020202020204" pitchFamily="34" charset="0"/>
                <a:cs typeface="Arial" panose="020B0604020202020204" pitchFamily="34" charset="0"/>
              </a:rPr>
              <a:t> барьер</a:t>
            </a:r>
            <a:endParaRPr kumimoji="0" lang="en-US" b="1" i="0" u="none" strike="noStrike" kern="1200" cap="all" spc="0" normalizeH="0" baseline="0" noProof="0" dirty="0">
              <a:ln>
                <a:noFill/>
              </a:ln>
              <a:solidFill>
                <a:srgbClr val="DC0F00">
                  <a:lumMod val="60000"/>
                  <a:lumOff val="40000"/>
                </a:srgbClr>
              </a:solidFill>
              <a:effectLst/>
              <a:uLnTx/>
              <a:uFillTx/>
              <a:latin typeface="Century Gothic" panose="020B0502020202020204" pitchFamily="34" charset="0"/>
              <a:cs typeface="Arial" panose="020B0604020202020204" pitchFamily="34" charset="0"/>
            </a:endParaRPr>
          </a:p>
        </p:txBody>
      </p:sp>
      <p:sp>
        <p:nvSpPr>
          <p:cNvPr id="59" name="Заголовок 1">
            <a:extLst>
              <a:ext uri="{FF2B5EF4-FFF2-40B4-BE49-F238E27FC236}">
                <a16:creationId xmlns:a16="http://schemas.microsoft.com/office/drawing/2014/main" id="{4C8A1B40-AF0D-8241-BDD9-D6172BD9FDDD}"/>
              </a:ext>
            </a:extLst>
          </p:cNvPr>
          <p:cNvSpPr txBox="1">
            <a:spLocks/>
          </p:cNvSpPr>
          <p:nvPr/>
        </p:nvSpPr>
        <p:spPr>
          <a:xfrm>
            <a:off x="862575" y="3158318"/>
            <a:ext cx="1174919" cy="1384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000" b="1" i="0" u="none" strike="noStrike" kern="1200" cap="all" spc="0" normalizeH="0" baseline="0" noProof="0" dirty="0" err="1">
                <a:ln>
                  <a:noFill/>
                </a:ln>
                <a:solidFill>
                  <a:srgbClr val="DC0F00">
                    <a:lumMod val="60000"/>
                    <a:lumOff val="40000"/>
                  </a:srgbClr>
                </a:solidFill>
                <a:effectLst/>
                <a:uLnTx/>
                <a:uFillTx/>
                <a:latin typeface="Arial" panose="020B0604020202020204" pitchFamily="34" charset="0"/>
                <a:cs typeface="Arial" panose="020B0604020202020204" pitchFamily="34" charset="0"/>
              </a:rPr>
              <a:t>Хх</a:t>
            </a:r>
            <a:r>
              <a:rPr kumimoji="0" lang="ru-RU" sz="1000" b="1" i="0" u="none" strike="noStrike" kern="1200" cap="all" spc="0" normalizeH="0" baseline="0" noProof="0" dirty="0">
                <a:ln>
                  <a:noFill/>
                </a:ln>
                <a:solidFill>
                  <a:srgbClr val="DC0F00">
                    <a:lumMod val="60000"/>
                    <a:lumOff val="40000"/>
                  </a:srgbClr>
                </a:solidFill>
                <a:effectLst/>
                <a:uLnTx/>
                <a:uFillTx/>
                <a:latin typeface="Arial" panose="020B0604020202020204" pitchFamily="34" charset="0"/>
                <a:cs typeface="Arial" panose="020B0604020202020204" pitchFamily="34" charset="0"/>
              </a:rPr>
              <a:t>%</a:t>
            </a:r>
            <a:endParaRPr kumimoji="0" lang="en-US" b="1" i="0" u="none" strike="noStrike" kern="1200" cap="all" spc="0" normalizeH="0" baseline="0" noProof="0" dirty="0">
              <a:ln>
                <a:noFill/>
              </a:ln>
              <a:solidFill>
                <a:srgbClr val="DC0F00">
                  <a:lumMod val="60000"/>
                  <a:lumOff val="40000"/>
                </a:srgbClr>
              </a:solidFill>
              <a:effectLst/>
              <a:uLnTx/>
              <a:uFillTx/>
              <a:latin typeface="Arial" panose="020B0604020202020204" pitchFamily="34" charset="0"/>
              <a:cs typeface="Arial" panose="020B0604020202020204" pitchFamily="34" charset="0"/>
            </a:endParaRPr>
          </a:p>
        </p:txBody>
      </p:sp>
      <p:sp>
        <p:nvSpPr>
          <p:cNvPr id="60" name="Правая фигурная скобка 63">
            <a:extLst>
              <a:ext uri="{FF2B5EF4-FFF2-40B4-BE49-F238E27FC236}">
                <a16:creationId xmlns:a16="http://schemas.microsoft.com/office/drawing/2014/main" id="{5785A0CC-148C-D947-8007-D68A8881ED9F}"/>
              </a:ext>
            </a:extLst>
          </p:cNvPr>
          <p:cNvSpPr/>
          <p:nvPr/>
        </p:nvSpPr>
        <p:spPr>
          <a:xfrm>
            <a:off x="4774665" y="3162990"/>
            <a:ext cx="279478" cy="664770"/>
          </a:xfrm>
          <a:prstGeom prst="rightBrace">
            <a:avLst>
              <a:gd name="adj1" fmla="val 45712"/>
              <a:gd name="adj2" fmla="val 50645"/>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2400" b="0" i="0" u="none" strike="noStrike" kern="1200" cap="none" spc="0" normalizeH="0" baseline="0" noProof="0">
              <a:ln>
                <a:noFill/>
              </a:ln>
              <a:solidFill>
                <a:srgbClr val="000000"/>
              </a:solidFill>
              <a:effectLst/>
              <a:uLnTx/>
              <a:uFillTx/>
              <a:latin typeface="Arial"/>
              <a:ea typeface="+mn-ea"/>
              <a:cs typeface="+mn-cs"/>
            </a:endParaRPr>
          </a:p>
        </p:txBody>
      </p:sp>
      <p:sp>
        <p:nvSpPr>
          <p:cNvPr id="62" name="Заголовок 1">
            <a:extLst>
              <a:ext uri="{FF2B5EF4-FFF2-40B4-BE49-F238E27FC236}">
                <a16:creationId xmlns:a16="http://schemas.microsoft.com/office/drawing/2014/main" id="{A29FC69A-286C-D642-A439-A9A997652912}"/>
              </a:ext>
            </a:extLst>
          </p:cNvPr>
          <p:cNvSpPr txBox="1">
            <a:spLocks/>
          </p:cNvSpPr>
          <p:nvPr/>
        </p:nvSpPr>
        <p:spPr>
          <a:xfrm>
            <a:off x="850321" y="4166529"/>
            <a:ext cx="5101482" cy="3877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lumMod val="85000"/>
                    <a:lumOff val="15000"/>
                  </a:schemeClr>
                </a:solidFill>
                <a:latin typeface="Century Gothic" panose="020B0502020202020204" pitchFamily="34" charset="0"/>
              </a:rPr>
              <a:t>Может быть использован </a:t>
            </a:r>
            <a:r>
              <a:rPr lang="ru-RU" sz="1400" b="1" cap="none" dirty="0">
                <a:solidFill>
                  <a:schemeClr val="tx1">
                    <a:lumMod val="85000"/>
                    <a:lumOff val="15000"/>
                  </a:schemeClr>
                </a:solidFill>
                <a:latin typeface="Century Gothic" panose="020B0502020202020204" pitchFamily="34" charset="0"/>
              </a:rPr>
              <a:t>в любом кредите под фиксированную процентную ставку</a:t>
            </a:r>
            <a:endParaRPr lang="ru-RU" sz="1400" cap="none" dirty="0">
              <a:solidFill>
                <a:schemeClr val="tx1">
                  <a:lumMod val="85000"/>
                  <a:lumOff val="15000"/>
                </a:schemeClr>
              </a:solidFill>
              <a:latin typeface="Century Gothic" panose="020B0502020202020204" pitchFamily="34" charset="0"/>
            </a:endParaRPr>
          </a:p>
        </p:txBody>
      </p:sp>
      <p:sp>
        <p:nvSpPr>
          <p:cNvPr id="64" name="Заголовок 1">
            <a:extLst>
              <a:ext uri="{FF2B5EF4-FFF2-40B4-BE49-F238E27FC236}">
                <a16:creationId xmlns:a16="http://schemas.microsoft.com/office/drawing/2014/main" id="{7C0CF724-38C3-074A-8475-13EB18EE4DA9}"/>
              </a:ext>
            </a:extLst>
          </p:cNvPr>
          <p:cNvSpPr txBox="1">
            <a:spLocks/>
          </p:cNvSpPr>
          <p:nvPr/>
        </p:nvSpPr>
        <p:spPr>
          <a:xfrm>
            <a:off x="850321" y="4785996"/>
            <a:ext cx="5252186" cy="3877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lumMod val="85000"/>
                    <a:lumOff val="15000"/>
                  </a:schemeClr>
                </a:solidFill>
                <a:latin typeface="Century Gothic" panose="020B0502020202020204" pitchFamily="34" charset="0"/>
              </a:rPr>
              <a:t>Возможность получения эффекта «плавающей ставки» при снижении КС ЦБ </a:t>
            </a:r>
            <a:r>
              <a:rPr lang="ru-RU" sz="1400" b="1" cap="none" dirty="0">
                <a:solidFill>
                  <a:schemeClr val="tx1">
                    <a:lumMod val="85000"/>
                    <a:lumOff val="15000"/>
                  </a:schemeClr>
                </a:solidFill>
                <a:latin typeface="Century Gothic" panose="020B0502020202020204" pitchFamily="34" charset="0"/>
              </a:rPr>
              <a:t>без изменения кредитного договора</a:t>
            </a:r>
          </a:p>
        </p:txBody>
      </p:sp>
      <p:sp>
        <p:nvSpPr>
          <p:cNvPr id="65" name="Заголовок 1">
            <a:extLst>
              <a:ext uri="{FF2B5EF4-FFF2-40B4-BE49-F238E27FC236}">
                <a16:creationId xmlns:a16="http://schemas.microsoft.com/office/drawing/2014/main" id="{4F945CB1-7A21-9F4B-BC82-D1C8D869BCF5}"/>
              </a:ext>
            </a:extLst>
          </p:cNvPr>
          <p:cNvSpPr txBox="1">
            <a:spLocks/>
          </p:cNvSpPr>
          <p:nvPr/>
        </p:nvSpPr>
        <p:spPr>
          <a:xfrm>
            <a:off x="850321" y="5314378"/>
            <a:ext cx="5239932" cy="5816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lumMod val="85000"/>
                    <a:lumOff val="15000"/>
                  </a:schemeClr>
                </a:solidFill>
                <a:latin typeface="Century Gothic" panose="020B0502020202020204" pitchFamily="34" charset="0"/>
              </a:rPr>
              <a:t>В случае снижения Плавающей ставки ниже уровня барьера, стоимость обслуживания кредита вернется на фиксированный уровень</a:t>
            </a:r>
          </a:p>
        </p:txBody>
      </p:sp>
      <p:sp>
        <p:nvSpPr>
          <p:cNvPr id="66" name="Заголовок 1">
            <a:extLst>
              <a:ext uri="{FF2B5EF4-FFF2-40B4-BE49-F238E27FC236}">
                <a16:creationId xmlns:a16="http://schemas.microsoft.com/office/drawing/2014/main" id="{C8106EA7-B165-9740-9463-204AF3BC835C}"/>
              </a:ext>
            </a:extLst>
          </p:cNvPr>
          <p:cNvSpPr txBox="1">
            <a:spLocks/>
          </p:cNvSpPr>
          <p:nvPr/>
        </p:nvSpPr>
        <p:spPr>
          <a:xfrm>
            <a:off x="7425815" y="1996937"/>
            <a:ext cx="3268283"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rPr>
              <a:t>Индикативные параметры сделки</a:t>
            </a:r>
            <a:r>
              <a:rPr kumimoji="0" lang="en-US"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rPr>
              <a:t>*</a:t>
            </a:r>
            <a:endParaRPr kumimoji="0" lang="ru-RU"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endParaRPr>
          </a:p>
        </p:txBody>
      </p:sp>
      <p:sp>
        <p:nvSpPr>
          <p:cNvPr id="67" name="Скругленный прямоугольник 66">
            <a:extLst>
              <a:ext uri="{FF2B5EF4-FFF2-40B4-BE49-F238E27FC236}">
                <a16:creationId xmlns:a16="http://schemas.microsoft.com/office/drawing/2014/main" id="{CB7866E9-BE18-8340-870B-4246D8B17560}"/>
              </a:ext>
            </a:extLst>
          </p:cNvPr>
          <p:cNvSpPr/>
          <p:nvPr/>
        </p:nvSpPr>
        <p:spPr>
          <a:xfrm>
            <a:off x="6305157" y="2329812"/>
            <a:ext cx="5581324" cy="1016980"/>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marR="0" lvl="0" indent="-166688"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Срок сделки – </a:t>
            </a:r>
            <a:r>
              <a:rPr kumimoji="0" lang="ru-RU" sz="1050" b="0" i="0" u="none" strike="noStrike" kern="1200" cap="none" spc="0" normalizeH="0" baseline="0" noProof="0" dirty="0">
                <a:ln>
                  <a:noFill/>
                </a:ln>
                <a:solidFill>
                  <a:srgbClr val="DC0F00"/>
                </a:solidFill>
                <a:effectLst/>
                <a:uLnTx/>
                <a:uFillTx/>
                <a:latin typeface="Century Gothic" panose="020B0502020202020204" pitchFamily="34" charset="0"/>
              </a:rPr>
              <a:t>ХХ</a:t>
            </a:r>
          </a:p>
          <a:p>
            <a:pPr marL="177800" marR="0" lvl="0" indent="-166688"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Заемщик покупает опцион Флор со </a:t>
            </a:r>
            <a:r>
              <a:rPr kumimoji="0" lang="ru-RU" sz="1050" b="0" i="0" u="none" strike="noStrike" kern="1200" cap="none" spc="0" normalizeH="0" baseline="0" noProof="0" dirty="0" err="1">
                <a:ln>
                  <a:noFill/>
                </a:ln>
                <a:solidFill>
                  <a:srgbClr val="000000"/>
                </a:solidFill>
                <a:effectLst/>
                <a:uLnTx/>
                <a:uFillTx/>
                <a:latin typeface="Century Gothic" panose="020B0502020202020204" pitchFamily="34" charset="0"/>
              </a:rPr>
              <a:t>ст</a:t>
            </a:r>
            <a:r>
              <a:rPr lang="ru-RU" sz="1050" dirty="0">
                <a:solidFill>
                  <a:srgbClr val="000000"/>
                </a:solidFill>
                <a:latin typeface="Century Gothic" panose="020B0502020202020204" pitchFamily="34" charset="0"/>
              </a:rPr>
              <a:t>р</a:t>
            </a:r>
            <a:r>
              <a:rPr kumimoji="0" lang="ru-RU" sz="1050" b="0" i="0" u="none" strike="noStrike" kern="1200" cap="none" spc="0" normalizeH="0" baseline="0" noProof="0" dirty="0" err="1">
                <a:ln>
                  <a:noFill/>
                </a:ln>
                <a:solidFill>
                  <a:srgbClr val="000000"/>
                </a:solidFill>
                <a:effectLst/>
                <a:uLnTx/>
                <a:uFillTx/>
                <a:latin typeface="Century Gothic" panose="020B0502020202020204" pitchFamily="34" charset="0"/>
              </a:rPr>
              <a:t>айком</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0" i="0" u="none" strike="noStrike" kern="1200" cap="none" spc="0" normalizeH="0" baseline="0" noProof="0" dirty="0">
                <a:ln>
                  <a:noFill/>
                </a:ln>
                <a:solidFill>
                  <a:srgbClr val="EB7F2E"/>
                </a:solidFill>
                <a:effectLst/>
                <a:uLnTx/>
                <a:uFillTx/>
                <a:latin typeface="Century Gothic" panose="020B0502020202020204" pitchFamily="34" charset="0"/>
              </a:rPr>
              <a:t>ХХ%</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с </a:t>
            </a:r>
            <a:r>
              <a:rPr kumimoji="0" lang="ru-RU" sz="1050" b="0" i="0" u="none" strike="noStrike" kern="1200" cap="none" spc="0" normalizeH="0" baseline="0" noProof="0" dirty="0" err="1">
                <a:ln>
                  <a:noFill/>
                </a:ln>
                <a:solidFill>
                  <a:srgbClr val="000000"/>
                </a:solidFill>
                <a:effectLst/>
                <a:uLnTx/>
                <a:uFillTx/>
                <a:latin typeface="Century Gothic" panose="020B0502020202020204" pitchFamily="34" charset="0"/>
              </a:rPr>
              <a:t>отменительным</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барьером на уровне </a:t>
            </a:r>
            <a:r>
              <a:rPr kumimoji="0" lang="ru-RU" sz="105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p>
          <a:p>
            <a:pPr marL="177800" marR="0" lvl="0" indent="-166688"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Премия за опцион Флор с барьером – </a:t>
            </a:r>
            <a:r>
              <a:rPr kumimoji="0" lang="ru-RU" sz="1050" b="0" i="0" u="none" strike="noStrike" kern="1200" cap="none" spc="0" normalizeH="0" baseline="0" noProof="0" dirty="0">
                <a:ln>
                  <a:noFill/>
                </a:ln>
                <a:solidFill>
                  <a:srgbClr val="DC0F00"/>
                </a:solidFill>
                <a:effectLst/>
                <a:uLnTx/>
                <a:uFillTx/>
                <a:latin typeface="Century Gothic" panose="020B0502020202020204" pitchFamily="34" charset="0"/>
              </a:rPr>
              <a:t>ХХ% </a:t>
            </a:r>
            <a:r>
              <a:rPr kumimoji="0" lang="en-US" sz="1050" b="0" i="0" u="none" strike="noStrike" kern="1200" cap="none" spc="0" normalizeH="0" baseline="0" noProof="0" dirty="0">
                <a:ln>
                  <a:noFill/>
                </a:ln>
                <a:solidFill>
                  <a:srgbClr val="DC0F00"/>
                </a:solidFill>
                <a:effectLst/>
                <a:uLnTx/>
                <a:uFillTx/>
                <a:latin typeface="Century Gothic" panose="020B0502020202020204" pitchFamily="34" charset="0"/>
              </a:rPr>
              <a:t>-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премия уплачивается в периоде </a:t>
            </a:r>
            <a:r>
              <a:rPr kumimoji="0" lang="ru-RU" sz="1050" b="0" i="0" u="none" strike="noStrike" kern="1200" cap="none" spc="0" normalizeH="0" baseline="0" noProof="0" dirty="0">
                <a:ln>
                  <a:noFill/>
                </a:ln>
                <a:solidFill>
                  <a:srgbClr val="FF0000"/>
                </a:solidFill>
                <a:effectLst/>
                <a:uLnTx/>
                <a:uFillTx/>
                <a:latin typeface="Century Gothic" panose="020B0502020202020204" pitchFamily="34" charset="0"/>
              </a:rPr>
              <a:t>срока</a:t>
            </a:r>
            <a:r>
              <a:rPr kumimoji="0" lang="ru-RU" sz="1050" b="0" i="0" u="none" strike="noStrike" kern="1200" cap="none" spc="0" normalizeH="0" noProof="0" dirty="0">
                <a:ln>
                  <a:noFill/>
                </a:ln>
                <a:solidFill>
                  <a:srgbClr val="FF0000"/>
                </a:solidFill>
                <a:effectLst/>
                <a:uLnTx/>
                <a:uFillTx/>
                <a:latin typeface="Century Gothic" panose="020B0502020202020204" pitchFamily="34" charset="0"/>
              </a:rPr>
              <a:t> сделки </a:t>
            </a:r>
            <a:endParaRPr kumimoji="0" lang="ru-RU" sz="1050" b="0" i="0" u="none" strike="noStrike" kern="1200" cap="none" spc="0" normalizeH="0" baseline="0" noProof="0" dirty="0">
              <a:ln>
                <a:noFill/>
              </a:ln>
              <a:solidFill>
                <a:srgbClr val="FF0000"/>
              </a:solidFill>
              <a:effectLst/>
              <a:uLnTx/>
              <a:uFillTx/>
              <a:latin typeface="Century Gothic" panose="020B0502020202020204" pitchFamily="34" charset="0"/>
            </a:endParaRPr>
          </a:p>
          <a:p>
            <a:pPr marL="177800" marR="0" lvl="0" indent="-166688"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Фиксированная ставка по кредиту – </a:t>
            </a:r>
            <a:r>
              <a:rPr kumimoji="0" lang="ru-RU" sz="1050" b="0"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p>
          <a:p>
            <a:pPr marL="177800" marR="0" lvl="0" indent="-166688" algn="l" defTabSz="914400" rtl="0" eaLnBrk="1" fontAlgn="auto" latinLnBrk="0" hangingPunct="1">
              <a:lnSpc>
                <a:spcPct val="90000"/>
              </a:lnSpc>
              <a:spcBef>
                <a:spcPts val="0"/>
              </a:spcBef>
              <a:spcAft>
                <a:spcPts val="0"/>
              </a:spcAft>
              <a:buClrTx/>
              <a:buSzTx/>
              <a:buFontTx/>
              <a:buNone/>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Уровни </a:t>
            </a:r>
            <a:r>
              <a:rPr kumimoji="0" lang="ru-RU" sz="1050" b="0" i="0" u="none" strike="noStrike" kern="1200" cap="none" spc="0" normalizeH="0" baseline="0" noProof="0" dirty="0" err="1">
                <a:ln>
                  <a:noFill/>
                </a:ln>
                <a:solidFill>
                  <a:srgbClr val="000000"/>
                </a:solidFill>
                <a:effectLst/>
                <a:uLnTx/>
                <a:uFillTx/>
                <a:latin typeface="Century Gothic" panose="020B0502020202020204" pitchFamily="34" charset="0"/>
              </a:rPr>
              <a:t>страйка</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и барьера сравниваются </a:t>
            </a:r>
            <a:r>
              <a:rPr lang="ru-RU" sz="1050" dirty="0">
                <a:solidFill>
                  <a:srgbClr val="000000"/>
                </a:solidFill>
                <a:latin typeface="Century Gothic" panose="020B0502020202020204" pitchFamily="34" charset="0"/>
              </a:rPr>
              <a:t>с текущим значением плавающей ставки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в каждый процентный период (например, </a:t>
            </a:r>
            <a:r>
              <a:rPr kumimoji="0" lang="ru-RU" sz="1050" b="0" i="0" u="none" strike="noStrike" kern="1200" cap="none" spc="0" normalizeH="0" baseline="0" noProof="0" dirty="0">
                <a:ln>
                  <a:noFill/>
                </a:ln>
                <a:solidFill>
                  <a:schemeClr val="accent3"/>
                </a:solidFill>
                <a:effectLst/>
                <a:uLnTx/>
                <a:uFillTx/>
                <a:latin typeface="Century Gothic" panose="020B0502020202020204" pitchFamily="34" charset="0"/>
              </a:rPr>
              <a:t>ежемесячно</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a:t>
            </a:r>
            <a:endParaRPr kumimoji="0" lang="ru-RU" sz="1050" b="0" i="0" u="none" strike="noStrike" kern="1200" cap="none" spc="0" normalizeH="0" baseline="0" noProof="0" dirty="0">
              <a:ln>
                <a:noFill/>
              </a:ln>
              <a:solidFill>
                <a:srgbClr val="000000">
                  <a:lumMod val="85000"/>
                  <a:lumOff val="15000"/>
                </a:srgbClr>
              </a:solidFill>
              <a:effectLst/>
              <a:uLnTx/>
              <a:uFillTx/>
              <a:latin typeface="Century Gothic" panose="020B0502020202020204" pitchFamily="34" charset="0"/>
            </a:endParaRPr>
          </a:p>
        </p:txBody>
      </p:sp>
      <p:sp>
        <p:nvSpPr>
          <p:cNvPr id="69" name="Скругленный прямоугольник 68">
            <a:extLst>
              <a:ext uri="{FF2B5EF4-FFF2-40B4-BE49-F238E27FC236}">
                <a16:creationId xmlns:a16="http://schemas.microsoft.com/office/drawing/2014/main" id="{64BBF234-D497-7446-A065-11459F422844}"/>
              </a:ext>
            </a:extLst>
          </p:cNvPr>
          <p:cNvSpPr/>
          <p:nvPr/>
        </p:nvSpPr>
        <p:spPr>
          <a:xfrm>
            <a:off x="6233436" y="3542410"/>
            <a:ext cx="5653045" cy="2900492"/>
          </a:xfrm>
          <a:prstGeom prst="roundRect">
            <a:avLst>
              <a:gd name="adj" fmla="val 11207"/>
            </a:avLst>
          </a:prstGeom>
          <a:solidFill>
            <a:schemeClr val="bg1"/>
          </a:solidFill>
          <a:ln w="19050" cap="flat" cmpd="sng" algn="ctr">
            <a:solidFill>
              <a:schemeClr val="accent4">
                <a:lumMod val="75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70" name="Скругленный прямоугольник 69">
            <a:extLst>
              <a:ext uri="{FF2B5EF4-FFF2-40B4-BE49-F238E27FC236}">
                <a16:creationId xmlns:a16="http://schemas.microsoft.com/office/drawing/2014/main" id="{7DC35C9C-EC0D-A444-B743-75CF66A430A2}"/>
              </a:ext>
            </a:extLst>
          </p:cNvPr>
          <p:cNvSpPr/>
          <p:nvPr/>
        </p:nvSpPr>
        <p:spPr>
          <a:xfrm>
            <a:off x="6074689" y="3750654"/>
            <a:ext cx="5963432" cy="2692248"/>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Заемщик получает субсидию, когда </a:t>
            </a:r>
            <a:r>
              <a:rPr lang="ru-RU" sz="1050" dirty="0">
                <a:solidFill>
                  <a:schemeClr val="accent3"/>
                </a:solidFill>
                <a:latin typeface="Century Gothic" panose="020B0502020202020204" pitchFamily="34" charset="0"/>
              </a:rPr>
              <a:t>Текущая</a:t>
            </a:r>
            <a:r>
              <a:rPr kumimoji="0" lang="ru-RU" sz="1050" b="0" i="0" u="none" strike="noStrike" kern="1200" cap="none" spc="0" normalizeH="0" noProof="0" dirty="0">
                <a:ln>
                  <a:noFill/>
                </a:ln>
                <a:solidFill>
                  <a:srgbClr val="000000"/>
                </a:solidFill>
                <a:effectLst/>
                <a:uLnTx/>
                <a:uFillTx/>
                <a:latin typeface="Century Gothic" panose="020B0502020202020204" pitchFamily="34" charset="0"/>
              </a:rPr>
              <a:t> </a:t>
            </a:r>
            <a:r>
              <a:rPr lang="ru-RU" sz="1050" noProof="0" dirty="0">
                <a:solidFill>
                  <a:schemeClr val="accent3"/>
                </a:solidFill>
                <a:latin typeface="Century Gothic" panose="020B0502020202020204" pitchFamily="34" charset="0"/>
              </a:rPr>
              <a:t>с</a:t>
            </a:r>
            <a:r>
              <a:rPr lang="ru-RU" sz="1050" dirty="0" err="1">
                <a:solidFill>
                  <a:schemeClr val="accent3"/>
                </a:solidFill>
                <a:latin typeface="Century Gothic" panose="020B0502020202020204" pitchFamily="34" charset="0"/>
              </a:rPr>
              <a:t>тавка</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находится в интервале </a:t>
            </a:r>
            <a:r>
              <a:rPr kumimoji="0" lang="ru-RU" sz="105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r>
              <a:rPr kumimoji="0" lang="en-US" sz="105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 - </a:t>
            </a:r>
            <a:r>
              <a:rPr lang="ru-RU" sz="1050" dirty="0">
                <a:solidFill>
                  <a:srgbClr val="EB7F2E"/>
                </a:solidFill>
                <a:latin typeface="Century Gothic" panose="020B0502020202020204" pitchFamily="34" charset="0"/>
              </a:rPr>
              <a:t>ХХ</a:t>
            </a:r>
            <a:r>
              <a:rPr lang="en-US" sz="1050" dirty="0">
                <a:solidFill>
                  <a:srgbClr val="EB7F2E"/>
                </a:solidFill>
                <a:latin typeface="Century Gothic" panose="020B0502020202020204" pitchFamily="34" charset="0"/>
              </a:rPr>
              <a:t>%</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Субсидия равна </a:t>
            </a:r>
            <a:r>
              <a:rPr lang="ru-RU" sz="1050" dirty="0">
                <a:solidFill>
                  <a:srgbClr val="000000"/>
                </a:solidFill>
                <a:latin typeface="Century Gothic" panose="020B0502020202020204" pitchFamily="34" charset="0"/>
              </a:rPr>
              <a:t>разнице </a:t>
            </a:r>
            <a:r>
              <a:rPr lang="ru-RU" sz="1050" dirty="0" err="1">
                <a:solidFill>
                  <a:srgbClr val="000000"/>
                </a:solidFill>
                <a:latin typeface="Century Gothic" panose="020B0502020202020204" pitchFamily="34" charset="0"/>
              </a:rPr>
              <a:t>страйка</a:t>
            </a:r>
            <a:r>
              <a:rPr lang="ru-RU" sz="1050" dirty="0">
                <a:solidFill>
                  <a:srgbClr val="000000"/>
                </a:solidFill>
                <a:latin typeface="Century Gothic" panose="020B0502020202020204" pitchFamily="34" charset="0"/>
              </a:rPr>
              <a:t> опциона Флор </a:t>
            </a:r>
            <a:r>
              <a:rPr lang="ru-RU" sz="1050" dirty="0">
                <a:solidFill>
                  <a:srgbClr val="EB7F2E"/>
                </a:solidFill>
                <a:latin typeface="Century Gothic" panose="020B0502020202020204" pitchFamily="34" charset="0"/>
              </a:rPr>
              <a:t>ХХ%</a:t>
            </a:r>
            <a:r>
              <a:rPr lang="ru-RU" sz="1050" dirty="0">
                <a:solidFill>
                  <a:srgbClr val="000000"/>
                </a:solidFill>
                <a:latin typeface="Century Gothic" panose="020B0502020202020204" pitchFamily="34" charset="0"/>
              </a:rPr>
              <a:t> и  </a:t>
            </a:r>
            <a:r>
              <a:rPr kumimoji="0" lang="ru-RU" sz="1050" b="0" i="0" u="none" strike="noStrike" kern="1200" cap="none" spc="0" normalizeH="0" baseline="0" noProof="0" dirty="0">
                <a:ln>
                  <a:noFill/>
                </a:ln>
                <a:solidFill>
                  <a:srgbClr val="FF0000"/>
                </a:solidFill>
                <a:effectLst/>
                <a:uLnTx/>
                <a:uFillTx/>
                <a:latin typeface="Century Gothic" panose="020B0502020202020204" pitchFamily="34" charset="0"/>
              </a:rPr>
              <a:t>Текущей</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r>
              <a:rPr lang="ru-RU" sz="1050" dirty="0">
                <a:solidFill>
                  <a:schemeClr val="accent3"/>
                </a:solidFill>
                <a:latin typeface="Century Gothic" panose="020B0502020202020204" pitchFamily="34" charset="0"/>
              </a:rPr>
              <a:t>ставки. </a:t>
            </a:r>
            <a:r>
              <a:rPr lang="ru-RU" sz="1050" noProof="0" dirty="0">
                <a:solidFill>
                  <a:srgbClr val="000000"/>
                </a:solidFill>
                <a:latin typeface="Century Gothic" panose="020B0502020202020204" pitchFamily="34" charset="0"/>
              </a:rPr>
              <a:t>Максимальная субсидия составит – ХХ% </a:t>
            </a:r>
            <a:r>
              <a:rPr lang="en-US" sz="1050" noProof="0" dirty="0">
                <a:solidFill>
                  <a:srgbClr val="000000"/>
                </a:solidFill>
                <a:latin typeface="Century Gothic" panose="020B0502020202020204" pitchFamily="34" charset="0"/>
              </a:rPr>
              <a:t>[</a:t>
            </a:r>
            <a:r>
              <a:rPr lang="ru-RU" sz="1050" noProof="0" dirty="0">
                <a:solidFill>
                  <a:srgbClr val="000000"/>
                </a:solidFill>
                <a:latin typeface="Century Gothic" panose="020B0502020202020204" pitchFamily="34" charset="0"/>
              </a:rPr>
              <a:t>ХХ% </a:t>
            </a:r>
            <a:r>
              <a:rPr lang="ru-RU" sz="1050" noProof="0" dirty="0" err="1">
                <a:solidFill>
                  <a:srgbClr val="000000"/>
                </a:solidFill>
                <a:latin typeface="Century Gothic" panose="020B0502020202020204" pitchFamily="34" charset="0"/>
              </a:rPr>
              <a:t>страйк</a:t>
            </a:r>
            <a:r>
              <a:rPr lang="ru-RU" sz="1050" noProof="0" dirty="0">
                <a:solidFill>
                  <a:srgbClr val="000000"/>
                </a:solidFill>
                <a:latin typeface="Century Gothic" panose="020B0502020202020204" pitchFamily="34" charset="0"/>
              </a:rPr>
              <a:t> опциона Флор -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ХХ% </a:t>
            </a:r>
            <a:r>
              <a:rPr lang="ru-RU" sz="1050" dirty="0">
                <a:solidFill>
                  <a:srgbClr val="000000"/>
                </a:solidFill>
                <a:latin typeface="Century Gothic" panose="020B0502020202020204" pitchFamily="34" charset="0"/>
              </a:rPr>
              <a:t>уровень барьера</a:t>
            </a:r>
            <a:r>
              <a:rPr lang="en-US" sz="1050" dirty="0">
                <a:solidFill>
                  <a:srgbClr val="000000"/>
                </a:solidFill>
                <a:latin typeface="Century Gothic" panose="020B0502020202020204" pitchFamily="34" charset="0"/>
              </a:rPr>
              <a:t>] </a:t>
            </a:r>
          </a:p>
          <a:p>
            <a:pPr lvl="0" algn="ct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Эффективная ставка по кредиту составит от </a:t>
            </a:r>
            <a:r>
              <a:rPr kumimoji="0" lang="ru-RU" sz="1050" b="1" i="0" u="none" strike="noStrike" kern="1200" cap="none" spc="0" normalizeH="0" baseline="0" noProof="0" dirty="0">
                <a:ln>
                  <a:noFill/>
                </a:ln>
                <a:solidFill>
                  <a:srgbClr val="139D89"/>
                </a:solidFill>
                <a:effectLst/>
                <a:uLnTx/>
                <a:uFillTx/>
                <a:latin typeface="Century Gothic" panose="020B0502020202020204" pitchFamily="34" charset="0"/>
              </a:rPr>
              <a:t>ХХ% (минимальное</a:t>
            </a:r>
            <a:r>
              <a:rPr kumimoji="0" lang="ru-RU" sz="1050" b="1" i="0" u="none" strike="noStrike" kern="1200" cap="none" spc="0" normalizeH="0" noProof="0" dirty="0">
                <a:ln>
                  <a:noFill/>
                </a:ln>
                <a:solidFill>
                  <a:srgbClr val="139D89"/>
                </a:solidFill>
                <a:effectLst/>
                <a:uLnTx/>
                <a:uFillTx/>
                <a:latin typeface="Century Gothic" panose="020B0502020202020204" pitchFamily="34" charset="0"/>
              </a:rPr>
              <a:t> значение</a:t>
            </a:r>
            <a:r>
              <a:rPr kumimoji="0" lang="ru-RU" sz="1050" b="1" i="0" u="none" strike="noStrike" kern="1200" cap="none" spc="0" normalizeH="0" baseline="0" noProof="0" dirty="0">
                <a:ln>
                  <a:noFill/>
                </a:ln>
                <a:solidFill>
                  <a:srgbClr val="139D89"/>
                </a:solidFill>
                <a:effectLst/>
                <a:uLnTx/>
                <a:uFillTx/>
                <a:latin typeface="Century Gothic" panose="020B0502020202020204" pitchFamily="34" charset="0"/>
              </a:rPr>
              <a:t>)</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до </a:t>
            </a:r>
            <a:r>
              <a:rPr kumimoji="0" lang="ru-RU" sz="1050" b="1"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 (максимальное значение)</a:t>
            </a:r>
          </a:p>
          <a:p>
            <a:pPr marL="180000" marR="0" lvl="0" indent="0" algn="l" defTabSz="914400" rtl="0" eaLnBrk="1" fontAlgn="auto" latinLnBrk="0" hangingPunct="1">
              <a:lnSpc>
                <a:spcPct val="90000"/>
              </a:lnSpc>
              <a:spcBef>
                <a:spcPts val="0"/>
              </a:spcBef>
              <a:spcAft>
                <a:spcPts val="0"/>
              </a:spcAft>
              <a:buClrTx/>
              <a:buSzTx/>
              <a:buFontTx/>
              <a:buNone/>
              <a:tabLst/>
              <a:defRPr/>
            </a:pPr>
            <a:endPar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endParaRPr>
          </a:p>
          <a:p>
            <a:pPr marL="180000" marR="0" lvl="0" indent="0" algn="l" defTabSz="914400" rtl="0" eaLnBrk="1" fontAlgn="auto" latinLnBrk="0" hangingPunct="1">
              <a:lnSpc>
                <a:spcPct val="90000"/>
              </a:lnSpc>
              <a:spcBef>
                <a:spcPts val="0"/>
              </a:spcBef>
              <a:spcAft>
                <a:spcPts val="0"/>
              </a:spcAft>
              <a:buClrTx/>
              <a:buSzTx/>
              <a:buFontTx/>
              <a:buNone/>
              <a:tabLst/>
              <a:defRPr/>
            </a:pP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В каждом % периоде:</a:t>
            </a:r>
          </a:p>
          <a:p>
            <a:pPr marL="351450" indent="-171450">
              <a:lnSpc>
                <a:spcPct val="90000"/>
              </a:lnSpc>
              <a:buFont typeface="Arial" panose="020B0604020202020204" pitchFamily="34" charset="0"/>
              <a:buChar char="•"/>
              <a:defRPr/>
            </a:pPr>
            <a:r>
              <a:rPr lang="ru-RU" sz="1050" dirty="0">
                <a:solidFill>
                  <a:srgbClr val="000000"/>
                </a:solidFill>
                <a:latin typeface="Century Gothic" panose="020B0502020202020204" pitchFamily="34" charset="0"/>
              </a:rPr>
              <a:t>Если </a:t>
            </a:r>
            <a:r>
              <a:rPr lang="ru-RU" sz="1050" dirty="0">
                <a:solidFill>
                  <a:schemeClr val="accent3"/>
                </a:solidFill>
                <a:latin typeface="Century Gothic" panose="020B0502020202020204" pitchFamily="34" charset="0"/>
              </a:rPr>
              <a:t>Текущая ставка</a:t>
            </a:r>
            <a:r>
              <a:rPr lang="ru-RU" sz="1050" dirty="0">
                <a:solidFill>
                  <a:srgbClr val="000000"/>
                </a:solidFill>
                <a:latin typeface="Century Gothic" panose="020B0502020202020204" pitchFamily="34" charset="0"/>
              </a:rPr>
              <a:t> </a:t>
            </a:r>
            <a:r>
              <a:rPr lang="ru-RU" sz="1050" b="1" dirty="0">
                <a:solidFill>
                  <a:srgbClr val="000000"/>
                </a:solidFill>
                <a:latin typeface="Century Gothic" panose="020B0502020202020204" pitchFamily="34" charset="0"/>
              </a:rPr>
              <a:t>выше </a:t>
            </a:r>
            <a:r>
              <a:rPr lang="ru-RU" sz="1050" b="1" dirty="0">
                <a:solidFill>
                  <a:srgbClr val="DC0F00">
                    <a:lumMod val="60000"/>
                    <a:lumOff val="40000"/>
                  </a:srgbClr>
                </a:solidFill>
                <a:latin typeface="Century Gothic" panose="020B0502020202020204" pitchFamily="34" charset="0"/>
              </a:rPr>
              <a:t>ХХ%</a:t>
            </a:r>
            <a:r>
              <a:rPr lang="ru-RU" sz="1050" b="1" dirty="0">
                <a:solidFill>
                  <a:srgbClr val="000000"/>
                </a:solidFill>
                <a:latin typeface="Century Gothic" panose="020B0502020202020204" pitchFamily="34" charset="0"/>
              </a:rPr>
              <a:t> (</a:t>
            </a:r>
            <a:r>
              <a:rPr lang="ru-RU" sz="1050" dirty="0">
                <a:solidFill>
                  <a:srgbClr val="DC0F00">
                    <a:lumMod val="60000"/>
                    <a:lumOff val="40000"/>
                  </a:srgbClr>
                </a:solidFill>
                <a:latin typeface="Century Gothic" panose="020B0502020202020204" pitchFamily="34" charset="0"/>
              </a:rPr>
              <a:t>уровень барьера</a:t>
            </a:r>
            <a:r>
              <a:rPr lang="ru-RU" sz="1050" b="1" dirty="0">
                <a:solidFill>
                  <a:srgbClr val="000000"/>
                </a:solidFill>
                <a:latin typeface="Century Gothic" panose="020B0502020202020204" pitchFamily="34" charset="0"/>
              </a:rPr>
              <a:t>)</a:t>
            </a:r>
            <a:r>
              <a:rPr lang="en-US" sz="1050" b="1" dirty="0">
                <a:solidFill>
                  <a:srgbClr val="000000"/>
                </a:solidFill>
                <a:latin typeface="Century Gothic" panose="020B0502020202020204" pitchFamily="34" charset="0"/>
              </a:rPr>
              <a:t> </a:t>
            </a:r>
            <a:r>
              <a:rPr lang="ru-RU" sz="1050" b="1" dirty="0">
                <a:solidFill>
                  <a:srgbClr val="000000"/>
                </a:solidFill>
                <a:latin typeface="Century Gothic" panose="020B0502020202020204" pitchFamily="34" charset="0"/>
              </a:rPr>
              <a:t>и ниже </a:t>
            </a:r>
            <a:r>
              <a:rPr lang="ru-RU" sz="1050" b="1" dirty="0" err="1">
                <a:solidFill>
                  <a:srgbClr val="000000"/>
                </a:solidFill>
                <a:latin typeface="Century Gothic" panose="020B0502020202020204" pitchFamily="34" charset="0"/>
              </a:rPr>
              <a:t>страйка</a:t>
            </a:r>
            <a:r>
              <a:rPr lang="ru-RU" sz="1050" b="1" dirty="0">
                <a:solidFill>
                  <a:srgbClr val="000000"/>
                </a:solidFill>
                <a:latin typeface="Century Gothic" panose="020B0502020202020204" pitchFamily="34" charset="0"/>
              </a:rPr>
              <a:t> по опциону Флор  – </a:t>
            </a:r>
            <a:r>
              <a:rPr lang="ru-RU" sz="1050" dirty="0">
                <a:solidFill>
                  <a:srgbClr val="000000"/>
                </a:solidFill>
                <a:latin typeface="Century Gothic" panose="020B0502020202020204" pitchFamily="34" charset="0"/>
              </a:rPr>
              <a:t>эффективная</a:t>
            </a:r>
            <a:r>
              <a:rPr lang="ru-RU" sz="1050" b="1" dirty="0">
                <a:solidFill>
                  <a:srgbClr val="000000"/>
                </a:solidFill>
                <a:latin typeface="Century Gothic" panose="020B0502020202020204" pitchFamily="34" charset="0"/>
              </a:rPr>
              <a:t> </a:t>
            </a:r>
            <a:r>
              <a:rPr lang="ru-RU" sz="1050" dirty="0">
                <a:solidFill>
                  <a:srgbClr val="000000"/>
                </a:solidFill>
                <a:latin typeface="Century Gothic" panose="020B0502020202020204" pitchFamily="34" charset="0"/>
              </a:rPr>
              <a:t>ставка равна </a:t>
            </a:r>
            <a:r>
              <a:rPr lang="ru-RU" sz="1050" b="1" dirty="0">
                <a:solidFill>
                  <a:srgbClr val="139D89"/>
                </a:solidFill>
                <a:latin typeface="Century Gothic" panose="020B0502020202020204" pitchFamily="34" charset="0"/>
              </a:rPr>
              <a:t>ХХ%</a:t>
            </a:r>
            <a:r>
              <a:rPr lang="ru-RU" sz="1050" b="1" dirty="0">
                <a:solidFill>
                  <a:srgbClr val="DC0F00"/>
                </a:solidFill>
                <a:latin typeface="Century Gothic" panose="020B0502020202020204" pitchFamily="34" charset="0"/>
              </a:rPr>
              <a:t> </a:t>
            </a:r>
            <a:r>
              <a:rPr lang="ru-RU" sz="1050" dirty="0">
                <a:solidFill>
                  <a:srgbClr val="000000"/>
                </a:solidFill>
                <a:latin typeface="Century Gothic" panose="020B0502020202020204" pitchFamily="34" charset="0"/>
              </a:rPr>
              <a:t>годовых</a:t>
            </a:r>
            <a:r>
              <a:rPr lang="ru-RU" sz="1050" b="1" dirty="0">
                <a:solidFill>
                  <a:srgbClr val="DC0F00"/>
                </a:solidFill>
                <a:latin typeface="Century Gothic" panose="020B0502020202020204" pitchFamily="34" charset="0"/>
              </a:rPr>
              <a:t> </a:t>
            </a:r>
            <a:r>
              <a:rPr lang="ru-RU" sz="1050" b="1" dirty="0">
                <a:solidFill>
                  <a:srgbClr val="139D89"/>
                </a:solidFill>
                <a:latin typeface="Century Gothic" panose="020B0502020202020204" pitchFamily="34" charset="0"/>
              </a:rPr>
              <a:t>(</a:t>
            </a:r>
            <a:r>
              <a:rPr lang="ru-RU" sz="1050" b="1" dirty="0" err="1">
                <a:solidFill>
                  <a:srgbClr val="139D89"/>
                </a:solidFill>
                <a:latin typeface="Century Gothic" panose="020B0502020202020204" pitchFamily="34" charset="0"/>
              </a:rPr>
              <a:t>мин.значение</a:t>
            </a:r>
            <a:r>
              <a:rPr lang="ru-RU" sz="1050" b="1" dirty="0">
                <a:solidFill>
                  <a:srgbClr val="139D89"/>
                </a:solidFill>
                <a:latin typeface="Century Gothic" panose="020B0502020202020204" pitchFamily="34" charset="0"/>
              </a:rPr>
              <a:t>)</a:t>
            </a:r>
            <a:r>
              <a:rPr lang="ru-RU" sz="1050" b="1" dirty="0">
                <a:solidFill>
                  <a:srgbClr val="000000"/>
                </a:solidFill>
                <a:latin typeface="Century Gothic" panose="020B0502020202020204" pitchFamily="34" charset="0"/>
              </a:rPr>
              <a:t> </a:t>
            </a:r>
            <a:r>
              <a:rPr lang="en-US" sz="1050" b="1" dirty="0">
                <a:solidFill>
                  <a:srgbClr val="000000"/>
                </a:solidFill>
                <a:latin typeface="Century Gothic" panose="020B0502020202020204" pitchFamily="34" charset="0"/>
              </a:rPr>
              <a:t>[</a:t>
            </a:r>
            <a:r>
              <a:rPr lang="ru-RU" sz="1050" b="1" dirty="0">
                <a:solidFill>
                  <a:srgbClr val="DC0F00"/>
                </a:solidFill>
                <a:latin typeface="Century Gothic" panose="020B0502020202020204" pitchFamily="34" charset="0"/>
              </a:rPr>
              <a:t>ХХ%</a:t>
            </a:r>
            <a:r>
              <a:rPr lang="ru-RU" sz="1050" b="1" dirty="0">
                <a:solidFill>
                  <a:srgbClr val="000000"/>
                </a:solidFill>
                <a:latin typeface="Century Gothic" panose="020B0502020202020204" pitchFamily="34" charset="0"/>
              </a:rPr>
              <a:t> </a:t>
            </a:r>
            <a:r>
              <a:rPr lang="ru-RU" sz="1050" dirty="0">
                <a:solidFill>
                  <a:srgbClr val="000000"/>
                </a:solidFill>
                <a:latin typeface="Century Gothic" panose="020B0502020202020204" pitchFamily="34" charset="0"/>
              </a:rPr>
              <a:t>фикс. ставка по кредиту –</a:t>
            </a:r>
            <a:r>
              <a:rPr lang="en-US" sz="1050" dirty="0">
                <a:solidFill>
                  <a:srgbClr val="000000"/>
                </a:solidFill>
                <a:latin typeface="Century Gothic" panose="020B0502020202020204" pitchFamily="34" charset="0"/>
              </a:rPr>
              <a:t> </a:t>
            </a:r>
            <a:r>
              <a:rPr lang="ru-RU" sz="1050" dirty="0">
                <a:solidFill>
                  <a:srgbClr val="000000"/>
                </a:solidFill>
                <a:latin typeface="Century Gothic" panose="020B0502020202020204" pitchFamily="34" charset="0"/>
              </a:rPr>
              <a:t>(</a:t>
            </a:r>
            <a:r>
              <a:rPr lang="ru-RU" sz="1050" b="1" dirty="0">
                <a:solidFill>
                  <a:srgbClr val="EB7F2E"/>
                </a:solidFill>
                <a:latin typeface="Century Gothic" panose="020B0502020202020204" pitchFamily="34" charset="0"/>
              </a:rPr>
              <a:t>ХХ%</a:t>
            </a:r>
            <a:r>
              <a:rPr lang="ru-RU" sz="1050" dirty="0">
                <a:solidFill>
                  <a:srgbClr val="EB7F2E"/>
                </a:solidFill>
                <a:latin typeface="Century Gothic" panose="020B0502020202020204" pitchFamily="34" charset="0"/>
              </a:rPr>
              <a:t> </a:t>
            </a:r>
            <a:r>
              <a:rPr lang="ru-RU" sz="1050" dirty="0" err="1">
                <a:solidFill>
                  <a:srgbClr val="EB7F2E"/>
                </a:solidFill>
                <a:latin typeface="Century Gothic" panose="020B0502020202020204" pitchFamily="34" charset="0"/>
              </a:rPr>
              <a:t>страйк</a:t>
            </a:r>
            <a:r>
              <a:rPr lang="ru-RU" sz="1050" dirty="0">
                <a:solidFill>
                  <a:srgbClr val="EB7F2E"/>
                </a:solidFill>
                <a:latin typeface="Century Gothic" panose="020B0502020202020204" pitchFamily="34" charset="0"/>
              </a:rPr>
              <a:t> по опциону </a:t>
            </a:r>
            <a:r>
              <a:rPr lang="ru-RU" sz="1050" dirty="0">
                <a:solidFill>
                  <a:srgbClr val="000000"/>
                </a:solidFill>
                <a:latin typeface="Century Gothic" panose="020B0502020202020204" pitchFamily="34" charset="0"/>
              </a:rPr>
              <a:t>Флор -</a:t>
            </a:r>
            <a:r>
              <a:rPr lang="ru-RU" sz="1050" dirty="0">
                <a:solidFill>
                  <a:srgbClr val="FF0000"/>
                </a:solidFill>
                <a:latin typeface="Century Gothic" panose="020B0502020202020204" pitchFamily="34" charset="0"/>
              </a:rPr>
              <a:t> Текущая ставка</a:t>
            </a:r>
            <a:r>
              <a:rPr lang="ru-RU" sz="1050" dirty="0">
                <a:solidFill>
                  <a:srgbClr val="000000"/>
                </a:solidFill>
                <a:latin typeface="Century Gothic" panose="020B0502020202020204" pitchFamily="34" charset="0"/>
              </a:rPr>
              <a:t> ) + </a:t>
            </a:r>
            <a:r>
              <a:rPr lang="ru-RU" sz="1050" b="1" dirty="0">
                <a:solidFill>
                  <a:srgbClr val="DC0F00"/>
                </a:solidFill>
                <a:latin typeface="Century Gothic" panose="020B0502020202020204" pitchFamily="34" charset="0"/>
              </a:rPr>
              <a:t>ХХ%</a:t>
            </a:r>
            <a:r>
              <a:rPr lang="ru-RU" sz="1050" dirty="0">
                <a:solidFill>
                  <a:srgbClr val="000000"/>
                </a:solidFill>
                <a:latin typeface="Century Gothic" panose="020B0502020202020204" pitchFamily="34" charset="0"/>
              </a:rPr>
              <a:t> премия за опцион Флор с барьером</a:t>
            </a:r>
            <a:r>
              <a:rPr lang="en-US" sz="1050" dirty="0">
                <a:solidFill>
                  <a:srgbClr val="000000"/>
                </a:solidFill>
                <a:latin typeface="Century Gothic" panose="020B0502020202020204" pitchFamily="34" charset="0"/>
              </a:rPr>
              <a:t>]</a:t>
            </a:r>
            <a:endPar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endParaRPr>
          </a:p>
          <a:p>
            <a:pPr marL="351450" lvl="0" indent="-171450">
              <a:lnSpc>
                <a:spcPct val="90000"/>
              </a:lnSpc>
              <a:buFont typeface="Arial" panose="020B0604020202020204" pitchFamily="34" charset="0"/>
              <a:buChar cha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Если </a:t>
            </a:r>
            <a:r>
              <a:rPr lang="ru-RU" sz="1050" dirty="0">
                <a:solidFill>
                  <a:schemeClr val="accent3"/>
                </a:solidFill>
                <a:latin typeface="Century Gothic" panose="020B0502020202020204" pitchFamily="34" charset="0"/>
              </a:rPr>
              <a:t>Текущая </a:t>
            </a:r>
            <a:r>
              <a:rPr lang="ru-RU" sz="1050" noProof="0" dirty="0">
                <a:solidFill>
                  <a:schemeClr val="accent3"/>
                </a:solidFill>
                <a:latin typeface="Century Gothic" panose="020B0502020202020204" pitchFamily="34" charset="0"/>
              </a:rPr>
              <a:t>с</a:t>
            </a:r>
            <a:r>
              <a:rPr lang="ru-RU" sz="1050" dirty="0" err="1">
                <a:solidFill>
                  <a:schemeClr val="accent3"/>
                </a:solidFill>
                <a:latin typeface="Century Gothic" panose="020B0502020202020204" pitchFamily="34" charset="0"/>
              </a:rPr>
              <a:t>тавка</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выше </a:t>
            </a:r>
            <a:r>
              <a:rPr kumimoji="0" lang="ru-RU" sz="1050" b="1" i="0" u="none" strike="noStrike" kern="1200" cap="none" spc="0" normalizeH="0" baseline="0" noProof="0" dirty="0">
                <a:ln>
                  <a:noFill/>
                </a:ln>
                <a:solidFill>
                  <a:srgbClr val="EB7F2E"/>
                </a:solidFill>
                <a:effectLst/>
                <a:uLnTx/>
                <a:uFillTx/>
                <a:latin typeface="Century Gothic" panose="020B0502020202020204" pitchFamily="34" charset="0"/>
              </a:rPr>
              <a:t>ХХ%</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0" i="0" u="none" strike="noStrike" kern="1200" cap="none" spc="0" normalizeH="0" baseline="0" noProof="0" dirty="0" err="1">
                <a:ln>
                  <a:noFill/>
                </a:ln>
                <a:solidFill>
                  <a:srgbClr val="EB7F2E"/>
                </a:solidFill>
                <a:effectLst/>
                <a:uLnTx/>
                <a:uFillTx/>
                <a:latin typeface="Century Gothic" panose="020B0502020202020204" pitchFamily="34" charset="0"/>
              </a:rPr>
              <a:t>страйк</a:t>
            </a:r>
            <a:r>
              <a:rPr kumimoji="0" lang="ru-RU" sz="1050" b="0" i="0" u="none" strike="noStrike" kern="1200" cap="none" spc="0" normalizeH="0" baseline="0" noProof="0" dirty="0">
                <a:ln>
                  <a:noFill/>
                </a:ln>
                <a:solidFill>
                  <a:srgbClr val="EB7F2E"/>
                </a:solidFill>
                <a:effectLst/>
                <a:uLnTx/>
                <a:uFillTx/>
                <a:latin typeface="Century Gothic" panose="020B0502020202020204" pitchFamily="34" charset="0"/>
              </a:rPr>
              <a:t> опциона Флор</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 –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эффективная ставка равна </a:t>
            </a:r>
            <a:r>
              <a:rPr kumimoji="0" lang="ru-RU" sz="1050" b="1" i="0" u="none" strike="noStrike" kern="1200" cap="none" spc="0" normalizeH="0" baseline="0" noProof="0" dirty="0">
                <a:ln>
                  <a:noFill/>
                </a:ln>
                <a:solidFill>
                  <a:srgbClr val="DC0F00"/>
                </a:solidFill>
                <a:effectLst/>
                <a:uLnTx/>
                <a:uFillTx/>
                <a:latin typeface="Century Gothic" panose="020B0502020202020204" pitchFamily="34" charset="0"/>
              </a:rPr>
              <a:t>ХХ% (</a:t>
            </a:r>
            <a:r>
              <a:rPr kumimoji="0" lang="ru-RU" sz="1050" b="1" i="0" u="none" strike="noStrike" kern="1200" cap="none" spc="0" normalizeH="0" baseline="0" noProof="0" dirty="0" err="1">
                <a:ln>
                  <a:noFill/>
                </a:ln>
                <a:solidFill>
                  <a:srgbClr val="DC0F00"/>
                </a:solidFill>
                <a:effectLst/>
                <a:uLnTx/>
                <a:uFillTx/>
                <a:latin typeface="Century Gothic" panose="020B0502020202020204" pitchFamily="34" charset="0"/>
              </a:rPr>
              <a:t>макс.значение</a:t>
            </a:r>
            <a:r>
              <a:rPr kumimoji="0" lang="ru-RU" sz="1050" b="1" i="0" u="none" strike="noStrike" kern="1200" cap="none" spc="0" normalizeH="0" baseline="0" noProof="0" dirty="0">
                <a:ln>
                  <a:noFill/>
                </a:ln>
                <a:solidFill>
                  <a:srgbClr val="DC0F00"/>
                </a:solidFill>
                <a:effectLst/>
                <a:uLnTx/>
                <a:uFillTx/>
                <a:latin typeface="Century Gothic" panose="020B0502020202020204" pitchFamily="34" charset="0"/>
              </a:rPr>
              <a:t>)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годовых </a:t>
            </a:r>
            <a:r>
              <a:rPr kumimoji="0" lang="en-US" sz="1050" b="0" i="0" u="none" strike="noStrike" kern="1200" cap="none" spc="0" normalizeH="0" baseline="0" noProof="0" dirty="0">
                <a:ln>
                  <a:noFill/>
                </a:ln>
                <a:solidFill>
                  <a:srgbClr val="000000"/>
                </a:solidFill>
                <a:effectLst/>
                <a:uLnTx/>
                <a:uFillTx/>
                <a:latin typeface="Century Gothic" panose="020B0502020202020204" pitchFamily="34" charset="0"/>
              </a:rPr>
              <a:t>[</a:t>
            </a:r>
            <a:r>
              <a:rPr kumimoji="0" lang="ru-RU" sz="1050" b="1" i="0" u="none" strike="noStrike" kern="1200" cap="none" spc="0" normalizeH="0" baseline="0" noProof="0" dirty="0">
                <a:ln>
                  <a:noFill/>
                </a:ln>
                <a:solidFill>
                  <a:srgbClr val="DC0F00"/>
                </a:solidFill>
                <a:effectLst/>
                <a:uLnTx/>
                <a:uFillTx/>
                <a:latin typeface="Century Gothic" panose="020B0502020202020204" pitchFamily="34" charset="0"/>
              </a:rPr>
              <a:t>ХХ%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фикс. ставка по кредиту + </a:t>
            </a:r>
            <a:r>
              <a:rPr kumimoji="0" lang="ru-RU" sz="105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премия за опцион Флор с барьером</a:t>
            </a:r>
            <a:r>
              <a:rPr kumimoji="0" lang="en-US" sz="1050" b="0" i="0" u="none" strike="noStrike" kern="1200" cap="none" spc="0" normalizeH="0" baseline="0" noProof="0" dirty="0">
                <a:ln>
                  <a:noFill/>
                </a:ln>
                <a:solidFill>
                  <a:srgbClr val="000000"/>
                </a:solidFill>
                <a:effectLst/>
                <a:uLnTx/>
                <a:uFillTx/>
                <a:latin typeface="Century Gothic" panose="020B0502020202020204" pitchFamily="34" charset="0"/>
              </a:rPr>
              <a:t>]</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p>
          <a:p>
            <a:pPr marL="351450" lvl="0" indent="-171450">
              <a:lnSpc>
                <a:spcPct val="90000"/>
              </a:lnSpc>
              <a:buFont typeface="Arial" panose="020B0604020202020204" pitchFamily="34" charset="0"/>
              <a:buChar char="•"/>
              <a:defRPr/>
            </a:pP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Если </a:t>
            </a:r>
            <a:r>
              <a:rPr lang="ru-RU" sz="1050" dirty="0">
                <a:solidFill>
                  <a:schemeClr val="accent3"/>
                </a:solidFill>
                <a:latin typeface="Century Gothic" panose="020B0502020202020204" pitchFamily="34" charset="0"/>
              </a:rPr>
              <a:t>Текущая ставка</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ниже или равна</a:t>
            </a:r>
            <a:r>
              <a:rPr kumimoji="0" lang="en-US" sz="105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1"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уровень барьера</a:t>
            </a:r>
            <a:r>
              <a:rPr kumimoji="0" lang="ru-RU" sz="1050" b="1" i="0" u="none" strike="noStrike" kern="1200" cap="none" spc="0" normalizeH="0" baseline="0" noProof="0" dirty="0">
                <a:ln>
                  <a:noFill/>
                </a:ln>
                <a:solidFill>
                  <a:srgbClr val="000000"/>
                </a:solidFill>
                <a:effectLst/>
                <a:uLnTx/>
                <a:uFillTx/>
                <a:latin typeface="Century Gothic" panose="020B0502020202020204" pitchFamily="34" charset="0"/>
              </a:rPr>
              <a:t>) – </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эффективная ставка </a:t>
            </a:r>
            <a:r>
              <a:rPr kumimoji="0" lang="ru-RU" sz="1050" b="0" i="0" u="none" strike="noStrike" kern="1200" cap="none" spc="0" normalizeH="0" noProof="0" dirty="0">
                <a:ln>
                  <a:noFill/>
                </a:ln>
                <a:solidFill>
                  <a:srgbClr val="000000"/>
                </a:solidFill>
                <a:effectLst/>
                <a:uLnTx/>
                <a:uFillTx/>
                <a:latin typeface="Century Gothic" panose="020B0502020202020204" pitchFamily="34" charset="0"/>
              </a:rPr>
              <a:t>составит</a:t>
            </a:r>
            <a:r>
              <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50" b="1" i="0" u="none" strike="noStrike" kern="1200" cap="none" spc="0" normalizeH="0" baseline="0" noProof="0" dirty="0">
                <a:ln>
                  <a:noFill/>
                </a:ln>
                <a:solidFill>
                  <a:srgbClr val="DC0F00"/>
                </a:solidFill>
                <a:effectLst/>
                <a:uLnTx/>
                <a:uFillTx/>
                <a:latin typeface="Century Gothic" panose="020B0502020202020204" pitchFamily="34" charset="0"/>
              </a:rPr>
              <a:t>ХХ% </a:t>
            </a:r>
            <a:r>
              <a:rPr lang="ru-RU" sz="1050" dirty="0">
                <a:solidFill>
                  <a:srgbClr val="000000"/>
                </a:solidFill>
                <a:latin typeface="Century Gothic" panose="020B0502020202020204" pitchFamily="34" charset="0"/>
              </a:rPr>
              <a:t>(</a:t>
            </a:r>
            <a:r>
              <a:rPr lang="ru-RU" sz="1050" b="1" dirty="0">
                <a:solidFill>
                  <a:srgbClr val="DC0F00"/>
                </a:solidFill>
                <a:latin typeface="Century Gothic" panose="020B0502020202020204" pitchFamily="34" charset="0"/>
              </a:rPr>
              <a:t>ХХ% </a:t>
            </a:r>
            <a:r>
              <a:rPr lang="ru-RU" sz="1050" dirty="0">
                <a:solidFill>
                  <a:srgbClr val="000000"/>
                </a:solidFill>
                <a:latin typeface="Century Gothic" panose="020B0502020202020204" pitchFamily="34" charset="0"/>
              </a:rPr>
              <a:t>фикс. ставка по кредиту + </a:t>
            </a:r>
            <a:r>
              <a:rPr lang="ru-RU" sz="1050" b="1" dirty="0">
                <a:solidFill>
                  <a:srgbClr val="DC0F00"/>
                </a:solidFill>
                <a:latin typeface="Century Gothic" panose="020B0502020202020204" pitchFamily="34" charset="0"/>
              </a:rPr>
              <a:t>ХХ%</a:t>
            </a:r>
            <a:r>
              <a:rPr lang="ru-RU" sz="1050" dirty="0">
                <a:solidFill>
                  <a:srgbClr val="000000"/>
                </a:solidFill>
                <a:latin typeface="Century Gothic" panose="020B0502020202020204" pitchFamily="34" charset="0"/>
              </a:rPr>
              <a:t> премия за опцион Флор с барьером)</a:t>
            </a:r>
            <a:endParaRPr kumimoji="0" lang="ru-RU" sz="1050" b="0" i="0" u="none" strike="noStrike" kern="1200" cap="none" spc="0" normalizeH="0" baseline="0" noProof="0" dirty="0">
              <a:ln>
                <a:noFill/>
              </a:ln>
              <a:solidFill>
                <a:srgbClr val="000000"/>
              </a:solidFill>
              <a:effectLst/>
              <a:uLnTx/>
              <a:uFillTx/>
              <a:latin typeface="Century Gothic" panose="020B0502020202020204" pitchFamily="34" charset="0"/>
            </a:endParaRPr>
          </a:p>
        </p:txBody>
      </p:sp>
      <p:sp>
        <p:nvSpPr>
          <p:cNvPr id="71" name="Заголовок 1">
            <a:extLst>
              <a:ext uri="{FF2B5EF4-FFF2-40B4-BE49-F238E27FC236}">
                <a16:creationId xmlns:a16="http://schemas.microsoft.com/office/drawing/2014/main" id="{00E90B24-C244-DF4C-98F1-31C2BA7939EA}"/>
              </a:ext>
            </a:extLst>
          </p:cNvPr>
          <p:cNvSpPr txBox="1">
            <a:spLocks/>
          </p:cNvSpPr>
          <p:nvPr/>
        </p:nvSpPr>
        <p:spPr>
          <a:xfrm>
            <a:off x="7425815" y="3582921"/>
            <a:ext cx="3268283"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rPr>
              <a:t>Суть сделки</a:t>
            </a:r>
          </a:p>
        </p:txBody>
      </p:sp>
      <p:sp>
        <p:nvSpPr>
          <p:cNvPr id="72" name="Заголовок 1">
            <a:extLst>
              <a:ext uri="{FF2B5EF4-FFF2-40B4-BE49-F238E27FC236}">
                <a16:creationId xmlns:a16="http://schemas.microsoft.com/office/drawing/2014/main" id="{D72B3809-1A93-844C-85A6-F64690837E53}"/>
              </a:ext>
            </a:extLst>
          </p:cNvPr>
          <p:cNvSpPr txBox="1">
            <a:spLocks/>
          </p:cNvSpPr>
          <p:nvPr/>
        </p:nvSpPr>
        <p:spPr>
          <a:xfrm>
            <a:off x="6486526" y="6471033"/>
            <a:ext cx="4336272"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400" b="1" i="0" u="sng" strike="noStrike" kern="1200" cap="none" spc="0" normalizeH="0" baseline="0" noProof="0" dirty="0">
                <a:ln>
                  <a:noFill/>
                </a:ln>
                <a:solidFill>
                  <a:srgbClr val="139884"/>
                </a:solidFill>
                <a:effectLst/>
                <a:uLnTx/>
                <a:uFillTx/>
                <a:latin typeface="Century Gothic" panose="020B0502020202020204" pitchFamily="34" charset="0"/>
                <a:cs typeface="Arial" panose="020B0604020202020204" pitchFamily="34" charset="0"/>
              </a:rPr>
              <a:t>Максимально</a:t>
            </a:r>
            <a:r>
              <a:rPr kumimoji="0" lang="ru-RU" sz="1400" b="1" i="0" u="sng" strike="noStrike" kern="1200" cap="none" spc="0" normalizeH="0" noProof="0" dirty="0">
                <a:ln>
                  <a:noFill/>
                </a:ln>
                <a:solidFill>
                  <a:srgbClr val="139884"/>
                </a:solidFill>
                <a:effectLst/>
                <a:uLnTx/>
                <a:uFillTx/>
                <a:latin typeface="Century Gothic" panose="020B0502020202020204" pitchFamily="34" charset="0"/>
                <a:cs typeface="Arial" panose="020B0604020202020204" pitchFamily="34" charset="0"/>
              </a:rPr>
              <a:t> возможная</a:t>
            </a:r>
            <a:r>
              <a:rPr kumimoji="0" lang="ru-RU" sz="1400" b="1" i="0" u="sng" strike="noStrike" kern="1200" cap="none" spc="0" normalizeH="0" baseline="0" noProof="0" dirty="0">
                <a:ln>
                  <a:noFill/>
                </a:ln>
                <a:solidFill>
                  <a:srgbClr val="139884"/>
                </a:solidFill>
                <a:effectLst/>
                <a:uLnTx/>
                <a:uFillTx/>
                <a:latin typeface="Century Gothic" panose="020B0502020202020204" pitchFamily="34" charset="0"/>
                <a:cs typeface="Arial" panose="020B0604020202020204" pitchFamily="34" charset="0"/>
              </a:rPr>
              <a:t> выгода по стратегии</a:t>
            </a:r>
          </a:p>
        </p:txBody>
      </p:sp>
      <p:sp>
        <p:nvSpPr>
          <p:cNvPr id="73" name="Заголовок 1">
            <a:extLst>
              <a:ext uri="{FF2B5EF4-FFF2-40B4-BE49-F238E27FC236}">
                <a16:creationId xmlns:a16="http://schemas.microsoft.com/office/drawing/2014/main" id="{E5F28296-EEEC-CE44-A5D9-066A5D99D9A7}"/>
              </a:ext>
            </a:extLst>
          </p:cNvPr>
          <p:cNvSpPr txBox="1">
            <a:spLocks/>
          </p:cNvSpPr>
          <p:nvPr/>
        </p:nvSpPr>
        <p:spPr>
          <a:xfrm>
            <a:off x="10822798" y="6457183"/>
            <a:ext cx="688542" cy="2215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600" b="1" i="0" u="none" strike="noStrike" kern="1200" cap="none" spc="0" normalizeH="0" baseline="0" noProof="0" dirty="0">
                <a:ln>
                  <a:noFill/>
                </a:ln>
                <a:solidFill>
                  <a:srgbClr val="139884"/>
                </a:solidFill>
                <a:effectLst/>
                <a:uLnTx/>
                <a:uFillTx/>
                <a:latin typeface="Century Gothic" panose="020B0502020202020204" pitchFamily="34" charset="0"/>
              </a:rPr>
              <a:t>ХХ%</a:t>
            </a:r>
          </a:p>
        </p:txBody>
      </p:sp>
      <p:sp>
        <p:nvSpPr>
          <p:cNvPr id="44" name="Заголовок 1">
            <a:extLst>
              <a:ext uri="{FF2B5EF4-FFF2-40B4-BE49-F238E27FC236}">
                <a16:creationId xmlns:a16="http://schemas.microsoft.com/office/drawing/2014/main" id="{FBEBA087-2B14-AC49-A5D8-045F59B598B5}"/>
              </a:ext>
            </a:extLst>
          </p:cNvPr>
          <p:cNvSpPr txBox="1">
            <a:spLocks/>
          </p:cNvSpPr>
          <p:nvPr/>
        </p:nvSpPr>
        <p:spPr>
          <a:xfrm>
            <a:off x="850321" y="6029037"/>
            <a:ext cx="5101482" cy="775597"/>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lumMod val="85000"/>
                    <a:lumOff val="15000"/>
                  </a:schemeClr>
                </a:solidFill>
                <a:latin typeface="Century Gothic" panose="020B0502020202020204" pitchFamily="34" charset="0"/>
              </a:rPr>
              <a:t>Необходимо заплатить премию по опциону. В случае уплаты премии в течение срока сделки, премия   выплачивается даже если Текущая ставка ниже уровня барьера.</a:t>
            </a:r>
          </a:p>
        </p:txBody>
      </p:sp>
      <p:sp>
        <p:nvSpPr>
          <p:cNvPr id="43" name="Text Box 21"/>
          <p:cNvSpPr txBox="1">
            <a:spLocks noChangeArrowheads="1"/>
          </p:cNvSpPr>
          <p:nvPr>
            <p:custDataLst>
              <p:tags r:id="rId1"/>
            </p:custDataLst>
          </p:nvPr>
        </p:nvSpPr>
        <p:spPr bwMode="auto">
          <a:xfrm>
            <a:off x="6234481" y="6734522"/>
            <a:ext cx="5276859" cy="92333"/>
          </a:xfrm>
          <a:prstGeom prst="rect">
            <a:avLst/>
          </a:prstGeom>
          <a:noFill/>
          <a:ln w="9525">
            <a:noFill/>
            <a:miter lim="800000"/>
            <a:headEnd/>
            <a:tailEnd/>
          </a:ln>
        </p:spPr>
        <p:txBody>
          <a:bodyPr wrap="square" lIns="0" tIns="0" rIns="0" bIns="0">
            <a:spAutoFit/>
          </a:bodyPr>
          <a:lstStyle/>
          <a:p>
            <a:pPr marL="92025" indent="-92025" algn="l">
              <a:tabLst>
                <a:tab pos="92025" algn="l"/>
              </a:tabLst>
            </a:pPr>
            <a:r>
              <a:rPr lang="ru-RU" sz="6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*Все данные предоставлены в ознакомительных целях (в качестве примера) и могут быть изменены с течением времени</a:t>
            </a:r>
            <a:endParaRPr lang="en-GB" sz="6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6" name="TextBox 45">
            <a:extLst>
              <a:ext uri="{FF2B5EF4-FFF2-40B4-BE49-F238E27FC236}">
                <a16:creationId xmlns:a16="http://schemas.microsoft.com/office/drawing/2014/main" id="{D447A618-788F-9244-98DF-0F026822CB72}"/>
              </a:ext>
            </a:extLst>
          </p:cNvPr>
          <p:cNvSpPr txBox="1"/>
          <p:nvPr/>
        </p:nvSpPr>
        <p:spPr>
          <a:xfrm>
            <a:off x="305518" y="965386"/>
            <a:ext cx="5652000" cy="412069"/>
          </a:xfrm>
          <a:prstGeom prst="rect">
            <a:avLst/>
          </a:prstGeom>
          <a:solidFill>
            <a:schemeClr val="accent4"/>
          </a:solidFill>
          <a:ln>
            <a:noFill/>
          </a:ln>
        </p:spPr>
        <p:txBody>
          <a:bodyPr wrap="square" lIns="180000" tIns="0" rIns="108000" bIns="0" rtlCol="0" anchor="ctr" anchorCtr="0">
            <a:noAutofit/>
          </a:bodyPr>
          <a:lstStyle/>
          <a:p>
            <a:pPr marL="9525" algn="ctr">
              <a:lnSpc>
                <a:spcPct val="90000"/>
              </a:lnSpc>
              <a:tabLst>
                <a:tab pos="717550" algn="l"/>
              </a:tabLst>
            </a:pPr>
            <a:r>
              <a:rPr lang="ru-RU" sz="1200" b="1" dirty="0">
                <a:solidFill>
                  <a:schemeClr val="bg1"/>
                </a:solidFill>
                <a:latin typeface="Century Gothic" panose="020B0502020202020204" pitchFamily="34" charset="0"/>
              </a:rPr>
              <a:t>Оптимизация выплат по кредиту с фиксированной ставкой, участие в снижении плавающей ставки до достижения барьера</a:t>
            </a:r>
            <a:endParaRPr lang="ru-RU" sz="1200" dirty="0">
              <a:solidFill>
                <a:schemeClr val="bg1"/>
              </a:solidFill>
              <a:latin typeface="Century Gothic" panose="020B0502020202020204" pitchFamily="34" charset="0"/>
            </a:endParaRPr>
          </a:p>
        </p:txBody>
      </p:sp>
      <p:sp>
        <p:nvSpPr>
          <p:cNvPr id="47" name="TextBox 46">
            <a:extLst>
              <a:ext uri="{FF2B5EF4-FFF2-40B4-BE49-F238E27FC236}">
                <a16:creationId xmlns:a16="http://schemas.microsoft.com/office/drawing/2014/main" id="{5F4241B6-134E-0441-AE94-3260C2B0EAB4}"/>
              </a:ext>
            </a:extLst>
          </p:cNvPr>
          <p:cNvSpPr txBox="1"/>
          <p:nvPr/>
        </p:nvSpPr>
        <p:spPr>
          <a:xfrm>
            <a:off x="6234484" y="965386"/>
            <a:ext cx="5651998" cy="414000"/>
          </a:xfrm>
          <a:prstGeom prst="rect">
            <a:avLst/>
          </a:prstGeom>
          <a:solidFill>
            <a:srgbClr val="5CB3A7"/>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Как это работает?</a:t>
            </a:r>
            <a:endParaRPr lang="ru-RU" sz="1400" dirty="0">
              <a:solidFill>
                <a:schemeClr val="bg1"/>
              </a:solidFill>
              <a:latin typeface="Century Gothic" panose="020B0502020202020204" pitchFamily="34" charset="0"/>
            </a:endParaRPr>
          </a:p>
        </p:txBody>
      </p:sp>
      <p:cxnSp>
        <p:nvCxnSpPr>
          <p:cNvPr id="49" name="Прямая соединительная линия 48">
            <a:extLst>
              <a:ext uri="{FF2B5EF4-FFF2-40B4-BE49-F238E27FC236}">
                <a16:creationId xmlns:a16="http://schemas.microsoft.com/office/drawing/2014/main" id="{2C754D28-4304-6445-B1A2-BBEDA285634E}"/>
              </a:ext>
            </a:extLst>
          </p:cNvPr>
          <p:cNvCxnSpPr>
            <a:cxnSpLocks/>
          </p:cNvCxnSpPr>
          <p:nvPr/>
        </p:nvCxnSpPr>
        <p:spPr>
          <a:xfrm>
            <a:off x="3590667" y="2055186"/>
            <a:ext cx="0" cy="1814732"/>
          </a:xfrm>
          <a:prstGeom prst="line">
            <a:avLst/>
          </a:prstGeom>
          <a:ln w="12700">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89ADCB6-EE09-094F-8DDD-3028355C83AA}"/>
              </a:ext>
            </a:extLst>
          </p:cNvPr>
          <p:cNvSpPr txBox="1"/>
          <p:nvPr/>
        </p:nvSpPr>
        <p:spPr>
          <a:xfrm flipH="1">
            <a:off x="3020172" y="3886081"/>
            <a:ext cx="1144776" cy="313932"/>
          </a:xfrm>
          <a:prstGeom prst="rect">
            <a:avLst/>
          </a:prstGeom>
          <a:noFill/>
        </p:spPr>
        <p:txBody>
          <a:bodyPr wrap="square" rtlCol="0">
            <a:spAutoFit/>
          </a:bodyPr>
          <a:lstStyle/>
          <a:p>
            <a:pPr algn="ctr" eaLnBrk="0" fontAlgn="base" hangingPunct="0">
              <a:lnSpc>
                <a:spcPct val="90000"/>
              </a:lnSpc>
              <a:spcBef>
                <a:spcPct val="0"/>
              </a:spcBef>
              <a:spcAft>
                <a:spcPct val="0"/>
              </a:spcAft>
            </a:pPr>
            <a:r>
              <a:rPr lang="ru-RU" sz="800" i="1" dirty="0">
                <a:solidFill>
                  <a:prstClr val="black"/>
                </a:solidFill>
                <a:ea typeface="Segoe UI" panose="020B0502040204020203" pitchFamily="34" charset="0"/>
                <a:cs typeface="Segoe UI" panose="020B0502040204020203" pitchFamily="34" charset="0"/>
              </a:rPr>
              <a:t>ЗАКЛЮЧЕНИЕ СДЕЛКИ</a:t>
            </a:r>
          </a:p>
        </p:txBody>
      </p:sp>
      <p:sp>
        <p:nvSpPr>
          <p:cNvPr id="52" name="TextBox 51">
            <a:extLst>
              <a:ext uri="{FF2B5EF4-FFF2-40B4-BE49-F238E27FC236}">
                <a16:creationId xmlns:a16="http://schemas.microsoft.com/office/drawing/2014/main" id="{07261746-4642-7244-8276-7E3FD1E93960}"/>
              </a:ext>
            </a:extLst>
          </p:cNvPr>
          <p:cNvSpPr txBox="1"/>
          <p:nvPr/>
        </p:nvSpPr>
        <p:spPr>
          <a:xfrm flipH="1">
            <a:off x="4147537" y="3886081"/>
            <a:ext cx="1094713" cy="313932"/>
          </a:xfrm>
          <a:prstGeom prst="rect">
            <a:avLst/>
          </a:prstGeom>
          <a:noFill/>
        </p:spPr>
        <p:txBody>
          <a:bodyPr wrap="square" rtlCol="0">
            <a:spAutoFit/>
          </a:bodyPr>
          <a:lstStyle/>
          <a:p>
            <a:pPr algn="ctr" eaLnBrk="0" fontAlgn="base" hangingPunct="0">
              <a:lnSpc>
                <a:spcPct val="90000"/>
              </a:lnSpc>
              <a:spcBef>
                <a:spcPct val="0"/>
              </a:spcBef>
              <a:spcAft>
                <a:spcPct val="0"/>
              </a:spcAft>
            </a:pPr>
            <a:r>
              <a:rPr lang="ru-RU" sz="800" i="1" dirty="0" smtClean="0">
                <a:solidFill>
                  <a:prstClr val="black"/>
                </a:solidFill>
                <a:ea typeface="Segoe UI" panose="020B0502040204020203" pitchFamily="34" charset="0"/>
                <a:cs typeface="Segoe UI" panose="020B0502040204020203" pitchFamily="34" charset="0"/>
              </a:rPr>
              <a:t>КОНЕЦ % ПЕРИОДА</a:t>
            </a:r>
            <a:endParaRPr lang="ru-RU" sz="800" i="1" dirty="0">
              <a:solidFill>
                <a:prstClr val="black"/>
              </a:solidFill>
              <a:ea typeface="Segoe UI" panose="020B0502040204020203" pitchFamily="34" charset="0"/>
              <a:cs typeface="Segoe UI" panose="020B0502040204020203" pitchFamily="34" charset="0"/>
            </a:endParaRPr>
          </a:p>
        </p:txBody>
      </p:sp>
      <p:grpSp>
        <p:nvGrpSpPr>
          <p:cNvPr id="53" name="Группа 52">
            <a:extLst>
              <a:ext uri="{FF2B5EF4-FFF2-40B4-BE49-F238E27FC236}">
                <a16:creationId xmlns:a16="http://schemas.microsoft.com/office/drawing/2014/main" id="{D7AED8FE-F5E6-524F-B7BE-2B834DA5DD24}"/>
              </a:ext>
            </a:extLst>
          </p:cNvPr>
          <p:cNvGrpSpPr/>
          <p:nvPr/>
        </p:nvGrpSpPr>
        <p:grpSpPr>
          <a:xfrm>
            <a:off x="460576" y="5449781"/>
            <a:ext cx="275181" cy="310892"/>
            <a:chOff x="365781" y="5599718"/>
            <a:chExt cx="275181" cy="310892"/>
          </a:xfrm>
        </p:grpSpPr>
        <p:sp>
          <p:nvSpPr>
            <p:cNvPr id="54" name="Овал 53">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56" name="Овал 55">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grpSp>
        <p:nvGrpSpPr>
          <p:cNvPr id="61" name="Группа 60">
            <a:extLst>
              <a:ext uri="{FF2B5EF4-FFF2-40B4-BE49-F238E27FC236}">
                <a16:creationId xmlns:a16="http://schemas.microsoft.com/office/drawing/2014/main" id="{D7AED8FE-F5E6-524F-B7BE-2B834DA5DD24}"/>
              </a:ext>
            </a:extLst>
          </p:cNvPr>
          <p:cNvGrpSpPr/>
          <p:nvPr/>
        </p:nvGrpSpPr>
        <p:grpSpPr>
          <a:xfrm>
            <a:off x="458726" y="6184826"/>
            <a:ext cx="275181" cy="310892"/>
            <a:chOff x="365781" y="5599718"/>
            <a:chExt cx="275181" cy="310892"/>
          </a:xfrm>
        </p:grpSpPr>
        <p:sp>
          <p:nvSpPr>
            <p:cNvPr id="63" name="Овал 62">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68" name="Овал 67">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spTree>
    <p:extLst>
      <p:ext uri="{BB962C8B-B14F-4D97-AF65-F5344CB8AC3E}">
        <p14:creationId xmlns:p14="http://schemas.microsoft.com/office/powerpoint/2010/main" val="68579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Прямая соединительная линия 108">
            <a:extLst>
              <a:ext uri="{FF2B5EF4-FFF2-40B4-BE49-F238E27FC236}">
                <a16:creationId xmlns:a16="http://schemas.microsoft.com/office/drawing/2014/main" id="{0FFB058B-6F34-E047-A8C0-1CFD61E643F5}"/>
              </a:ext>
            </a:extLst>
          </p:cNvPr>
          <p:cNvCxnSpPr>
            <a:cxnSpLocks/>
          </p:cNvCxnSpPr>
          <p:nvPr/>
        </p:nvCxnSpPr>
        <p:spPr>
          <a:xfrm flipH="1">
            <a:off x="527665" y="2258752"/>
            <a:ext cx="4176282" cy="0"/>
          </a:xfrm>
          <a:prstGeom prst="line">
            <a:avLst/>
          </a:prstGeom>
          <a:ln w="19050">
            <a:solidFill>
              <a:schemeClr val="accent3">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0" name="Прямоугольник 109">
            <a:extLst>
              <a:ext uri="{FF2B5EF4-FFF2-40B4-BE49-F238E27FC236}">
                <a16:creationId xmlns:a16="http://schemas.microsoft.com/office/drawing/2014/main" id="{27F13701-5D05-C448-AAB2-D95D9B3F6E59}"/>
              </a:ext>
            </a:extLst>
          </p:cNvPr>
          <p:cNvSpPr/>
          <p:nvPr/>
        </p:nvSpPr>
        <p:spPr>
          <a:xfrm>
            <a:off x="527665" y="1655716"/>
            <a:ext cx="4185336" cy="593492"/>
          </a:xfrm>
          <a:prstGeom prst="rect">
            <a:avLst/>
          </a:prstGeom>
          <a:solidFill>
            <a:schemeClr val="bg2">
              <a:lumMod val="20000"/>
              <a:lumOff val="8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ru-RU">
              <a:solidFill>
                <a:srgbClr val="FFFFFF"/>
              </a:solidFill>
            </a:endParaRPr>
          </a:p>
        </p:txBody>
      </p:sp>
      <p:sp>
        <p:nvSpPr>
          <p:cNvPr id="2" name="Прямоугольник 1">
            <a:extLst>
              <a:ext uri="{FF2B5EF4-FFF2-40B4-BE49-F238E27FC236}">
                <a16:creationId xmlns:a16="http://schemas.microsoft.com/office/drawing/2014/main" id="{C8B8A669-A2F4-164B-A7B3-A107E215B60F}"/>
              </a:ext>
            </a:extLst>
          </p:cNvPr>
          <p:cNvSpPr/>
          <p:nvPr/>
        </p:nvSpPr>
        <p:spPr>
          <a:xfrm>
            <a:off x="518611" y="3110400"/>
            <a:ext cx="4185336" cy="567056"/>
          </a:xfrm>
          <a:prstGeom prst="rect">
            <a:avLst/>
          </a:prstGeom>
          <a:solidFill>
            <a:schemeClr val="bg2">
              <a:lumMod val="20000"/>
              <a:lumOff val="80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ru-RU">
              <a:solidFill>
                <a:srgbClr val="FFFFFF"/>
              </a:solidFill>
            </a:endParaRPr>
          </a:p>
        </p:txBody>
      </p:sp>
      <p:sp>
        <p:nvSpPr>
          <p:cNvPr id="6" name="Заголовок 5"/>
          <p:cNvSpPr>
            <a:spLocks noGrp="1"/>
          </p:cNvSpPr>
          <p:nvPr>
            <p:ph type="title"/>
          </p:nvPr>
        </p:nvSpPr>
        <p:spPr/>
        <p:txBody>
          <a:bodyPr/>
          <a:lstStyle/>
          <a:p>
            <a:r>
              <a:rPr lang="ru-RU" b="1" dirty="0" err="1">
                <a:latin typeface="Century Gothic" panose="020B0502020202020204" pitchFamily="34" charset="0"/>
              </a:rPr>
              <a:t>Коллар</a:t>
            </a:r>
            <a:r>
              <a:rPr lang="ru-RU" b="1" dirty="0">
                <a:latin typeface="Century Gothic" panose="020B0502020202020204" pitchFamily="34" charset="0"/>
              </a:rPr>
              <a:t> – фиксация максимума (с барьером) и минимума процентной ставки</a:t>
            </a:r>
          </a:p>
        </p:txBody>
      </p:sp>
      <p:sp>
        <p:nvSpPr>
          <p:cNvPr id="3" name="Текст 2"/>
          <p:cNvSpPr>
            <a:spLocks noGrp="1"/>
          </p:cNvSpPr>
          <p:nvPr>
            <p:ph type="body" sz="quarter" idx="10"/>
          </p:nvPr>
        </p:nvSpPr>
        <p:spPr/>
        <p:txBody>
          <a:bodyPr/>
          <a:lstStyle/>
          <a:p>
            <a:endParaRPr lang="ru-RU"/>
          </a:p>
        </p:txBody>
      </p:sp>
      <p:sp>
        <p:nvSpPr>
          <p:cNvPr id="87" name="Овал 86">
            <a:extLst>
              <a:ext uri="{FF2B5EF4-FFF2-40B4-BE49-F238E27FC236}">
                <a16:creationId xmlns:a16="http://schemas.microsoft.com/office/drawing/2014/main" id="{984D4B55-650E-6A4E-A7ED-F80823D25B57}"/>
              </a:ext>
            </a:extLst>
          </p:cNvPr>
          <p:cNvSpPr/>
          <p:nvPr/>
        </p:nvSpPr>
        <p:spPr>
          <a:xfrm>
            <a:off x="334838" y="3904419"/>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89" name="Овал 88">
            <a:extLst>
              <a:ext uri="{FF2B5EF4-FFF2-40B4-BE49-F238E27FC236}">
                <a16:creationId xmlns:a16="http://schemas.microsoft.com/office/drawing/2014/main" id="{0A62F7B6-6A34-D44D-A7A4-DD1835914229}"/>
              </a:ext>
            </a:extLst>
          </p:cNvPr>
          <p:cNvSpPr/>
          <p:nvPr/>
        </p:nvSpPr>
        <p:spPr>
          <a:xfrm>
            <a:off x="334838" y="4485787"/>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sp>
        <p:nvSpPr>
          <p:cNvPr id="96" name="TextBox 95">
            <a:extLst>
              <a:ext uri="{FF2B5EF4-FFF2-40B4-BE49-F238E27FC236}">
                <a16:creationId xmlns:a16="http://schemas.microsoft.com/office/drawing/2014/main" id="{F806B717-3FA6-3D4F-9E22-90F5739D75AA}"/>
              </a:ext>
            </a:extLst>
          </p:cNvPr>
          <p:cNvSpPr txBox="1"/>
          <p:nvPr/>
        </p:nvSpPr>
        <p:spPr>
          <a:xfrm flipH="1">
            <a:off x="4240759" y="3685144"/>
            <a:ext cx="1442772" cy="203133"/>
          </a:xfrm>
          <a:prstGeom prst="rect">
            <a:avLst/>
          </a:prstGeom>
          <a:noFill/>
        </p:spPr>
        <p:txBody>
          <a:bodyPr wrap="square" rtlCol="0">
            <a:spAutoFit/>
          </a:bodyPr>
          <a:lstStyle/>
          <a:p>
            <a:pPr eaLnBrk="0" fontAlgn="base" hangingPunct="0">
              <a:lnSpc>
                <a:spcPct val="90000"/>
              </a:lnSpc>
              <a:spcBef>
                <a:spcPct val="0"/>
              </a:spcBef>
              <a:spcAft>
                <a:spcPct val="0"/>
              </a:spcAft>
            </a:pPr>
            <a:r>
              <a:rPr lang="ru-RU" sz="800" i="1" dirty="0">
                <a:solidFill>
                  <a:prstClr val="black"/>
                </a:solidFill>
                <a:ea typeface="Segoe UI" panose="020B0502040204020203" pitchFamily="34" charset="0"/>
                <a:cs typeface="Segoe UI" panose="020B0502040204020203" pitchFamily="34" charset="0"/>
              </a:rPr>
              <a:t>ВРЕМЕННОЙ ИНТЕРВАЛ</a:t>
            </a:r>
          </a:p>
        </p:txBody>
      </p:sp>
      <p:graphicFrame>
        <p:nvGraphicFramePr>
          <p:cNvPr id="97" name="Диаграмма 96">
            <a:extLst>
              <a:ext uri="{FF2B5EF4-FFF2-40B4-BE49-F238E27FC236}">
                <a16:creationId xmlns:a16="http://schemas.microsoft.com/office/drawing/2014/main" id="{6D131204-C0D8-8E4C-BF51-077E1EBD9C55}"/>
              </a:ext>
            </a:extLst>
          </p:cNvPr>
          <p:cNvGraphicFramePr/>
          <p:nvPr>
            <p:extLst>
              <p:ext uri="{D42A27DB-BD31-4B8C-83A1-F6EECF244321}">
                <p14:modId xmlns:p14="http://schemas.microsoft.com/office/powerpoint/2010/main" val="3061004892"/>
              </p:ext>
            </p:extLst>
          </p:nvPr>
        </p:nvGraphicFramePr>
        <p:xfrm>
          <a:off x="430986" y="1541108"/>
          <a:ext cx="5526531" cy="2353767"/>
        </p:xfrm>
        <a:graphic>
          <a:graphicData uri="http://schemas.openxmlformats.org/drawingml/2006/chart">
            <c:chart xmlns:c="http://schemas.openxmlformats.org/drawingml/2006/chart" xmlns:r="http://schemas.openxmlformats.org/officeDocument/2006/relationships" r:id="rId4"/>
          </a:graphicData>
        </a:graphic>
      </p:graphicFrame>
      <p:sp>
        <p:nvSpPr>
          <p:cNvPr id="98" name="Правая фигурная скобка 63">
            <a:extLst>
              <a:ext uri="{FF2B5EF4-FFF2-40B4-BE49-F238E27FC236}">
                <a16:creationId xmlns:a16="http://schemas.microsoft.com/office/drawing/2014/main" id="{72236CE9-2485-A14E-A47D-648A43C88A77}"/>
              </a:ext>
            </a:extLst>
          </p:cNvPr>
          <p:cNvSpPr/>
          <p:nvPr/>
        </p:nvSpPr>
        <p:spPr>
          <a:xfrm>
            <a:off x="4759271" y="1652712"/>
            <a:ext cx="293153" cy="606039"/>
          </a:xfrm>
          <a:prstGeom prst="rightBrace">
            <a:avLst>
              <a:gd name="adj1" fmla="val 45712"/>
              <a:gd name="adj2" fmla="val 50645"/>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cxnSp>
        <p:nvCxnSpPr>
          <p:cNvPr id="99" name="Прямая соединительная линия 98">
            <a:extLst>
              <a:ext uri="{FF2B5EF4-FFF2-40B4-BE49-F238E27FC236}">
                <a16:creationId xmlns:a16="http://schemas.microsoft.com/office/drawing/2014/main" id="{728FFE03-BD01-9B4D-B502-645756B2DF8D}"/>
              </a:ext>
            </a:extLst>
          </p:cNvPr>
          <p:cNvCxnSpPr>
            <a:cxnSpLocks/>
          </p:cNvCxnSpPr>
          <p:nvPr/>
        </p:nvCxnSpPr>
        <p:spPr>
          <a:xfrm>
            <a:off x="518611" y="1577451"/>
            <a:ext cx="0" cy="2094565"/>
          </a:xfrm>
          <a:prstGeom prst="line">
            <a:avLst/>
          </a:prstGeom>
          <a:ln w="19050">
            <a:solidFill>
              <a:schemeClr val="accent4">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Прямая соединительная линия 99">
            <a:extLst>
              <a:ext uri="{FF2B5EF4-FFF2-40B4-BE49-F238E27FC236}">
                <a16:creationId xmlns:a16="http://schemas.microsoft.com/office/drawing/2014/main" id="{E8C2512D-F51A-5E42-9D5F-BF1EBD05BA1D}"/>
              </a:ext>
            </a:extLst>
          </p:cNvPr>
          <p:cNvCxnSpPr/>
          <p:nvPr/>
        </p:nvCxnSpPr>
        <p:spPr>
          <a:xfrm>
            <a:off x="518611" y="3677456"/>
            <a:ext cx="5250941" cy="0"/>
          </a:xfrm>
          <a:prstGeom prst="line">
            <a:avLst/>
          </a:prstGeom>
          <a:ln w="19050">
            <a:solidFill>
              <a:schemeClr val="tx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E7E52560-36AE-A24C-8FF3-95E2C2286E40}"/>
              </a:ext>
            </a:extLst>
          </p:cNvPr>
          <p:cNvSpPr txBox="1"/>
          <p:nvPr/>
        </p:nvSpPr>
        <p:spPr>
          <a:xfrm rot="16200000">
            <a:off x="-57879" y="1875452"/>
            <a:ext cx="907621" cy="203133"/>
          </a:xfrm>
          <a:prstGeom prst="rect">
            <a:avLst/>
          </a:prstGeom>
          <a:noFill/>
        </p:spPr>
        <p:txBody>
          <a:bodyPr wrap="none" rtlCol="0">
            <a:spAutoFit/>
          </a:bodyPr>
          <a:lstStyle/>
          <a:p>
            <a:pPr eaLnBrk="0" fontAlgn="base" hangingPunct="0">
              <a:lnSpc>
                <a:spcPct val="90000"/>
              </a:lnSpc>
              <a:spcBef>
                <a:spcPct val="0"/>
              </a:spcBef>
              <a:spcAft>
                <a:spcPct val="0"/>
              </a:spcAft>
            </a:pPr>
            <a:r>
              <a:rPr lang="ru-RU" sz="800" i="1" dirty="0">
                <a:solidFill>
                  <a:prstClr val="black"/>
                </a:solidFill>
                <a:ea typeface="Segoe UI" panose="020B0502040204020203" pitchFamily="34" charset="0"/>
                <a:cs typeface="Segoe UI" panose="020B0502040204020203" pitchFamily="34" charset="0"/>
              </a:rPr>
              <a:t>ЗНАЧЕНИЕ </a:t>
            </a:r>
            <a:r>
              <a:rPr lang="ru-RU" sz="800" i="1" dirty="0">
                <a:solidFill>
                  <a:srgbClr val="FF0000"/>
                </a:solidFill>
                <a:ea typeface="Segoe UI" panose="020B0502040204020203" pitchFamily="34" charset="0"/>
                <a:cs typeface="Segoe UI" panose="020B0502040204020203" pitchFamily="34" charset="0"/>
              </a:rPr>
              <a:t>КС</a:t>
            </a:r>
          </a:p>
        </p:txBody>
      </p:sp>
      <p:sp>
        <p:nvSpPr>
          <p:cNvPr id="103" name="Правая фигурная скобка 63">
            <a:extLst>
              <a:ext uri="{FF2B5EF4-FFF2-40B4-BE49-F238E27FC236}">
                <a16:creationId xmlns:a16="http://schemas.microsoft.com/office/drawing/2014/main" id="{9CDCC9F0-8A25-8545-94C1-AA246A342BAA}"/>
              </a:ext>
            </a:extLst>
          </p:cNvPr>
          <p:cNvSpPr/>
          <p:nvPr/>
        </p:nvSpPr>
        <p:spPr>
          <a:xfrm>
            <a:off x="4759270" y="2290860"/>
            <a:ext cx="293153" cy="810777"/>
          </a:xfrm>
          <a:prstGeom prst="rightBrace">
            <a:avLst>
              <a:gd name="adj1" fmla="val 45712"/>
              <a:gd name="adj2" fmla="val 50645"/>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cxnSp>
        <p:nvCxnSpPr>
          <p:cNvPr id="105" name="Прямая соединительная линия 104">
            <a:extLst>
              <a:ext uri="{FF2B5EF4-FFF2-40B4-BE49-F238E27FC236}">
                <a16:creationId xmlns:a16="http://schemas.microsoft.com/office/drawing/2014/main" id="{28E2A4FF-5A88-854D-8709-E1B30B693296}"/>
              </a:ext>
            </a:extLst>
          </p:cNvPr>
          <p:cNvCxnSpPr>
            <a:cxnSpLocks/>
          </p:cNvCxnSpPr>
          <p:nvPr/>
        </p:nvCxnSpPr>
        <p:spPr>
          <a:xfrm flipH="1">
            <a:off x="540306" y="3110399"/>
            <a:ext cx="4176282" cy="0"/>
          </a:xfrm>
          <a:prstGeom prst="line">
            <a:avLst/>
          </a:prstGeom>
          <a:ln w="19050">
            <a:solidFill>
              <a:schemeClr val="accent4"/>
            </a:solidFill>
            <a:prstDash val="solid"/>
          </a:ln>
        </p:spPr>
        <p:style>
          <a:lnRef idx="1">
            <a:schemeClr val="accent1"/>
          </a:lnRef>
          <a:fillRef idx="0">
            <a:schemeClr val="accent1"/>
          </a:fillRef>
          <a:effectRef idx="0">
            <a:schemeClr val="accent1"/>
          </a:effectRef>
          <a:fontRef idx="minor">
            <a:schemeClr val="tx1"/>
          </a:fontRef>
        </p:style>
      </p:cxnSp>
      <p:sp>
        <p:nvSpPr>
          <p:cNvPr id="108" name="Правая фигурная скобка 63">
            <a:extLst>
              <a:ext uri="{FF2B5EF4-FFF2-40B4-BE49-F238E27FC236}">
                <a16:creationId xmlns:a16="http://schemas.microsoft.com/office/drawing/2014/main" id="{F126B4CC-EE80-C245-9A28-85B5D91A8210}"/>
              </a:ext>
            </a:extLst>
          </p:cNvPr>
          <p:cNvSpPr/>
          <p:nvPr/>
        </p:nvSpPr>
        <p:spPr>
          <a:xfrm>
            <a:off x="4759269" y="3135166"/>
            <a:ext cx="293153" cy="494028"/>
          </a:xfrm>
          <a:prstGeom prst="rightBrace">
            <a:avLst>
              <a:gd name="adj1" fmla="val 45712"/>
              <a:gd name="adj2" fmla="val 50645"/>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sp>
        <p:nvSpPr>
          <p:cNvPr id="112" name="Заголовок 1">
            <a:extLst>
              <a:ext uri="{FF2B5EF4-FFF2-40B4-BE49-F238E27FC236}">
                <a16:creationId xmlns:a16="http://schemas.microsoft.com/office/drawing/2014/main" id="{60267A46-AB79-D541-8033-CFB1FAF49687}"/>
              </a:ext>
            </a:extLst>
          </p:cNvPr>
          <p:cNvSpPr txBox="1">
            <a:spLocks/>
          </p:cNvSpPr>
          <p:nvPr/>
        </p:nvSpPr>
        <p:spPr>
          <a:xfrm>
            <a:off x="2826355" y="3149598"/>
            <a:ext cx="1981200" cy="3739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dirty="0">
                <a:solidFill>
                  <a:schemeClr val="accent4"/>
                </a:solidFill>
                <a:latin typeface="Arial" panose="020B0604020202020204" pitchFamily="34" charset="0"/>
                <a:cs typeface="Arial" panose="020B0604020202020204" pitchFamily="34" charset="0"/>
              </a:rPr>
              <a:t>Страйк (Значение) </a:t>
            </a:r>
          </a:p>
          <a:p>
            <a:pPr algn="ctr"/>
            <a:r>
              <a:rPr lang="ru-RU" sz="900" b="1" dirty="0">
                <a:solidFill>
                  <a:schemeClr val="accent4"/>
                </a:solidFill>
                <a:latin typeface="Arial" panose="020B0604020202020204" pitchFamily="34" charset="0"/>
                <a:cs typeface="Arial" panose="020B0604020202020204" pitchFamily="34" charset="0"/>
              </a:rPr>
              <a:t>Опциона флор</a:t>
            </a:r>
          </a:p>
          <a:p>
            <a:pPr algn="ctr"/>
            <a:r>
              <a:rPr lang="ru-RU" sz="900" b="1" dirty="0" err="1">
                <a:solidFill>
                  <a:schemeClr val="accent4"/>
                </a:solidFill>
                <a:latin typeface="Arial" panose="020B0604020202020204" pitchFamily="34" charset="0"/>
                <a:cs typeface="Arial" panose="020B0604020202020204" pitchFamily="34" charset="0"/>
              </a:rPr>
              <a:t>Хх</a:t>
            </a:r>
            <a:r>
              <a:rPr lang="ru-RU" sz="900" b="1" dirty="0">
                <a:solidFill>
                  <a:schemeClr val="accent4"/>
                </a:solidFill>
                <a:latin typeface="Arial" panose="020B0604020202020204" pitchFamily="34" charset="0"/>
                <a:cs typeface="Arial" panose="020B0604020202020204" pitchFamily="34" charset="0"/>
              </a:rPr>
              <a:t>%</a:t>
            </a:r>
            <a:endParaRPr lang="en-US" sz="1600" b="1" dirty="0">
              <a:solidFill>
                <a:schemeClr val="accent4"/>
              </a:solidFill>
              <a:latin typeface="Arial" panose="020B0604020202020204" pitchFamily="34" charset="0"/>
              <a:cs typeface="Arial" panose="020B0604020202020204" pitchFamily="34" charset="0"/>
            </a:endParaRPr>
          </a:p>
        </p:txBody>
      </p:sp>
      <p:sp>
        <p:nvSpPr>
          <p:cNvPr id="113" name="Заголовок 1">
            <a:extLst>
              <a:ext uri="{FF2B5EF4-FFF2-40B4-BE49-F238E27FC236}">
                <a16:creationId xmlns:a16="http://schemas.microsoft.com/office/drawing/2014/main" id="{C18BFA68-5BDA-4C4B-8B6B-D9ED9444E8FC}"/>
              </a:ext>
            </a:extLst>
          </p:cNvPr>
          <p:cNvSpPr txBox="1">
            <a:spLocks/>
          </p:cNvSpPr>
          <p:nvPr/>
        </p:nvSpPr>
        <p:spPr>
          <a:xfrm>
            <a:off x="1544626" y="1834437"/>
            <a:ext cx="1281729" cy="3739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dirty="0">
                <a:solidFill>
                  <a:schemeClr val="accent3">
                    <a:lumMod val="60000"/>
                    <a:lumOff val="40000"/>
                  </a:schemeClr>
                </a:solidFill>
                <a:latin typeface="Century Gothic" panose="020B0502020202020204" pitchFamily="34" charset="0"/>
                <a:cs typeface="Arial" panose="020B0604020202020204" pitchFamily="34" charset="0"/>
              </a:rPr>
              <a:t> Страйк (значение) Опциона </a:t>
            </a:r>
            <a:r>
              <a:rPr lang="ru-RU" sz="900" b="1" dirty="0" err="1">
                <a:solidFill>
                  <a:schemeClr val="accent3">
                    <a:lumMod val="60000"/>
                    <a:lumOff val="40000"/>
                  </a:schemeClr>
                </a:solidFill>
                <a:latin typeface="Century Gothic" panose="020B0502020202020204" pitchFamily="34" charset="0"/>
                <a:cs typeface="Arial" panose="020B0604020202020204" pitchFamily="34" charset="0"/>
              </a:rPr>
              <a:t>кэп</a:t>
            </a:r>
            <a:endParaRPr lang="ru-RU" sz="900" b="1" dirty="0">
              <a:solidFill>
                <a:schemeClr val="accent3">
                  <a:lumMod val="60000"/>
                  <a:lumOff val="40000"/>
                </a:schemeClr>
              </a:solidFill>
              <a:latin typeface="Century Gothic" panose="020B0502020202020204" pitchFamily="34" charset="0"/>
              <a:cs typeface="Arial" panose="020B0604020202020204" pitchFamily="34" charset="0"/>
            </a:endParaRPr>
          </a:p>
          <a:p>
            <a:pPr algn="ctr"/>
            <a:r>
              <a:rPr lang="ru-RU" sz="900" b="1" dirty="0" err="1">
                <a:solidFill>
                  <a:schemeClr val="accent3">
                    <a:lumMod val="60000"/>
                    <a:lumOff val="40000"/>
                  </a:schemeClr>
                </a:solidFill>
                <a:latin typeface="Century Gothic" panose="020B0502020202020204" pitchFamily="34" charset="0"/>
                <a:cs typeface="Arial" panose="020B0604020202020204" pitchFamily="34" charset="0"/>
              </a:rPr>
              <a:t>Хх</a:t>
            </a:r>
            <a:r>
              <a:rPr lang="ru-RU" sz="900" b="1" dirty="0">
                <a:solidFill>
                  <a:schemeClr val="accent3">
                    <a:lumMod val="60000"/>
                    <a:lumOff val="40000"/>
                  </a:schemeClr>
                </a:solidFill>
                <a:latin typeface="Century Gothic" panose="020B0502020202020204" pitchFamily="34" charset="0"/>
                <a:cs typeface="Arial" panose="020B0604020202020204" pitchFamily="34" charset="0"/>
              </a:rPr>
              <a:t>%</a:t>
            </a:r>
            <a:endParaRPr lang="en-US" sz="1600" b="1" dirty="0">
              <a:solidFill>
                <a:schemeClr val="accent3">
                  <a:lumMod val="60000"/>
                  <a:lumOff val="40000"/>
                </a:schemeClr>
              </a:solidFill>
              <a:latin typeface="Century Gothic" panose="020B0502020202020204" pitchFamily="34" charset="0"/>
              <a:cs typeface="Arial" panose="020B0604020202020204" pitchFamily="34" charset="0"/>
            </a:endParaRPr>
          </a:p>
        </p:txBody>
      </p:sp>
      <p:cxnSp>
        <p:nvCxnSpPr>
          <p:cNvPr id="34" name="Прямая соединительная линия 33">
            <a:extLst>
              <a:ext uri="{FF2B5EF4-FFF2-40B4-BE49-F238E27FC236}">
                <a16:creationId xmlns:a16="http://schemas.microsoft.com/office/drawing/2014/main" id="{44B9E787-C402-FC43-B3B5-C98703F90C36}"/>
              </a:ext>
            </a:extLst>
          </p:cNvPr>
          <p:cNvCxnSpPr>
            <a:cxnSpLocks/>
          </p:cNvCxnSpPr>
          <p:nvPr/>
        </p:nvCxnSpPr>
        <p:spPr>
          <a:xfrm flipH="1">
            <a:off x="536719" y="1652712"/>
            <a:ext cx="4176282"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5" name="Заголовок 1">
            <a:extLst>
              <a:ext uri="{FF2B5EF4-FFF2-40B4-BE49-F238E27FC236}">
                <a16:creationId xmlns:a16="http://schemas.microsoft.com/office/drawing/2014/main" id="{560AB76F-4E2E-5E48-B3F2-7992CABF6720}"/>
              </a:ext>
            </a:extLst>
          </p:cNvPr>
          <p:cNvSpPr txBox="1">
            <a:spLocks/>
          </p:cNvSpPr>
          <p:nvPr/>
        </p:nvSpPr>
        <p:spPr>
          <a:xfrm>
            <a:off x="2544058" y="1357649"/>
            <a:ext cx="1174919" cy="2492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dirty="0">
                <a:solidFill>
                  <a:schemeClr val="accent6"/>
                </a:solidFill>
                <a:latin typeface="Century Gothic" panose="020B0502020202020204" pitchFamily="34" charset="0"/>
                <a:cs typeface="Arial" panose="020B0604020202020204" pitchFamily="34" charset="0"/>
              </a:rPr>
              <a:t>Барьер</a:t>
            </a:r>
          </a:p>
          <a:p>
            <a:pPr algn="ctr"/>
            <a:r>
              <a:rPr lang="ru-RU" sz="900" b="1" dirty="0" err="1">
                <a:solidFill>
                  <a:schemeClr val="accent6"/>
                </a:solidFill>
                <a:latin typeface="Century Gothic" panose="020B0502020202020204" pitchFamily="34" charset="0"/>
                <a:cs typeface="Arial" panose="020B0604020202020204" pitchFamily="34" charset="0"/>
              </a:rPr>
              <a:t>Хх</a:t>
            </a:r>
            <a:r>
              <a:rPr lang="ru-RU" sz="900" b="1" dirty="0">
                <a:solidFill>
                  <a:schemeClr val="accent6"/>
                </a:solidFill>
                <a:latin typeface="Century Gothic" panose="020B0502020202020204" pitchFamily="34" charset="0"/>
                <a:cs typeface="Arial" panose="020B0604020202020204" pitchFamily="34" charset="0"/>
              </a:rPr>
              <a:t>%</a:t>
            </a:r>
            <a:endParaRPr lang="en-US" sz="1600" b="1" dirty="0">
              <a:solidFill>
                <a:schemeClr val="accent6"/>
              </a:solidFill>
              <a:latin typeface="Century Gothic" panose="020B0502020202020204" pitchFamily="34" charset="0"/>
              <a:cs typeface="Arial" panose="020B0604020202020204" pitchFamily="34" charset="0"/>
            </a:endParaRPr>
          </a:p>
        </p:txBody>
      </p:sp>
      <p:sp>
        <p:nvSpPr>
          <p:cNvPr id="37" name="Заголовок 1">
            <a:extLst>
              <a:ext uri="{FF2B5EF4-FFF2-40B4-BE49-F238E27FC236}">
                <a16:creationId xmlns:a16="http://schemas.microsoft.com/office/drawing/2014/main" id="{7DAC997D-2299-5E46-BCCB-2275F9D9AEEB}"/>
              </a:ext>
            </a:extLst>
          </p:cNvPr>
          <p:cNvSpPr txBox="1">
            <a:spLocks/>
          </p:cNvSpPr>
          <p:nvPr/>
        </p:nvSpPr>
        <p:spPr>
          <a:xfrm>
            <a:off x="6233170" y="1361250"/>
            <a:ext cx="5651998"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rPr>
              <a:t>Индикативные параметры сделки</a:t>
            </a:r>
            <a:r>
              <a:rPr kumimoji="0" lang="en-US"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rPr>
              <a:t>*</a:t>
            </a:r>
            <a:endParaRPr kumimoji="0" lang="ru-RU"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endParaRPr>
          </a:p>
        </p:txBody>
      </p:sp>
      <p:sp>
        <p:nvSpPr>
          <p:cNvPr id="41" name="Скругленный прямоугольник 40">
            <a:extLst>
              <a:ext uri="{FF2B5EF4-FFF2-40B4-BE49-F238E27FC236}">
                <a16:creationId xmlns:a16="http://schemas.microsoft.com/office/drawing/2014/main" id="{5D489790-989F-654A-A5D2-C046B2B18DBE}"/>
              </a:ext>
            </a:extLst>
          </p:cNvPr>
          <p:cNvSpPr/>
          <p:nvPr/>
        </p:nvSpPr>
        <p:spPr>
          <a:xfrm>
            <a:off x="6094139" y="1703364"/>
            <a:ext cx="5874474" cy="1376539"/>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lvl="0" indent="-168275">
              <a:lnSpc>
                <a:spcPct val="90000"/>
              </a:lnSpc>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Срок сделки  – </a:t>
            </a:r>
            <a:r>
              <a:rPr lang="ru-RU" sz="1000" dirty="0">
                <a:solidFill>
                  <a:srgbClr val="DC0F00"/>
                </a:solidFill>
                <a:latin typeface="Century Gothic" panose="020B0502020202020204" pitchFamily="34" charset="0"/>
              </a:rPr>
              <a:t>ХХ</a:t>
            </a:r>
            <a:endPar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endParaRPr>
          </a:p>
          <a:p>
            <a:pPr marL="179388" marR="0" lvl="0" indent="-16827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Сумма кредита – </a:t>
            </a:r>
            <a:r>
              <a:rPr kumimoji="0" lang="ru-RU" sz="1000" b="0" i="0" u="none" strike="noStrike" kern="1200" cap="none" spc="0" normalizeH="0" baseline="0" noProof="0" dirty="0">
                <a:ln>
                  <a:noFill/>
                </a:ln>
                <a:solidFill>
                  <a:srgbClr val="DC0F00"/>
                </a:solidFill>
                <a:effectLst/>
                <a:uLnTx/>
                <a:uFillTx/>
                <a:latin typeface="Century Gothic" panose="020B0502020202020204" pitchFamily="34" charset="0"/>
              </a:rPr>
              <a:t>ХХ</a:t>
            </a:r>
          </a:p>
          <a:p>
            <a:pPr marL="179388" marR="0" lvl="0" indent="-16827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Ставка по кредиту – </a:t>
            </a:r>
            <a:r>
              <a:rPr kumimoji="0" lang="ru-RU" sz="1000" b="0" i="0" u="none" strike="noStrike" kern="1200" cap="none" spc="0" normalizeH="0" baseline="0" noProof="0" dirty="0">
                <a:ln>
                  <a:noFill/>
                </a:ln>
                <a:solidFill>
                  <a:srgbClr val="DC0F00"/>
                </a:solidFill>
                <a:effectLst/>
                <a:uLnTx/>
                <a:uFillTx/>
                <a:latin typeface="Century Gothic" panose="020B0502020202020204" pitchFamily="34" charset="0"/>
              </a:rPr>
              <a:t>ХХ% + спред ХХ%</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p>
          <a:p>
            <a:pPr marL="179388" marR="0" lvl="0" indent="-16827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Страйк  опциона </a:t>
            </a:r>
            <a:r>
              <a:rPr kumimoji="0" lang="ru-RU" sz="1000" b="0" i="0" u="none" strike="noStrike" kern="1200" cap="none" spc="0" normalizeH="0" baseline="0" noProof="0" dirty="0" err="1">
                <a:ln>
                  <a:noFill/>
                </a:ln>
                <a:solidFill>
                  <a:srgbClr val="000000"/>
                </a:solidFill>
                <a:effectLst/>
                <a:uLnTx/>
                <a:uFillTx/>
                <a:latin typeface="Century Gothic" panose="020B0502020202020204" pitchFamily="34" charset="0"/>
              </a:rPr>
              <a:t>Кэп</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 </a:t>
            </a:r>
            <a:r>
              <a:rPr kumimoji="0" lang="ru-RU" sz="100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p>
          <a:p>
            <a:pPr marL="179388" marR="0" lvl="0" indent="-16827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lang="ru-RU" sz="1000" dirty="0">
                <a:solidFill>
                  <a:srgbClr val="000000"/>
                </a:solidFill>
                <a:latin typeface="Century Gothic" panose="020B0502020202020204" pitchFamily="34" charset="0"/>
              </a:rPr>
              <a:t>Страйк</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опцион Флор – </a:t>
            </a:r>
            <a:r>
              <a:rPr kumimoji="0" lang="ru-RU" sz="1000" b="0" i="0" u="none" strike="noStrike" kern="1200" cap="none" spc="0" normalizeH="0" baseline="0" noProof="0" dirty="0">
                <a:ln>
                  <a:noFill/>
                </a:ln>
                <a:solidFill>
                  <a:srgbClr val="139884"/>
                </a:solidFill>
                <a:effectLst/>
                <a:uLnTx/>
                <a:uFillTx/>
                <a:latin typeface="Century Gothic" panose="020B0502020202020204" pitchFamily="34" charset="0"/>
              </a:rPr>
              <a:t>ХХ%</a:t>
            </a:r>
          </a:p>
          <a:p>
            <a:pPr marL="179388" marR="0" lvl="0" indent="-16827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Барьер – </a:t>
            </a:r>
            <a:r>
              <a:rPr kumimoji="0" lang="ru-RU" sz="1000" b="0" i="0" u="none" strike="noStrike" kern="1200" cap="none" spc="0" normalizeH="0" baseline="0" noProof="0" dirty="0">
                <a:ln>
                  <a:noFill/>
                </a:ln>
                <a:solidFill>
                  <a:srgbClr val="0C8CBB"/>
                </a:solidFill>
                <a:effectLst/>
                <a:uLnTx/>
                <a:uFillTx/>
                <a:latin typeface="Century Gothic" panose="020B0502020202020204" pitchFamily="34" charset="0"/>
              </a:rPr>
              <a:t>ХХ%</a:t>
            </a:r>
          </a:p>
          <a:p>
            <a:pPr marL="179388" marR="0" lvl="0" indent="-168275"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Премия за стратегию</a:t>
            </a:r>
            <a:r>
              <a:rPr kumimoji="0" lang="ru-RU" sz="1000" b="0" i="0" u="none" strike="noStrike" kern="1200" cap="none" spc="0" normalizeH="0" noProof="0" dirty="0">
                <a:ln>
                  <a:noFill/>
                </a:ln>
                <a:solidFill>
                  <a:srgbClr val="000000"/>
                </a:solidFill>
                <a:effectLst/>
                <a:uLnTx/>
                <a:uFillTx/>
                <a:latin typeface="Century Gothic" panose="020B0502020202020204" pitchFamily="34" charset="0"/>
              </a:rPr>
              <a:t> (разница между купленным Заемщиком опционом </a:t>
            </a:r>
            <a:r>
              <a:rPr lang="ru-RU" sz="1000" dirty="0">
                <a:solidFill>
                  <a:srgbClr val="000000"/>
                </a:solidFill>
                <a:latin typeface="Century Gothic" panose="020B0502020202020204" pitchFamily="34" charset="0"/>
              </a:rPr>
              <a:t>КЭП</a:t>
            </a:r>
            <a:r>
              <a:rPr kumimoji="0" lang="ru-RU" sz="1000" b="0" i="0" u="none" strike="noStrike" kern="1200" cap="none" spc="0" normalizeH="0" noProof="0" dirty="0">
                <a:ln>
                  <a:noFill/>
                </a:ln>
                <a:solidFill>
                  <a:srgbClr val="000000"/>
                </a:solidFill>
                <a:effectLst/>
                <a:uLnTx/>
                <a:uFillTx/>
                <a:latin typeface="Century Gothic" panose="020B0502020202020204" pitchFamily="34" charset="0"/>
              </a:rPr>
              <a:t> и проданным Заёмщиком опционом Флор)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DC0F00"/>
                </a:solidFill>
                <a:effectLst/>
                <a:uLnTx/>
                <a:uFillTx/>
                <a:latin typeface="Century Gothic" panose="020B0502020202020204" pitchFamily="34" charset="0"/>
              </a:rPr>
              <a:t>ХХ%, премия</a:t>
            </a:r>
            <a:r>
              <a:rPr kumimoji="0" lang="ru-RU" sz="1000" b="0" i="0" u="none" strike="noStrike" kern="1200" cap="none" spc="0" normalizeH="0" noProof="0" dirty="0">
                <a:ln>
                  <a:noFill/>
                </a:ln>
                <a:solidFill>
                  <a:srgbClr val="DC0F00"/>
                </a:solidFill>
                <a:effectLst/>
                <a:uLnTx/>
                <a:uFillTx/>
                <a:latin typeface="Century Gothic" panose="020B0502020202020204" pitchFamily="34" charset="0"/>
              </a:rPr>
              <a:t> уплачивается в периоде срока сделки</a:t>
            </a:r>
            <a:endParaRPr kumimoji="0" lang="ru-RU" sz="1000" b="0" i="0" u="none" strike="noStrike" kern="1200" cap="none" spc="0" normalizeH="0" baseline="0" noProof="0" dirty="0">
              <a:ln>
                <a:noFill/>
              </a:ln>
              <a:solidFill>
                <a:srgbClr val="DC0F00"/>
              </a:solidFill>
              <a:effectLst/>
              <a:uLnTx/>
              <a:uFillTx/>
              <a:latin typeface="Century Gothic" panose="020B0502020202020204" pitchFamily="34" charset="0"/>
            </a:endParaRPr>
          </a:p>
          <a:p>
            <a:pPr marL="179388" lvl="0" indent="-168275">
              <a:lnSpc>
                <a:spcPct val="90000"/>
              </a:lnSpc>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Уровни </a:t>
            </a:r>
            <a:r>
              <a:rPr lang="ru-RU" sz="1000" dirty="0" err="1">
                <a:solidFill>
                  <a:srgbClr val="000000"/>
                </a:solidFill>
                <a:latin typeface="Century Gothic" panose="020B0502020202020204" pitchFamily="34" charset="0"/>
              </a:rPr>
              <a:t>страйков</a:t>
            </a:r>
            <a:r>
              <a:rPr lang="ru-RU" sz="1000" dirty="0">
                <a:solidFill>
                  <a:srgbClr val="000000"/>
                </a:solidFill>
                <a:latin typeface="Century Gothic" panose="020B0502020202020204" pitchFamily="34" charset="0"/>
              </a:rPr>
              <a:t> по опционам</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и барьера </a:t>
            </a:r>
            <a:r>
              <a:rPr lang="ru-RU" sz="1000" dirty="0">
                <a:solidFill>
                  <a:srgbClr val="000000"/>
                </a:solidFill>
                <a:latin typeface="Century Gothic" panose="020B0502020202020204" pitchFamily="34" charset="0"/>
              </a:rPr>
              <a:t>сравниваются с текущим значением плавающей ставки</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в каждый процентный период (например,</a:t>
            </a:r>
            <a:r>
              <a:rPr kumimoji="0" lang="ru-RU" sz="1000" b="0" i="0" u="none" strike="noStrike" kern="1200" cap="none" spc="0" normalizeH="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FF0000"/>
                </a:solidFill>
                <a:effectLst/>
                <a:uLnTx/>
                <a:uFillTx/>
                <a:latin typeface="Century Gothic" panose="020B0502020202020204" pitchFamily="34" charset="0"/>
              </a:rPr>
              <a:t>ежемесячно</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a:t>
            </a:r>
            <a:endParaRPr kumimoji="0" lang="ru-RU" sz="1000" b="0" i="0" u="none" strike="noStrike" kern="1200" cap="none" spc="0" normalizeH="0" baseline="0" noProof="0" dirty="0">
              <a:ln>
                <a:noFill/>
              </a:ln>
              <a:solidFill>
                <a:srgbClr val="000000">
                  <a:lumMod val="85000"/>
                  <a:lumOff val="15000"/>
                </a:srgbClr>
              </a:solidFill>
              <a:effectLst/>
              <a:uLnTx/>
              <a:uFillTx/>
              <a:latin typeface="Century Gothic" panose="020B0502020202020204" pitchFamily="34" charset="0"/>
            </a:endParaRPr>
          </a:p>
        </p:txBody>
      </p:sp>
      <p:sp>
        <p:nvSpPr>
          <p:cNvPr id="42" name="Скругленный прямоугольник 41">
            <a:extLst>
              <a:ext uri="{FF2B5EF4-FFF2-40B4-BE49-F238E27FC236}">
                <a16:creationId xmlns:a16="http://schemas.microsoft.com/office/drawing/2014/main" id="{3A160B2D-909C-2247-AA68-40E011972272}"/>
              </a:ext>
            </a:extLst>
          </p:cNvPr>
          <p:cNvSpPr/>
          <p:nvPr/>
        </p:nvSpPr>
        <p:spPr>
          <a:xfrm>
            <a:off x="6295826" y="3251146"/>
            <a:ext cx="5590656" cy="3283456"/>
          </a:xfrm>
          <a:prstGeom prst="roundRect">
            <a:avLst>
              <a:gd name="adj" fmla="val 11990"/>
            </a:avLst>
          </a:prstGeom>
          <a:solidFill>
            <a:schemeClr val="bg1"/>
          </a:solidFill>
          <a:ln w="19050" cap="flat" cmpd="sng" algn="ctr">
            <a:solidFill>
              <a:schemeClr val="accent4">
                <a:lumMod val="75000"/>
              </a:schemeClr>
            </a:solid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43" name="Скругленный прямоугольник 42">
            <a:extLst>
              <a:ext uri="{FF2B5EF4-FFF2-40B4-BE49-F238E27FC236}">
                <a16:creationId xmlns:a16="http://schemas.microsoft.com/office/drawing/2014/main" id="{ECE18374-CFF0-6344-93D9-A31531187762}"/>
              </a:ext>
            </a:extLst>
          </p:cNvPr>
          <p:cNvSpPr/>
          <p:nvPr/>
        </p:nvSpPr>
        <p:spPr>
          <a:xfrm>
            <a:off x="6162655" y="3121954"/>
            <a:ext cx="5893221" cy="3716431"/>
          </a:xfrm>
          <a:prstGeom prst="roundRect">
            <a:avLst/>
          </a:prstGeom>
          <a:noFill/>
          <a:ln w="317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3350" marR="0" lvl="0" indent="-122238" algn="ctr" defTabSz="914400" rtl="0" eaLnBrk="1" fontAlgn="auto" latinLnBrk="0" hangingPunct="1">
              <a:lnSpc>
                <a:spcPct val="100000"/>
              </a:lnSpc>
              <a:spcBef>
                <a:spcPts val="0"/>
              </a:spcBef>
              <a:spcAft>
                <a:spcPts val="0"/>
              </a:spcAft>
              <a:buClrTx/>
              <a:buSzTx/>
              <a:buFontTx/>
              <a:buNone/>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Заемщик обслуживает долг по  плавающей ставке и</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err="1">
                <a:ln>
                  <a:noFill/>
                </a:ln>
                <a:solidFill>
                  <a:srgbClr val="000000"/>
                </a:solidFill>
                <a:effectLst/>
                <a:uLnTx/>
                <a:uFillTx/>
                <a:latin typeface="Century Gothic" panose="020B0502020202020204" pitchFamily="34" charset="0"/>
              </a:rPr>
              <a:t>захеджирован</a:t>
            </a:r>
            <a:r>
              <a:rPr kumimoji="0" lang="ru-RU" sz="1000" b="0" i="0" u="none" strike="noStrike" kern="1200" cap="none" spc="0" normalizeH="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от  ее роста выше </a:t>
            </a:r>
            <a:r>
              <a:rPr kumimoji="0" lang="ru-RU" sz="100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err="1">
                <a:ln>
                  <a:noFill/>
                </a:ln>
                <a:solidFill>
                  <a:srgbClr val="DC0F00">
                    <a:lumMod val="60000"/>
                    <a:lumOff val="40000"/>
                  </a:srgbClr>
                </a:solidFill>
                <a:effectLst/>
                <a:uLnTx/>
                <a:uFillTx/>
                <a:latin typeface="Century Gothic" panose="020B0502020202020204" pitchFamily="34" charset="0"/>
              </a:rPr>
              <a:t>страйк</a:t>
            </a:r>
            <a:r>
              <a:rPr kumimoji="0" lang="ru-RU" sz="100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 опциона </a:t>
            </a:r>
            <a:r>
              <a:rPr lang="ru-RU" sz="1000" noProof="0" dirty="0" err="1">
                <a:solidFill>
                  <a:srgbClr val="DC0F00">
                    <a:lumMod val="60000"/>
                    <a:lumOff val="40000"/>
                  </a:srgbClr>
                </a:solidFill>
                <a:latin typeface="Century Gothic" panose="020B0502020202020204" pitchFamily="34" charset="0"/>
              </a:rPr>
              <a:t>Кэп</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до тех пор, пока не достигнут </a:t>
            </a:r>
            <a:r>
              <a:rPr kumimoji="0" lang="ru-RU" sz="1000" b="0" i="0" u="none" strike="noStrike" kern="1200" cap="none" spc="0" normalizeH="0" baseline="0" noProof="0" dirty="0">
                <a:ln>
                  <a:noFill/>
                </a:ln>
                <a:solidFill>
                  <a:srgbClr val="0C8CBB"/>
                </a:solidFill>
                <a:effectLst/>
                <a:uLnTx/>
                <a:uFillTx/>
                <a:latin typeface="Century Gothic" panose="020B0502020202020204" pitchFamily="34" charset="0"/>
              </a:rPr>
              <a:t>уровень барьера ХХ%</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Также Заемщик участвует в снижении ставки до </a:t>
            </a:r>
            <a:r>
              <a:rPr kumimoji="0" lang="ru-RU" sz="1000" b="0" i="0" u="none" strike="noStrike" kern="1200" cap="none" spc="0" normalizeH="0" baseline="0" noProof="0" dirty="0">
                <a:ln>
                  <a:noFill/>
                </a:ln>
                <a:solidFill>
                  <a:srgbClr val="139884"/>
                </a:solidFill>
                <a:effectLst/>
                <a:uLnTx/>
                <a:uFillTx/>
                <a:latin typeface="Century Gothic" panose="020B0502020202020204" pitchFamily="34" charset="0"/>
              </a:rPr>
              <a:t>ХХ%</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lang="ru-RU" sz="1000" dirty="0" err="1">
                <a:solidFill>
                  <a:srgbClr val="139884"/>
                </a:solidFill>
                <a:latin typeface="Century Gothic" panose="020B0502020202020204" pitchFamily="34" charset="0"/>
              </a:rPr>
              <a:t>страйк</a:t>
            </a:r>
            <a:r>
              <a:rPr lang="ru-RU" sz="1000" dirty="0">
                <a:solidFill>
                  <a:srgbClr val="139884"/>
                </a:solidFill>
                <a:latin typeface="Century Gothic" panose="020B0502020202020204" pitchFamily="34" charset="0"/>
              </a:rPr>
              <a:t> опциона Флор</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Эффективная ставка по кредиту составит от </a:t>
            </a:r>
            <a:r>
              <a:rPr kumimoji="0" lang="ru-RU" sz="1000" b="1" i="0" u="none" strike="noStrike" kern="1200" cap="none" spc="0" normalizeH="0" baseline="0" noProof="0" dirty="0">
                <a:ln>
                  <a:noFill/>
                </a:ln>
                <a:solidFill>
                  <a:srgbClr val="139D89"/>
                </a:solidFill>
                <a:effectLst/>
                <a:uLnTx/>
                <a:uFillTx/>
                <a:latin typeface="Century Gothic" panose="020B0502020202020204" pitchFamily="34" charset="0"/>
              </a:rPr>
              <a:t>ХХ% (минимальное значение)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до </a:t>
            </a:r>
            <a:r>
              <a:rPr kumimoji="0" lang="ru-RU" sz="1000" b="1"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 (максимальное</a:t>
            </a:r>
            <a:r>
              <a:rPr kumimoji="0" lang="ru-RU" sz="1000" b="1" i="0" u="none" strike="noStrike" kern="1200" cap="none" spc="0" normalizeH="0" noProof="0" dirty="0">
                <a:ln>
                  <a:noFill/>
                </a:ln>
                <a:solidFill>
                  <a:srgbClr val="DC0F00">
                    <a:lumMod val="60000"/>
                    <a:lumOff val="40000"/>
                  </a:srgbClr>
                </a:solidFill>
                <a:effectLst/>
                <a:uLnTx/>
                <a:uFillTx/>
                <a:latin typeface="Century Gothic" panose="020B0502020202020204" pitchFamily="34" charset="0"/>
              </a:rPr>
              <a:t> значение</a:t>
            </a:r>
            <a:r>
              <a:rPr kumimoji="0" lang="ru-RU" sz="1000" b="1"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a:t>
            </a:r>
            <a:endPar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endParaRPr>
          </a:p>
          <a:p>
            <a:pPr marL="133350" marR="0" lvl="0" indent="-122238" algn="l" defTabSz="914400" rtl="0" eaLnBrk="1" fontAlgn="auto" latinLnBrk="0" hangingPunct="1">
              <a:lnSpc>
                <a:spcPct val="90000"/>
              </a:lnSpc>
              <a:spcBef>
                <a:spcPts val="0"/>
              </a:spcBef>
              <a:spcAft>
                <a:spcPts val="0"/>
              </a:spcAft>
              <a:buClrTx/>
              <a:buSzTx/>
              <a:buFontTx/>
              <a:buNone/>
              <a:defRPr/>
            </a:pP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В каждом % периоде:</a:t>
            </a:r>
          </a:p>
          <a:p>
            <a:pPr marL="133350" marR="0" lvl="0" indent="-122238" algn="l" defTabSz="914400" rtl="0" eaLnBrk="1" fontAlgn="auto" latinLnBrk="0" hangingPunct="1">
              <a:lnSpc>
                <a:spcPct val="90000"/>
              </a:lnSpc>
              <a:spcBef>
                <a:spcPts val="0"/>
              </a:spcBef>
              <a:spcAft>
                <a:spcPts val="0"/>
              </a:spcAft>
              <a:buClrTx/>
              <a:buSzTx/>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Если </a:t>
            </a:r>
            <a:r>
              <a:rPr kumimoji="0" lang="ru-RU" sz="1000" b="0" i="0" u="none" strike="noStrike" kern="1200" cap="none" spc="0" normalizeH="0" baseline="0" noProof="0" dirty="0">
                <a:ln>
                  <a:noFill/>
                </a:ln>
                <a:solidFill>
                  <a:srgbClr val="FF0000"/>
                </a:solidFill>
                <a:effectLst/>
                <a:uLnTx/>
                <a:uFillTx/>
                <a:latin typeface="Century Gothic" panose="020B0502020202020204" pitchFamily="34" charset="0"/>
              </a:rPr>
              <a:t>Текущая</a:t>
            </a:r>
            <a:r>
              <a:rPr kumimoji="0" lang="ru-RU" sz="1000" b="0" i="0" u="none" strike="noStrike" kern="1200" cap="none" spc="0" normalizeH="0" noProof="0" dirty="0">
                <a:ln>
                  <a:noFill/>
                </a:ln>
                <a:solidFill>
                  <a:srgbClr val="FF0000"/>
                </a:solidFill>
                <a:effectLst/>
                <a:uLnTx/>
                <a:uFillTx/>
                <a:latin typeface="Century Gothic" panose="020B0502020202020204" pitchFamily="34" charset="0"/>
              </a:rPr>
              <a:t> </a:t>
            </a:r>
            <a:r>
              <a:rPr lang="ru-RU" sz="1000" noProof="0" dirty="0">
                <a:solidFill>
                  <a:srgbClr val="DC0F00"/>
                </a:solidFill>
                <a:latin typeface="Century Gothic" panose="020B0502020202020204" pitchFamily="34" charset="0"/>
              </a:rPr>
              <a:t>с</a:t>
            </a:r>
            <a:r>
              <a:rPr kumimoji="0" lang="ru-RU" sz="1000" b="0" i="0" u="none" strike="noStrike" kern="1200" cap="none" spc="0" normalizeH="0" baseline="0" noProof="0" dirty="0">
                <a:ln>
                  <a:noFill/>
                </a:ln>
                <a:solidFill>
                  <a:srgbClr val="DC0F00"/>
                </a:solidFill>
                <a:effectLst/>
                <a:uLnTx/>
                <a:uFillTx/>
                <a:latin typeface="Century Gothic" panose="020B0502020202020204" pitchFamily="34" charset="0"/>
              </a:rPr>
              <a:t>тавка</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выше </a:t>
            </a:r>
            <a:r>
              <a:rPr kumimoji="0" lang="ru-RU" sz="100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err="1">
                <a:ln>
                  <a:noFill/>
                </a:ln>
                <a:solidFill>
                  <a:srgbClr val="DC0F00">
                    <a:lumMod val="60000"/>
                    <a:lumOff val="40000"/>
                  </a:srgbClr>
                </a:solidFill>
                <a:effectLst/>
                <a:uLnTx/>
                <a:uFillTx/>
                <a:latin typeface="Century Gothic" panose="020B0502020202020204" pitchFamily="34" charset="0"/>
              </a:rPr>
              <a:t>страйк</a:t>
            </a:r>
            <a:r>
              <a:rPr kumimoji="0" lang="ru-RU" sz="100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 опциона </a:t>
            </a:r>
            <a:r>
              <a:rPr lang="ru-RU" sz="1000" noProof="0" dirty="0" err="1">
                <a:solidFill>
                  <a:srgbClr val="DC0F00">
                    <a:lumMod val="60000"/>
                    <a:lumOff val="40000"/>
                  </a:srgbClr>
                </a:solidFill>
                <a:latin typeface="Century Gothic" panose="020B0502020202020204" pitchFamily="34" charset="0"/>
              </a:rPr>
              <a:t>Кэп</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и ниже барьера </a:t>
            </a:r>
            <a:r>
              <a:rPr kumimoji="0" lang="ru-RU" sz="1000" b="1" i="0" u="none" strike="noStrike" kern="1200" cap="none" spc="0" normalizeH="0" baseline="0" noProof="0" dirty="0">
                <a:ln>
                  <a:noFill/>
                </a:ln>
                <a:solidFill>
                  <a:srgbClr val="0C8CBB"/>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Эффективная ставка равна </a:t>
            </a:r>
            <a:r>
              <a:rPr lang="ru-RU" sz="1000" b="1" dirty="0">
                <a:solidFill>
                  <a:srgbClr val="DC0F00">
                    <a:lumMod val="60000"/>
                    <a:lumOff val="40000"/>
                  </a:srgbClr>
                </a:solidFill>
                <a:latin typeface="Century Gothic" panose="020B0502020202020204" pitchFamily="34" charset="0"/>
              </a:rPr>
              <a:t>ХХ%</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годовых </a:t>
            </a:r>
            <a:r>
              <a:rPr lang="ru-RU" sz="1000" b="1" dirty="0">
                <a:solidFill>
                  <a:srgbClr val="DC0F00">
                    <a:lumMod val="60000"/>
                    <a:lumOff val="40000"/>
                  </a:srgbClr>
                </a:solidFill>
                <a:latin typeface="Century Gothic" panose="020B0502020202020204" pitchFamily="34" charset="0"/>
              </a:rPr>
              <a:t>(макс. значение)</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lang="en-US" sz="1000" dirty="0">
                <a:solidFill>
                  <a:srgbClr val="000000"/>
                </a:solidFill>
                <a:latin typeface="Century Gothic" panose="020B0502020202020204" pitchFamily="34" charset="0"/>
              </a:rPr>
              <a:t>[</a:t>
            </a:r>
            <a:r>
              <a:rPr lang="ru-RU" sz="1000" dirty="0">
                <a:solidFill>
                  <a:srgbClr val="FF0000"/>
                </a:solidFill>
                <a:latin typeface="Century Gothic" panose="020B0502020202020204" pitchFamily="34" charset="0"/>
              </a:rPr>
              <a:t>ХХ% </a:t>
            </a:r>
            <a:r>
              <a:rPr lang="ru-RU" sz="1000" dirty="0" err="1">
                <a:solidFill>
                  <a:srgbClr val="FF0000"/>
                </a:solidFill>
                <a:latin typeface="Century Gothic" panose="020B0502020202020204" pitchFamily="34" charset="0"/>
              </a:rPr>
              <a:t>страйк</a:t>
            </a:r>
            <a:r>
              <a:rPr lang="ru-RU" sz="1000" dirty="0">
                <a:solidFill>
                  <a:srgbClr val="FF0000"/>
                </a:solidFill>
                <a:latin typeface="Century Gothic" panose="020B0502020202020204" pitchFamily="34" charset="0"/>
              </a:rPr>
              <a:t> опциона </a:t>
            </a:r>
            <a:r>
              <a:rPr lang="ru-RU" sz="1000" dirty="0" err="1">
                <a:solidFill>
                  <a:srgbClr val="FF0000"/>
                </a:solidFill>
                <a:latin typeface="Century Gothic" panose="020B0502020202020204" pitchFamily="34" charset="0"/>
              </a:rPr>
              <a:t>Кэп</a:t>
            </a:r>
            <a:r>
              <a:rPr lang="ru-RU" sz="1000" dirty="0">
                <a:solidFill>
                  <a:srgbClr val="FF0000"/>
                </a:solidFill>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спред по кредиту </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стоимость стратегии</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a:t>
            </a:r>
            <a:endPar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endParaRPr>
          </a:p>
          <a:p>
            <a:pPr marL="133350" lvl="0" indent="-122238">
              <a:lnSpc>
                <a:spcPct val="90000"/>
              </a:lnSpc>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Если </a:t>
            </a:r>
            <a:r>
              <a:rPr lang="ru-RU" sz="1000" dirty="0">
                <a:solidFill>
                  <a:srgbClr val="DC0F00"/>
                </a:solidFill>
                <a:latin typeface="Century Gothic" panose="020B0502020202020204" pitchFamily="34" charset="0"/>
              </a:rPr>
              <a:t>Текущая ставка</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в интервале от </a:t>
            </a:r>
            <a:r>
              <a:rPr kumimoji="0" lang="ru-RU" sz="1000" b="1" i="0" u="none" strike="noStrike" kern="1200" cap="none" spc="0" normalizeH="0" baseline="0" noProof="0" dirty="0">
                <a:ln>
                  <a:noFill/>
                </a:ln>
                <a:solidFill>
                  <a:srgbClr val="139884"/>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err="1">
                <a:ln>
                  <a:noFill/>
                </a:ln>
                <a:solidFill>
                  <a:srgbClr val="139884"/>
                </a:solidFill>
                <a:effectLst/>
                <a:uLnTx/>
                <a:uFillTx/>
                <a:latin typeface="Century Gothic" panose="020B0502020202020204" pitchFamily="34" charset="0"/>
              </a:rPr>
              <a:t>страйк</a:t>
            </a:r>
            <a:r>
              <a:rPr kumimoji="0" lang="ru-RU" sz="1000" b="0" i="0" u="none" strike="noStrike" kern="1200" cap="none" spc="0" normalizeH="0" baseline="0" noProof="0" dirty="0">
                <a:ln>
                  <a:noFill/>
                </a:ln>
                <a:solidFill>
                  <a:srgbClr val="139884"/>
                </a:solidFill>
                <a:effectLst/>
                <a:uLnTx/>
                <a:uFillTx/>
                <a:latin typeface="Century Gothic" panose="020B0502020202020204" pitchFamily="34" charset="0"/>
              </a:rPr>
              <a:t> </a:t>
            </a:r>
            <a:r>
              <a:rPr kumimoji="0" lang="ru-RU" sz="1000" b="0" i="0" u="none" strike="noStrike" kern="1200" cap="none" spc="0" normalizeH="0" noProof="0" dirty="0">
                <a:ln>
                  <a:noFill/>
                </a:ln>
                <a:solidFill>
                  <a:srgbClr val="139884"/>
                </a:solidFill>
                <a:effectLst/>
                <a:uLnTx/>
                <a:uFillTx/>
                <a:latin typeface="Century Gothic" panose="020B0502020202020204" pitchFamily="34" charset="0"/>
              </a:rPr>
              <a:t>опцион</a:t>
            </a:r>
            <a:r>
              <a:rPr lang="ru-RU" sz="1000" dirty="0">
                <a:solidFill>
                  <a:srgbClr val="139884"/>
                </a:solidFill>
                <a:latin typeface="Century Gothic" panose="020B0502020202020204" pitchFamily="34" charset="0"/>
              </a:rPr>
              <a:t>а</a:t>
            </a:r>
            <a:r>
              <a:rPr kumimoji="0" lang="ru-RU" sz="1000" b="0" i="0" u="none" strike="noStrike" kern="1200" cap="none" spc="0" normalizeH="0" baseline="0" noProof="0" dirty="0">
                <a:ln>
                  <a:noFill/>
                </a:ln>
                <a:solidFill>
                  <a:srgbClr val="139884"/>
                </a:solidFill>
                <a:effectLst/>
                <a:uLnTx/>
                <a:uFillTx/>
                <a:latin typeface="Century Gothic" panose="020B0502020202020204" pitchFamily="34" charset="0"/>
              </a:rPr>
              <a:t> Флор</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до </a:t>
            </a:r>
            <a:r>
              <a:rPr kumimoji="0" lang="ru-RU" sz="1000" b="1"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err="1">
                <a:ln>
                  <a:noFill/>
                </a:ln>
                <a:solidFill>
                  <a:srgbClr val="DC0F00">
                    <a:lumMod val="60000"/>
                    <a:lumOff val="40000"/>
                  </a:srgbClr>
                </a:solidFill>
                <a:effectLst/>
                <a:uLnTx/>
                <a:uFillTx/>
                <a:latin typeface="Century Gothic" panose="020B0502020202020204" pitchFamily="34" charset="0"/>
              </a:rPr>
              <a:t>страйк</a:t>
            </a:r>
            <a:r>
              <a:rPr kumimoji="0" lang="ru-RU" sz="1000" b="0" i="0" u="none" strike="noStrike" kern="1200" cap="none" spc="0" normalizeH="0" baseline="0" noProof="0" dirty="0">
                <a:ln>
                  <a:noFill/>
                </a:ln>
                <a:solidFill>
                  <a:srgbClr val="DC0F00">
                    <a:lumMod val="60000"/>
                    <a:lumOff val="40000"/>
                  </a:srgbClr>
                </a:solidFill>
                <a:effectLst/>
                <a:uLnTx/>
                <a:uFillTx/>
                <a:latin typeface="Century Gothic" panose="020B0502020202020204" pitchFamily="34" charset="0"/>
              </a:rPr>
              <a:t> опциона</a:t>
            </a:r>
            <a:r>
              <a:rPr kumimoji="0" lang="ru-RU" sz="1000" b="0" i="0" u="none" strike="noStrike" kern="1200" cap="none" spc="0" normalizeH="0" noProof="0" dirty="0">
                <a:ln>
                  <a:noFill/>
                </a:ln>
                <a:solidFill>
                  <a:srgbClr val="DC0F00">
                    <a:lumMod val="60000"/>
                    <a:lumOff val="40000"/>
                  </a:srgbClr>
                </a:solidFill>
                <a:effectLst/>
                <a:uLnTx/>
                <a:uFillTx/>
                <a:latin typeface="Century Gothic" panose="020B0502020202020204" pitchFamily="34" charset="0"/>
              </a:rPr>
              <a:t> </a:t>
            </a:r>
            <a:r>
              <a:rPr lang="ru-RU" sz="1000" noProof="0" dirty="0" err="1">
                <a:solidFill>
                  <a:srgbClr val="DC0F00">
                    <a:lumMod val="60000"/>
                    <a:lumOff val="40000"/>
                  </a:srgbClr>
                </a:solidFill>
                <a:latin typeface="Century Gothic" panose="020B0502020202020204" pitchFamily="34" charset="0"/>
              </a:rPr>
              <a:t>Кэп</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включительно –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тогда Эффективная ставка равна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en-US" sz="1000" b="1" i="0" u="none" strike="noStrike" kern="1200" cap="none" spc="0" normalizeH="0" baseline="0" noProof="0" dirty="0">
                <a:ln>
                  <a:noFill/>
                </a:ln>
                <a:solidFill>
                  <a:srgbClr val="000000"/>
                </a:solidFill>
                <a:effectLst/>
                <a:uLnTx/>
                <a:uFillTx/>
                <a:latin typeface="Century Gothic" panose="020B0502020202020204" pitchFamily="34" charset="0"/>
              </a:rPr>
              <a:t>[</a:t>
            </a:r>
            <a:r>
              <a:rPr lang="ru-RU" sz="1000" dirty="0">
                <a:solidFill>
                  <a:srgbClr val="FF0000"/>
                </a:solidFill>
                <a:latin typeface="Century Gothic" panose="020B0502020202020204" pitchFamily="34" charset="0"/>
              </a:rPr>
              <a:t>ХХ% текущее значение ставки </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спред по кредиту</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en-US" sz="1000" b="1" i="0" u="none" strike="noStrike" kern="1200" cap="none" spc="0" normalizeH="0" baseline="0" noProof="0" dirty="0">
                <a:ln>
                  <a:noFill/>
                </a:ln>
                <a:solidFill>
                  <a:srgbClr val="DC0F00"/>
                </a:solidFill>
                <a:effectLst/>
                <a:uLnTx/>
                <a:uFillTx/>
                <a:latin typeface="Century Gothic" panose="020B0502020202020204" pitchFamily="34" charset="0"/>
              </a:rPr>
              <a:t>%</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стоимость стратегии</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a:t>
            </a:r>
            <a:endParaRPr lang="ru-RU" sz="1000" dirty="0">
              <a:solidFill>
                <a:srgbClr val="000000"/>
              </a:solidFill>
              <a:latin typeface="Century Gothic" panose="020B0502020202020204" pitchFamily="34" charset="0"/>
            </a:endParaRPr>
          </a:p>
          <a:p>
            <a:pPr marL="133350" lvl="0" indent="-122238">
              <a:lnSpc>
                <a:spcPct val="90000"/>
              </a:lnSpc>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Если </a:t>
            </a:r>
            <a:r>
              <a:rPr lang="ru-RU" sz="1000" dirty="0">
                <a:solidFill>
                  <a:srgbClr val="DC0F00"/>
                </a:solidFill>
                <a:latin typeface="Century Gothic" panose="020B0502020202020204" pitchFamily="34" charset="0"/>
              </a:rPr>
              <a:t>Т</a:t>
            </a:r>
            <a:r>
              <a:rPr lang="ru-RU" sz="1000" dirty="0" err="1">
                <a:solidFill>
                  <a:srgbClr val="DC0F00"/>
                </a:solidFill>
                <a:latin typeface="Century Gothic" panose="020B0502020202020204" pitchFamily="34" charset="0"/>
              </a:rPr>
              <a:t>екущая</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lang="ru-RU" sz="1000" dirty="0">
                <a:solidFill>
                  <a:srgbClr val="DC0F00"/>
                </a:solidFill>
                <a:latin typeface="Century Gothic" panose="020B0502020202020204" pitchFamily="34" charset="0"/>
              </a:rPr>
              <a:t>с</a:t>
            </a:r>
            <a:r>
              <a:rPr kumimoji="0" lang="ru-RU" sz="1000" b="0" i="0" u="none" strike="noStrike" kern="1200" cap="none" spc="0" normalizeH="0" baseline="0" noProof="0" dirty="0" err="1">
                <a:ln>
                  <a:noFill/>
                </a:ln>
                <a:solidFill>
                  <a:srgbClr val="DC0F00"/>
                </a:solidFill>
                <a:effectLst/>
                <a:uLnTx/>
                <a:uFillTx/>
                <a:latin typeface="Century Gothic" panose="020B0502020202020204" pitchFamily="34" charset="0"/>
              </a:rPr>
              <a:t>тавка</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ниже</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139884"/>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err="1">
                <a:ln>
                  <a:noFill/>
                </a:ln>
                <a:solidFill>
                  <a:srgbClr val="139884"/>
                </a:solidFill>
                <a:effectLst/>
                <a:uLnTx/>
                <a:uFillTx/>
                <a:latin typeface="Century Gothic" panose="020B0502020202020204" pitchFamily="34" charset="0"/>
              </a:rPr>
              <a:t>страйк</a:t>
            </a:r>
            <a:r>
              <a:rPr kumimoji="0" lang="ru-RU" sz="1000" b="0" i="0" u="none" strike="noStrike" kern="1200" cap="none" spc="0" normalizeH="0" baseline="0" noProof="0" dirty="0">
                <a:ln>
                  <a:noFill/>
                </a:ln>
                <a:solidFill>
                  <a:srgbClr val="139884"/>
                </a:solidFill>
                <a:effectLst/>
                <a:uLnTx/>
                <a:uFillTx/>
                <a:latin typeface="Century Gothic" panose="020B0502020202020204" pitchFamily="34" charset="0"/>
              </a:rPr>
              <a:t> опциона Флор</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Эффективная ставка составит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 </a:t>
            </a:r>
            <a:r>
              <a:rPr lang="ru-RU" sz="1000" b="1" dirty="0">
                <a:solidFill>
                  <a:srgbClr val="139D89"/>
                </a:solidFill>
                <a:latin typeface="Century Gothic" panose="020B0502020202020204" pitchFamily="34" charset="0"/>
              </a:rPr>
              <a:t>(мин. з</a:t>
            </a:r>
            <a:r>
              <a:rPr lang="ru-RU" sz="1000" b="1" dirty="0" err="1">
                <a:solidFill>
                  <a:srgbClr val="139D89"/>
                </a:solidFill>
                <a:latin typeface="Century Gothic" panose="020B0502020202020204" pitchFamily="34" charset="0"/>
              </a:rPr>
              <a:t>начение</a:t>
            </a:r>
            <a:r>
              <a:rPr lang="ru-RU" sz="1000" b="1" dirty="0">
                <a:solidFill>
                  <a:srgbClr val="139D89"/>
                </a:solidFill>
                <a:latin typeface="Century Gothic" panose="020B0502020202020204" pitchFamily="34" charset="0"/>
              </a:rPr>
              <a:t>) </a:t>
            </a:r>
            <a:r>
              <a:rPr lang="en-US" sz="1000" dirty="0">
                <a:solidFill>
                  <a:srgbClr val="000000"/>
                </a:solidFill>
                <a:latin typeface="Century Gothic" panose="020B0502020202020204" pitchFamily="34" charset="0"/>
              </a:rPr>
              <a:t>[</a:t>
            </a:r>
            <a:r>
              <a:rPr lang="ru-RU" sz="1000" b="1" dirty="0">
                <a:solidFill>
                  <a:schemeClr val="accent4"/>
                </a:solidFill>
                <a:latin typeface="Century Gothic" panose="020B0502020202020204" pitchFamily="34" charset="0"/>
              </a:rPr>
              <a:t>ХХ%</a:t>
            </a:r>
            <a:r>
              <a:rPr lang="ru-RU" sz="1000" dirty="0">
                <a:solidFill>
                  <a:schemeClr val="accent4"/>
                </a:solidFill>
                <a:latin typeface="Century Gothic" panose="020B0502020202020204" pitchFamily="34" charset="0"/>
              </a:rPr>
              <a:t> </a:t>
            </a:r>
            <a:r>
              <a:rPr lang="ru-RU" sz="1000" dirty="0" err="1">
                <a:solidFill>
                  <a:schemeClr val="accent4"/>
                </a:solidFill>
                <a:latin typeface="Century Gothic" panose="020B0502020202020204" pitchFamily="34" charset="0"/>
              </a:rPr>
              <a:t>страйк</a:t>
            </a:r>
            <a:r>
              <a:rPr lang="ru-RU" sz="1000" dirty="0">
                <a:solidFill>
                  <a:schemeClr val="accent4"/>
                </a:solidFill>
                <a:latin typeface="Century Gothic" panose="020B0502020202020204" pitchFamily="34" charset="0"/>
              </a:rPr>
              <a:t> опциона Флор</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lang="ru-RU" sz="1000" b="1" dirty="0">
                <a:solidFill>
                  <a:srgbClr val="DC0F00"/>
                </a:solidFill>
                <a:latin typeface="Century Gothic" panose="020B0502020202020204" pitchFamily="34" charset="0"/>
              </a:rPr>
              <a:t>ХХ% </a:t>
            </a:r>
            <a:r>
              <a:rPr lang="ru-RU" sz="1000" dirty="0">
                <a:solidFill>
                  <a:srgbClr val="DC0F00"/>
                </a:solidFill>
                <a:latin typeface="Century Gothic" panose="020B0502020202020204" pitchFamily="34" charset="0"/>
              </a:rPr>
              <a:t>спред по кредиту</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DC0F00"/>
                </a:solidFill>
                <a:effectLst/>
                <a:uLnTx/>
                <a:uFillTx/>
                <a:latin typeface="Century Gothic" panose="020B0502020202020204" pitchFamily="34" charset="0"/>
              </a:rPr>
              <a:t>ХХ%</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стоимость стратегии</a:t>
            </a:r>
            <a:r>
              <a:rPr kumimoji="0" lang="en-US" sz="1000" b="0" i="0" u="none" strike="noStrike" kern="1200" cap="none" spc="0" normalizeH="0" baseline="0" noProof="0" dirty="0">
                <a:ln>
                  <a:noFill/>
                </a:ln>
                <a:solidFill>
                  <a:srgbClr val="000000"/>
                </a:solidFill>
                <a:effectLst/>
                <a:uLnTx/>
                <a:uFillTx/>
                <a:latin typeface="Century Gothic" panose="020B0502020202020204" pitchFamily="34" charset="0"/>
              </a:rPr>
              <a:t>]</a:t>
            </a:r>
            <a:endPar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endParaRPr>
          </a:p>
          <a:p>
            <a:pPr marL="133350" lvl="0" indent="-122238">
              <a:lnSpc>
                <a:spcPct val="90000"/>
              </a:lnSpc>
              <a:buFont typeface="Arial" panose="020B0604020202020204" pitchFamily="34" charset="0"/>
              <a:buChar char="•"/>
              <a:defRPr/>
            </a:pP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Если </a:t>
            </a:r>
            <a:r>
              <a:rPr lang="ru-RU" sz="1000" dirty="0">
                <a:solidFill>
                  <a:srgbClr val="DC0F00"/>
                </a:solidFill>
                <a:latin typeface="Century Gothic" panose="020B0502020202020204" pitchFamily="34" charset="0"/>
              </a:rPr>
              <a:t>Текущая </a:t>
            </a:r>
            <a:r>
              <a:rPr lang="ru-RU" sz="1000" noProof="0" dirty="0">
                <a:solidFill>
                  <a:srgbClr val="DC0F00"/>
                </a:solidFill>
                <a:latin typeface="Century Gothic" panose="020B0502020202020204" pitchFamily="34" charset="0"/>
              </a:rPr>
              <a:t>с</a:t>
            </a:r>
            <a:r>
              <a:rPr kumimoji="0" lang="ru-RU" sz="1000" b="0" i="0" u="none" strike="noStrike" kern="1200" cap="none" spc="0" normalizeH="0" baseline="0" noProof="0" dirty="0">
                <a:ln>
                  <a:noFill/>
                </a:ln>
                <a:solidFill>
                  <a:srgbClr val="DC0F00"/>
                </a:solidFill>
                <a:effectLst/>
                <a:uLnTx/>
                <a:uFillTx/>
                <a:latin typeface="Century Gothic" panose="020B0502020202020204" pitchFamily="34" charset="0"/>
              </a:rPr>
              <a:t>тавка </a:t>
            </a:r>
            <a:r>
              <a:rPr kumimoji="0" lang="ru-RU" sz="1000" b="1" i="0" u="none" strike="noStrike" kern="1200" cap="none" spc="0" normalizeH="0" baseline="0" noProof="0" dirty="0">
                <a:ln>
                  <a:noFill/>
                </a:ln>
                <a:solidFill>
                  <a:srgbClr val="000000"/>
                </a:solidFill>
                <a:effectLst/>
                <a:uLnTx/>
                <a:uFillTx/>
                <a:latin typeface="Century Gothic" panose="020B0502020202020204" pitchFamily="34" charset="0"/>
              </a:rPr>
              <a:t>достигла или превысила</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a:t>
            </a:r>
            <a:r>
              <a:rPr kumimoji="0" lang="ru-RU" sz="1000" b="1" i="0" u="none" strike="noStrike" kern="1200" cap="none" spc="0" normalizeH="0" baseline="0" noProof="0" dirty="0">
                <a:ln>
                  <a:noFill/>
                </a:ln>
                <a:solidFill>
                  <a:srgbClr val="0C8CBB"/>
                </a:solidFill>
                <a:effectLst/>
                <a:uLnTx/>
                <a:uFillTx/>
                <a:latin typeface="Century Gothic" panose="020B0502020202020204" pitchFamily="34" charset="0"/>
              </a:rPr>
              <a:t>ХХ%</a:t>
            </a:r>
            <a:r>
              <a:rPr kumimoji="0" lang="ru-RU" sz="1000" b="0" i="0" u="none" strike="noStrike" kern="1200" cap="none" spc="0" normalizeH="0" baseline="0" noProof="0" dirty="0">
                <a:ln>
                  <a:noFill/>
                </a:ln>
                <a:solidFill>
                  <a:srgbClr val="0C8CBB"/>
                </a:solidFill>
                <a:effectLst/>
                <a:uLnTx/>
                <a:uFillTx/>
                <a:latin typeface="Century Gothic" panose="020B0502020202020204" pitchFamily="34" charset="0"/>
              </a:rPr>
              <a:t>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a:t>
            </a:r>
            <a:r>
              <a:rPr kumimoji="0" lang="ru-RU" sz="1000" b="0" i="0" u="none" strike="noStrike" kern="1200" cap="none" spc="0" normalizeH="0" baseline="0" noProof="0" dirty="0">
                <a:ln>
                  <a:noFill/>
                </a:ln>
                <a:solidFill>
                  <a:srgbClr val="0C8CBB"/>
                </a:solidFill>
                <a:effectLst/>
                <a:uLnTx/>
                <a:uFillTx/>
                <a:latin typeface="Century Gothic" panose="020B0502020202020204" pitchFamily="34" charset="0"/>
              </a:rPr>
              <a:t>уровень барьера</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 то</a:t>
            </a:r>
            <a:r>
              <a:rPr kumimoji="0" lang="ru-RU" sz="1000" b="0" i="0" u="none" strike="noStrike" kern="1200" cap="none" spc="0" normalizeH="0" noProof="0" dirty="0">
                <a:ln>
                  <a:noFill/>
                </a:ln>
                <a:solidFill>
                  <a:srgbClr val="000000"/>
                </a:solidFill>
                <a:effectLst/>
                <a:uLnTx/>
                <a:uFillTx/>
                <a:latin typeface="Century Gothic" panose="020B0502020202020204" pitchFamily="34" charset="0"/>
              </a:rPr>
              <a:t> Сбербанк в соответствующем процентном периоде прекращает выплату в размере </a:t>
            </a:r>
            <a:r>
              <a:rPr lang="en-US" sz="1000" dirty="0">
                <a:solidFill>
                  <a:srgbClr val="000000"/>
                </a:solidFill>
                <a:latin typeface="Century Gothic" panose="020B0502020202020204" pitchFamily="34" charset="0"/>
              </a:rPr>
              <a:t>[</a:t>
            </a:r>
            <a:r>
              <a:rPr lang="ru-RU" sz="1000" dirty="0">
                <a:solidFill>
                  <a:srgbClr val="000000"/>
                </a:solidFill>
                <a:latin typeface="Century Gothic" panose="020B0502020202020204" pitchFamily="34" charset="0"/>
              </a:rPr>
              <a:t>Текущая ставка – </a:t>
            </a:r>
            <a:r>
              <a:rPr lang="ru-RU" sz="1000" dirty="0" err="1">
                <a:solidFill>
                  <a:srgbClr val="000000"/>
                </a:solidFill>
                <a:latin typeface="Century Gothic" panose="020B0502020202020204" pitchFamily="34" charset="0"/>
              </a:rPr>
              <a:t>страйк</a:t>
            </a:r>
            <a:r>
              <a:rPr lang="ru-RU" sz="1000" dirty="0">
                <a:solidFill>
                  <a:srgbClr val="000000"/>
                </a:solidFill>
                <a:latin typeface="Century Gothic" panose="020B0502020202020204" pitchFamily="34" charset="0"/>
              </a:rPr>
              <a:t> опциона </a:t>
            </a:r>
            <a:r>
              <a:rPr lang="ru-RU" sz="1000" dirty="0" err="1">
                <a:solidFill>
                  <a:srgbClr val="000000"/>
                </a:solidFill>
                <a:latin typeface="Century Gothic" panose="020B0502020202020204" pitchFamily="34" charset="0"/>
              </a:rPr>
              <a:t>Кэп</a:t>
            </a:r>
            <a:r>
              <a:rPr lang="en-US" sz="1000" dirty="0">
                <a:solidFill>
                  <a:srgbClr val="000000"/>
                </a:solidFill>
                <a:latin typeface="Century Gothic" panose="020B0502020202020204" pitchFamily="34" charset="0"/>
              </a:rPr>
              <a:t>] - </a:t>
            </a:r>
            <a:r>
              <a:rPr kumimoji="0" lang="ru-RU" sz="1000" b="0" i="0" u="none" strike="noStrike" kern="1200" cap="none" spc="0" normalizeH="0" baseline="0" noProof="0" dirty="0">
                <a:ln>
                  <a:noFill/>
                </a:ln>
                <a:solidFill>
                  <a:srgbClr val="000000"/>
                </a:solidFill>
                <a:effectLst/>
                <a:uLnTx/>
                <a:uFillTx/>
                <a:latin typeface="Century Gothic" panose="020B0502020202020204" pitchFamily="34" charset="0"/>
              </a:rPr>
              <a:t>хеджирование от риска роста  плавающей ставки прекращает свое действие.</a:t>
            </a:r>
            <a:r>
              <a:rPr kumimoji="0" lang="ru-RU" sz="1000" b="0" i="0" u="none" strike="noStrike" kern="1200" cap="none" spc="0" normalizeH="0" noProof="0" dirty="0">
                <a:ln>
                  <a:noFill/>
                </a:ln>
                <a:solidFill>
                  <a:srgbClr val="000000"/>
                </a:solidFill>
                <a:effectLst/>
                <a:uLnTx/>
                <a:uFillTx/>
                <a:latin typeface="Century Gothic" panose="020B0502020202020204" pitchFamily="34" charset="0"/>
              </a:rPr>
              <a:t> Эффективная ставка составит </a:t>
            </a:r>
            <a:r>
              <a:rPr lang="ru-RU" sz="1000" b="1" dirty="0">
                <a:solidFill>
                  <a:srgbClr val="DC0F00"/>
                </a:solidFill>
                <a:latin typeface="Century Gothic" panose="020B0502020202020204" pitchFamily="34" charset="0"/>
              </a:rPr>
              <a:t>ХХ% </a:t>
            </a:r>
            <a:r>
              <a:rPr lang="en-US" sz="1000" b="1" dirty="0">
                <a:solidFill>
                  <a:srgbClr val="000000"/>
                </a:solidFill>
                <a:latin typeface="Century Gothic" panose="020B0502020202020204" pitchFamily="34" charset="0"/>
              </a:rPr>
              <a:t>[</a:t>
            </a:r>
            <a:r>
              <a:rPr lang="ru-RU" sz="1000" dirty="0">
                <a:solidFill>
                  <a:srgbClr val="FF0000"/>
                </a:solidFill>
                <a:latin typeface="Century Gothic" panose="020B0502020202020204" pitchFamily="34" charset="0"/>
              </a:rPr>
              <a:t>ХХ% текущее значение ставки </a:t>
            </a:r>
            <a:r>
              <a:rPr lang="en-US" sz="1000" dirty="0">
                <a:solidFill>
                  <a:srgbClr val="000000"/>
                </a:solidFill>
                <a:latin typeface="Century Gothic" panose="020B0502020202020204" pitchFamily="34" charset="0"/>
              </a:rPr>
              <a:t>+ </a:t>
            </a:r>
            <a:r>
              <a:rPr lang="ru-RU" sz="1000" b="1" dirty="0">
                <a:solidFill>
                  <a:srgbClr val="DC0F00"/>
                </a:solidFill>
                <a:latin typeface="Century Gothic" panose="020B0502020202020204" pitchFamily="34" charset="0"/>
              </a:rPr>
              <a:t>ХХ%</a:t>
            </a:r>
            <a:r>
              <a:rPr lang="ru-RU" sz="1000" dirty="0">
                <a:solidFill>
                  <a:srgbClr val="000000"/>
                </a:solidFill>
                <a:latin typeface="Century Gothic" panose="020B0502020202020204" pitchFamily="34" charset="0"/>
              </a:rPr>
              <a:t> спред по кредиту</a:t>
            </a:r>
            <a:r>
              <a:rPr lang="en-US" sz="1000" dirty="0">
                <a:solidFill>
                  <a:srgbClr val="000000"/>
                </a:solidFill>
                <a:latin typeface="Century Gothic" panose="020B0502020202020204" pitchFamily="34" charset="0"/>
              </a:rPr>
              <a:t> +</a:t>
            </a:r>
            <a:r>
              <a:rPr lang="ru-RU" sz="1000" dirty="0">
                <a:solidFill>
                  <a:srgbClr val="000000"/>
                </a:solidFill>
                <a:latin typeface="Century Gothic" panose="020B0502020202020204" pitchFamily="34" charset="0"/>
              </a:rPr>
              <a:t> </a:t>
            </a:r>
            <a:r>
              <a:rPr lang="ru-RU" sz="1000" b="1" dirty="0">
                <a:solidFill>
                  <a:srgbClr val="DC0F00"/>
                </a:solidFill>
                <a:latin typeface="Century Gothic" panose="020B0502020202020204" pitchFamily="34" charset="0"/>
              </a:rPr>
              <a:t>ХХ</a:t>
            </a:r>
            <a:r>
              <a:rPr lang="en-US" sz="1000" b="1" dirty="0">
                <a:solidFill>
                  <a:srgbClr val="DC0F00"/>
                </a:solidFill>
                <a:latin typeface="Century Gothic" panose="020B0502020202020204" pitchFamily="34" charset="0"/>
              </a:rPr>
              <a:t>%</a:t>
            </a:r>
            <a:r>
              <a:rPr lang="ru-RU" sz="1000" dirty="0">
                <a:solidFill>
                  <a:srgbClr val="000000"/>
                </a:solidFill>
                <a:latin typeface="Century Gothic" panose="020B0502020202020204" pitchFamily="34" charset="0"/>
              </a:rPr>
              <a:t> стоимость стратегии</a:t>
            </a:r>
            <a:r>
              <a:rPr lang="en-US" sz="1000" dirty="0">
                <a:solidFill>
                  <a:srgbClr val="000000"/>
                </a:solidFill>
                <a:latin typeface="Century Gothic" panose="020B0502020202020204" pitchFamily="34" charset="0"/>
              </a:rPr>
              <a:t>]</a:t>
            </a:r>
            <a:endParaRPr lang="ru-RU" sz="1000" dirty="0">
              <a:solidFill>
                <a:schemeClr val="tx1"/>
              </a:solidFill>
              <a:latin typeface="Century Gothic" panose="020B0502020202020204" pitchFamily="34" charset="0"/>
            </a:endParaRPr>
          </a:p>
        </p:txBody>
      </p:sp>
      <p:sp>
        <p:nvSpPr>
          <p:cNvPr id="44" name="Заголовок 1">
            <a:extLst>
              <a:ext uri="{FF2B5EF4-FFF2-40B4-BE49-F238E27FC236}">
                <a16:creationId xmlns:a16="http://schemas.microsoft.com/office/drawing/2014/main" id="{48809E16-DE12-E44B-ADCC-B7BC04D33494}"/>
              </a:ext>
            </a:extLst>
          </p:cNvPr>
          <p:cNvSpPr txBox="1">
            <a:spLocks/>
          </p:cNvSpPr>
          <p:nvPr/>
        </p:nvSpPr>
        <p:spPr>
          <a:xfrm>
            <a:off x="7426340" y="3285230"/>
            <a:ext cx="3268283"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400" b="1" i="0" u="sng" strike="noStrike" kern="1200" cap="none" spc="0" normalizeH="0" baseline="0" noProof="0" dirty="0">
                <a:ln>
                  <a:noFill/>
                </a:ln>
                <a:solidFill>
                  <a:srgbClr val="139884">
                    <a:lumMod val="50000"/>
                  </a:srgbClr>
                </a:solidFill>
                <a:effectLst/>
                <a:uLnTx/>
                <a:uFillTx/>
                <a:latin typeface="Century Gothic" panose="020B0502020202020204" pitchFamily="34" charset="0"/>
                <a:cs typeface="Arial" panose="020B0604020202020204" pitchFamily="34" charset="0"/>
              </a:rPr>
              <a:t>Суть сделки</a:t>
            </a:r>
          </a:p>
        </p:txBody>
      </p:sp>
      <p:sp>
        <p:nvSpPr>
          <p:cNvPr id="45" name="Заголовок 1">
            <a:extLst>
              <a:ext uri="{FF2B5EF4-FFF2-40B4-BE49-F238E27FC236}">
                <a16:creationId xmlns:a16="http://schemas.microsoft.com/office/drawing/2014/main" id="{44DFFE0E-C9B4-564F-B939-91BD15E36BD1}"/>
              </a:ext>
            </a:extLst>
          </p:cNvPr>
          <p:cNvSpPr txBox="1">
            <a:spLocks/>
          </p:cNvSpPr>
          <p:nvPr/>
        </p:nvSpPr>
        <p:spPr>
          <a:xfrm>
            <a:off x="6169385" y="6590796"/>
            <a:ext cx="5148664" cy="1938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400" b="1" i="0" u="sng" strike="noStrike" kern="1200" cap="none" spc="0" normalizeH="0" baseline="0" noProof="0" dirty="0">
                <a:ln>
                  <a:noFill/>
                </a:ln>
                <a:solidFill>
                  <a:srgbClr val="139884"/>
                </a:solidFill>
                <a:effectLst/>
                <a:uLnTx/>
                <a:uFillTx/>
                <a:latin typeface="Century Gothic" panose="020B0502020202020204" pitchFamily="34" charset="0"/>
                <a:cs typeface="Arial" panose="020B0604020202020204" pitchFamily="34" charset="0"/>
              </a:rPr>
              <a:t>Максимально</a:t>
            </a:r>
            <a:r>
              <a:rPr kumimoji="0" lang="ru-RU" sz="1400" b="1" i="0" u="sng" strike="noStrike" kern="1200" cap="none" spc="0" normalizeH="0" noProof="0" dirty="0">
                <a:ln>
                  <a:noFill/>
                </a:ln>
                <a:solidFill>
                  <a:srgbClr val="139884"/>
                </a:solidFill>
                <a:effectLst/>
                <a:uLnTx/>
                <a:uFillTx/>
                <a:latin typeface="Century Gothic" panose="020B0502020202020204" pitchFamily="34" charset="0"/>
                <a:cs typeface="Arial" panose="020B0604020202020204" pitchFamily="34" charset="0"/>
              </a:rPr>
              <a:t> возможное </a:t>
            </a:r>
            <a:r>
              <a:rPr kumimoji="0" lang="ru-RU" sz="1400" b="1" i="0" u="sng" strike="noStrike" kern="1200" cap="none" spc="0" normalizeH="0" baseline="0" noProof="0" dirty="0">
                <a:ln>
                  <a:noFill/>
                </a:ln>
                <a:solidFill>
                  <a:srgbClr val="139884"/>
                </a:solidFill>
                <a:effectLst/>
                <a:uLnTx/>
                <a:uFillTx/>
                <a:latin typeface="Century Gothic" panose="020B0502020202020204" pitchFamily="34" charset="0"/>
                <a:cs typeface="Arial" panose="020B0604020202020204" pitchFamily="34" charset="0"/>
              </a:rPr>
              <a:t> участие в </a:t>
            </a:r>
            <a:r>
              <a:rPr lang="ru-RU" sz="1400" b="1" u="sng" cap="none" dirty="0">
                <a:solidFill>
                  <a:srgbClr val="139884"/>
                </a:solidFill>
                <a:latin typeface="Century Gothic" panose="020B0502020202020204" pitchFamily="34" charset="0"/>
                <a:cs typeface="Arial" panose="020B0604020202020204" pitchFamily="34" charset="0"/>
              </a:rPr>
              <a:t>снижении ставки </a:t>
            </a:r>
            <a:endParaRPr kumimoji="0" lang="ru-RU" sz="1400" b="1" i="0" u="sng" strike="noStrike" kern="1200" cap="none" spc="0" normalizeH="0" baseline="0" noProof="0" dirty="0">
              <a:ln>
                <a:noFill/>
              </a:ln>
              <a:solidFill>
                <a:srgbClr val="139884"/>
              </a:solidFill>
              <a:effectLst/>
              <a:uLnTx/>
              <a:uFillTx/>
              <a:latin typeface="Century Gothic" panose="020B0502020202020204" pitchFamily="34" charset="0"/>
              <a:cs typeface="Arial" panose="020B0604020202020204" pitchFamily="34" charset="0"/>
            </a:endParaRPr>
          </a:p>
        </p:txBody>
      </p:sp>
      <p:sp>
        <p:nvSpPr>
          <p:cNvPr id="46" name="Заголовок 1">
            <a:extLst>
              <a:ext uri="{FF2B5EF4-FFF2-40B4-BE49-F238E27FC236}">
                <a16:creationId xmlns:a16="http://schemas.microsoft.com/office/drawing/2014/main" id="{64892A08-9286-D343-B7E2-241FBEEE608C}"/>
              </a:ext>
            </a:extLst>
          </p:cNvPr>
          <p:cNvSpPr txBox="1">
            <a:spLocks/>
          </p:cNvSpPr>
          <p:nvPr/>
        </p:nvSpPr>
        <p:spPr>
          <a:xfrm>
            <a:off x="11280071" y="6588114"/>
            <a:ext cx="688542" cy="2215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1600" b="1" i="0" u="none" strike="noStrike" kern="1200" cap="none" spc="0" normalizeH="0" baseline="0" noProof="0" dirty="0">
                <a:ln>
                  <a:noFill/>
                </a:ln>
                <a:solidFill>
                  <a:srgbClr val="139884"/>
                </a:solidFill>
                <a:effectLst/>
                <a:uLnTx/>
                <a:uFillTx/>
                <a:latin typeface="Century Gothic" panose="020B0502020202020204" pitchFamily="34" charset="0"/>
              </a:rPr>
              <a:t>ХХ% </a:t>
            </a:r>
          </a:p>
        </p:txBody>
      </p:sp>
      <p:sp>
        <p:nvSpPr>
          <p:cNvPr id="38" name="TextBox 37"/>
          <p:cNvSpPr txBox="1"/>
          <p:nvPr/>
        </p:nvSpPr>
        <p:spPr>
          <a:xfrm>
            <a:off x="678331" y="5712228"/>
            <a:ext cx="5146016" cy="193899"/>
          </a:xfrm>
          <a:prstGeom prst="rect">
            <a:avLst/>
          </a:prstGeom>
          <a:noFill/>
        </p:spPr>
        <p:txBody>
          <a:bodyPr wrap="square" lIns="0" tIns="0" rIns="0" bIns="0" rtlCol="0">
            <a:spAutoFit/>
          </a:bodyPr>
          <a:lstStyle/>
          <a:p>
            <a:pPr>
              <a:lnSpc>
                <a:spcPct val="90000"/>
              </a:lnSpc>
            </a:pPr>
            <a:r>
              <a:rPr lang="ru-RU" sz="1400" dirty="0">
                <a:latin typeface="Century Gothic" panose="020B0502020202020204" pitchFamily="34" charset="0"/>
                <a:ea typeface="Segoe UI" panose="020B0502040204020203" pitchFamily="34" charset="0"/>
                <a:cs typeface="Segoe UI" panose="020B0502040204020203" pitchFamily="34" charset="0"/>
              </a:rPr>
              <a:t>Наличие </a:t>
            </a:r>
            <a:r>
              <a:rPr lang="ru-RU" sz="1400" dirty="0" err="1">
                <a:latin typeface="Century Gothic" panose="020B0502020202020204" pitchFamily="34" charset="0"/>
                <a:ea typeface="Segoe UI" panose="020B0502040204020203" pitchFamily="34" charset="0"/>
                <a:cs typeface="Segoe UI" panose="020B0502040204020203" pitchFamily="34" charset="0"/>
              </a:rPr>
              <a:t>отменительного</a:t>
            </a:r>
            <a:r>
              <a:rPr lang="ru-RU" sz="1400" dirty="0">
                <a:latin typeface="Century Gothic" panose="020B0502020202020204" pitchFamily="34" charset="0"/>
                <a:ea typeface="Segoe UI" panose="020B0502040204020203" pitchFamily="34" charset="0"/>
                <a:cs typeface="Segoe UI" panose="020B0502040204020203" pitchFamily="34" charset="0"/>
              </a:rPr>
              <a:t> барьера </a:t>
            </a:r>
          </a:p>
        </p:txBody>
      </p:sp>
      <p:sp>
        <p:nvSpPr>
          <p:cNvPr id="39" name="Заголовок 1">
            <a:extLst>
              <a:ext uri="{FF2B5EF4-FFF2-40B4-BE49-F238E27FC236}">
                <a16:creationId xmlns:a16="http://schemas.microsoft.com/office/drawing/2014/main" id="{24229E58-1DD2-0B4C-A31F-A2D35CBA3450}"/>
              </a:ext>
            </a:extLst>
          </p:cNvPr>
          <p:cNvSpPr txBox="1">
            <a:spLocks/>
          </p:cNvSpPr>
          <p:nvPr/>
        </p:nvSpPr>
        <p:spPr>
          <a:xfrm>
            <a:off x="678331" y="4323740"/>
            <a:ext cx="5146015" cy="5816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err="1">
                <a:solidFill>
                  <a:schemeClr val="tx1"/>
                </a:solidFill>
                <a:latin typeface="Century Gothic" panose="020B0502020202020204" pitchFamily="34" charset="0"/>
              </a:rPr>
              <a:t>Коллар</a:t>
            </a:r>
            <a:r>
              <a:rPr lang="ru-RU" sz="1400" cap="none" dirty="0">
                <a:solidFill>
                  <a:schemeClr val="tx1"/>
                </a:solidFill>
                <a:latin typeface="Century Gothic" panose="020B0502020202020204" pitchFamily="34" charset="0"/>
              </a:rPr>
              <a:t> п</a:t>
            </a:r>
            <a:r>
              <a:rPr lang="ru-BY" sz="1400" cap="none" dirty="0">
                <a:solidFill>
                  <a:schemeClr val="tx1"/>
                </a:solidFill>
                <a:latin typeface="Century Gothic" panose="020B0502020202020204" pitchFamily="34" charset="0"/>
              </a:rPr>
              <a:t>озволяет </a:t>
            </a:r>
            <a:r>
              <a:rPr lang="ru-RU" sz="1400" b="1" cap="none" dirty="0" err="1">
                <a:solidFill>
                  <a:schemeClr val="tx1"/>
                </a:solidFill>
                <a:latin typeface="Century Gothic" panose="020B0502020202020204" pitchFamily="34" charset="0"/>
              </a:rPr>
              <a:t>захеджироваться</a:t>
            </a:r>
            <a:r>
              <a:rPr lang="ru-RU" sz="1400" b="1" cap="none" dirty="0">
                <a:solidFill>
                  <a:schemeClr val="tx1"/>
                </a:solidFill>
                <a:latin typeface="Century Gothic" panose="020B0502020202020204" pitchFamily="34" charset="0"/>
              </a:rPr>
              <a:t> от роста плавающей ставки</a:t>
            </a:r>
            <a:r>
              <a:rPr lang="ru-RU" sz="1400" cap="none" dirty="0">
                <a:solidFill>
                  <a:schemeClr val="tx1"/>
                </a:solidFill>
                <a:latin typeface="Century Gothic" panose="020B0502020202020204" pitchFamily="34" charset="0"/>
              </a:rPr>
              <a:t> до достижения уровня </a:t>
            </a:r>
            <a:r>
              <a:rPr lang="ru-RU" sz="1400" cap="none" dirty="0" smtClean="0">
                <a:solidFill>
                  <a:schemeClr val="tx1"/>
                </a:solidFill>
                <a:latin typeface="Century Gothic" panose="020B0502020202020204" pitchFamily="34" charset="0"/>
              </a:rPr>
              <a:t>Барьера </a:t>
            </a:r>
            <a:r>
              <a:rPr lang="ru-RU" sz="1400" cap="none" dirty="0">
                <a:solidFill>
                  <a:schemeClr val="tx1"/>
                </a:solidFill>
                <a:latin typeface="Century Gothic" panose="020B0502020202020204" pitchFamily="34" charset="0"/>
              </a:rPr>
              <a:t>в любой момент времени в </a:t>
            </a:r>
            <a:r>
              <a:rPr lang="ru-RU" sz="1400" cap="none" dirty="0" smtClean="0">
                <a:solidFill>
                  <a:schemeClr val="tx1"/>
                </a:solidFill>
                <a:latin typeface="Century Gothic" panose="020B0502020202020204" pitchFamily="34" charset="0"/>
              </a:rPr>
              <a:t>течение </a:t>
            </a:r>
            <a:r>
              <a:rPr lang="ru-RU" sz="1400" cap="none" dirty="0">
                <a:solidFill>
                  <a:schemeClr val="tx1"/>
                </a:solidFill>
                <a:latin typeface="Century Gothic" panose="020B0502020202020204" pitchFamily="34" charset="0"/>
              </a:rPr>
              <a:t>срока кредитования</a:t>
            </a:r>
          </a:p>
        </p:txBody>
      </p:sp>
      <p:sp>
        <p:nvSpPr>
          <p:cNvPr id="53" name="Заголовок 1"/>
          <p:cNvSpPr txBox="1">
            <a:spLocks/>
          </p:cNvSpPr>
          <p:nvPr/>
        </p:nvSpPr>
        <p:spPr>
          <a:xfrm>
            <a:off x="678331" y="6103542"/>
            <a:ext cx="5421668" cy="5816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solidFill>
                <a:latin typeface="Century Gothic" panose="020B0502020202020204" pitchFamily="34" charset="0"/>
              </a:rPr>
              <a:t>В случае снижения ставки </a:t>
            </a:r>
            <a:r>
              <a:rPr lang="ru-RU" sz="1400" cap="none" dirty="0">
                <a:solidFill>
                  <a:srgbClr val="FF0000"/>
                </a:solidFill>
                <a:latin typeface="Century Gothic" panose="020B0502020202020204" pitchFamily="34" charset="0"/>
              </a:rPr>
              <a:t>КС ниже </a:t>
            </a:r>
            <a:r>
              <a:rPr lang="ru-RU" sz="1400" cap="none" dirty="0" err="1">
                <a:solidFill>
                  <a:srgbClr val="FF0000"/>
                </a:solidFill>
                <a:latin typeface="Century Gothic" panose="020B0502020202020204" pitchFamily="34" charset="0"/>
              </a:rPr>
              <a:t>страйка</a:t>
            </a:r>
            <a:r>
              <a:rPr lang="ru-RU" sz="1400" cap="none" dirty="0">
                <a:solidFill>
                  <a:srgbClr val="FF0000"/>
                </a:solidFill>
                <a:latin typeface="Century Gothic" panose="020B0502020202020204" pitchFamily="34" charset="0"/>
              </a:rPr>
              <a:t> опциона Флор</a:t>
            </a:r>
            <a:r>
              <a:rPr lang="ru-RU" sz="1400" cap="none" dirty="0">
                <a:solidFill>
                  <a:schemeClr val="tx1">
                    <a:lumMod val="85000"/>
                    <a:lumOff val="15000"/>
                  </a:schemeClr>
                </a:solidFill>
                <a:latin typeface="Century Gothic" panose="020B0502020202020204" pitchFamily="34" charset="0"/>
              </a:rPr>
              <a:t>, </a:t>
            </a:r>
            <a:r>
              <a:rPr lang="ru-RU" sz="1400" cap="none" dirty="0">
                <a:solidFill>
                  <a:schemeClr val="tx1"/>
                </a:solidFill>
                <a:latin typeface="Century Gothic" panose="020B0502020202020204" pitchFamily="34" charset="0"/>
              </a:rPr>
              <a:t>стоимость обслуживания кредита останется на уровне своего минимального значения и не будет снижаться</a:t>
            </a:r>
          </a:p>
        </p:txBody>
      </p:sp>
      <p:sp>
        <p:nvSpPr>
          <p:cNvPr id="54" name="Заголовок 1">
            <a:extLst>
              <a:ext uri="{FF2B5EF4-FFF2-40B4-BE49-F238E27FC236}">
                <a16:creationId xmlns:a16="http://schemas.microsoft.com/office/drawing/2014/main" id="{D4C1225A-D9C4-8E42-85E0-C7404FDF1162}"/>
              </a:ext>
            </a:extLst>
          </p:cNvPr>
          <p:cNvSpPr txBox="1">
            <a:spLocks/>
          </p:cNvSpPr>
          <p:nvPr/>
        </p:nvSpPr>
        <p:spPr>
          <a:xfrm>
            <a:off x="678331" y="3840683"/>
            <a:ext cx="5146016" cy="3877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ru-RU" sz="1400" cap="none" dirty="0">
                <a:solidFill>
                  <a:schemeClr val="tx1">
                    <a:lumMod val="85000"/>
                    <a:lumOff val="15000"/>
                  </a:schemeClr>
                </a:solidFill>
                <a:latin typeface="Century Gothic" panose="020B0502020202020204" pitchFamily="34" charset="0"/>
              </a:rPr>
              <a:t>Может быть использован </a:t>
            </a:r>
            <a:r>
              <a:rPr lang="ru-RU" sz="1400" b="1" cap="none" dirty="0">
                <a:solidFill>
                  <a:schemeClr val="tx1">
                    <a:lumMod val="85000"/>
                    <a:lumOff val="15000"/>
                  </a:schemeClr>
                </a:solidFill>
                <a:latin typeface="Century Gothic" panose="020B0502020202020204" pitchFamily="34" charset="0"/>
              </a:rPr>
              <a:t>в любом кредите под плавающую процентную ставку </a:t>
            </a:r>
            <a:endParaRPr lang="ru-RU" sz="1400" cap="none" dirty="0">
              <a:solidFill>
                <a:schemeClr val="tx1">
                  <a:lumMod val="85000"/>
                  <a:lumOff val="15000"/>
                </a:schemeClr>
              </a:solidFill>
              <a:latin typeface="Century Gothic" panose="020B0502020202020204" pitchFamily="34" charset="0"/>
            </a:endParaRPr>
          </a:p>
        </p:txBody>
      </p:sp>
      <p:sp>
        <p:nvSpPr>
          <p:cNvPr id="40" name="Text Box 21"/>
          <p:cNvSpPr txBox="1">
            <a:spLocks noChangeArrowheads="1"/>
          </p:cNvSpPr>
          <p:nvPr>
            <p:custDataLst>
              <p:tags r:id="rId1"/>
            </p:custDataLst>
          </p:nvPr>
        </p:nvSpPr>
        <p:spPr bwMode="auto">
          <a:xfrm>
            <a:off x="305518" y="6734729"/>
            <a:ext cx="5138057" cy="92333"/>
          </a:xfrm>
          <a:prstGeom prst="rect">
            <a:avLst/>
          </a:prstGeom>
          <a:noFill/>
          <a:ln w="9525">
            <a:noFill/>
            <a:miter lim="800000"/>
            <a:headEnd/>
            <a:tailEnd/>
          </a:ln>
        </p:spPr>
        <p:txBody>
          <a:bodyPr wrap="square" lIns="0" tIns="0" rIns="0" bIns="0">
            <a:spAutoFit/>
          </a:bodyPr>
          <a:lstStyle/>
          <a:p>
            <a:pPr marL="92025" indent="-92025" algn="l">
              <a:tabLst>
                <a:tab pos="92025" algn="l"/>
              </a:tabLst>
            </a:pPr>
            <a:r>
              <a:rPr lang="ru-RU" sz="6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rPr>
              <a:t>*Все данные предоставлены в ознакомительных целях (в качестве примера) и могут быть изменены с течением времени</a:t>
            </a:r>
            <a:endParaRPr lang="en-GB" sz="600" cap="all" dirty="0">
              <a:solidFill>
                <a:srgbClr val="FFFFFF">
                  <a:lumMod val="50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55" name="Заголовок 1">
            <a:extLst>
              <a:ext uri="{FF2B5EF4-FFF2-40B4-BE49-F238E27FC236}">
                <a16:creationId xmlns:a16="http://schemas.microsoft.com/office/drawing/2014/main" id="{24229E58-1DD2-0B4C-A31F-A2D35CBA3450}"/>
              </a:ext>
            </a:extLst>
          </p:cNvPr>
          <p:cNvSpPr txBox="1">
            <a:spLocks/>
          </p:cNvSpPr>
          <p:nvPr/>
        </p:nvSpPr>
        <p:spPr>
          <a:xfrm>
            <a:off x="678331" y="4958750"/>
            <a:ext cx="5146015" cy="5262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just"/>
            <a:r>
              <a:rPr lang="ru-RU" sz="1400" cap="none" dirty="0">
                <a:solidFill>
                  <a:schemeClr val="tx1"/>
                </a:solidFill>
                <a:latin typeface="Century Gothic" panose="020B0502020202020204" pitchFamily="34" charset="0"/>
              </a:rPr>
              <a:t>Бесплатная стратегия (плюс)/ Стратегия предполагает уплату опционной премии (минус) </a:t>
            </a:r>
            <a:r>
              <a:rPr lang="en-US" sz="900" b="1" u="sng" dirty="0">
                <a:solidFill>
                  <a:srgbClr val="5E0402"/>
                </a:solidFill>
                <a:latin typeface="Century Gothic" panose="020B0502020202020204" pitchFamily="34" charset="0"/>
                <a:ea typeface="+mn-ea"/>
                <a:cs typeface="+mn-cs"/>
              </a:rPr>
              <a:t>[</a:t>
            </a:r>
            <a:r>
              <a:rPr lang="ru-RU" sz="900" b="1" u="sng" dirty="0">
                <a:solidFill>
                  <a:srgbClr val="5E0402"/>
                </a:solidFill>
                <a:latin typeface="Century Gothic" panose="020B0502020202020204" pitchFamily="34" charset="0"/>
                <a:ea typeface="+mn-ea"/>
                <a:cs typeface="+mn-cs"/>
              </a:rPr>
              <a:t>при подготовке материала необходимо выбрать нужный вариант !!! </a:t>
            </a:r>
            <a:r>
              <a:rPr lang="en-US" sz="900" b="1" u="sng" dirty="0">
                <a:solidFill>
                  <a:srgbClr val="5E0402"/>
                </a:solidFill>
                <a:latin typeface="Century Gothic" panose="020B0502020202020204" pitchFamily="34" charset="0"/>
                <a:ea typeface="+mn-ea"/>
                <a:cs typeface="+mn-cs"/>
              </a:rPr>
              <a:t>]</a:t>
            </a:r>
            <a:r>
              <a:rPr lang="ru-RU" sz="900" b="1" u="sng" dirty="0">
                <a:solidFill>
                  <a:srgbClr val="5E0402"/>
                </a:solidFill>
                <a:latin typeface="Century Gothic" panose="020B0502020202020204" pitchFamily="34" charset="0"/>
                <a:ea typeface="+mn-ea"/>
                <a:cs typeface="+mn-cs"/>
              </a:rPr>
              <a:t> </a:t>
            </a:r>
            <a:endParaRPr lang="ru-RU" sz="1400" b="1" u="sng" dirty="0">
              <a:solidFill>
                <a:srgbClr val="5E0402"/>
              </a:solidFill>
              <a:latin typeface="Century Gothic" panose="020B0502020202020204" pitchFamily="34" charset="0"/>
              <a:ea typeface="+mn-ea"/>
              <a:cs typeface="+mn-cs"/>
            </a:endParaRPr>
          </a:p>
        </p:txBody>
      </p:sp>
      <p:sp>
        <p:nvSpPr>
          <p:cNvPr id="49" name="TextBox 48">
            <a:extLst>
              <a:ext uri="{FF2B5EF4-FFF2-40B4-BE49-F238E27FC236}">
                <a16:creationId xmlns:a16="http://schemas.microsoft.com/office/drawing/2014/main" id="{7163C6A1-A307-AB42-B6B5-41CCFCFE0B7B}"/>
              </a:ext>
            </a:extLst>
          </p:cNvPr>
          <p:cNvSpPr txBox="1"/>
          <p:nvPr/>
        </p:nvSpPr>
        <p:spPr>
          <a:xfrm>
            <a:off x="305518" y="965386"/>
            <a:ext cx="5652000" cy="360000"/>
          </a:xfrm>
          <a:prstGeom prst="rect">
            <a:avLst/>
          </a:prstGeom>
          <a:solidFill>
            <a:schemeClr val="accent4"/>
          </a:solidFill>
          <a:ln>
            <a:noFill/>
          </a:ln>
        </p:spPr>
        <p:txBody>
          <a:bodyPr wrap="square" lIns="180000" tIns="0" rIns="108000" bIns="0" rtlCol="0" anchor="ctr" anchorCtr="0">
            <a:noAutofit/>
          </a:bodyPr>
          <a:lstStyle/>
          <a:p>
            <a:pPr marL="9525" algn="ctr">
              <a:lnSpc>
                <a:spcPct val="90000"/>
              </a:lnSpc>
              <a:tabLst>
                <a:tab pos="717550" algn="l"/>
              </a:tabLst>
            </a:pPr>
            <a:r>
              <a:rPr lang="ru-RU" sz="1500" b="1" dirty="0">
                <a:solidFill>
                  <a:schemeClr val="bg1"/>
                </a:solidFill>
                <a:latin typeface="Century Gothic" panose="020B0502020202020204" pitchFamily="34" charset="0"/>
              </a:rPr>
              <a:t>Плавающая ставка ограничена в пределах коридора</a:t>
            </a:r>
            <a:endParaRPr lang="ru-RU" sz="1500" dirty="0">
              <a:solidFill>
                <a:schemeClr val="bg1"/>
              </a:solidFill>
              <a:latin typeface="Century Gothic" panose="020B0502020202020204" pitchFamily="34" charset="0"/>
            </a:endParaRPr>
          </a:p>
        </p:txBody>
      </p:sp>
      <p:sp>
        <p:nvSpPr>
          <p:cNvPr id="56" name="TextBox 55">
            <a:extLst>
              <a:ext uri="{FF2B5EF4-FFF2-40B4-BE49-F238E27FC236}">
                <a16:creationId xmlns:a16="http://schemas.microsoft.com/office/drawing/2014/main" id="{C9999E65-8C4F-484E-9D1D-3FC02AB01604}"/>
              </a:ext>
            </a:extLst>
          </p:cNvPr>
          <p:cNvSpPr txBox="1"/>
          <p:nvPr/>
        </p:nvSpPr>
        <p:spPr>
          <a:xfrm>
            <a:off x="6234484" y="965386"/>
            <a:ext cx="5651998" cy="360000"/>
          </a:xfrm>
          <a:prstGeom prst="rect">
            <a:avLst/>
          </a:prstGeom>
          <a:solidFill>
            <a:srgbClr val="5CB3A7"/>
          </a:solidFill>
          <a:ln>
            <a:noFill/>
          </a:ln>
        </p:spPr>
        <p:txBody>
          <a:bodyPr wrap="square" lIns="180000" tIns="0" rIns="108000" bIns="0" rtlCol="0" anchor="ctr" anchorCtr="0">
            <a:noAutofit/>
          </a:bodyPr>
          <a:lstStyle/>
          <a:p>
            <a:pPr marL="717550" indent="-792000" algn="ctr">
              <a:lnSpc>
                <a:spcPct val="90000"/>
              </a:lnSpc>
              <a:tabLst>
                <a:tab pos="717550" algn="l"/>
              </a:tabLst>
            </a:pPr>
            <a:r>
              <a:rPr lang="ru-RU" sz="1600" b="1" dirty="0">
                <a:solidFill>
                  <a:schemeClr val="bg1"/>
                </a:solidFill>
                <a:latin typeface="Century Gothic" panose="020B0502020202020204" pitchFamily="34" charset="0"/>
              </a:rPr>
              <a:t>Как это работает?</a:t>
            </a:r>
            <a:endParaRPr lang="ru-RU" sz="1400" dirty="0">
              <a:solidFill>
                <a:schemeClr val="bg1"/>
              </a:solidFill>
              <a:latin typeface="Century Gothic" panose="020B0502020202020204" pitchFamily="34" charset="0"/>
            </a:endParaRPr>
          </a:p>
        </p:txBody>
      </p:sp>
      <p:sp>
        <p:nvSpPr>
          <p:cNvPr id="57" name="Овал 56">
            <a:extLst>
              <a:ext uri="{FF2B5EF4-FFF2-40B4-BE49-F238E27FC236}">
                <a16:creationId xmlns:a16="http://schemas.microsoft.com/office/drawing/2014/main" id="{27319105-CA51-7943-A622-FF8136490144}"/>
              </a:ext>
            </a:extLst>
          </p:cNvPr>
          <p:cNvSpPr/>
          <p:nvPr/>
        </p:nvSpPr>
        <p:spPr>
          <a:xfrm>
            <a:off x="340493" y="5072810"/>
            <a:ext cx="275181" cy="265087"/>
          </a:xfrm>
          <a:prstGeom prst="ellipse">
            <a:avLst/>
          </a:prstGeom>
          <a:solidFill>
            <a:schemeClr val="accent1"/>
          </a:solidFill>
          <a:ln>
            <a:solidFill>
              <a:schemeClr val="tx2"/>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en-US" sz="2200" b="1" dirty="0">
                <a:solidFill>
                  <a:schemeClr val="bg1"/>
                </a:solidFill>
                <a:effectLst>
                  <a:outerShdw blurRad="38100" dist="38100" dir="2700000" algn="tl">
                    <a:srgbClr val="000000">
                      <a:alpha val="43137"/>
                    </a:srgbClr>
                  </a:outerShdw>
                </a:effectLst>
              </a:rPr>
              <a:t>+</a:t>
            </a:r>
            <a:endParaRPr lang="ru-RU" sz="2200" b="1" dirty="0">
              <a:solidFill>
                <a:schemeClr val="bg1"/>
              </a:solidFill>
              <a:effectLst>
                <a:outerShdw blurRad="38100" dist="38100" dir="2700000" algn="tl">
                  <a:srgbClr val="000000">
                    <a:alpha val="43137"/>
                  </a:srgbClr>
                </a:outerShdw>
              </a:effectLst>
            </a:endParaRPr>
          </a:p>
        </p:txBody>
      </p:sp>
      <p:grpSp>
        <p:nvGrpSpPr>
          <p:cNvPr id="51" name="Группа 50">
            <a:extLst>
              <a:ext uri="{FF2B5EF4-FFF2-40B4-BE49-F238E27FC236}">
                <a16:creationId xmlns:a16="http://schemas.microsoft.com/office/drawing/2014/main" id="{D7AED8FE-F5E6-524F-B7BE-2B834DA5DD24}"/>
              </a:ext>
            </a:extLst>
          </p:cNvPr>
          <p:cNvGrpSpPr/>
          <p:nvPr/>
        </p:nvGrpSpPr>
        <p:grpSpPr>
          <a:xfrm>
            <a:off x="156773" y="5049462"/>
            <a:ext cx="275181" cy="310892"/>
            <a:chOff x="365781" y="5599718"/>
            <a:chExt cx="275181" cy="310892"/>
          </a:xfrm>
        </p:grpSpPr>
        <p:sp>
          <p:nvSpPr>
            <p:cNvPr id="52" name="Овал 51">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58" name="Овал 57">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grpSp>
        <p:nvGrpSpPr>
          <p:cNvPr id="59" name="Группа 58">
            <a:extLst>
              <a:ext uri="{FF2B5EF4-FFF2-40B4-BE49-F238E27FC236}">
                <a16:creationId xmlns:a16="http://schemas.microsoft.com/office/drawing/2014/main" id="{D7AED8FE-F5E6-524F-B7BE-2B834DA5DD24}"/>
              </a:ext>
            </a:extLst>
          </p:cNvPr>
          <p:cNvGrpSpPr/>
          <p:nvPr/>
        </p:nvGrpSpPr>
        <p:grpSpPr>
          <a:xfrm>
            <a:off x="340493" y="5630830"/>
            <a:ext cx="275181" cy="310892"/>
            <a:chOff x="365781" y="5599718"/>
            <a:chExt cx="275181" cy="310892"/>
          </a:xfrm>
        </p:grpSpPr>
        <p:sp>
          <p:nvSpPr>
            <p:cNvPr id="60" name="Овал 59">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61" name="Овал 60">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grpSp>
        <p:nvGrpSpPr>
          <p:cNvPr id="62" name="Группа 61">
            <a:extLst>
              <a:ext uri="{FF2B5EF4-FFF2-40B4-BE49-F238E27FC236}">
                <a16:creationId xmlns:a16="http://schemas.microsoft.com/office/drawing/2014/main" id="{D7AED8FE-F5E6-524F-B7BE-2B834DA5DD24}"/>
              </a:ext>
            </a:extLst>
          </p:cNvPr>
          <p:cNvGrpSpPr/>
          <p:nvPr/>
        </p:nvGrpSpPr>
        <p:grpSpPr>
          <a:xfrm>
            <a:off x="340493" y="6208253"/>
            <a:ext cx="275181" cy="310892"/>
            <a:chOff x="365781" y="5599718"/>
            <a:chExt cx="275181" cy="310892"/>
          </a:xfrm>
        </p:grpSpPr>
        <p:sp>
          <p:nvSpPr>
            <p:cNvPr id="63" name="Овал 62">
              <a:extLst>
                <a:ext uri="{FF2B5EF4-FFF2-40B4-BE49-F238E27FC236}">
                  <a16:creationId xmlns:a16="http://schemas.microsoft.com/office/drawing/2014/main" id="{63D1E936-3344-4044-8B46-998350EC5102}"/>
                </a:ext>
              </a:extLst>
            </p:cNvPr>
            <p:cNvSpPr/>
            <p:nvPr/>
          </p:nvSpPr>
          <p:spPr>
            <a:xfrm>
              <a:off x="365781" y="5645523"/>
              <a:ext cx="275181" cy="265087"/>
            </a:xfrm>
            <a:prstGeom prst="ellipse">
              <a:avLst/>
            </a:prstGeom>
            <a:solidFill>
              <a:schemeClr val="accent5"/>
            </a:solidFill>
            <a:ln>
              <a:solidFill>
                <a:schemeClr val="accent5">
                  <a:lumMod val="75000"/>
                </a:schemeClr>
              </a:solidFill>
            </a:ln>
          </p:spPr>
          <p:style>
            <a:lnRef idx="1">
              <a:schemeClr val="accent6"/>
            </a:lnRef>
            <a:fillRef idx="1001">
              <a:schemeClr val="lt1"/>
            </a:fillRef>
            <a:effectRef idx="2">
              <a:schemeClr val="accent6"/>
            </a:effectRef>
            <a:fontRef idx="minor">
              <a:schemeClr val="lt1"/>
            </a:fontRef>
          </p:style>
          <p:txBody>
            <a:bodyPr rtlCol="0" anchor="ctr"/>
            <a:lstStyle/>
            <a:p>
              <a:pPr algn="ctr"/>
              <a:endParaRPr lang="ru-RU" sz="2200" b="1" dirty="0">
                <a:solidFill>
                  <a:schemeClr val="bg1"/>
                </a:solidFill>
                <a:effectLst>
                  <a:outerShdw blurRad="38100" dist="38100" dir="2700000" algn="tl">
                    <a:srgbClr val="000000">
                      <a:alpha val="43137"/>
                    </a:srgbClr>
                  </a:outerShdw>
                </a:effectLst>
              </a:endParaRPr>
            </a:p>
          </p:txBody>
        </p:sp>
        <p:sp>
          <p:nvSpPr>
            <p:cNvPr id="64" name="Овал 63">
              <a:extLst>
                <a:ext uri="{FF2B5EF4-FFF2-40B4-BE49-F238E27FC236}">
                  <a16:creationId xmlns:a16="http://schemas.microsoft.com/office/drawing/2014/main" id="{16153553-8D28-D14C-9995-1A04B79F836D}"/>
                </a:ext>
              </a:extLst>
            </p:cNvPr>
            <p:cNvSpPr/>
            <p:nvPr/>
          </p:nvSpPr>
          <p:spPr>
            <a:xfrm>
              <a:off x="365781" y="5599718"/>
              <a:ext cx="275181" cy="265087"/>
            </a:xfrm>
            <a:prstGeom prst="ellipse">
              <a:avLst/>
            </a:prstGeom>
            <a:noFill/>
            <a:ln>
              <a:no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2800" b="1" dirty="0">
                  <a:solidFill>
                    <a:schemeClr val="bg1"/>
                  </a:solidFill>
                  <a:effectLst>
                    <a:outerShdw blurRad="38100" dist="38100" dir="2700000" algn="tl">
                      <a:srgbClr val="000000">
                        <a:alpha val="43137"/>
                      </a:srgbClr>
                    </a:outerShdw>
                  </a:effectLst>
                  <a:latin typeface="Century Gothic" panose="020B0502020202020204" pitchFamily="34" charset="0"/>
                </a:rPr>
                <a:t>-</a:t>
              </a:r>
            </a:p>
          </p:txBody>
        </p:sp>
      </p:grpSp>
    </p:spTree>
    <p:extLst>
      <p:ext uri="{BB962C8B-B14F-4D97-AF65-F5344CB8AC3E}">
        <p14:creationId xmlns:p14="http://schemas.microsoft.com/office/powerpoint/2010/main" val="3313774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Century Gothic" panose="020B0502020202020204" pitchFamily="34" charset="0"/>
              </a:rPr>
              <a:t>Контакты</a:t>
            </a:r>
            <a:endParaRPr lang="ru-RU" b="1" dirty="0">
              <a:latin typeface="Century Gothic" panose="020B0502020202020204" pitchFamily="34" charset="0"/>
            </a:endParaRPr>
          </a:p>
        </p:txBody>
      </p:sp>
      <p:sp>
        <p:nvSpPr>
          <p:cNvPr id="3" name="Текст 2"/>
          <p:cNvSpPr>
            <a:spLocks noGrp="1"/>
          </p:cNvSpPr>
          <p:nvPr>
            <p:ph type="body" sz="quarter" idx="10"/>
          </p:nvPr>
        </p:nvSpPr>
        <p:spPr/>
        <p:txBody>
          <a:bodyPr/>
          <a:lstStyle/>
          <a:p>
            <a:endParaRPr lang="ru-RU"/>
          </a:p>
        </p:txBody>
      </p:sp>
      <p:sp>
        <p:nvSpPr>
          <p:cNvPr id="4" name="Rectangle 50"/>
          <p:cNvSpPr/>
          <p:nvPr/>
        </p:nvSpPr>
        <p:spPr>
          <a:xfrm>
            <a:off x="157163" y="3009259"/>
            <a:ext cx="11877674" cy="838136"/>
          </a:xfrm>
          <a:prstGeom prst="rect">
            <a:avLst/>
          </a:prstGeom>
          <a:solidFill>
            <a:srgbClr val="E2E2E2"/>
          </a:solidFill>
          <a:ln w="6350" cap="flat" cmpd="sng" algn="ctr">
            <a:noFill/>
            <a:prstDash val="solid"/>
            <a:miter lim="800000"/>
          </a:ln>
          <a:effectLst/>
          <a:extLst>
            <a:ext uri="{91240B29-F687-4F45-9708-019B960494DF}">
              <a14:hiddenLine xmlns:a14="http://schemas.microsoft.com/office/drawing/2010/main" w="6350" cap="flat" cmpd="sng" algn="ctr">
                <a:solidFill>
                  <a:schemeClr val="bg1">
                    <a:lumMod val="75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90000"/>
              </a:lnSpc>
              <a:spcBef>
                <a:spcPts val="0"/>
              </a:spcBef>
              <a:spcAft>
                <a:spcPts val="0"/>
              </a:spcAft>
              <a:buClrTx/>
              <a:buSzTx/>
              <a:buFontTx/>
              <a:buNone/>
              <a:tabLst/>
              <a:defRPr/>
            </a:pPr>
            <a:endParaRPr kumimoji="0" lang="ru-RU" sz="1900" b="0" i="0" u="none" strike="noStrike" kern="1200" cap="none" spc="0" normalizeH="0" baseline="0" noProof="0">
              <a:ln>
                <a:noFill/>
              </a:ln>
              <a:solidFill>
                <a:srgbClr val="FFFFFF"/>
              </a:solidFill>
              <a:effectLst/>
              <a:uLnTx/>
              <a:uFillTx/>
              <a:latin typeface="Arial"/>
              <a:ea typeface="+mn-ea"/>
              <a:cs typeface="+mn-cs"/>
            </a:endParaRPr>
          </a:p>
        </p:txBody>
      </p:sp>
      <p:grpSp>
        <p:nvGrpSpPr>
          <p:cNvPr id="5" name="Group 25"/>
          <p:cNvGrpSpPr/>
          <p:nvPr/>
        </p:nvGrpSpPr>
        <p:grpSpPr>
          <a:xfrm>
            <a:off x="7948471" y="2610465"/>
            <a:ext cx="3027971" cy="1635723"/>
            <a:chOff x="7948473" y="1429375"/>
            <a:chExt cx="3027971" cy="1635723"/>
          </a:xfrm>
        </p:grpSpPr>
        <p:sp>
          <p:nvSpPr>
            <p:cNvPr id="16" name="Rectangle 26"/>
            <p:cNvSpPr/>
            <p:nvPr/>
          </p:nvSpPr>
          <p:spPr>
            <a:xfrm>
              <a:off x="7948473" y="1828168"/>
              <a:ext cx="3027971" cy="838137"/>
            </a:xfrm>
            <a:prstGeom prst="rect">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9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Century Gothic" panose="020B0502020202020204" pitchFamily="34" charset="0"/>
                <a:ea typeface="Verdana" panose="020B0604030504040204" pitchFamily="34" charset="0"/>
                <a:cs typeface="+mn-cs"/>
              </a:endParaRPr>
            </a:p>
          </p:txBody>
        </p:sp>
        <p:sp>
          <p:nvSpPr>
            <p:cNvPr id="17" name="TextBox 2"/>
            <p:cNvSpPr txBox="1">
              <a:spLocks noChangeArrowheads="1"/>
            </p:cNvSpPr>
            <p:nvPr/>
          </p:nvSpPr>
          <p:spPr bwMode="auto">
            <a:xfrm>
              <a:off x="7948473" y="1429375"/>
              <a:ext cx="3027971" cy="398793"/>
            </a:xfrm>
            <a:prstGeom prst="rect">
              <a:avLst/>
            </a:prstGeom>
            <a:solidFill>
              <a:schemeClr val="accent4"/>
            </a:solidFill>
            <a:ln w="9525">
              <a:noFill/>
              <a:miter lim="800000"/>
              <a:headEnd/>
              <a:tailEnd/>
            </a:ln>
          </p:spPr>
          <p:txBody>
            <a:bodyPr lIns="0" tIns="0" rIns="0" bIns="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7800" marR="0" lvl="0" indent="0" algn="l" defTabSz="914377"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entury Gothic" panose="020B0502020202020204" pitchFamily="34" charset="0"/>
                  <a:ea typeface="Verdana" panose="020B0604030504040204" pitchFamily="34" charset="0"/>
                  <a:cs typeface="Verdana" pitchFamily="34" charset="0"/>
                </a:rPr>
                <a:t>XXX</a:t>
              </a:r>
              <a:r>
                <a:rPr kumimoji="0" lang="ru-RU" sz="1600" b="1" i="0" u="none" strike="noStrike" kern="1200" cap="none" spc="0" normalizeH="0" baseline="0" noProof="0" dirty="0">
                  <a:ln>
                    <a:noFill/>
                  </a:ln>
                  <a:solidFill>
                    <a:srgbClr val="FFFFFF"/>
                  </a:solidFill>
                  <a:effectLst/>
                  <a:uLnTx/>
                  <a:uFillTx/>
                  <a:latin typeface="Century Gothic" panose="020B0502020202020204" pitchFamily="34" charset="0"/>
                  <a:ea typeface="Verdana" panose="020B0604030504040204" pitchFamily="34" charset="0"/>
                  <a:cs typeface="Verdana" pitchFamily="34" charset="0"/>
                </a:rPr>
                <a:t>	</a:t>
              </a:r>
            </a:p>
          </p:txBody>
        </p:sp>
        <p:sp>
          <p:nvSpPr>
            <p:cNvPr id="18" name="TextBox 2"/>
            <p:cNvSpPr txBox="1">
              <a:spLocks noChangeArrowheads="1"/>
            </p:cNvSpPr>
            <p:nvPr/>
          </p:nvSpPr>
          <p:spPr bwMode="auto">
            <a:xfrm>
              <a:off x="7948473" y="2666305"/>
              <a:ext cx="3027971" cy="398793"/>
            </a:xfrm>
            <a:prstGeom prst="rect">
              <a:avLst/>
            </a:prstGeom>
            <a:solidFill>
              <a:srgbClr val="E2E2E2"/>
            </a:solidFill>
            <a:ln w="9525">
              <a:noFill/>
              <a:miter lim="800000"/>
              <a:headEnd/>
              <a:tailEnd/>
            </a:ln>
          </p:spPr>
          <p:txBody>
            <a:bodyPr lIns="0" tIns="0" rIns="0" bIns="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Tx/>
                <a:buNone/>
                <a:tabLst>
                  <a:tab pos="450850" algn="r"/>
                  <a:tab pos="539750" algn="l"/>
                </a:tabLst>
                <a:defRPr/>
              </a:pPr>
              <a:r>
                <a:rPr kumimoji="0" lang="ru-RU" sz="900" b="0" i="0" u="none" strike="noStrike" kern="1200" cap="none" spc="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	</a:t>
              </a:r>
              <a:r>
                <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Тел.:	</a:t>
              </a:r>
              <a:r>
                <a:rPr kumimoji="0" lang="en-US"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XXX</a:t>
              </a:r>
              <a:endPar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endParaRPr>
            </a:p>
            <a:p>
              <a:pPr marL="0" marR="0" lvl="0" indent="0" algn="l" defTabSz="914377" rtl="0" eaLnBrk="1" fontAlgn="auto" latinLnBrk="0" hangingPunct="1">
                <a:lnSpc>
                  <a:spcPct val="90000"/>
                </a:lnSpc>
                <a:spcBef>
                  <a:spcPts val="0"/>
                </a:spcBef>
                <a:spcAft>
                  <a:spcPts val="0"/>
                </a:spcAft>
                <a:buClrTx/>
                <a:buSzTx/>
                <a:buFontTx/>
                <a:buNone/>
                <a:tabLst>
                  <a:tab pos="450850" algn="r"/>
                  <a:tab pos="539750" algn="l"/>
                </a:tabLst>
                <a:defRPr/>
              </a:pPr>
              <a:r>
                <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	</a:t>
              </a:r>
              <a:r>
                <a:rPr kumimoji="0" lang="en-US"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E-mail:	 XXX</a:t>
              </a:r>
            </a:p>
          </p:txBody>
        </p:sp>
        <p:sp>
          <p:nvSpPr>
            <p:cNvPr id="19" name="TextBox 29"/>
            <p:cNvSpPr txBox="1"/>
            <p:nvPr/>
          </p:nvSpPr>
          <p:spPr>
            <a:xfrm>
              <a:off x="8118191" y="2066272"/>
              <a:ext cx="2784807" cy="193899"/>
            </a:xfrm>
            <a:prstGeom prst="rect">
              <a:avLst/>
            </a:prstGeom>
            <a:noFill/>
          </p:spPr>
          <p:txBody>
            <a:bodyPr wrap="square" lIns="0" tIns="0" rIns="0" bIns="0"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panose="020B0502020202020204" pitchFamily="34" charset="0"/>
                  <a:ea typeface="Verdana" panose="020B0604030504040204" pitchFamily="34" charset="0"/>
                  <a:cs typeface="+mn-cs"/>
                </a:rPr>
                <a:t>XXX</a:t>
              </a:r>
              <a:endParaRPr kumimoji="0" lang="ru-RU" sz="1400" b="0" i="0" u="none" strike="noStrike" kern="1200" cap="none" spc="0" normalizeH="0" baseline="0" noProof="0" dirty="0">
                <a:ln>
                  <a:noFill/>
                </a:ln>
                <a:solidFill>
                  <a:srgbClr val="000000"/>
                </a:solidFill>
                <a:effectLst/>
                <a:uLnTx/>
                <a:uFillTx/>
                <a:latin typeface="Century Gothic" panose="020B0502020202020204" pitchFamily="34" charset="0"/>
                <a:ea typeface="Verdana" panose="020B0604030504040204" pitchFamily="34" charset="0"/>
                <a:cs typeface="+mn-cs"/>
              </a:endParaRPr>
            </a:p>
          </p:txBody>
        </p:sp>
      </p:grpSp>
      <p:grpSp>
        <p:nvGrpSpPr>
          <p:cNvPr id="6" name="Group 68"/>
          <p:cNvGrpSpPr/>
          <p:nvPr/>
        </p:nvGrpSpPr>
        <p:grpSpPr>
          <a:xfrm>
            <a:off x="4582010" y="2610464"/>
            <a:ext cx="3027971" cy="1635723"/>
            <a:chOff x="7948473" y="1429375"/>
            <a:chExt cx="3027971" cy="1635723"/>
          </a:xfrm>
        </p:grpSpPr>
        <p:sp>
          <p:nvSpPr>
            <p:cNvPr id="12" name="Rectangle 69"/>
            <p:cNvSpPr/>
            <p:nvPr/>
          </p:nvSpPr>
          <p:spPr>
            <a:xfrm>
              <a:off x="7948473" y="1828168"/>
              <a:ext cx="3027971" cy="838137"/>
            </a:xfrm>
            <a:prstGeom prst="rect">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9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Century Gothic" panose="020B0502020202020204" pitchFamily="34" charset="0"/>
                <a:ea typeface="Verdana" panose="020B0604030504040204" pitchFamily="34" charset="0"/>
                <a:cs typeface="+mn-cs"/>
              </a:endParaRPr>
            </a:p>
          </p:txBody>
        </p:sp>
        <p:sp>
          <p:nvSpPr>
            <p:cNvPr id="13" name="TextBox 2"/>
            <p:cNvSpPr txBox="1">
              <a:spLocks noChangeArrowheads="1"/>
            </p:cNvSpPr>
            <p:nvPr/>
          </p:nvSpPr>
          <p:spPr bwMode="auto">
            <a:xfrm>
              <a:off x="7948473" y="1429375"/>
              <a:ext cx="3027971" cy="398793"/>
            </a:xfrm>
            <a:prstGeom prst="rect">
              <a:avLst/>
            </a:prstGeom>
            <a:solidFill>
              <a:schemeClr val="accent4"/>
            </a:solidFill>
            <a:ln w="9525">
              <a:noFill/>
              <a:miter lim="800000"/>
              <a:headEnd/>
              <a:tailEnd/>
            </a:ln>
          </p:spPr>
          <p:txBody>
            <a:bodyPr lIns="0" tIns="0" rIns="0" bIns="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7800" marR="0" lvl="0" indent="0" algn="l" defTabSz="914377"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entury Gothic" panose="020B0502020202020204" pitchFamily="34" charset="0"/>
                  <a:ea typeface="Verdana" panose="020B0604030504040204" pitchFamily="34" charset="0"/>
                  <a:cs typeface="Verdana" pitchFamily="34" charset="0"/>
                </a:rPr>
                <a:t>XXX</a:t>
              </a:r>
              <a:r>
                <a:rPr kumimoji="0" lang="ru-RU" sz="1600" b="1" i="0" u="none" strike="noStrike" kern="1200" cap="none" spc="0" normalizeH="0" baseline="0" noProof="0" dirty="0">
                  <a:ln>
                    <a:noFill/>
                  </a:ln>
                  <a:solidFill>
                    <a:srgbClr val="FFFFFF"/>
                  </a:solidFill>
                  <a:effectLst/>
                  <a:uLnTx/>
                  <a:uFillTx/>
                  <a:latin typeface="Century Gothic" panose="020B0502020202020204" pitchFamily="34" charset="0"/>
                  <a:ea typeface="Verdana" panose="020B0604030504040204" pitchFamily="34" charset="0"/>
                  <a:cs typeface="Verdana" pitchFamily="34" charset="0"/>
                </a:rPr>
                <a:t>	</a:t>
              </a:r>
            </a:p>
          </p:txBody>
        </p:sp>
        <p:sp>
          <p:nvSpPr>
            <p:cNvPr id="14" name="TextBox 2"/>
            <p:cNvSpPr txBox="1">
              <a:spLocks noChangeArrowheads="1"/>
            </p:cNvSpPr>
            <p:nvPr/>
          </p:nvSpPr>
          <p:spPr bwMode="auto">
            <a:xfrm>
              <a:off x="7948473" y="2666305"/>
              <a:ext cx="3027971" cy="398793"/>
            </a:xfrm>
            <a:prstGeom prst="rect">
              <a:avLst/>
            </a:prstGeom>
            <a:solidFill>
              <a:srgbClr val="E2E2E2"/>
            </a:solidFill>
            <a:ln w="9525">
              <a:noFill/>
              <a:miter lim="800000"/>
              <a:headEnd/>
              <a:tailEnd/>
            </a:ln>
          </p:spPr>
          <p:txBody>
            <a:bodyPr lIns="0" tIns="0" rIns="0" bIns="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Tx/>
                <a:buNone/>
                <a:tabLst>
                  <a:tab pos="450850" algn="r"/>
                  <a:tab pos="539750" algn="l"/>
                </a:tabLst>
                <a:defRPr/>
              </a:pPr>
              <a:r>
                <a:rPr kumimoji="0" lang="ru-RU" sz="900" b="0" i="0" u="none" strike="noStrike" kern="1200" cap="none" spc="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	</a:t>
              </a:r>
              <a:r>
                <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Тел.:	</a:t>
              </a:r>
              <a:r>
                <a:rPr kumimoji="0" lang="en-US"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XXX</a:t>
              </a:r>
              <a:endPar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endParaRPr>
            </a:p>
            <a:p>
              <a:pPr marL="0" marR="0" lvl="0" indent="0" algn="l" defTabSz="914377" rtl="0" eaLnBrk="1" fontAlgn="auto" latinLnBrk="0" hangingPunct="1">
                <a:lnSpc>
                  <a:spcPct val="90000"/>
                </a:lnSpc>
                <a:spcBef>
                  <a:spcPts val="0"/>
                </a:spcBef>
                <a:spcAft>
                  <a:spcPts val="0"/>
                </a:spcAft>
                <a:buClrTx/>
                <a:buSzTx/>
                <a:buFontTx/>
                <a:buNone/>
                <a:tabLst>
                  <a:tab pos="450850" algn="r"/>
                  <a:tab pos="539750" algn="l"/>
                </a:tabLst>
                <a:defRPr/>
              </a:pPr>
              <a:r>
                <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	</a:t>
              </a:r>
              <a:r>
                <a:rPr kumimoji="0" lang="en-US"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E-mail:	 XXX</a:t>
              </a:r>
            </a:p>
          </p:txBody>
        </p:sp>
        <p:sp>
          <p:nvSpPr>
            <p:cNvPr id="15" name="TextBox 72"/>
            <p:cNvSpPr txBox="1"/>
            <p:nvPr/>
          </p:nvSpPr>
          <p:spPr>
            <a:xfrm>
              <a:off x="8118191" y="2066272"/>
              <a:ext cx="2784807" cy="193899"/>
            </a:xfrm>
            <a:prstGeom prst="rect">
              <a:avLst/>
            </a:prstGeom>
            <a:noFill/>
          </p:spPr>
          <p:txBody>
            <a:bodyPr wrap="square" lIns="0" tIns="0" rIns="0" bIns="0"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panose="020B0502020202020204" pitchFamily="34" charset="0"/>
                  <a:ea typeface="Verdana" panose="020B0604030504040204" pitchFamily="34" charset="0"/>
                  <a:cs typeface="+mn-cs"/>
                </a:rPr>
                <a:t>XXX</a:t>
              </a:r>
              <a:endParaRPr kumimoji="0" lang="ru-RU" sz="1400" b="0" i="0" u="none" strike="noStrike" kern="1200" cap="none" spc="0" normalizeH="0" baseline="0" noProof="0" dirty="0">
                <a:ln>
                  <a:noFill/>
                </a:ln>
                <a:solidFill>
                  <a:srgbClr val="000000"/>
                </a:solidFill>
                <a:effectLst/>
                <a:uLnTx/>
                <a:uFillTx/>
                <a:latin typeface="Century Gothic" panose="020B0502020202020204" pitchFamily="34" charset="0"/>
                <a:ea typeface="Verdana" panose="020B0604030504040204" pitchFamily="34" charset="0"/>
                <a:cs typeface="+mn-cs"/>
              </a:endParaRPr>
            </a:p>
          </p:txBody>
        </p:sp>
      </p:grpSp>
      <p:grpSp>
        <p:nvGrpSpPr>
          <p:cNvPr id="7" name="Group 73"/>
          <p:cNvGrpSpPr/>
          <p:nvPr/>
        </p:nvGrpSpPr>
        <p:grpSpPr>
          <a:xfrm>
            <a:off x="1215550" y="2611812"/>
            <a:ext cx="3027971" cy="1635723"/>
            <a:chOff x="7948473" y="1429375"/>
            <a:chExt cx="3027971" cy="1635723"/>
          </a:xfrm>
        </p:grpSpPr>
        <p:sp>
          <p:nvSpPr>
            <p:cNvPr id="8" name="Rectangle 74"/>
            <p:cNvSpPr/>
            <p:nvPr/>
          </p:nvSpPr>
          <p:spPr>
            <a:xfrm>
              <a:off x="7948473" y="1828168"/>
              <a:ext cx="3027971" cy="838137"/>
            </a:xfrm>
            <a:prstGeom prst="rect">
              <a:avLst/>
            </a:prstGeom>
            <a:solidFill>
              <a:schemeClr val="bg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9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FFFFFF"/>
                </a:solidFill>
                <a:effectLst/>
                <a:uLnTx/>
                <a:uFillTx/>
                <a:latin typeface="Century Gothic" panose="020B0502020202020204" pitchFamily="34" charset="0"/>
                <a:ea typeface="Verdana" panose="020B0604030504040204" pitchFamily="34" charset="0"/>
                <a:cs typeface="+mn-cs"/>
              </a:endParaRPr>
            </a:p>
          </p:txBody>
        </p:sp>
        <p:sp>
          <p:nvSpPr>
            <p:cNvPr id="9" name="TextBox 2"/>
            <p:cNvSpPr txBox="1">
              <a:spLocks noChangeArrowheads="1"/>
            </p:cNvSpPr>
            <p:nvPr/>
          </p:nvSpPr>
          <p:spPr bwMode="auto">
            <a:xfrm>
              <a:off x="7948473" y="1429375"/>
              <a:ext cx="3027971" cy="398793"/>
            </a:xfrm>
            <a:prstGeom prst="rect">
              <a:avLst/>
            </a:prstGeom>
            <a:solidFill>
              <a:schemeClr val="accent4"/>
            </a:solidFill>
            <a:ln w="9525">
              <a:noFill/>
              <a:miter lim="800000"/>
              <a:headEnd/>
              <a:tailEnd/>
            </a:ln>
          </p:spPr>
          <p:txBody>
            <a:bodyPr lIns="0" tIns="0" rIns="0" bIns="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7800" marR="0" lvl="0" indent="0" algn="l" defTabSz="914377" rtl="0" eaLnBrk="1" fontAlgn="auto" latinLnBrk="0" hangingPunct="1">
                <a:lnSpc>
                  <a:spcPct val="9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entury Gothic" panose="020B0502020202020204" pitchFamily="34" charset="0"/>
                  <a:ea typeface="Verdana" panose="020B0604030504040204" pitchFamily="34" charset="0"/>
                  <a:cs typeface="Verdana" pitchFamily="34" charset="0"/>
                </a:rPr>
                <a:t>XXX</a:t>
              </a:r>
              <a:r>
                <a:rPr kumimoji="0" lang="ru-RU" sz="1600" b="1" i="0" u="none" strike="noStrike" kern="1200" cap="none" spc="0" normalizeH="0" baseline="0" noProof="0" dirty="0">
                  <a:ln>
                    <a:noFill/>
                  </a:ln>
                  <a:solidFill>
                    <a:srgbClr val="FFFFFF"/>
                  </a:solidFill>
                  <a:effectLst/>
                  <a:uLnTx/>
                  <a:uFillTx/>
                  <a:latin typeface="Century Gothic" panose="020B0502020202020204" pitchFamily="34" charset="0"/>
                  <a:ea typeface="Verdana" panose="020B0604030504040204" pitchFamily="34" charset="0"/>
                  <a:cs typeface="Verdana" pitchFamily="34" charset="0"/>
                </a:rPr>
                <a:t>	</a:t>
              </a:r>
            </a:p>
          </p:txBody>
        </p:sp>
        <p:sp>
          <p:nvSpPr>
            <p:cNvPr id="10" name="TextBox 2"/>
            <p:cNvSpPr txBox="1">
              <a:spLocks noChangeArrowheads="1"/>
            </p:cNvSpPr>
            <p:nvPr/>
          </p:nvSpPr>
          <p:spPr bwMode="auto">
            <a:xfrm>
              <a:off x="7948473" y="2666305"/>
              <a:ext cx="3027971" cy="398793"/>
            </a:xfrm>
            <a:prstGeom prst="rect">
              <a:avLst/>
            </a:prstGeom>
            <a:solidFill>
              <a:srgbClr val="E2E2E2"/>
            </a:solidFill>
            <a:ln w="9525">
              <a:noFill/>
              <a:miter lim="800000"/>
              <a:headEnd/>
              <a:tailEnd/>
            </a:ln>
          </p:spPr>
          <p:txBody>
            <a:bodyPr lIns="0" tIns="0" rIns="0" bIns="0" anchor="ct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Tx/>
                <a:buNone/>
                <a:tabLst>
                  <a:tab pos="450850" algn="r"/>
                  <a:tab pos="539750" algn="l"/>
                </a:tabLst>
                <a:defRPr/>
              </a:pPr>
              <a:r>
                <a:rPr kumimoji="0" lang="ru-RU" sz="900" b="0" i="0" u="none" strike="noStrike" kern="1200" cap="none" spc="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	</a:t>
              </a:r>
              <a:r>
                <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Тел.:	</a:t>
              </a:r>
              <a:r>
                <a:rPr kumimoji="0" lang="en-US"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XXX</a:t>
              </a:r>
              <a:endPar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endParaRPr>
            </a:p>
            <a:p>
              <a:pPr marL="0" marR="0" lvl="0" indent="0" algn="l" defTabSz="914377" rtl="0" eaLnBrk="1" fontAlgn="auto" latinLnBrk="0" hangingPunct="1">
                <a:lnSpc>
                  <a:spcPct val="90000"/>
                </a:lnSpc>
                <a:spcBef>
                  <a:spcPts val="0"/>
                </a:spcBef>
                <a:spcAft>
                  <a:spcPts val="0"/>
                </a:spcAft>
                <a:buClrTx/>
                <a:buSzTx/>
                <a:buFontTx/>
                <a:buNone/>
                <a:tabLst>
                  <a:tab pos="450850" algn="r"/>
                  <a:tab pos="539750" algn="l"/>
                </a:tabLst>
                <a:defRPr/>
              </a:pPr>
              <a:r>
                <a:rPr kumimoji="0" lang="ru-RU"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	</a:t>
              </a:r>
              <a:r>
                <a:rPr kumimoji="0" lang="en-US" sz="900" b="0" i="0" u="none" strike="noStrike" kern="1200" cap="none" spc="-20" normalizeH="0" baseline="0" noProof="0" dirty="0">
                  <a:ln>
                    <a:noFill/>
                  </a:ln>
                  <a:solidFill>
                    <a:srgbClr val="000000">
                      <a:lumMod val="65000"/>
                      <a:lumOff val="35000"/>
                    </a:srgbClr>
                  </a:solidFill>
                  <a:effectLst/>
                  <a:uLnTx/>
                  <a:uFillTx/>
                  <a:latin typeface="Century Gothic" panose="020B0502020202020204" pitchFamily="34" charset="0"/>
                  <a:ea typeface="Verdana" panose="020B0604030504040204" pitchFamily="34" charset="0"/>
                  <a:cs typeface="Verdana" pitchFamily="34" charset="0"/>
                </a:rPr>
                <a:t>E-mail:	 XXX</a:t>
              </a:r>
            </a:p>
          </p:txBody>
        </p:sp>
        <p:sp>
          <p:nvSpPr>
            <p:cNvPr id="11" name="TextBox 77"/>
            <p:cNvSpPr txBox="1"/>
            <p:nvPr/>
          </p:nvSpPr>
          <p:spPr>
            <a:xfrm>
              <a:off x="8118191" y="2066272"/>
              <a:ext cx="2784807" cy="193899"/>
            </a:xfrm>
            <a:prstGeom prst="rect">
              <a:avLst/>
            </a:prstGeom>
            <a:noFill/>
          </p:spPr>
          <p:txBody>
            <a:bodyPr wrap="square" lIns="0" tIns="0" rIns="0" bIns="0"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entury Gothic" panose="020B0502020202020204" pitchFamily="34" charset="0"/>
                  <a:ea typeface="Verdana" panose="020B0604030504040204" pitchFamily="34" charset="0"/>
                  <a:cs typeface="+mn-cs"/>
                </a:rPr>
                <a:t>XXX</a:t>
              </a:r>
              <a:endParaRPr kumimoji="0" lang="ru-RU" sz="1400" b="0" i="0" u="none" strike="noStrike" kern="1200" cap="none" spc="0" normalizeH="0" baseline="0" noProof="0" dirty="0">
                <a:ln>
                  <a:noFill/>
                </a:ln>
                <a:solidFill>
                  <a:srgbClr val="000000"/>
                </a:solidFill>
                <a:effectLst/>
                <a:uLnTx/>
                <a:uFillTx/>
                <a:latin typeface="Century Gothic" panose="020B0502020202020204" pitchFamily="34" charset="0"/>
                <a:ea typeface="Verdana" panose="020B0604030504040204" pitchFamily="34" charset="0"/>
                <a:cs typeface="+mn-cs"/>
              </a:endParaRPr>
            </a:p>
          </p:txBody>
        </p:sp>
      </p:grpSp>
    </p:spTree>
    <p:extLst>
      <p:ext uri="{BB962C8B-B14F-4D97-AF65-F5344CB8AC3E}">
        <p14:creationId xmlns:p14="http://schemas.microsoft.com/office/powerpoint/2010/main" val="1121606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JPM_OBJECT_NAME" val="jpmObjectNot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ObjectNo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_JncWBARWeaWQ_uAJ.Wm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_fT24_iRlSgulDI2_g2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_fT24_iRlSgulDI2_g2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_fT24_iRlSgulDI2_g2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JPM_OBJECT_NAME" val="jpmObjectNote"/>
</p:tagLst>
</file>

<file path=ppt/theme/theme1.xml><?xml version="1.0" encoding="utf-8"?>
<a:theme xmlns:a="http://schemas.openxmlformats.org/drawingml/2006/main" name="1_Slides">
  <a:themeElements>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2E2E2"/>
        </a:solidFill>
        <a:ln w="6350" cap="flat" cmpd="sng" algn="ctr">
          <a:noFill/>
          <a:prstDash val="solid"/>
          <a:miter lim="800000"/>
        </a:ln>
        <a:effectLst/>
        <a:extLst>
          <a:ext uri="{91240B29-F687-4F45-9708-019B960494DF}">
            <a14:hiddenLine xmlns:a14="http://schemas.microsoft.com/office/drawing/2010/main" w="6350" cap="flat" cmpd="sng" algn="ctr">
              <a:solidFill>
                <a:schemeClr val="bg2">
                  <a:lumMod val="40000"/>
                  <a:lumOff val="60000"/>
                </a:schemeClr>
              </a:solidFill>
              <a:prstDash val="solid"/>
              <a:miter lim="800000"/>
            </a14:hiddenLine>
          </a:ext>
        </a:extLst>
      </a:spPr>
      <a:bodyPr rtlCol="0" anchor="ctr"/>
      <a:lstStyle>
        <a:defPPr algn="ctr">
          <a:lnSpc>
            <a:spcPct val="90000"/>
          </a:lnSpc>
          <a:defRPr>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90000"/>
          </a:lnSpc>
          <a:defRPr sz="1200" dirty="0" smtClean="0">
            <a:solidFill>
              <a:srgbClr val="000000"/>
            </a:solidFill>
          </a:defRPr>
        </a:defPPr>
      </a:lstStyle>
    </a:txDef>
  </a:objectDefaults>
  <a:extraClrSchemeLst/>
  <a:extLst>
    <a:ext uri="{05A4C25C-085E-4340-85A3-A5531E510DB2}">
      <thm15:themeFamily xmlns:thm15="http://schemas.microsoft.com/office/thememl/2012/main" name="шаблон-СБ-16-9" id="{139DC356-87A8-4CA5-A90F-96BAD60E2965}" vid="{EC5EEF1F-BBA1-457F-AE32-39796BF3B0B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34379</TotalTime>
  <Words>3476</Words>
  <Application>Microsoft Office PowerPoint</Application>
  <PresentationFormat>Широкоэкранный</PresentationFormat>
  <Paragraphs>289</Paragraphs>
  <Slides>10</Slides>
  <Notes>8</Notes>
  <HiddenSlides>0</HiddenSlides>
  <MMClips>0</MMClips>
  <ScaleCrop>false</ScaleCrop>
  <HeadingPairs>
    <vt:vector size="8" baseType="variant">
      <vt:variant>
        <vt:lpstr>Использованные шрифты</vt:lpstr>
      </vt:variant>
      <vt:variant>
        <vt:i4>11</vt:i4>
      </vt:variant>
      <vt:variant>
        <vt:lpstr>Тема</vt:lpstr>
      </vt:variant>
      <vt:variant>
        <vt:i4>1</vt:i4>
      </vt:variant>
      <vt:variant>
        <vt:lpstr>Внедренные серверы OLE</vt:lpstr>
      </vt:variant>
      <vt:variant>
        <vt:i4>1</vt:i4>
      </vt:variant>
      <vt:variant>
        <vt:lpstr>Заголовки слайдов</vt:lpstr>
      </vt:variant>
      <vt:variant>
        <vt:i4>10</vt:i4>
      </vt:variant>
    </vt:vector>
  </HeadingPairs>
  <TitlesOfParts>
    <vt:vector size="23" baseType="lpstr">
      <vt:lpstr>Arial</vt:lpstr>
      <vt:lpstr>Calibri</vt:lpstr>
      <vt:lpstr>Calibri Light</vt:lpstr>
      <vt:lpstr>Century Gothic</vt:lpstr>
      <vt:lpstr>Courier New</vt:lpstr>
      <vt:lpstr>Fedra Sans Pro Light Light</vt:lpstr>
      <vt:lpstr>Roboto Regular</vt:lpstr>
      <vt:lpstr>Segoe UI</vt:lpstr>
      <vt:lpstr>Tahoma</vt:lpstr>
      <vt:lpstr>Times New Roman</vt:lpstr>
      <vt:lpstr>Verdana</vt:lpstr>
      <vt:lpstr>1_Slides</vt:lpstr>
      <vt:lpstr>think-cell Slide</vt:lpstr>
      <vt:lpstr>Хеджирование процентного риска. Оптимизация стоимости финансирования.</vt:lpstr>
      <vt:lpstr>Зачем использовать продукты ПФИ при кредитовании?</vt:lpstr>
      <vt:lpstr>Процентный своп из плавающей ставки в фиксированную </vt:lpstr>
      <vt:lpstr>Валютно-процентный своп из рублей в валюту</vt:lpstr>
      <vt:lpstr>Валютно-процентный своп из рублей в валюту</vt:lpstr>
      <vt:lpstr>Опцион «Кэп» (Cap) на процентную ставку. Сделка фиксации максимума процентной ставки</vt:lpstr>
      <vt:lpstr>Покупка опциона «Флор» (Floor) на процентную ставку с барьером (Сделка фиксации минимума процентной ставки)</vt:lpstr>
      <vt:lpstr>Коллар – фиксация максимума (с барьером) и минимума процентной ставки</vt:lpstr>
      <vt:lpstr>Контакты</vt:lpstr>
      <vt:lpstr>ОГРАНИЧЕНИЕ  ОТВЕТСТВЕННОСТИ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Alena Filatova</dc:creator>
  <cp:lastModifiedBy>Нураев Руслан Равильевич</cp:lastModifiedBy>
  <cp:revision>470</cp:revision>
  <dcterms:created xsi:type="dcterms:W3CDTF">2020-04-07T14:29:27Z</dcterms:created>
  <dcterms:modified xsi:type="dcterms:W3CDTF">2021-10-20T11:33:53Z</dcterms:modified>
</cp:coreProperties>
</file>