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  <p:sldMasterId id="2147483762" r:id="rId2"/>
  </p:sldMasterIdLst>
  <p:notesMasterIdLst>
    <p:notesMasterId r:id="rId5"/>
  </p:notesMasterIdLst>
  <p:sldIdLst>
    <p:sldId id="525" r:id="rId3"/>
    <p:sldId id="530" r:id="rId4"/>
  </p:sldIdLst>
  <p:sldSz cx="12192000" cy="6858000"/>
  <p:notesSz cx="6799263" cy="9875838"/>
  <p:custDataLst>
    <p:tags r:id="rId6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88" userDrawn="1">
          <p15:clr>
            <a:srgbClr val="A4A3A4"/>
          </p15:clr>
        </p15:guide>
        <p15:guide id="2" pos="3931" userDrawn="1">
          <p15:clr>
            <a:srgbClr val="A4A3A4"/>
          </p15:clr>
        </p15:guide>
        <p15:guide id="3" pos="3817" userDrawn="1">
          <p15:clr>
            <a:srgbClr val="A4A3A4"/>
          </p15:clr>
        </p15:guide>
        <p15:guide id="4" orient="horz" pos="204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66C"/>
    <a:srgbClr val="333F48"/>
    <a:srgbClr val="778E9F"/>
    <a:srgbClr val="005777"/>
    <a:srgbClr val="0082B3"/>
    <a:srgbClr val="E6E5E7"/>
    <a:srgbClr val="D6D5D7"/>
    <a:srgbClr val="E6E6E6"/>
    <a:srgbClr val="00ADEE"/>
    <a:srgbClr val="969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19" autoAdjust="0"/>
    <p:restoredTop sz="93418" autoAdjust="0"/>
  </p:normalViewPr>
  <p:slideViewPr>
    <p:cSldViewPr snapToGrid="0">
      <p:cViewPr varScale="1">
        <p:scale>
          <a:sx n="111" d="100"/>
          <a:sy n="111" d="100"/>
        </p:scale>
        <p:origin x="918" y="114"/>
      </p:cViewPr>
      <p:guideLst>
        <p:guide orient="horz" pos="1888"/>
        <p:guide pos="3931"/>
        <p:guide pos="3817"/>
        <p:guide orient="horz" pos="204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588739055839143"/>
          <c:y val="3.1730766828379255E-2"/>
          <c:w val="0.27510316022262687"/>
          <c:h val="0.9365384663432414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Pt>
            <c:idx val="9"/>
            <c:invertIfNegative val="0"/>
            <c:bubble3D val="0"/>
            <c:spPr>
              <a:solidFill>
                <a:srgbClr val="00766C"/>
              </a:solidFill>
            </c:spPr>
            <c:extLst>
              <c:ext xmlns:c16="http://schemas.microsoft.com/office/drawing/2014/chart" uri="{C3380CC4-5D6E-409C-BE32-E72D297353CC}">
                <c16:uniqueId val="{00000001-AE6C-4211-81FB-B68ABC89A018}"/>
              </c:ext>
            </c:extLst>
          </c:dPt>
          <c:dPt>
            <c:idx val="1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AE6C-4211-81FB-B68ABC89A018}"/>
              </c:ext>
            </c:extLst>
          </c:dPt>
          <c:dPt>
            <c:idx val="1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AE6C-4211-81FB-B68ABC89A018}"/>
              </c:ext>
            </c:extLst>
          </c:dPt>
          <c:dPt>
            <c:idx val="1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AE6C-4211-81FB-B68ABC89A018}"/>
              </c:ext>
            </c:extLst>
          </c:dPt>
          <c:dLbls>
            <c:dLbl>
              <c:idx val="10"/>
              <c:tx>
                <c:rich>
                  <a:bodyPr/>
                  <a:lstStyle/>
                  <a:p>
                    <a:fld id="{D0AA07AA-0A8D-4D61-A7B0-FBCFBB45B367}" type="VALUE">
                      <a:rPr lang="en-US" smtClean="0"/>
                      <a:pPr/>
                      <a:t>[VALUE]</a:t>
                    </a:fld>
                    <a:endParaRPr lang="ru-RU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AE6C-4211-81FB-B68ABC89A018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041B8BED-6BD6-4931-AE82-AB07027BA6DD}" type="VALUE">
                      <a:rPr lang="en-US" smtClean="0"/>
                      <a:pPr/>
                      <a:t>[VALUE]</a:t>
                    </a:fld>
                    <a:endParaRPr lang="ru-RU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E6C-4211-81FB-B68ABC89A01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>
                    <a:latin typeface="+mn-lt"/>
                    <a:cs typeface="SB Sans Display" panose="020B0503040504020204" pitchFamily="34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Sheet1!$A$2:$A$11</c:f>
              <c:strCache>
                <c:ptCount val="9"/>
                <c:pt idx="0">
                  <c:v>JPMorgan</c:v>
                </c:pt>
                <c:pt idx="1">
                  <c:v>BofA Securities</c:v>
                </c:pt>
                <c:pt idx="2">
                  <c:v>Ernst &amp; Young</c:v>
                </c:pt>
                <c:pt idx="3">
                  <c:v>KPMG</c:v>
                </c:pt>
                <c:pt idx="4">
                  <c:v>UBS</c:v>
                </c:pt>
                <c:pt idx="5">
                  <c:v>Goldman Sachs</c:v>
                </c:pt>
                <c:pt idx="6">
                  <c:v>Renaissance Capital</c:v>
                </c:pt>
                <c:pt idx="7">
                  <c:v>Citi</c:v>
                </c:pt>
                <c:pt idx="8">
                  <c:v>VTB Capital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12</c:v>
                </c:pt>
                <c:pt idx="8">
                  <c:v>39</c:v>
                </c:pt>
                <c:pt idx="9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E6C-4211-81FB-B68ABC89A0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886157192"/>
        <c:axId val="886158760"/>
      </c:barChart>
      <c:catAx>
        <c:axId val="886157192"/>
        <c:scaling>
          <c:orientation val="minMax"/>
        </c:scaling>
        <c:delete val="0"/>
        <c:axPos val="l"/>
        <c:numFmt formatCode="\О\с\н\о\в\н\о\й" sourceLinked="0"/>
        <c:majorTickMark val="none"/>
        <c:minorTickMark val="none"/>
        <c:tickLblPos val="none"/>
        <c:txPr>
          <a:bodyPr/>
          <a:lstStyle/>
          <a:p>
            <a:pPr>
              <a:defRPr>
                <a:latin typeface="+mj-lt"/>
                <a:cs typeface="SB Sans Display" panose="020B0503040504020204" pitchFamily="34" charset="0"/>
              </a:defRPr>
            </a:pPr>
            <a:endParaRPr lang="ru-RU"/>
          </a:p>
        </c:txPr>
        <c:crossAx val="886158760"/>
        <c:crosses val="autoZero"/>
        <c:auto val="1"/>
        <c:lblAlgn val="ctr"/>
        <c:lblOffset val="100"/>
        <c:noMultiLvlLbl val="0"/>
      </c:catAx>
      <c:valAx>
        <c:axId val="8861587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8615719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900">
          <a:latin typeface="+mj-lt"/>
        </a:defRPr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588739055839143"/>
          <c:y val="3.1730766828379255E-2"/>
          <c:w val="0.27510316022262687"/>
          <c:h val="0.9365384663432414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Pt>
            <c:idx val="9"/>
            <c:invertIfNegative val="0"/>
            <c:bubble3D val="0"/>
            <c:spPr>
              <a:solidFill>
                <a:srgbClr val="00766C"/>
              </a:solidFill>
            </c:spPr>
            <c:extLst>
              <c:ext xmlns:c16="http://schemas.microsoft.com/office/drawing/2014/chart" uri="{C3380CC4-5D6E-409C-BE32-E72D297353CC}">
                <c16:uniqueId val="{00000001-011E-4F17-8A15-CA55B859ECFD}"/>
              </c:ext>
            </c:extLst>
          </c:dPt>
          <c:dPt>
            <c:idx val="1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011E-4F17-8A15-CA55B859ECFD}"/>
              </c:ext>
            </c:extLst>
          </c:dPt>
          <c:dPt>
            <c:idx val="1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011E-4F17-8A15-CA55B859ECFD}"/>
              </c:ext>
            </c:extLst>
          </c:dPt>
          <c:dPt>
            <c:idx val="1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011E-4F17-8A15-CA55B859ECFD}"/>
              </c:ext>
            </c:extLst>
          </c:dPt>
          <c:dLbls>
            <c:dLbl>
              <c:idx val="10"/>
              <c:tx>
                <c:rich>
                  <a:bodyPr/>
                  <a:lstStyle/>
                  <a:p>
                    <a:fld id="{D0AA07AA-0A8D-4D61-A7B0-FBCFBB45B367}" type="VALUE">
                      <a:rPr lang="en-US" smtClean="0"/>
                      <a:pPr/>
                      <a:t>[VALUE]</a:t>
                    </a:fld>
                    <a:endParaRPr lang="ru-RU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011E-4F17-8A15-CA55B859ECFD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041B8BED-6BD6-4931-AE82-AB07027BA6DD}" type="VALUE">
                      <a:rPr lang="en-US" smtClean="0"/>
                      <a:pPr/>
                      <a:t>[VALUE]</a:t>
                    </a:fld>
                    <a:endParaRPr lang="ru-RU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1E-4F17-8A15-CA55B859ECF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>
                    <a:latin typeface="+mn-lt"/>
                    <a:cs typeface="SB Sans Display" panose="020B0503040504020204" pitchFamily="34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Sheet1!$A$2:$A$11</c:f>
              <c:strCache>
                <c:ptCount val="9"/>
                <c:pt idx="0">
                  <c:v>JPMorgan</c:v>
                </c:pt>
                <c:pt idx="1">
                  <c:v>BofA Securities</c:v>
                </c:pt>
                <c:pt idx="2">
                  <c:v>Ernst &amp; Young</c:v>
                </c:pt>
                <c:pt idx="3">
                  <c:v>KPMG</c:v>
                </c:pt>
                <c:pt idx="4">
                  <c:v>UBS</c:v>
                </c:pt>
                <c:pt idx="5">
                  <c:v>Goldman Sachs</c:v>
                </c:pt>
                <c:pt idx="6">
                  <c:v>Renaissance Capital</c:v>
                </c:pt>
                <c:pt idx="7">
                  <c:v>Citi</c:v>
                </c:pt>
                <c:pt idx="8">
                  <c:v>VTB Capital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12</c:v>
                </c:pt>
                <c:pt idx="8">
                  <c:v>39</c:v>
                </c:pt>
                <c:pt idx="9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11E-4F17-8A15-CA55B859EC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886157192"/>
        <c:axId val="886158760"/>
      </c:barChart>
      <c:catAx>
        <c:axId val="886157192"/>
        <c:scaling>
          <c:orientation val="minMax"/>
        </c:scaling>
        <c:delete val="0"/>
        <c:axPos val="l"/>
        <c:numFmt formatCode="\О\с\н\о\в\н\о\й" sourceLinked="0"/>
        <c:majorTickMark val="none"/>
        <c:minorTickMark val="none"/>
        <c:tickLblPos val="none"/>
        <c:txPr>
          <a:bodyPr/>
          <a:lstStyle/>
          <a:p>
            <a:pPr>
              <a:defRPr>
                <a:latin typeface="+mj-lt"/>
                <a:cs typeface="SB Sans Display" panose="020B0503040504020204" pitchFamily="34" charset="0"/>
              </a:defRPr>
            </a:pPr>
            <a:endParaRPr lang="ru-RU"/>
          </a:p>
        </c:txPr>
        <c:crossAx val="886158760"/>
        <c:crosses val="autoZero"/>
        <c:auto val="1"/>
        <c:lblAlgn val="ctr"/>
        <c:lblOffset val="100"/>
        <c:noMultiLvlLbl val="0"/>
      </c:catAx>
      <c:valAx>
        <c:axId val="8861587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8615719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900">
          <a:latin typeface="+mj-lt"/>
        </a:defRPr>
      </a:pPr>
      <a:endParaRPr lang="ru-RU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4"/>
            <a:ext cx="2946347" cy="4955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1342" y="4"/>
            <a:ext cx="2946347" cy="4955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3FBB7A-F3B3-425B-AA35-C1131868371F}" type="datetimeFigureOut">
              <a:rPr lang="ru-RU" smtClean="0"/>
              <a:t>31/10/2022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2963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927" y="4752751"/>
            <a:ext cx="5439410" cy="388861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80333"/>
            <a:ext cx="2946347" cy="4955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1342" y="9380333"/>
            <a:ext cx="2946347" cy="4955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EED94-6F4B-4239-B144-889C61A8C2C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4328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5.xml"/><Relationship Id="rId7" Type="http://schemas.openxmlformats.org/officeDocument/2006/relationships/image" Target="http://B934A0D350B362C8478DF18884AD41E1.dms.sberbank.ru/B934A0D350B362C8478DF18884AD41E1-F6FB7D69A29ABE35CB9DE68C0ECACA95-2C2F91BA06F99A6642BF4862A4046D54/1.png" TargetMode="Externa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http://06073EFB13293DD61413084850D7A0F5.dms.sberbank.ru/06073EFB13293DD61413084850D7A0F5-F6FB7D69A29ABE35CB9DE68C0ECACA95-1A91D0C1794BBDAFE942EA86807D0BA4/1.png" TargetMode="External"/><Relationship Id="rId3" Type="http://schemas.openxmlformats.org/officeDocument/2006/relationships/tags" Target="../tags/tag7.xml"/><Relationship Id="rId7" Type="http://schemas.openxmlformats.org/officeDocument/2006/relationships/image" Target="../media/image2.png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9.xml"/><Relationship Id="rId7" Type="http://schemas.openxmlformats.org/officeDocument/2006/relationships/image" Target="../media/image1.emf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jpg"/><Relationship Id="rId10" Type="http://schemas.openxmlformats.org/officeDocument/2006/relationships/image" Target="http://B934A0D350B362C8478DF18884AD41E1.dms.sberbank.ru/B934A0D350B362C8478DF18884AD41E1-C28947B5046D748EDF0B14582ABD32F0-08D87A549B774333A775CDDA17CE9F4A/1.png" TargetMode="External"/><Relationship Id="rId4" Type="http://schemas.openxmlformats.org/officeDocument/2006/relationships/slideMaster" Target="../slideMasters/slideMaster1.xml"/><Relationship Id="rId9" Type="http://schemas.openxmlformats.org/officeDocument/2006/relationships/image" Target="http://B934A0D350B362C8478DF18884AD41E1.dms.sberbank.ru/B934A0D350B362C8478DF18884AD41E1-F6FB7D69A29ABE35CB9DE68C0ECACA95-A61F4AD023FBD2BBA799112A0EF80CA0/1.png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http://0B38707961ACFD2D38B5A268F4E817FD.dms.sberbank.ru/0B38707961ACFD2D38B5A268F4E817FD-76CDE240DBECE199118A6255E8A2DE44-B7BCD96B309796C2F396B9E1E47D9117/1.png" TargetMode="External"/><Relationship Id="rId2" Type="http://schemas.openxmlformats.org/officeDocument/2006/relationships/tags" Target="../tags/tag1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17.xml"/><Relationship Id="rId7" Type="http://schemas.openxmlformats.org/officeDocument/2006/relationships/image" Target="../media/image7.jpg"/><Relationship Id="rId2" Type="http://schemas.openxmlformats.org/officeDocument/2006/relationships/tags" Target="../tags/tag1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11" Type="http://schemas.openxmlformats.org/officeDocument/2006/relationships/image" Target="http://876D2717957D4DE4BF5F0946841F6407.dms.sberbank.ru/876D2717957D4DE4BF5F0946841F6407-FE615797DFED6C95263FB70D5FE7B837-E638298296C96E3C9577A2705B8F787E/1.png" TargetMode="External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0.png"/><Relationship Id="rId4" Type="http://schemas.openxmlformats.org/officeDocument/2006/relationships/slideMaster" Target="../slideMasters/slideMaster2.xml"/><Relationship Id="rId9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http://0B38707961ACFD2D38B5A268F4E817FD.dms.sberbank.ru/0B38707961ACFD2D38B5A268F4E817FD-636CBE3BEBC9F901154FB2D567040C1C-E842B6E44328880B74CBB4C8806CFBD3/1.png" TargetMode="Externa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и объект">
    <p:bg>
      <p:bgPr>
        <a:solidFill>
          <a:srgbClr val="EC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34" name="think-cell Slide" r:id="rId5" imgW="384" imgH="385" progId="TCLayout.ActiveDocument.1">
                  <p:embed/>
                </p:oleObj>
              </mc:Choice>
              <mc:Fallback>
                <p:oleObj name="think-cell Slide" r:id="rId5" imgW="384" imgH="385" progId="TCLayout.ActiveDocument.1">
                  <p:embed/>
                  <p:pic>
                    <p:nvPicPr>
                      <p:cNvPr id="8" name="Object 7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 eaLnBrk="1"/>
            <a:endParaRPr lang="en-US" sz="2000" b="0" i="0" baseline="0" dirty="0">
              <a:latin typeface="SB Sans Display Semibold" panose="020B0703040504020204" pitchFamily="34" charset="0"/>
              <a:ea typeface="+mn-ea"/>
              <a:cs typeface="SB Sans Display Semibold" panose="020B0703040504020204" pitchFamily="34" charset="0"/>
              <a:sym typeface="SB Sans Display Semibold" panose="020B0703040504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9749" y="202956"/>
            <a:ext cx="10236923" cy="490904"/>
          </a:xfrm>
        </p:spPr>
        <p:txBody>
          <a:bodyPr vert="horz"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129963" y="6481781"/>
            <a:ext cx="619125" cy="14946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lang="ru-RU" sz="1050" b="0" smtClean="0">
                <a:solidFill>
                  <a:schemeClr val="bg2">
                    <a:lumMod val="75000"/>
                  </a:schemeClr>
                </a:solidFill>
                <a:effectLst/>
                <a:latin typeface="SB Sans Display" panose="020B0604020202020204" charset="0"/>
                <a:cs typeface="SB Sans Display" panose="020B0604020202020204" charset="0"/>
              </a:defRPr>
            </a:lvl1pPr>
          </a:lstStyle>
          <a:p>
            <a:pPr marL="180975" indent="-180975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1ECC838D-6406-4574-A9A5-074039DD8048}" type="slidenum">
              <a:rPr lang="ru-RU" smtClean="0"/>
              <a:pPr marL="180975" indent="-180975">
                <a:lnSpc>
                  <a:spcPct val="9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‹#›</a:t>
            </a:fld>
            <a:endParaRPr lang="ru-R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42912" y="6478896"/>
            <a:ext cx="10515601" cy="152349"/>
          </a:xfrm>
          <a:prstGeom prst="rect">
            <a:avLst/>
          </a:prstGeom>
        </p:spPr>
        <p:txBody>
          <a:bodyPr vert="horz" wrap="square" lIns="0" tIns="0" rIns="91440" bIns="0" rtlCol="0" anchor="b">
            <a:spAutoFit/>
          </a:bodyPr>
          <a:lstStyle>
            <a:lvl1pPr>
              <a:defRPr lang="en-US" sz="1100" b="0" dirty="0" smtClean="0">
                <a:solidFill>
                  <a:schemeClr val="bg2">
                    <a:lumMod val="75000"/>
                  </a:schemeClr>
                </a:solidFill>
                <a:effectLst/>
                <a:latin typeface="SB Sans Display" panose="020B0604020202020204" charset="0"/>
                <a:cs typeface="SB Sans Display" panose="020B0604020202020204" charset="0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ru-RU" dirty="0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/>
              <a:t>Footnote</a:t>
            </a:r>
          </a:p>
        </p:txBody>
      </p:sp>
      <p:pic>
        <p:nvPicPr>
          <p:cNvPr id="64" name="Picture 63" descr="http://B934A0D350B362C8478DF18884AD41E1.dms.sberbank.ru/B934A0D350B362C8478DF18884AD41E1-F6FB7D69A29ABE35CB9DE68C0ECACA95-2C2F91BA06F99A6642BF4862A4046D54/1.png"/>
          <p:cNvPicPr>
            <a:picLocks/>
          </p:cNvPicPr>
          <p:nvPr userDrawn="1"/>
        </p:nvPicPr>
        <p:blipFill>
          <a:blip r:link="rId7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65" name="Picture 64" descr="http://B934A0D350B362C8478DF18884AD41E1.dms.sberbank.ru/B934A0D350B362C8478DF18884AD41E1-F6FB7D69A29ABE35CB9DE68C0ECACA95-2C2F91BA06F99A6642BF4862A4046D54/1.png"/>
          <p:cNvPicPr>
            <a:picLocks/>
          </p:cNvPicPr>
          <p:nvPr userDrawn="1"/>
        </p:nvPicPr>
        <p:blipFill>
          <a:blip r:link="rId7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66" name="Picture 65" descr="http://B934A0D350B362C8478DF18884AD41E1.dms.sberbank.ru/B934A0D350B362C8478DF18884AD41E1-F6FB7D69A29ABE35CB9DE68C0ECACA95-2C2F91BA06F99A6642BF4862A4046D54/1.png"/>
          <p:cNvPicPr>
            <a:picLocks/>
          </p:cNvPicPr>
          <p:nvPr userDrawn="1"/>
        </p:nvPicPr>
        <p:blipFill>
          <a:blip r:link="rId7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67" name="Picture 66" descr="http://B934A0D350B362C8478DF18884AD41E1.dms.sberbank.ru/B934A0D350B362C8478DF18884AD41E1-F6FB7D69A29ABE35CB9DE68C0ECACA95-2C2F91BA06F99A6642BF4862A4046D54/1.png"/>
          <p:cNvPicPr>
            <a:picLocks/>
          </p:cNvPicPr>
          <p:nvPr userDrawn="1"/>
        </p:nvPicPr>
        <p:blipFill>
          <a:blip r:link="rId7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68" name="Picture 67" descr="http://B934A0D350B362C8478DF18884AD41E1.dms.sberbank.ru/B934A0D350B362C8478DF18884AD41E1-F6FB7D69A29ABE35CB9DE68C0ECACA95-2C2F91BA06F99A6642BF4862A4046D54/1.png"/>
          <p:cNvPicPr>
            <a:picLocks/>
          </p:cNvPicPr>
          <p:nvPr userDrawn="1"/>
        </p:nvPicPr>
        <p:blipFill>
          <a:blip r:link="rId7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69" name="Picture 68" descr="http://B934A0D350B362C8478DF18884AD41E1.dms.sberbank.ru/B934A0D350B362C8478DF18884AD41E1-F6FB7D69A29ABE35CB9DE68C0ECACA95-2C2F91BA06F99A6642BF4862A4046D54/1.png"/>
          <p:cNvPicPr>
            <a:picLocks/>
          </p:cNvPicPr>
          <p:nvPr userDrawn="1"/>
        </p:nvPicPr>
        <p:blipFill>
          <a:blip r:link="rId7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70" name="Picture 69" descr="http://B934A0D350B362C8478DF18884AD41E1.dms.sberbank.ru/B934A0D350B362C8478DF18884AD41E1-F6FB7D69A29ABE35CB9DE68C0ECACA95-2C2F91BA06F99A6642BF4862A4046D54/1.png"/>
          <p:cNvPicPr>
            <a:picLocks/>
          </p:cNvPicPr>
          <p:nvPr userDrawn="1"/>
        </p:nvPicPr>
        <p:blipFill>
          <a:blip r:link="rId7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71" name="Picture 70" descr="http://B934A0D350B362C8478DF18884AD41E1.dms.sberbank.ru/B934A0D350B362C8478DF18884AD41E1-F6FB7D69A29ABE35CB9DE68C0ECACA95-2C2F91BA06F99A6642BF4862A4046D54/1.png"/>
          <p:cNvPicPr>
            <a:picLocks/>
          </p:cNvPicPr>
          <p:nvPr userDrawn="1"/>
        </p:nvPicPr>
        <p:blipFill>
          <a:blip r:link="rId7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72" name="Picture 71" descr="http://B934A0D350B362C8478DF18884AD41E1.dms.sberbank.ru/B934A0D350B362C8478DF18884AD41E1-F6FB7D69A29ABE35CB9DE68C0ECACA95-2C2F91BA06F99A6642BF4862A4046D54/1.png"/>
          <p:cNvPicPr>
            <a:picLocks/>
          </p:cNvPicPr>
          <p:nvPr userDrawn="1"/>
        </p:nvPicPr>
        <p:blipFill>
          <a:blip r:link="rId7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0EF7D4F-51C0-5E44-A4D7-C2009BE2E035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151" y="672544"/>
            <a:ext cx="992061" cy="39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040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bg>
      <p:bgPr>
        <a:solidFill>
          <a:srgbClr val="EC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55" name="think-cell Slide" r:id="rId5" imgW="384" imgH="385" progId="TCLayout.ActiveDocument.1">
                  <p:embed/>
                </p:oleObj>
              </mc:Choice>
              <mc:Fallback>
                <p:oleObj name="think-cell Slide" r:id="rId5" imgW="384" imgH="385" progId="TCLayout.ActiveDocument.1">
                  <p:embed/>
                  <p:pic>
                    <p:nvPicPr>
                      <p:cNvPr id="8" name="Object 7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 eaLnBrk="1"/>
            <a:endParaRPr lang="en-US" sz="2000" b="0" i="0" baseline="0" dirty="0">
              <a:latin typeface="SB Sans Display Semibold" panose="020B0703040504020204" pitchFamily="34" charset="0"/>
              <a:ea typeface="+mn-ea"/>
              <a:cs typeface="SB Sans Display Semibold" panose="020B0703040504020204" pitchFamily="34" charset="0"/>
              <a:sym typeface="SB Sans Display Semibold" panose="020B0703040504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9749" y="202956"/>
            <a:ext cx="10236923" cy="490904"/>
          </a:xfrm>
        </p:spPr>
        <p:txBody>
          <a:bodyPr vert="horz"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42912" y="6478896"/>
            <a:ext cx="10515601" cy="152349"/>
          </a:xfrm>
          <a:prstGeom prst="rect">
            <a:avLst/>
          </a:prstGeom>
        </p:spPr>
        <p:txBody>
          <a:bodyPr vert="horz" wrap="square" lIns="0" tIns="0" rIns="91440" bIns="0" rtlCol="0" anchor="b">
            <a:spAutoFit/>
          </a:bodyPr>
          <a:lstStyle>
            <a:lvl1pPr>
              <a:defRPr lang="en-US" sz="1100" b="0" dirty="0" smtClean="0">
                <a:solidFill>
                  <a:schemeClr val="bg2">
                    <a:lumMod val="75000"/>
                  </a:schemeClr>
                </a:solidFill>
                <a:effectLst/>
                <a:latin typeface="SB Sans Display" panose="020B0604020202020204" charset="0"/>
                <a:cs typeface="SB Sans Display" panose="020B0604020202020204" charset="0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ru-RU" dirty="0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/>
              <a:t>Footnote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6ABE590-2B9C-794A-9397-3E2F174BD85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151" y="672544"/>
            <a:ext cx="992061" cy="398328"/>
          </a:xfrm>
          <a:prstGeom prst="rect">
            <a:avLst/>
          </a:prstGeom>
        </p:spPr>
      </p:pic>
      <p:pic>
        <p:nvPicPr>
          <p:cNvPr id="3" name="Picture 2" descr="http://06073EFB13293DD61413084850D7A0F5.dms.sberbank.ru/06073EFB13293DD61413084850D7A0F5-F6FB7D69A29ABE35CB9DE68C0ECACA95-1A91D0C1794BBDAFE942EA86807D0BA4/1.png"/>
          <p:cNvPicPr>
            <a:picLocks/>
          </p:cNvPicPr>
          <p:nvPr userDrawn="1"/>
        </p:nvPicPr>
        <p:blipFill>
          <a:blip r:link="rId8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5" name="Picture 4" descr="http://06073EFB13293DD61413084850D7A0F5.dms.sberbank.ru/06073EFB13293DD61413084850D7A0F5-F6FB7D69A29ABE35CB9DE68C0ECACA95-1A91D0C1794BBDAFE942EA86807D0BA4/1.png"/>
          <p:cNvPicPr>
            <a:picLocks/>
          </p:cNvPicPr>
          <p:nvPr userDrawn="1"/>
        </p:nvPicPr>
        <p:blipFill>
          <a:blip r:link="rId8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6" name="Picture 5" descr="http://06073EFB13293DD61413084850D7A0F5.dms.sberbank.ru/06073EFB13293DD61413084850D7A0F5-F6FB7D69A29ABE35CB9DE68C0ECACA95-1A91D0C1794BBDAFE942EA86807D0BA4/1.png"/>
          <p:cNvPicPr>
            <a:picLocks/>
          </p:cNvPicPr>
          <p:nvPr userDrawn="1"/>
        </p:nvPicPr>
        <p:blipFill>
          <a:blip r:link="rId8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9" name="Picture 8" descr="http://06073EFB13293DD61413084850D7A0F5.dms.sberbank.ru/06073EFB13293DD61413084850D7A0F5-F6FB7D69A29ABE35CB9DE68C0ECACA95-1A91D0C1794BBDAFE942EA86807D0BA4/1.png"/>
          <p:cNvPicPr>
            <a:picLocks/>
          </p:cNvPicPr>
          <p:nvPr userDrawn="1"/>
        </p:nvPicPr>
        <p:blipFill>
          <a:blip r:link="rId8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0" name="Picture 9" descr="http://06073EFB13293DD61413084850D7A0F5.dms.sberbank.ru/06073EFB13293DD61413084850D7A0F5-F6FB7D69A29ABE35CB9DE68C0ECACA95-1A91D0C1794BBDAFE942EA86807D0BA4/1.png"/>
          <p:cNvPicPr>
            <a:picLocks/>
          </p:cNvPicPr>
          <p:nvPr userDrawn="1"/>
        </p:nvPicPr>
        <p:blipFill>
          <a:blip r:link="rId8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2" name="Picture 11" descr="http://06073EFB13293DD61413084850D7A0F5.dms.sberbank.ru/06073EFB13293DD61413084850D7A0F5-F6FB7D69A29ABE35CB9DE68C0ECACA95-1A91D0C1794BBDAFE942EA86807D0BA4/1.png"/>
          <p:cNvPicPr>
            <a:picLocks/>
          </p:cNvPicPr>
          <p:nvPr userDrawn="1"/>
        </p:nvPicPr>
        <p:blipFill>
          <a:blip r:link="rId8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3" name="Picture 12" descr="http://06073EFB13293DD61413084850D7A0F5.dms.sberbank.ru/06073EFB13293DD61413084850D7A0F5-F6FB7D69A29ABE35CB9DE68C0ECACA95-1A91D0C1794BBDAFE942EA86807D0BA4/1.png"/>
          <p:cNvPicPr>
            <a:picLocks/>
          </p:cNvPicPr>
          <p:nvPr userDrawn="1"/>
        </p:nvPicPr>
        <p:blipFill>
          <a:blip r:link="rId8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4" name="Picture 13" descr="http://06073EFB13293DD61413084850D7A0F5.dms.sberbank.ru/06073EFB13293DD61413084850D7A0F5-F6FB7D69A29ABE35CB9DE68C0ECACA95-1A91D0C1794BBDAFE942EA86807D0BA4/1.png"/>
          <p:cNvPicPr>
            <a:picLocks/>
          </p:cNvPicPr>
          <p:nvPr userDrawn="1"/>
        </p:nvPicPr>
        <p:blipFill>
          <a:blip r:link="rId8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5" name="Picture 14" descr="http://06073EFB13293DD61413084850D7A0F5.dms.sberbank.ru/06073EFB13293DD61413084850D7A0F5-F6FB7D69A29ABE35CB9DE68C0ECACA95-1A91D0C1794BBDAFE942EA86807D0BA4/1.png"/>
          <p:cNvPicPr>
            <a:picLocks/>
          </p:cNvPicPr>
          <p:nvPr userDrawn="1"/>
        </p:nvPicPr>
        <p:blipFill>
          <a:blip r:link="rId8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6" name="Picture 15" descr="http://06073EFB13293DD61413084850D7A0F5.dms.sberbank.ru/06073EFB13293DD61413084850D7A0F5-F6FB7D69A29ABE35CB9DE68C0ECACA95-1A91D0C1794BBDAFE942EA86807D0BA4/1.png"/>
          <p:cNvPicPr>
            <a:picLocks/>
          </p:cNvPicPr>
          <p:nvPr userDrawn="1"/>
        </p:nvPicPr>
        <p:blipFill>
          <a:blip r:link="rId8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7" name="Picture 16" descr="http://06073EFB13293DD61413084850D7A0F5.dms.sberbank.ru/06073EFB13293DD61413084850D7A0F5-F6FB7D69A29ABE35CB9DE68C0ECACA95-1A91D0C1794BBDAFE942EA86807D0BA4/1.png"/>
          <p:cNvPicPr>
            <a:picLocks/>
          </p:cNvPicPr>
          <p:nvPr userDrawn="1"/>
        </p:nvPicPr>
        <p:blipFill>
          <a:blip r:link="rId8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8" name="Picture 17" descr="http://06073EFB13293DD61413084850D7A0F5.dms.sberbank.ru/06073EFB13293DD61413084850D7A0F5-F6FB7D69A29ABE35CB9DE68C0ECACA95-1A91D0C1794BBDAFE942EA86807D0BA4/1.png"/>
          <p:cNvPicPr>
            <a:picLocks/>
          </p:cNvPicPr>
          <p:nvPr userDrawn="1"/>
        </p:nvPicPr>
        <p:blipFill>
          <a:blip r:link="rId8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33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Разделите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55" y="674338"/>
            <a:ext cx="4806740" cy="550153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792480" y="2515955"/>
            <a:ext cx="5167697" cy="1410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00"/>
              </a:lnSpc>
            </a:pPr>
            <a:r>
              <a:rPr lang="ru-RU" sz="3100" dirty="0">
                <a:effectLst/>
                <a:latin typeface="SB Sans Display" panose="020B0503040504020204" pitchFamily="34" charset="0"/>
                <a:cs typeface="SB Sans Display" panose="020B0503040504020204" pitchFamily="34" charset="0"/>
              </a:rPr>
              <a:t>Заголовок до трех строк.</a:t>
            </a:r>
            <a:endParaRPr lang="en-US" sz="3100" dirty="0">
              <a:effectLst/>
              <a:latin typeface="SB Sans Display" panose="020B0503040504020204" pitchFamily="34" charset="0"/>
              <a:cs typeface="SB Sans Display" panose="020B0503040504020204" pitchFamily="34" charset="0"/>
            </a:endParaRPr>
          </a:p>
          <a:p>
            <a:pPr>
              <a:lnSpc>
                <a:spcPts val="3400"/>
              </a:lnSpc>
            </a:pPr>
            <a:r>
              <a:rPr lang="ru-RU" sz="3100" dirty="0">
                <a:effectLst/>
                <a:latin typeface="SB Sans Display" panose="020B0503040504020204" pitchFamily="34" charset="0"/>
                <a:cs typeface="SB Sans Display" panose="020B0503040504020204" pitchFamily="34" charset="0"/>
              </a:rPr>
              <a:t>Не менять расположение.</a:t>
            </a:r>
            <a:endParaRPr lang="en-US" sz="3100" dirty="0">
              <a:effectLst/>
              <a:latin typeface="SB Sans Display" panose="020B0503040504020204" pitchFamily="34" charset="0"/>
              <a:cs typeface="SB Sans Display" panose="020B0503040504020204" pitchFamily="34" charset="0"/>
            </a:endParaRPr>
          </a:p>
          <a:p>
            <a:pPr>
              <a:lnSpc>
                <a:spcPts val="3400"/>
              </a:lnSpc>
            </a:pPr>
            <a:r>
              <a:rPr lang="ru-RU" sz="3100" dirty="0">
                <a:effectLst/>
                <a:latin typeface="SB Sans Display" panose="020B0503040504020204" pitchFamily="34" charset="0"/>
                <a:cs typeface="SB Sans Display" panose="020B0503040504020204" pitchFamily="34" charset="0"/>
              </a:rPr>
              <a:t>Размер шрифта </a:t>
            </a:r>
            <a:r>
              <a:rPr lang="en-US" sz="3100" dirty="0">
                <a:effectLst/>
                <a:latin typeface="SB Sans Display" panose="020B0503040504020204" pitchFamily="34" charset="0"/>
                <a:cs typeface="SB Sans Display" panose="020B0503040504020204" pitchFamily="34" charset="0"/>
              </a:rPr>
              <a:t>31</a:t>
            </a:r>
            <a:r>
              <a:rPr lang="ru-RU" sz="3100" dirty="0">
                <a:effectLst/>
                <a:latin typeface="SB Sans Display" panose="020B0503040504020204" pitchFamily="34" charset="0"/>
                <a:cs typeface="SB Sans Display" panose="020B0503040504020204" pitchFamily="34" charset="0"/>
              </a:rPr>
              <a:t>.</a:t>
            </a:r>
            <a:endParaRPr lang="ru-RU" sz="3100" dirty="0">
              <a:latin typeface="SB Sans Display" panose="020B0503040504020204" pitchFamily="34" charset="0"/>
              <a:cs typeface="SB Sans Display" panose="020B0503040504020204" pitchFamily="34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792480" y="5705005"/>
            <a:ext cx="5003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rgbClr val="333F48"/>
                </a:solidFill>
                <a:effectLst/>
                <a:latin typeface="SB Sans Display" panose="020B0503040504020204" pitchFamily="34" charset="0"/>
                <a:cs typeface="SB Sans Display" panose="020B0503040504020204" pitchFamily="34" charset="0"/>
              </a:rPr>
              <a:t>Подзаголовок. Если в вашей презентации</a:t>
            </a:r>
            <a:endParaRPr lang="en-US" sz="1400" dirty="0">
              <a:solidFill>
                <a:srgbClr val="333F48"/>
              </a:solidFill>
              <a:effectLst/>
              <a:latin typeface="SB Sans Display" panose="020B0503040504020204" pitchFamily="34" charset="0"/>
              <a:cs typeface="SB Sans Display" panose="020B0503040504020204" pitchFamily="34" charset="0"/>
            </a:endParaRPr>
          </a:p>
          <a:p>
            <a:r>
              <a:rPr lang="ru-RU" sz="1400" dirty="0">
                <a:solidFill>
                  <a:srgbClr val="333F48"/>
                </a:solidFill>
                <a:effectLst/>
                <a:latin typeface="SB Sans Display" panose="020B0503040504020204" pitchFamily="34" charset="0"/>
                <a:cs typeface="SB Sans Display" panose="020B0503040504020204" pitchFamily="34" charset="0"/>
              </a:rPr>
              <a:t>длинный подзаголовок – выбирайте размер шрифта </a:t>
            </a:r>
            <a:r>
              <a:rPr lang="en-US" sz="1400" dirty="0">
                <a:solidFill>
                  <a:srgbClr val="333F48"/>
                </a:solidFill>
                <a:effectLst/>
                <a:latin typeface="SB Sans Display" panose="020B0503040504020204" pitchFamily="34" charset="0"/>
                <a:cs typeface="SB Sans Display" panose="020B0503040504020204" pitchFamily="34" charset="0"/>
              </a:rPr>
              <a:t>14</a:t>
            </a:r>
            <a:r>
              <a:rPr lang="ru-RU" sz="1400" dirty="0">
                <a:solidFill>
                  <a:srgbClr val="333F48"/>
                </a:solidFill>
                <a:effectLst/>
                <a:latin typeface="SB Sans Display" panose="020B0503040504020204" pitchFamily="34" charset="0"/>
                <a:cs typeface="SB Sans Display" panose="020B0503040504020204" pitchFamily="34" charset="0"/>
              </a:rPr>
              <a:t>.</a:t>
            </a:r>
            <a:endParaRPr lang="ru-RU" sz="1400" dirty="0">
              <a:solidFill>
                <a:srgbClr val="333F48"/>
              </a:solidFill>
              <a:latin typeface="SB Sans Display" panose="020B0503040504020204" pitchFamily="34" charset="0"/>
              <a:cs typeface="SB Sans Display" panose="020B05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4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58" name="think-cell Slide" r:id="rId6" imgW="384" imgH="385" progId="TCLayout.ActiveDocument.1">
                  <p:embed/>
                </p:oleObj>
              </mc:Choice>
              <mc:Fallback>
                <p:oleObj name="think-cell Slide" r:id="rId6" imgW="384" imgH="385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 eaLnBrk="1"/>
            <a:endParaRPr lang="ru-RU" sz="3900" b="0" i="0" baseline="0" dirty="0">
              <a:latin typeface="SB Sans Display Semibold" panose="020B0703040504020204" pitchFamily="34" charset="0"/>
              <a:ea typeface="+mn-ea"/>
              <a:cs typeface="SB Sans Display Semibold" panose="020B0703040504020204" pitchFamily="34" charset="0"/>
              <a:sym typeface="SB Sans Display Semibold" panose="020B0703040504020204" pitchFamily="34" charset="0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792479" y="2926080"/>
            <a:ext cx="7936742" cy="647485"/>
          </a:xfrm>
          <a:noFill/>
        </p:spPr>
        <p:txBody>
          <a:bodyPr vert="horz" wrap="square" rtlCol="0" anchor="ctr">
            <a:spAutoFit/>
          </a:bodyPr>
          <a:lstStyle>
            <a:lvl1pPr>
              <a:defRPr lang="ru-RU" sz="3900" baseline="0" dirty="0">
                <a:solidFill>
                  <a:srgbClr val="00766C"/>
                </a:solidFill>
                <a:effectLst/>
                <a:latin typeface="SB Sans Display Semibold" panose="020B0703040504020204" pitchFamily="34" charset="0"/>
                <a:ea typeface="+mn-ea"/>
                <a:cs typeface="SB Sans Display Semibold" panose="020B0703040504020204" pitchFamily="34" charset="0"/>
              </a:defRPr>
            </a:lvl1pPr>
          </a:lstStyle>
          <a:p>
            <a:r>
              <a:rPr lang="en-US" sz="3900" dirty="0">
                <a:solidFill>
                  <a:srgbClr val="00766C"/>
                </a:solidFill>
                <a:effectLst/>
                <a:latin typeface="SB Sans Display Semibold" panose="020B0703040504020204" pitchFamily="34" charset="0"/>
                <a:cs typeface="SB Sans Display Semibold" panose="020B0703040504020204" pitchFamily="34" charset="0"/>
              </a:rPr>
              <a:t>Presentation title</a:t>
            </a:r>
            <a:endParaRPr lang="ru-RU" sz="3900" dirty="0">
              <a:solidFill>
                <a:srgbClr val="00766C"/>
              </a:solidFill>
              <a:latin typeface="SB Sans Display Semibold" panose="020B0703040504020204" pitchFamily="34" charset="0"/>
              <a:cs typeface="SB Sans Display Semibold" panose="020B0703040504020204" pitchFamily="34" charset="0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792480" y="6180210"/>
            <a:ext cx="737702" cy="384721"/>
          </a:xfrm>
          <a:noFill/>
        </p:spPr>
        <p:txBody>
          <a:bodyPr vert="horz" wrap="none" lIns="91440" tIns="45720" rIns="91440" bIns="45720" rtlCol="0" anchor="b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 sz="1900">
                <a:solidFill>
                  <a:schemeClr val="bg2">
                    <a:lumMod val="50000"/>
                  </a:schemeClr>
                </a:solidFill>
                <a:effectLst/>
                <a:latin typeface="SB Sans Display" panose="020B0503040504020204" pitchFamily="34" charset="0"/>
                <a:cs typeface="SB Sans Display" panose="020B050304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SB Sans Display" panose="020B0503040504020204" pitchFamily="34" charset="0"/>
                <a:ea typeface="+mn-ea"/>
                <a:cs typeface="SB Sans Display" panose="020B0503040504020204" pitchFamily="34" charset="0"/>
              </a:rPr>
              <a:t>Date</a:t>
            </a:r>
            <a:endParaRPr kumimoji="0" lang="ru-RU" sz="19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SB Sans Display" panose="020B0503040504020204" pitchFamily="34" charset="0"/>
              <a:ea typeface="+mn-ea"/>
              <a:cs typeface="SB Sans Display" panose="020B0503040504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73" y="674338"/>
            <a:ext cx="4806740" cy="550153"/>
          </a:xfrm>
          <a:prstGeom prst="rect">
            <a:avLst/>
          </a:prstGeom>
        </p:spPr>
      </p:pic>
      <p:pic>
        <p:nvPicPr>
          <p:cNvPr id="6" name="Picture 5" descr="http://B934A0D350B362C8478DF18884AD41E1.dms.sberbank.ru/B934A0D350B362C8478DF18884AD41E1-F6FB7D69A29ABE35CB9DE68C0ECACA95-A61F4AD023FBD2BBA799112A0EF80CA0/1.png"/>
          <p:cNvPicPr>
            <a:picLocks/>
          </p:cNvPicPr>
          <p:nvPr userDrawn="1"/>
        </p:nvPicPr>
        <p:blipFill>
          <a:blip r:link="rId9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2" name="Рисунок 1" descr="http://B934A0D350B362C8478DF18884AD41E1.dms.sberbank.ru/B934A0D350B362C8478DF18884AD41E1-C28947B5046D748EDF0B14582ABD32F0-08D87A549B774333A775CDDA17CE9F4A/1.png"/>
          <p:cNvPicPr>
            <a:picLocks/>
          </p:cNvPicPr>
          <p:nvPr userDrawn="1"/>
        </p:nvPicPr>
        <p:blipFill>
          <a:blip r:link="rId10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887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 hidden="1"/>
          <p:cNvGraphicFramePr>
            <a:graphicFrameLocks/>
          </p:cNvGraphicFramePr>
          <p:nvPr userDrawn="1">
            <p:custDataLst>
              <p:tags r:id="rId2"/>
            </p:custDataLst>
          </p:nvPr>
        </p:nvGraphicFramePr>
        <p:xfrm>
          <a:off x="2122" y="2147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Объект 1" hidden="1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" y="2147"/>
                        <a:ext cx="2116" cy="2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Прямоугольник 2" hidden="1">
            <a:extLst>
              <a:ext uri="{FF2B5EF4-FFF2-40B4-BE49-F238E27FC236}">
                <a16:creationId xmlns:a16="http://schemas.microsoft.com/office/drawing/2014/main" id="{24DFBF1D-026D-42EB-8C12-E95CAB64EB6C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1" y="9"/>
            <a:ext cx="211667" cy="211667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b="0" i="0" baseline="0" dirty="0">
              <a:solidFill>
                <a:schemeClr val="tx1"/>
              </a:solidFill>
              <a:latin typeface="Calibri Light" panose="020F0302020204030204" pitchFamily="34" charset="0"/>
              <a:ea typeface="+mn-ea"/>
              <a:cs typeface="+mn-cs"/>
              <a:sym typeface="Calibri Light" panose="020F0302020204030204" pitchFamily="34" charset="0"/>
            </a:endParaRP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0"/>
          </p:nvPr>
        </p:nvSpPr>
        <p:spPr>
          <a:xfrm>
            <a:off x="2043174" y="1718549"/>
            <a:ext cx="8442609" cy="1077218"/>
          </a:xfrm>
        </p:spPr>
        <p:txBody>
          <a:bodyPr>
            <a:spAutoFit/>
          </a:bodyPr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buSzPct val="105000"/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1" hasCustomPrompt="1"/>
          </p:nvPr>
        </p:nvSpPr>
        <p:spPr>
          <a:xfrm>
            <a:off x="364065" y="6623328"/>
            <a:ext cx="11261131" cy="123111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ИСТОЧНИК: источник</a:t>
            </a:r>
          </a:p>
        </p:txBody>
      </p:sp>
      <p:sp>
        <p:nvSpPr>
          <p:cNvPr id="13" name="Текст 11"/>
          <p:cNvSpPr>
            <a:spLocks noGrp="1"/>
          </p:cNvSpPr>
          <p:nvPr>
            <p:ph type="body" sz="quarter" idx="12" hasCustomPrompt="1"/>
          </p:nvPr>
        </p:nvSpPr>
        <p:spPr>
          <a:xfrm>
            <a:off x="364065" y="6384904"/>
            <a:ext cx="11261131" cy="123111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1 Сноска</a:t>
            </a:r>
          </a:p>
        </p:txBody>
      </p:sp>
      <p:sp>
        <p:nvSpPr>
          <p:cNvPr id="19" name="Title Placeholder 2">
            <a:extLst>
              <a:ext uri="{FF2B5EF4-FFF2-40B4-BE49-F238E27FC236}">
                <a16:creationId xmlns:a16="http://schemas.microsoft.com/office/drawing/2014/main" id="{16C87E25-AED2-4C0D-8D07-F18272255E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7360" y="389474"/>
            <a:ext cx="10637520" cy="2492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lvl="0" defTabSz="914262" latinLnBrk="0"/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11836401" y="6667500"/>
            <a:ext cx="440267" cy="215444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fld id="{A39B6ED2-A646-46DD-AF4C-E36E7444835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8044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88" name="think-cell Slide" r:id="rId5" imgW="384" imgH="385" progId="TCLayout.ActiveDocument.1">
                  <p:embed/>
                </p:oleObj>
              </mc:Choice>
              <mc:Fallback>
                <p:oleObj name="think-cell Slide" r:id="rId5" imgW="384" imgH="385" progId="TCLayout.ActiveDocument.1">
                  <p:embed/>
                  <p:pic>
                    <p:nvPicPr>
                      <p:cNvPr id="8" name="Object 7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 eaLnBrk="1"/>
            <a:endParaRPr lang="en-US" sz="2000" b="0" i="0" baseline="0" dirty="0">
              <a:latin typeface="SB Sans Display Semibold" panose="020B0703040504020204" pitchFamily="34" charset="0"/>
              <a:ea typeface="+mn-ea"/>
              <a:cs typeface="SB Sans Display Semibold" panose="020B0703040504020204" pitchFamily="34" charset="0"/>
              <a:sym typeface="SB Sans Display Semibold" panose="020B0703040504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2913" y="457200"/>
            <a:ext cx="10515600" cy="480131"/>
          </a:xfrm>
        </p:spPr>
        <p:txBody>
          <a:bodyPr vert="horz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129963" y="6481781"/>
            <a:ext cx="619125" cy="14946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lang="ru-RU" sz="1050" b="0" smtClean="0">
                <a:solidFill>
                  <a:schemeClr val="bg2">
                    <a:lumMod val="75000"/>
                  </a:schemeClr>
                </a:solidFill>
                <a:effectLst/>
                <a:latin typeface="SB Sans Display" panose="020B0604020202020204" charset="0"/>
                <a:cs typeface="SB Sans Display" panose="020B0604020202020204" charset="0"/>
              </a:defRPr>
            </a:lvl1pPr>
          </a:lstStyle>
          <a:p>
            <a:pPr marL="180975" indent="-180975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1ECC838D-6406-4574-A9A5-074039DD8048}" type="slidenum">
              <a:rPr lang="ru-RU" smtClean="0"/>
              <a:pPr marL="180975" indent="-180975">
                <a:lnSpc>
                  <a:spcPct val="9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‹#›</a:t>
            </a:fld>
            <a:endParaRPr lang="ru-R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42912" y="6492746"/>
            <a:ext cx="10515601" cy="138499"/>
          </a:xfrm>
          <a:prstGeom prst="rect">
            <a:avLst/>
          </a:prstGeom>
        </p:spPr>
        <p:txBody>
          <a:bodyPr vert="horz" wrap="square" lIns="0" tIns="0" rIns="91440" bIns="0" rtlCol="0" anchor="b">
            <a:spAutoFit/>
          </a:bodyPr>
          <a:lstStyle>
            <a:lvl1pPr>
              <a:defRPr lang="en-US" sz="1000" b="0" dirty="0" smtClean="0">
                <a:solidFill>
                  <a:schemeClr val="bg2">
                    <a:lumMod val="75000"/>
                  </a:schemeClr>
                </a:solidFill>
                <a:effectLst/>
                <a:latin typeface="SB Sans Display" panose="020B0604020202020204" charset="0"/>
                <a:cs typeface="SB Sans Display" panose="020B0604020202020204" charset="0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ru-RU" dirty="0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/>
              <a:t>Footnote</a:t>
            </a:r>
          </a:p>
        </p:txBody>
      </p:sp>
      <p:pic>
        <p:nvPicPr>
          <p:cNvPr id="32" name="Рисунок 31" descr="http://0B38707961ACFD2D38B5A268F4E817FD.dms.sberbank.ru/0B38707961ACFD2D38B5A268F4E817FD-76CDE240DBECE199118A6255E8A2DE44-B7BCD96B309796C2F396B9E1E47D9117/1.png"/>
          <p:cNvPicPr>
            <a:picLocks/>
          </p:cNvPicPr>
          <p:nvPr userDrawn="1"/>
        </p:nvPicPr>
        <p:blipFill>
          <a:blip r:link="rId7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33" name="Рисунок 32" descr="http://0B38707961ACFD2D38B5A268F4E817FD.dms.sberbank.ru/0B38707961ACFD2D38B5A268F4E817FD-76CDE240DBECE199118A6255E8A2DE44-B7BCD96B309796C2F396B9E1E47D9117/1.png"/>
          <p:cNvPicPr>
            <a:picLocks/>
          </p:cNvPicPr>
          <p:nvPr userDrawn="1"/>
        </p:nvPicPr>
        <p:blipFill>
          <a:blip r:link="rId7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34" name="Рисунок 33" descr="http://0B38707961ACFD2D38B5A268F4E817FD.dms.sberbank.ru/0B38707961ACFD2D38B5A268F4E817FD-76CDE240DBECE199118A6255E8A2DE44-B7BCD96B309796C2F396B9E1E47D9117/1.png"/>
          <p:cNvPicPr>
            <a:picLocks/>
          </p:cNvPicPr>
          <p:nvPr userDrawn="1"/>
        </p:nvPicPr>
        <p:blipFill>
          <a:blip r:link="rId7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93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12" name="think-cell Slide" r:id="rId5" imgW="384" imgH="385" progId="TCLayout.ActiveDocument.1">
                  <p:embed/>
                </p:oleObj>
              </mc:Choice>
              <mc:Fallback>
                <p:oleObj name="think-cell Slide" r:id="rId5" imgW="384" imgH="385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925" y="0"/>
            <a:ext cx="8601075" cy="6858000"/>
          </a:xfrm>
          <a:prstGeom prst="rect">
            <a:avLst/>
          </a:prstGeom>
        </p:spPr>
      </p:pic>
      <p:sp>
        <p:nvSpPr>
          <p:cNvPr id="15" name="Rectangle 14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 eaLnBrk="1"/>
            <a:endParaRPr lang="ru-RU" sz="3900" b="0" i="0" baseline="0" dirty="0">
              <a:latin typeface="SB Sans Display Semibold" panose="020B0703040504020204" pitchFamily="34" charset="0"/>
              <a:ea typeface="+mn-ea"/>
              <a:cs typeface="SB Sans Display Semibold" panose="020B0703040504020204" pitchFamily="34" charset="0"/>
              <a:sym typeface="SB Sans Display Semibold" panose="020B0703040504020204" pitchFamily="34" charset="0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792479" y="2933582"/>
            <a:ext cx="7936742" cy="632481"/>
          </a:xfrm>
          <a:noFill/>
        </p:spPr>
        <p:txBody>
          <a:bodyPr vert="horz" wrap="square" rtlCol="0" anchor="ctr">
            <a:spAutoFit/>
          </a:bodyPr>
          <a:lstStyle>
            <a:lvl1pPr>
              <a:defRPr lang="ru-RU" sz="3900" dirty="0">
                <a:solidFill>
                  <a:srgbClr val="00766C"/>
                </a:solidFill>
                <a:effectLst/>
                <a:latin typeface="SB Sans Display Semibold" panose="020B0703040504020204" pitchFamily="34" charset="0"/>
                <a:ea typeface="+mn-ea"/>
                <a:cs typeface="SB Sans Display Semibold" panose="020B0703040504020204" pitchFamily="34" charset="0"/>
              </a:defRPr>
            </a:lvl1pPr>
          </a:lstStyle>
          <a:p>
            <a:r>
              <a:rPr lang="ru-RU" sz="3900" dirty="0">
                <a:solidFill>
                  <a:srgbClr val="00766C"/>
                </a:solidFill>
                <a:effectLst/>
                <a:latin typeface="SB Sans Display Semibold" panose="020B0703040504020204" pitchFamily="34" charset="0"/>
                <a:cs typeface="SB Sans Display Semibold" panose="020B0703040504020204" pitchFamily="34" charset="0"/>
              </a:rPr>
              <a:t>Шаблон презентации 2020</a:t>
            </a:r>
            <a:endParaRPr lang="ru-RU" sz="3900" dirty="0">
              <a:solidFill>
                <a:srgbClr val="00766C"/>
              </a:solidFill>
              <a:latin typeface="SB Sans Display Semibold" panose="020B0703040504020204" pitchFamily="34" charset="0"/>
              <a:cs typeface="SB Sans Display Semibold" panose="020B0703040504020204" pitchFamily="34" charset="0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792480" y="5872096"/>
            <a:ext cx="740908" cy="355482"/>
          </a:xfrm>
          <a:noFill/>
        </p:spPr>
        <p:txBody>
          <a:bodyPr vert="horz" wrap="none" lIns="91440" tIns="45720" rIns="91440" bIns="45720" rtlCol="0" anchor="b">
            <a:spAutoFit/>
          </a:bodyPr>
          <a:lstStyle>
            <a:lvl1pPr marL="0" indent="0">
              <a:buNone/>
              <a:defRPr lang="ru-RU" sz="1900" dirty="0">
                <a:solidFill>
                  <a:schemeClr val="bg2">
                    <a:lumMod val="50000"/>
                  </a:schemeClr>
                </a:solidFill>
                <a:effectLst/>
                <a:latin typeface="SB Sans Display" panose="020B0503040504020204" pitchFamily="34" charset="0"/>
                <a:cs typeface="SB Sans Display" panose="020B0503040504020204" pitchFamily="34" charset="0"/>
              </a:defRPr>
            </a:lvl1pPr>
          </a:lstStyle>
          <a:p>
            <a:pPr marL="228600" lvl="0" indent="-228600"/>
            <a:r>
              <a:rPr lang="ru-RU" dirty="0"/>
              <a:t>Дата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35" y="738732"/>
            <a:ext cx="1973150" cy="3958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457" y="476174"/>
            <a:ext cx="828987" cy="8838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728" y="4675743"/>
            <a:ext cx="1078903" cy="1341009"/>
          </a:xfrm>
          <a:prstGeom prst="rect">
            <a:avLst/>
          </a:prstGeom>
        </p:spPr>
      </p:pic>
      <p:pic>
        <p:nvPicPr>
          <p:cNvPr id="10" name="Picture 9" descr="http://876D2717957D4DE4BF5F0946841F6407.dms.sberbank.ru/876D2717957D4DE4BF5F0946841F6407-FE615797DFED6C95263FB70D5FE7B837-E638298296C96E3C9577A2705B8F787E/1.png"/>
          <p:cNvPicPr>
            <a:picLocks/>
          </p:cNvPicPr>
          <p:nvPr userDrawn="1"/>
        </p:nvPicPr>
        <p:blipFill>
          <a:blip r:link="rId11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368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3F93D-5F2F-48B7-B4E0-45DD4E948377}" type="datetime1">
              <a:rPr lang="ru-RU" smtClean="0"/>
              <a:t>31/10/2022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838D-6406-4574-A9A5-074039DD8048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 descr="http://0B38707961ACFD2D38B5A268F4E817FD.dms.sberbank.ru/0B38707961ACFD2D38B5A268F4E817FD-636CBE3BEBC9F901154FB2D567040C1C-E842B6E44328880B74CBB4C8806CFBD3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41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5" Type="http://schemas.openxmlformats.org/officeDocument/2006/relationships/theme" Target="../theme/theme1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3" Type="http://schemas.openxmlformats.org/officeDocument/2006/relationships/slideLayout" Target="../slideLayouts/slideLayout7.xml"/><Relationship Id="rId7" Type="http://schemas.openxmlformats.org/officeDocument/2006/relationships/tags" Target="../tags/tag10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vmlDrawing" Target="../drawings/vmlDrawing5.vml"/><Relationship Id="rId11" Type="http://schemas.openxmlformats.org/officeDocument/2006/relationships/image" Target="../media/image2.png"/><Relationship Id="rId5" Type="http://schemas.openxmlformats.org/officeDocument/2006/relationships/theme" Target="../theme/theme2.xml"/><Relationship Id="rId10" Type="http://schemas.openxmlformats.org/officeDocument/2006/relationships/image" Target="../media/image6.emf"/><Relationship Id="rId4" Type="http://schemas.openxmlformats.org/officeDocument/2006/relationships/slideLayout" Target="../slideLayouts/slideLayout8.xml"/><Relationship Id="rId9" Type="http://schemas.openxmlformats.org/officeDocument/2006/relationships/oleObject" Target="../embeddings/oleObject5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7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35" name="think-cell Slide" r:id="rId9" imgW="384" imgH="385" progId="TCLayout.ActiveDocument.1">
                  <p:embed/>
                </p:oleObj>
              </mc:Choice>
              <mc:Fallback>
                <p:oleObj name="think-cell Slide" r:id="rId9" imgW="384" imgH="385" progId="TCLayout.ActiveDocument.1">
                  <p:embed/>
                  <p:pic>
                    <p:nvPicPr>
                      <p:cNvPr id="8" name="Object 7" hidden="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/>
          <p:cNvSpPr/>
          <p:nvPr userDrawn="1">
            <p:custDataLst>
              <p:tags r:id="rId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 eaLnBrk="1"/>
            <a:endParaRPr lang="ru-RU" sz="2000" b="0" i="0" baseline="0" dirty="0">
              <a:latin typeface="SB Sans Display Semibold" panose="020B0703040504020204" pitchFamily="34" charset="0"/>
              <a:ea typeface="+mn-ea"/>
              <a:cs typeface="SB Sans Display Semibold" panose="020B0703040504020204" pitchFamily="34" charset="0"/>
              <a:sym typeface="SB Sans Display Semibold" panose="020B0703040504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0538" y="596346"/>
            <a:ext cx="10515600" cy="490904"/>
          </a:xfrm>
          <a:prstGeom prst="rect">
            <a:avLst/>
          </a:prstGeom>
        </p:spPr>
        <p:txBody>
          <a:bodyPr vert="horz" lIns="0" tIns="45720" rIns="91440" bIns="45720" rtlCol="0" anchor="t">
            <a:sp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23" name="Rectangle 22"/>
          <p:cNvSpPr/>
          <p:nvPr/>
        </p:nvSpPr>
        <p:spPr>
          <a:xfrm>
            <a:off x="-309309" y="0"/>
            <a:ext cx="238287" cy="238287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4" name="Rectangle 23"/>
          <p:cNvSpPr/>
          <p:nvPr/>
        </p:nvSpPr>
        <p:spPr>
          <a:xfrm>
            <a:off x="-309309" y="304394"/>
            <a:ext cx="238287" cy="238287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5" name="Rectangle 24"/>
          <p:cNvSpPr/>
          <p:nvPr/>
        </p:nvSpPr>
        <p:spPr>
          <a:xfrm>
            <a:off x="-309309" y="1826364"/>
            <a:ext cx="238287" cy="23828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6" name="Rectangle 25"/>
          <p:cNvSpPr/>
          <p:nvPr/>
        </p:nvSpPr>
        <p:spPr>
          <a:xfrm>
            <a:off x="-309309" y="913182"/>
            <a:ext cx="238287" cy="238287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7" name="Rectangle 26"/>
          <p:cNvSpPr/>
          <p:nvPr/>
        </p:nvSpPr>
        <p:spPr>
          <a:xfrm>
            <a:off x="-309309" y="608788"/>
            <a:ext cx="238287" cy="23828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8" name="Rectangle 27"/>
          <p:cNvSpPr/>
          <p:nvPr/>
        </p:nvSpPr>
        <p:spPr>
          <a:xfrm>
            <a:off x="-309309" y="2130758"/>
            <a:ext cx="238287" cy="238287"/>
          </a:xfrm>
          <a:prstGeom prst="rect">
            <a:avLst/>
          </a:prstGeom>
          <a:solidFill>
            <a:srgbClr val="D6D5D7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9" name="Rectangle 28"/>
          <p:cNvSpPr/>
          <p:nvPr/>
        </p:nvSpPr>
        <p:spPr>
          <a:xfrm>
            <a:off x="-309309" y="2435152"/>
            <a:ext cx="238287" cy="238287"/>
          </a:xfrm>
          <a:prstGeom prst="rect">
            <a:avLst/>
          </a:prstGeom>
          <a:solidFill>
            <a:srgbClr val="969597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0" name="Rectangle 29"/>
          <p:cNvSpPr/>
          <p:nvPr/>
        </p:nvSpPr>
        <p:spPr>
          <a:xfrm>
            <a:off x="-309309" y="1521970"/>
            <a:ext cx="238287" cy="238287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1" name="Rectangle 30"/>
          <p:cNvSpPr/>
          <p:nvPr/>
        </p:nvSpPr>
        <p:spPr>
          <a:xfrm>
            <a:off x="-309309" y="1217576"/>
            <a:ext cx="238287" cy="238287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3" name="Rectangle 32"/>
          <p:cNvSpPr/>
          <p:nvPr/>
        </p:nvSpPr>
        <p:spPr>
          <a:xfrm>
            <a:off x="-309309" y="3043940"/>
            <a:ext cx="238287" cy="238287"/>
          </a:xfrm>
          <a:prstGeom prst="rect">
            <a:avLst/>
          </a:prstGeom>
          <a:solidFill>
            <a:srgbClr val="E6E5E7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-309309" y="3348334"/>
            <a:ext cx="238287" cy="238287"/>
          </a:xfrm>
          <a:prstGeom prst="rect">
            <a:avLst/>
          </a:prstGeom>
          <a:solidFill>
            <a:srgbClr val="46566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700" dirty="0"/>
              <a:t>text</a:t>
            </a:r>
            <a:endParaRPr lang="ru-RU" sz="700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-309309" y="3652728"/>
            <a:ext cx="238287" cy="238287"/>
          </a:xfrm>
          <a:prstGeom prst="rect">
            <a:avLst/>
          </a:prstGeom>
          <a:gradFill>
            <a:gsLst>
              <a:gs pos="80000">
                <a:srgbClr val="FBEF00"/>
              </a:gs>
              <a:gs pos="41000">
                <a:srgbClr val="00FFC8"/>
              </a:gs>
              <a:gs pos="15000">
                <a:schemeClr val="accent3"/>
              </a:gs>
              <a:gs pos="0">
                <a:schemeClr val="accent3"/>
              </a:gs>
              <a:gs pos="100000">
                <a:schemeClr val="accent4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8" name="Rectangle 57"/>
          <p:cNvSpPr/>
          <p:nvPr userDrawn="1"/>
        </p:nvSpPr>
        <p:spPr>
          <a:xfrm>
            <a:off x="-309309" y="2739546"/>
            <a:ext cx="238287" cy="238287"/>
          </a:xfrm>
          <a:prstGeom prst="rect">
            <a:avLst/>
          </a:prstGeom>
          <a:solidFill>
            <a:srgbClr val="7F7E8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Номер слайда 2">
            <a:extLst>
              <a:ext uri="{FF2B5EF4-FFF2-40B4-BE49-F238E27FC236}">
                <a16:creationId xmlns:a16="http://schemas.microsoft.com/office/drawing/2014/main" id="{618DE86B-EA07-924C-B6BD-3FD1E65690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29963" y="6481781"/>
            <a:ext cx="619125" cy="149464"/>
          </a:xfrm>
          <a:prstGeom prst="rect">
            <a:avLst/>
          </a:prstGeom>
        </p:spPr>
        <p:txBody>
          <a:bodyPr anchor="ctr"/>
          <a:lstStyle>
            <a:lvl1pPr algn="r">
              <a:defRPr sz="1100" b="0" i="0">
                <a:solidFill>
                  <a:srgbClr val="7C8287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defRPr>
            </a:lvl1pPr>
          </a:lstStyle>
          <a:p>
            <a:pPr marL="180975" indent="-180975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1ECC838D-6406-4574-A9A5-074039DD8048}" type="slidenum">
              <a:rPr lang="ru-RU" smtClean="0"/>
              <a:pPr marL="180975" indent="-180975">
                <a:lnSpc>
                  <a:spcPct val="9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650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2800" kern="1200" dirty="0">
          <a:solidFill>
            <a:srgbClr val="333F48"/>
          </a:solidFill>
          <a:effectLst/>
          <a:latin typeface="SB Sans Display Semibold" panose="020B0703040504020204" pitchFamily="34" charset="0"/>
          <a:ea typeface="+mn-ea"/>
          <a:cs typeface="SB Sans Display Semibold" panose="020B0703040504020204" pitchFamily="34" charset="0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lang="en-US" sz="1000" b="0" kern="1200" smtClean="0">
          <a:solidFill>
            <a:schemeClr val="tx2"/>
          </a:solidFill>
          <a:effectLst/>
          <a:latin typeface="+mn-lt"/>
          <a:ea typeface="+mn-ea"/>
          <a:cs typeface="SB Sans Display" panose="020B0604020202020204" charset="0"/>
        </a:defRPr>
      </a:lvl1pPr>
      <a:lvl2pPr marL="647700" indent="-28575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Font typeface="SB Sans Display" panose="020B0604020202020204" charset="0"/>
        <a:buChar char="-"/>
        <a:defRPr lang="en-US" sz="1000" kern="1200" smtClean="0">
          <a:solidFill>
            <a:schemeClr val="tx2"/>
          </a:solidFill>
          <a:latin typeface="+mn-lt"/>
          <a:ea typeface="+mn-ea"/>
          <a:cs typeface="+mn-cs"/>
        </a:defRPr>
      </a:lvl2pPr>
      <a:lvl3pPr marL="466725" indent="-28575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SzPct val="80000"/>
        <a:buFont typeface="SB Sans Display" panose="020B0604020202020204" charset="0"/>
        <a:buChar char="○"/>
        <a:defRPr lang="en-US" sz="1000" kern="1200" smtClean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lang="en-US" sz="1000" kern="1200" smtClean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lang="ru-RU" sz="1000" kern="1200" smtClean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 userDrawn="1">
          <p15:clr>
            <a:srgbClr val="F26B43"/>
          </p15:clr>
        </p15:guide>
        <p15:guide id="2" pos="529" userDrawn="1">
          <p15:clr>
            <a:srgbClr val="F26B43"/>
          </p15:clr>
        </p15:guide>
        <p15:guide id="3" pos="3840">
          <p15:clr>
            <a:srgbClr val="F26B43"/>
          </p15:clr>
        </p15:guide>
        <p15:guide id="4" pos="7151" userDrawn="1">
          <p15:clr>
            <a:srgbClr val="F26B43"/>
          </p15:clr>
        </p15:guide>
        <p15:guide id="5" orient="horz" pos="3861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 hidden="1"/>
          <p:cNvGraphicFramePr>
            <a:graphicFrameLocks/>
          </p:cNvGraphicFramePr>
          <p:nvPr>
            <p:custDataLst>
              <p:tags r:id="rId7"/>
            </p:custDataLst>
          </p:nvPr>
        </p:nvGraphicFramePr>
        <p:xfrm>
          <a:off x="2122" y="2147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40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2" name="Объект 1" hidden="1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" y="2147"/>
                        <a:ext cx="2116" cy="2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Прямоугольник 2" hidden="1"/>
          <p:cNvSpPr/>
          <p:nvPr>
            <p:custDataLst>
              <p:tags r:id="rId8"/>
            </p:custDataLst>
          </p:nvPr>
        </p:nvSpPr>
        <p:spPr>
          <a:xfrm>
            <a:off x="1" y="9"/>
            <a:ext cx="211667" cy="211667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b="0" i="0" baseline="0" dirty="0">
              <a:solidFill>
                <a:schemeClr val="tx1"/>
              </a:solidFill>
              <a:latin typeface="Calibri Light" panose="020F0302020204030204" pitchFamily="34" charset="0"/>
              <a:ea typeface="+mn-ea"/>
              <a:cs typeface="+mn-cs"/>
              <a:sym typeface="Calibri Light" panose="020F0302020204030204" pitchFamily="34" charset="0"/>
            </a:endParaRPr>
          </a:p>
        </p:txBody>
      </p:sp>
      <p:sp>
        <p:nvSpPr>
          <p:cNvPr id="1036" name="Text 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76224" y="1990669"/>
            <a:ext cx="585302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67361" y="389474"/>
            <a:ext cx="11314123" cy="2492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lvl="0" defTabSz="914262" latinLnBrk="0"/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10" name="On-page tracker" hidden="1"/>
          <p:cNvSpPr>
            <a:spLocks noChangeArrowheads="1"/>
          </p:cNvSpPr>
          <p:nvPr/>
        </p:nvSpPr>
        <p:spPr bwMode="auto">
          <a:xfrm>
            <a:off x="161985" y="27537"/>
            <a:ext cx="6639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1400" dirty="0">
                <a:solidFill>
                  <a:srgbClr val="808080"/>
                </a:solidFill>
              </a:rPr>
              <a:t>TRACKER</a:t>
            </a:r>
          </a:p>
        </p:txBody>
      </p:sp>
      <p:sp>
        <p:nvSpPr>
          <p:cNvPr id="11" name="Unit of measure" hidden="1"/>
          <p:cNvSpPr txBox="1">
            <a:spLocks noChangeArrowheads="1"/>
          </p:cNvSpPr>
          <p:nvPr/>
        </p:nvSpPr>
        <p:spPr bwMode="auto">
          <a:xfrm>
            <a:off x="161995" y="860471"/>
            <a:ext cx="1172548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1600" dirty="0">
                <a:solidFill>
                  <a:srgbClr val="808080"/>
                </a:solidFill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976208" y="1158129"/>
            <a:ext cx="5801189" cy="510220"/>
            <a:chOff x="915" y="715"/>
            <a:chExt cx="2686" cy="315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sz="1600" b="1" dirty="0">
                  <a:solidFill>
                    <a:srgbClr val="000000"/>
                  </a:solidFill>
                </a:rPr>
                <a:t>Title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sz="1600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sp>
        <p:nvSpPr>
          <p:cNvPr id="20" name="Slide Number"/>
          <p:cNvSpPr txBox="1">
            <a:spLocks/>
          </p:cNvSpPr>
          <p:nvPr/>
        </p:nvSpPr>
        <p:spPr>
          <a:xfrm>
            <a:off x="11900023" y="6691975"/>
            <a:ext cx="284012" cy="155496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z="1000" smtClean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000" dirty="0">
              <a:solidFill>
                <a:schemeClr val="tx1"/>
              </a:solidFill>
              <a:latin typeface="+mn-lt"/>
              <a:cs typeface="Segoe UI Light" panose="020B0502040204020203" pitchFamily="34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5F87A3D-AC6D-5A48-B567-E76587DBDB0B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151" y="672544"/>
            <a:ext cx="992061" cy="39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438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5" r:id="rId2"/>
    <p:sldLayoutId id="2147483766" r:id="rId3"/>
    <p:sldLayoutId id="2147483767" r:id="rId4"/>
  </p:sldLayoutIdLst>
  <p:hf hdr="0" ftr="0" dt="0"/>
  <p:txStyles>
    <p:titleStyle>
      <a:lvl1pPr algn="l" defTabSz="895214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357134" algn="l"/>
        </a:tabLst>
        <a:defRPr lang="ru-RU" sz="1800" b="0" kern="1200" dirty="0">
          <a:solidFill>
            <a:schemeClr val="bg1"/>
          </a:solidFill>
          <a:latin typeface="+mj-lt"/>
          <a:ea typeface="+mn-ea"/>
          <a:cs typeface="+mn-cs"/>
        </a:defRPr>
      </a:lvl1pPr>
      <a:lvl2pPr algn="l" defTabSz="895214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214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214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214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130" algn="l" defTabSz="895214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262" algn="l" defTabSz="895214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393" algn="l" defTabSz="895214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523" algn="l" defTabSz="895214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214" rtl="0" eaLnBrk="1" fontAlgn="base" hangingPunct="1">
        <a:spcBef>
          <a:spcPct val="0"/>
        </a:spcBef>
        <a:spcAft>
          <a:spcPct val="0"/>
        </a:spcAft>
        <a:buClr>
          <a:schemeClr val="bg1"/>
        </a:buClr>
        <a:defRPr sz="1400">
          <a:solidFill>
            <a:schemeClr val="bg1"/>
          </a:solidFill>
          <a:latin typeface="Helvetica" panose="020B0604020202020204" charset="0"/>
          <a:ea typeface="+mn-ea"/>
          <a:cs typeface="Helvetica" panose="020B0604020202020204" charset="0"/>
        </a:defRPr>
      </a:lvl1pPr>
      <a:lvl2pPr marL="193646" indent="-192059" algn="l" defTabSz="895214" rtl="0" eaLnBrk="1" fontAlgn="base" hangingPunct="1">
        <a:spcBef>
          <a:spcPct val="0"/>
        </a:spcBef>
        <a:spcAft>
          <a:spcPct val="0"/>
        </a:spcAft>
        <a:buClr>
          <a:schemeClr val="bg1"/>
        </a:buClr>
        <a:buSzPct val="100000"/>
        <a:buFont typeface="Wingdings" panose="05000000000000000000" pitchFamily="2" charset="2"/>
        <a:buChar char="§"/>
        <a:defRPr sz="1400">
          <a:solidFill>
            <a:schemeClr val="bg1"/>
          </a:solidFill>
          <a:latin typeface="Helvetica" panose="020B0604020202020204" charset="0"/>
          <a:cs typeface="Helvetica" panose="020B0604020202020204" charset="0"/>
        </a:defRPr>
      </a:lvl2pPr>
      <a:lvl3pPr marL="457130" indent="-261899" algn="l" defTabSz="895214" rtl="0" eaLnBrk="1" fontAlgn="base" hangingPunct="1">
        <a:spcBef>
          <a:spcPct val="0"/>
        </a:spcBef>
        <a:spcAft>
          <a:spcPct val="0"/>
        </a:spcAft>
        <a:buClr>
          <a:schemeClr val="bg1"/>
        </a:buClr>
        <a:buSzPct val="120000"/>
        <a:buFont typeface="Arial" charset="0"/>
        <a:buChar char="–"/>
        <a:defRPr sz="1400">
          <a:solidFill>
            <a:schemeClr val="bg1"/>
          </a:solidFill>
          <a:latin typeface="Helvetica" panose="020B0604020202020204" charset="0"/>
          <a:cs typeface="Helvetica" panose="020B0604020202020204" charset="0"/>
        </a:defRPr>
      </a:lvl3pPr>
      <a:lvl4pPr marL="614271" indent="-155551" algn="l" defTabSz="895214" rtl="0" eaLnBrk="1" fontAlgn="base" hangingPunct="1">
        <a:spcBef>
          <a:spcPct val="0"/>
        </a:spcBef>
        <a:spcAft>
          <a:spcPct val="0"/>
        </a:spcAft>
        <a:buClr>
          <a:schemeClr val="bg1"/>
        </a:buClr>
        <a:buSzPct val="120000"/>
        <a:buFont typeface="Arial" panose="020B0604020202020204" pitchFamily="34" charset="0"/>
        <a:buChar char="▫"/>
        <a:defRPr sz="1400">
          <a:solidFill>
            <a:schemeClr val="bg1"/>
          </a:solidFill>
          <a:latin typeface="Helvetica" panose="020B0604020202020204" charset="0"/>
          <a:cs typeface="Helvetica" panose="020B0604020202020204" charset="0"/>
        </a:defRPr>
      </a:lvl4pPr>
      <a:lvl5pPr marL="749696" indent="-130156" algn="l" defTabSz="895214" rtl="0" eaLnBrk="1" fontAlgn="base" hangingPunct="1">
        <a:spcBef>
          <a:spcPct val="0"/>
        </a:spcBef>
        <a:spcAft>
          <a:spcPct val="0"/>
        </a:spcAft>
        <a:buClr>
          <a:schemeClr val="bg1"/>
        </a:buClr>
        <a:buSzPct val="89000"/>
        <a:buFont typeface="Arial" charset="0"/>
        <a:buChar char="-"/>
        <a:defRPr sz="1400">
          <a:solidFill>
            <a:schemeClr val="bg1"/>
          </a:solidFill>
          <a:latin typeface="Helvetica" panose="020B0604020202020204" charset="0"/>
          <a:cs typeface="Helvetica" panose="020B0604020202020204" charset="0"/>
        </a:defRPr>
      </a:lvl5pPr>
      <a:lvl6pPr marL="749696" indent="-130156" algn="l" defTabSz="89521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</a:defRPr>
      </a:lvl6pPr>
      <a:lvl7pPr marL="749696" indent="-130156" algn="l" defTabSz="89521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</a:defRPr>
      </a:lvl7pPr>
      <a:lvl8pPr marL="749696" indent="-130156" algn="l" defTabSz="89521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</a:defRPr>
      </a:lvl8pPr>
      <a:lvl9pPr marL="749696" indent="-130156" algn="l" defTabSz="89521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2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2" algn="l" defTabSz="9142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3" algn="l" defTabSz="9142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23" algn="l" defTabSz="9142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54" algn="l" defTabSz="9142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5" algn="l" defTabSz="9142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14" algn="l" defTabSz="9142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44" algn="l" defTabSz="9142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4.png"/><Relationship Id="rId3" Type="http://schemas.openxmlformats.org/officeDocument/2006/relationships/chart" Target="../charts/chart1.xml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2.jpe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12" Type="http://schemas.openxmlformats.org/officeDocument/2006/relationships/image" Target="../media/image20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jpeg"/><Relationship Id="rId10" Type="http://schemas.openxmlformats.org/officeDocument/2006/relationships/image" Target="../media/image17.png"/><Relationship Id="rId4" Type="http://schemas.openxmlformats.org/officeDocument/2006/relationships/image" Target="../media/image4.png"/><Relationship Id="rId9" Type="http://schemas.openxmlformats.org/officeDocument/2006/relationships/image" Target="../media/image16.png"/><Relationship Id="rId1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>
            <a:off x="675541" y="3025329"/>
            <a:ext cx="7417873" cy="496885"/>
          </a:xfrm>
          <a:prstGeom prst="triangle">
            <a:avLst>
              <a:gd name="adj" fmla="val 68760"/>
            </a:avLst>
          </a:prstGeom>
          <a:gradFill>
            <a:gsLst>
              <a:gs pos="13000">
                <a:schemeClr val="bg1">
                  <a:alpha val="56000"/>
                </a:schemeClr>
              </a:gs>
              <a:gs pos="46000">
                <a:schemeClr val="bg1">
                  <a:lumMod val="75000"/>
                  <a:alpha val="50000"/>
                </a:schemeClr>
              </a:gs>
              <a:gs pos="100000">
                <a:schemeClr val="bg1">
                  <a:lumMod val="65000"/>
                  <a:alpha val="5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Заголовок 1"/>
          <p:cNvSpPr txBox="1">
            <a:spLocks/>
          </p:cNvSpPr>
          <p:nvPr/>
        </p:nvSpPr>
        <p:spPr>
          <a:xfrm>
            <a:off x="790632" y="402703"/>
            <a:ext cx="9334443" cy="978729"/>
          </a:xfrm>
          <a:prstGeom prst="rect">
            <a:avLst/>
          </a:prstGeom>
        </p:spPr>
        <p:txBody>
          <a:bodyPr vert="horz" wrap="square" lIns="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2800" kern="1200">
                <a:solidFill>
                  <a:srgbClr val="333F48"/>
                </a:solidFill>
                <a:effectLst/>
                <a:latin typeface="SB Sans Display Semibold" panose="020B0703040504020204" pitchFamily="34" charset="0"/>
                <a:ea typeface="+mn-ea"/>
                <a:cs typeface="SB Sans Display Semibold" panose="020B0703040504020204" pitchFamily="34" charset="0"/>
              </a:defRPr>
            </a:lvl1pPr>
          </a:lstStyle>
          <a:p>
            <a:r>
              <a:rPr lang="ru-RU" sz="3200" dirty="0" smtClean="0">
                <a:latin typeface="+mn-lt"/>
              </a:rPr>
              <a:t>Предлагаемые услуги по сопровождению сделок по покупке бизнеса (</a:t>
            </a:r>
            <a:r>
              <a:rPr lang="en-US" sz="3200" dirty="0" smtClean="0">
                <a:latin typeface="+mn-lt"/>
              </a:rPr>
              <a:t>buy-side)</a:t>
            </a:r>
            <a:endParaRPr lang="ru-RU" sz="3200" dirty="0">
              <a:latin typeface="+mn-lt"/>
            </a:endParaRPr>
          </a:p>
        </p:txBody>
      </p:sp>
      <p:sp>
        <p:nvSpPr>
          <p:cNvPr id="67" name="Номер слайда 1"/>
          <p:cNvSpPr txBox="1">
            <a:spLocks/>
          </p:cNvSpPr>
          <p:nvPr/>
        </p:nvSpPr>
        <p:spPr>
          <a:xfrm>
            <a:off x="11282363" y="6634181"/>
            <a:ext cx="619125" cy="149464"/>
          </a:xfrm>
          <a:prstGeom prst="rect">
            <a:avLst/>
          </a:prstGeom>
        </p:spPr>
        <p:txBody>
          <a:bodyPr anchor="ctr"/>
          <a:lstStyle>
            <a:defPPr>
              <a:defRPr lang="ru-RU"/>
            </a:defPPr>
            <a:lvl1pPr marL="0" algn="r" defTabSz="914400" rtl="0" eaLnBrk="1" latinLnBrk="0" hangingPunct="1">
              <a:defRPr sz="1100" b="0" i="0" kern="1200">
                <a:solidFill>
                  <a:srgbClr val="7C8287"/>
                </a:solidFill>
                <a:latin typeface="SB Sans Display Light" panose="020B0303040504020204" pitchFamily="34" charset="0"/>
                <a:ea typeface="+mn-ea"/>
                <a:cs typeface="SB Sans Display Light" panose="020B030304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ru-RU" smtClean="0">
                <a:latin typeface="+mn-lt"/>
              </a:rPr>
              <a:pPr/>
              <a:t>1</a:t>
            </a:fld>
            <a:endParaRPr lang="ru-RU" dirty="0">
              <a:latin typeface="+mn-l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932297" y="1549281"/>
            <a:ext cx="50933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 smtClean="0">
                <a:solidFill>
                  <a:schemeClr val="accent1"/>
                </a:solidFill>
                <a:latin typeface="SB Sans Display" panose="020B0503040504020204" pitchFamily="34" charset="0"/>
                <a:cs typeface="SB Sans Display" panose="020B0503040504020204" pitchFamily="34" charset="0"/>
              </a:rPr>
              <a:t>Клиентская ситуация и предлагаемые решения </a:t>
            </a:r>
          </a:p>
        </p:txBody>
      </p:sp>
      <p:cxnSp>
        <p:nvCxnSpPr>
          <p:cNvPr id="69" name="Straight Connector 34"/>
          <p:cNvCxnSpPr/>
          <p:nvPr/>
        </p:nvCxnSpPr>
        <p:spPr>
          <a:xfrm flipH="1">
            <a:off x="675542" y="1877958"/>
            <a:ext cx="7392694" cy="0"/>
          </a:xfrm>
          <a:prstGeom prst="line">
            <a:avLst/>
          </a:prstGeom>
          <a:ln w="28575">
            <a:solidFill>
              <a:srgbClr val="333F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Shape 2540"/>
          <p:cNvSpPr/>
          <p:nvPr/>
        </p:nvSpPr>
        <p:spPr>
          <a:xfrm>
            <a:off x="1013502" y="2084061"/>
            <a:ext cx="184268" cy="1842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  <a:miter lim="400000"/>
          </a:ln>
        </p:spPr>
        <p:txBody>
          <a:bodyPr lIns="19045" tIns="19045" rIns="19045" bIns="19045" anchor="ctr"/>
          <a:lstStyle/>
          <a:p>
            <a:pPr marL="0" marR="0" lvl="0" indent="0" algn="l" defTabSz="22853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333F48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cs typeface="SB Sans Display Light" panose="020B0303040504020204" pitchFamily="34" charset="0"/>
              <a:sym typeface="Gill San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8D265BF-90F7-FE45-989F-D21450CCEFE7}"/>
              </a:ext>
            </a:extLst>
          </p:cNvPr>
          <p:cNvSpPr txBox="1"/>
          <p:nvPr/>
        </p:nvSpPr>
        <p:spPr>
          <a:xfrm>
            <a:off x="1177638" y="2015077"/>
            <a:ext cx="2929849" cy="98488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spcAft>
                <a:spcPts val="600"/>
              </a:spcAft>
            </a:pPr>
            <a:r>
              <a:rPr lang="ru-RU" sz="1200" dirty="0">
                <a:latin typeface="SB Sans Display" panose="020B0503040504020204" pitchFamily="34" charset="0"/>
                <a:cs typeface="SB Sans Display" panose="020B0503040504020204" pitchFamily="34" charset="0"/>
              </a:rPr>
              <a:t>Выкуп иностранных акционеров</a:t>
            </a:r>
          </a:p>
          <a:p>
            <a:pPr>
              <a:spcAft>
                <a:spcPts val="600"/>
              </a:spcAft>
            </a:pPr>
            <a:r>
              <a:rPr lang="ru-RU" sz="1200" dirty="0" smtClean="0">
                <a:latin typeface="SB Sans Display" panose="020B0503040504020204" pitchFamily="34" charset="0"/>
                <a:cs typeface="SB Sans Display" panose="020B0503040504020204" pitchFamily="34" charset="0"/>
              </a:rPr>
              <a:t>Приобретение </a:t>
            </a:r>
            <a:r>
              <a:rPr lang="ru-RU" sz="1200" dirty="0">
                <a:latin typeface="SB Sans Display" panose="020B0503040504020204" pitchFamily="34" charset="0"/>
                <a:cs typeface="SB Sans Display" panose="020B0503040504020204" pitchFamily="34" charset="0"/>
              </a:rPr>
              <a:t>конкурентов</a:t>
            </a:r>
            <a:r>
              <a:rPr lang="en-US" sz="1200" dirty="0">
                <a:latin typeface="SB Sans Display" panose="020B0503040504020204" pitchFamily="34" charset="0"/>
                <a:cs typeface="SB Sans Display" panose="020B0503040504020204" pitchFamily="34" charset="0"/>
              </a:rPr>
              <a:t>/</a:t>
            </a:r>
            <a:r>
              <a:rPr lang="ru-RU" sz="1200" dirty="0">
                <a:latin typeface="SB Sans Display" panose="020B0503040504020204" pitchFamily="34" charset="0"/>
                <a:cs typeface="SB Sans Display" panose="020B0503040504020204" pitchFamily="34" charset="0"/>
              </a:rPr>
              <a:t>консолидация</a:t>
            </a:r>
          </a:p>
          <a:p>
            <a:pPr>
              <a:spcAft>
                <a:spcPts val="600"/>
              </a:spcAft>
            </a:pPr>
            <a:r>
              <a:rPr lang="ru-RU" sz="1200" dirty="0">
                <a:latin typeface="SB Sans Display" panose="020B0503040504020204" pitchFamily="34" charset="0"/>
                <a:cs typeface="SB Sans Display" panose="020B0503040504020204" pitchFamily="34" charset="0"/>
              </a:rPr>
              <a:t>Покупка </a:t>
            </a:r>
            <a:r>
              <a:rPr lang="en-US" sz="1200" dirty="0">
                <a:latin typeface="SB Sans Display" panose="020B0503040504020204" pitchFamily="34" charset="0"/>
                <a:cs typeface="SB Sans Display" panose="020B0503040504020204" pitchFamily="34" charset="0"/>
              </a:rPr>
              <a:t>distressed </a:t>
            </a:r>
            <a:r>
              <a:rPr lang="ru-RU" sz="1200" dirty="0">
                <a:latin typeface="SB Sans Display" panose="020B0503040504020204" pitchFamily="34" charset="0"/>
                <a:cs typeface="SB Sans Display" panose="020B0503040504020204" pitchFamily="34" charset="0"/>
              </a:rPr>
              <a:t>активов</a:t>
            </a:r>
          </a:p>
        </p:txBody>
      </p:sp>
      <p:sp>
        <p:nvSpPr>
          <p:cNvPr id="73" name="Shape 2540"/>
          <p:cNvSpPr/>
          <p:nvPr/>
        </p:nvSpPr>
        <p:spPr>
          <a:xfrm>
            <a:off x="1013502" y="2335408"/>
            <a:ext cx="184268" cy="1842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  <a:miter lim="400000"/>
          </a:ln>
        </p:spPr>
        <p:txBody>
          <a:bodyPr lIns="19045" tIns="19045" rIns="19045" bIns="19045" anchor="ctr"/>
          <a:lstStyle/>
          <a:p>
            <a:pPr marL="0" marR="0" lvl="0" indent="0" algn="l" defTabSz="22853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333F48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cs typeface="SB Sans Display Light" panose="020B0303040504020204" pitchFamily="34" charset="0"/>
              <a:sym typeface="Gill Sans"/>
            </a:endParaRPr>
          </a:p>
        </p:txBody>
      </p:sp>
      <p:sp>
        <p:nvSpPr>
          <p:cNvPr id="74" name="Shape 2540"/>
          <p:cNvSpPr/>
          <p:nvPr/>
        </p:nvSpPr>
        <p:spPr>
          <a:xfrm>
            <a:off x="1013502" y="2783816"/>
            <a:ext cx="184268" cy="1842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  <a:miter lim="400000"/>
          </a:ln>
        </p:spPr>
        <p:txBody>
          <a:bodyPr lIns="19045" tIns="19045" rIns="19045" bIns="19045" anchor="ctr"/>
          <a:lstStyle/>
          <a:p>
            <a:pPr marL="0" marR="0" lvl="0" indent="0" algn="l" defTabSz="22853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333F48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cs typeface="SB Sans Display Light" panose="020B0303040504020204" pitchFamily="34" charset="0"/>
              <a:sym typeface="Gill Sans"/>
            </a:endParaRPr>
          </a:p>
        </p:txBody>
      </p:sp>
      <p:pic>
        <p:nvPicPr>
          <p:cNvPr id="75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907" y="1998367"/>
            <a:ext cx="341406" cy="1075436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E8D265BF-90F7-FE45-989F-D21450CCEFE7}"/>
              </a:ext>
            </a:extLst>
          </p:cNvPr>
          <p:cNvSpPr txBox="1"/>
          <p:nvPr/>
        </p:nvSpPr>
        <p:spPr>
          <a:xfrm>
            <a:off x="4273836" y="1929382"/>
            <a:ext cx="3884045" cy="109260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spcAft>
                <a:spcPts val="600"/>
              </a:spcAft>
            </a:pPr>
            <a:r>
              <a:rPr lang="ru-RU" sz="1200" dirty="0">
                <a:latin typeface="SB Sans Display" panose="020B0503040504020204" pitchFamily="34" charset="0"/>
                <a:cs typeface="SB Sans Display" panose="020B0503040504020204" pitchFamily="34" charset="0"/>
              </a:rPr>
              <a:t>Финансирование </a:t>
            </a:r>
            <a:r>
              <a:rPr lang="en-US" sz="1200" dirty="0">
                <a:latin typeface="SB Sans Display" panose="020B0503040504020204" pitchFamily="34" charset="0"/>
                <a:cs typeface="SB Sans Display" panose="020B0503040504020204" pitchFamily="34" charset="0"/>
              </a:rPr>
              <a:t>M&amp;A</a:t>
            </a:r>
            <a:r>
              <a:rPr lang="ru-RU" sz="1200" dirty="0">
                <a:latin typeface="SB Sans Display" panose="020B0503040504020204" pitchFamily="34" charset="0"/>
                <a:cs typeface="SB Sans Display" panose="020B0503040504020204" pitchFamily="34" charset="0"/>
              </a:rPr>
              <a:t> сделки с предоставлением кредитного, мезонинного и/или акционерного продукта (</a:t>
            </a:r>
            <a:r>
              <a:rPr lang="en-US" sz="1200" dirty="0">
                <a:latin typeface="SB Sans Display" panose="020B0503040504020204" pitchFamily="34" charset="0"/>
                <a:cs typeface="SB Sans Display" panose="020B0503040504020204" pitchFamily="34" charset="0"/>
              </a:rPr>
              <a:t>Private Equity</a:t>
            </a:r>
            <a:r>
              <a:rPr lang="en-US" sz="1200" dirty="0" smtClean="0">
                <a:latin typeface="SB Sans Display" panose="020B0503040504020204" pitchFamily="34" charset="0"/>
                <a:cs typeface="SB Sans Display" panose="020B0503040504020204" pitchFamily="34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sz="1200" dirty="0" smtClean="0">
                <a:latin typeface="SB Sans Display" panose="020B0503040504020204" pitchFamily="34" charset="0"/>
                <a:cs typeface="SB Sans Display" panose="020B0503040504020204" pitchFamily="34" charset="0"/>
              </a:rPr>
              <a:t>M&amp;A</a:t>
            </a:r>
            <a:r>
              <a:rPr lang="ru-RU" sz="1200" dirty="0" smtClean="0">
                <a:latin typeface="SB Sans Display" panose="020B0503040504020204" pitchFamily="34" charset="0"/>
                <a:cs typeface="SB Sans Display" panose="020B0503040504020204" pitchFamily="34" charset="0"/>
              </a:rPr>
              <a:t> консультирование</a:t>
            </a:r>
            <a:r>
              <a:rPr lang="en-US" sz="1200" dirty="0" smtClean="0">
                <a:latin typeface="SB Sans Display" panose="020B0503040504020204" pitchFamily="34" charset="0"/>
                <a:cs typeface="SB Sans Display" panose="020B0503040504020204" pitchFamily="34" charset="0"/>
              </a:rPr>
              <a:t> </a:t>
            </a:r>
            <a:r>
              <a:rPr lang="ru-RU" sz="1200" dirty="0" smtClean="0">
                <a:latin typeface="SB Sans Display" panose="020B0503040504020204" pitchFamily="34" charset="0"/>
                <a:cs typeface="SB Sans Display" panose="020B0503040504020204" pitchFamily="34" charset="0"/>
              </a:rPr>
              <a:t>сделки по приобретению бизнеса (</a:t>
            </a:r>
            <a:r>
              <a:rPr lang="en-US" sz="1200" dirty="0" smtClean="0">
                <a:latin typeface="SB Sans Display" panose="020B0503040504020204" pitchFamily="34" charset="0"/>
                <a:cs typeface="SB Sans Display" panose="020B0503040504020204" pitchFamily="34" charset="0"/>
              </a:rPr>
              <a:t>buy-side)</a:t>
            </a:r>
          </a:p>
        </p:txBody>
      </p:sp>
      <p:sp>
        <p:nvSpPr>
          <p:cNvPr id="77" name="Shape 2540"/>
          <p:cNvSpPr/>
          <p:nvPr/>
        </p:nvSpPr>
        <p:spPr>
          <a:xfrm>
            <a:off x="4089569" y="2027001"/>
            <a:ext cx="184268" cy="1842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  <a:miter lim="400000"/>
          </a:ln>
        </p:spPr>
        <p:txBody>
          <a:bodyPr lIns="19045" tIns="19045" rIns="19045" bIns="19045" anchor="ctr"/>
          <a:lstStyle/>
          <a:p>
            <a:pPr marL="0" marR="0" lvl="0" indent="0" algn="l" defTabSz="22853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333F48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cs typeface="SB Sans Display Light" panose="020B0303040504020204" pitchFamily="34" charset="0"/>
              <a:sym typeface="Gill Sans"/>
            </a:endParaRPr>
          </a:p>
        </p:txBody>
      </p:sp>
      <p:sp>
        <p:nvSpPr>
          <p:cNvPr id="78" name="Shape 2540"/>
          <p:cNvSpPr/>
          <p:nvPr/>
        </p:nvSpPr>
        <p:spPr>
          <a:xfrm>
            <a:off x="4089569" y="2639797"/>
            <a:ext cx="184268" cy="1842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  <a:miter lim="400000"/>
          </a:ln>
        </p:spPr>
        <p:txBody>
          <a:bodyPr lIns="19045" tIns="19045" rIns="19045" bIns="19045" anchor="ctr"/>
          <a:lstStyle/>
          <a:p>
            <a:pPr marL="0" marR="0" lvl="0" indent="0" algn="l" defTabSz="22853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333F48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cs typeface="SB Sans Display Light" panose="020B0303040504020204" pitchFamily="34" charset="0"/>
              <a:sym typeface="Gill Sans"/>
            </a:endParaRPr>
          </a:p>
        </p:txBody>
      </p:sp>
      <p:cxnSp>
        <p:nvCxnSpPr>
          <p:cNvPr id="79" name="Straight Connector 34"/>
          <p:cNvCxnSpPr/>
          <p:nvPr/>
        </p:nvCxnSpPr>
        <p:spPr>
          <a:xfrm flipH="1">
            <a:off x="8261985" y="1877636"/>
            <a:ext cx="3589328" cy="0"/>
          </a:xfrm>
          <a:prstGeom prst="line">
            <a:avLst/>
          </a:prstGeom>
          <a:ln w="28575">
            <a:solidFill>
              <a:srgbClr val="333F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8844270" y="1311686"/>
            <a:ext cx="3459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err="1" smtClean="0">
                <a:solidFill>
                  <a:schemeClr val="accent1"/>
                </a:solidFill>
                <a:latin typeface="SB Sans Display" panose="020B0503040504020204" pitchFamily="34" charset="0"/>
                <a:cs typeface="SB Sans Display" panose="020B0503040504020204" pitchFamily="34" charset="0"/>
              </a:rPr>
              <a:t>Сбер</a:t>
            </a:r>
            <a:r>
              <a:rPr lang="ru-RU" sz="1600" b="1" dirty="0" smtClean="0">
                <a:solidFill>
                  <a:schemeClr val="accent1"/>
                </a:solidFill>
                <a:latin typeface="SB Sans Display" panose="020B0503040504020204" pitchFamily="34" charset="0"/>
                <a:cs typeface="SB Sans Display" panose="020B0503040504020204" pitchFamily="34" charset="0"/>
              </a:rPr>
              <a:t> является лидером российского рынка </a:t>
            </a:r>
            <a:r>
              <a:rPr lang="en-US" sz="1600" b="1" dirty="0" smtClean="0">
                <a:solidFill>
                  <a:schemeClr val="accent1"/>
                </a:solidFill>
                <a:latin typeface="SB Sans Display" panose="020B0503040504020204" pitchFamily="34" charset="0"/>
                <a:cs typeface="SB Sans Display" panose="020B0503040504020204" pitchFamily="34" charset="0"/>
              </a:rPr>
              <a:t>M&amp;A</a:t>
            </a:r>
            <a:endParaRPr lang="ru-RU" sz="1600" b="1" dirty="0" smtClean="0">
              <a:solidFill>
                <a:schemeClr val="accent1"/>
              </a:solidFill>
              <a:latin typeface="SB Sans Display" panose="020B0503040504020204" pitchFamily="34" charset="0"/>
              <a:cs typeface="SB Sans Display" panose="020B0503040504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106629"/>
              </p:ext>
            </p:extLst>
          </p:nvPr>
        </p:nvGraphicFramePr>
        <p:xfrm>
          <a:off x="675542" y="3279905"/>
          <a:ext cx="7449049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769">
                  <a:extLst>
                    <a:ext uri="{9D8B030D-6E8A-4147-A177-3AD203B41FA5}">
                      <a16:colId xmlns:a16="http://schemas.microsoft.com/office/drawing/2014/main" val="3660746966"/>
                    </a:ext>
                  </a:extLst>
                </a:gridCol>
                <a:gridCol w="3060000">
                  <a:extLst>
                    <a:ext uri="{9D8B030D-6E8A-4147-A177-3AD203B41FA5}">
                      <a16:colId xmlns:a16="http://schemas.microsoft.com/office/drawing/2014/main" val="3130534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85431046"/>
                    </a:ext>
                  </a:extLst>
                </a:gridCol>
                <a:gridCol w="3060000">
                  <a:extLst>
                    <a:ext uri="{9D8B030D-6E8A-4147-A177-3AD203B41FA5}">
                      <a16:colId xmlns:a16="http://schemas.microsoft.com/office/drawing/2014/main" val="2430339747"/>
                    </a:ext>
                  </a:extLst>
                </a:gridCol>
              </a:tblGrid>
              <a:tr h="255733"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R w="12700" cmpd="sng">
                      <a:noFill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rgbClr val="00766C"/>
                          </a:solidFill>
                        </a:rPr>
                        <a:t>Полный</a:t>
                      </a:r>
                      <a:r>
                        <a:rPr lang="ru-RU" sz="1200" baseline="0" dirty="0" smtClean="0">
                          <a:solidFill>
                            <a:srgbClr val="00766C"/>
                          </a:solidFill>
                        </a:rPr>
                        <a:t> </a:t>
                      </a:r>
                      <a:r>
                        <a:rPr lang="en-US" sz="1200" baseline="0" dirty="0" smtClean="0">
                          <a:solidFill>
                            <a:srgbClr val="00766C"/>
                          </a:solidFill>
                        </a:rPr>
                        <a:t>M&amp;A</a:t>
                      </a:r>
                      <a:r>
                        <a:rPr lang="ru-RU" sz="1200" baseline="0" dirty="0" smtClean="0">
                          <a:solidFill>
                            <a:srgbClr val="00766C"/>
                          </a:solidFill>
                        </a:rPr>
                        <a:t> мандат</a:t>
                      </a:r>
                      <a:endParaRPr lang="ru-RU" sz="1200" dirty="0">
                        <a:solidFill>
                          <a:srgbClr val="00766C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00" dirty="0">
                        <a:solidFill>
                          <a:srgbClr val="00766C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rgbClr val="00766C"/>
                          </a:solidFill>
                        </a:rPr>
                        <a:t>Базовая услуга </a:t>
                      </a:r>
                      <a:r>
                        <a:rPr lang="en-US" sz="1200" dirty="0" smtClean="0">
                          <a:solidFill>
                            <a:srgbClr val="00766C"/>
                          </a:solidFill>
                        </a:rPr>
                        <a:t>M&amp;A</a:t>
                      </a:r>
                      <a:endParaRPr lang="ru-RU" sz="1200" dirty="0">
                        <a:solidFill>
                          <a:srgbClr val="00766C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6698541"/>
                  </a:ext>
                </a:extLst>
              </a:tr>
              <a:tr h="369393">
                <a:tc>
                  <a:txBody>
                    <a:bodyPr/>
                    <a:lstStyle/>
                    <a:p>
                      <a:r>
                        <a:rPr lang="ru-RU" sz="1000" b="1" dirty="0" smtClean="0">
                          <a:solidFill>
                            <a:schemeClr val="bg1"/>
                          </a:solidFill>
                        </a:rPr>
                        <a:t>Размер</a:t>
                      </a:r>
                      <a:r>
                        <a:rPr lang="ru-RU" sz="1000" b="1" baseline="0" dirty="0" smtClean="0">
                          <a:solidFill>
                            <a:schemeClr val="bg1"/>
                          </a:solidFill>
                        </a:rPr>
                        <a:t> сделки</a:t>
                      </a:r>
                      <a:endParaRPr lang="ru-RU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66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Относительно крупные сделки </a:t>
                      </a:r>
                      <a:br>
                        <a:rPr lang="ru-RU" sz="1000" dirty="0" smtClean="0"/>
                      </a:br>
                      <a:r>
                        <a:rPr lang="ru-RU" sz="1000" dirty="0" smtClean="0"/>
                        <a:t>размером от 3 млрд руб.</a:t>
                      </a:r>
                      <a:endParaRPr lang="ru-RU" sz="1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F48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Любой </a:t>
                      </a:r>
                      <a:endParaRPr lang="ru-RU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F48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0724842"/>
                  </a:ext>
                </a:extLst>
              </a:tr>
              <a:tr h="369393">
                <a:tc>
                  <a:txBody>
                    <a:bodyPr/>
                    <a:lstStyle/>
                    <a:p>
                      <a:r>
                        <a:rPr lang="ru-RU" sz="1000" b="1" dirty="0" smtClean="0">
                          <a:solidFill>
                            <a:schemeClr val="bg1"/>
                          </a:solidFill>
                        </a:rPr>
                        <a:t>Комиссия</a:t>
                      </a:r>
                      <a:endParaRPr lang="ru-RU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66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Зависит от размера сделки, </a:t>
                      </a:r>
                      <a:br>
                        <a:rPr lang="ru-RU" sz="1000" dirty="0" smtClean="0"/>
                      </a:br>
                      <a:r>
                        <a:rPr lang="ru-RU" sz="1000" dirty="0" smtClean="0"/>
                        <a:t>как правило, более 70 млн руб.</a:t>
                      </a:r>
                      <a:endParaRPr lang="ru-RU" sz="1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33F48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F48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[</a:t>
                      </a:r>
                      <a:r>
                        <a:rPr lang="ru-RU" sz="1000" baseline="0" dirty="0" smtClean="0"/>
                        <a:t>_____</a:t>
                      </a:r>
                      <a:r>
                        <a:rPr lang="en-US" sz="1000" baseline="0" dirty="0" smtClean="0"/>
                        <a:t>] </a:t>
                      </a:r>
                      <a:r>
                        <a:rPr lang="ru-RU" sz="1000" baseline="0" dirty="0" smtClean="0"/>
                        <a:t>млн руб.</a:t>
                      </a:r>
                      <a:endParaRPr lang="ru-RU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33F48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F48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0503881"/>
                  </a:ext>
                </a:extLst>
              </a:tr>
              <a:tr h="1932208">
                <a:tc>
                  <a:txBody>
                    <a:bodyPr/>
                    <a:lstStyle/>
                    <a:p>
                      <a:r>
                        <a:rPr lang="ru-RU" sz="1000" b="1" dirty="0" smtClean="0">
                          <a:solidFill>
                            <a:schemeClr val="bg1"/>
                          </a:solidFill>
                        </a:rPr>
                        <a:t>Содержание</a:t>
                      </a:r>
                      <a:endParaRPr lang="ru-RU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66C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000" u="sng" dirty="0" smtClean="0"/>
                        <a:t>Полное сопровождение сделки:</a:t>
                      </a: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000" dirty="0" smtClean="0"/>
                        <a:t>Поиск и установление диалога с целями</a:t>
                      </a: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000" dirty="0" smtClean="0"/>
                        <a:t>Подготовка финансовых моделей и оценка стоимости</a:t>
                      </a:r>
                      <a:r>
                        <a:rPr lang="ru-RU" sz="1000" baseline="0" dirty="0" smtClean="0"/>
                        <a:t> цели</a:t>
                      </a: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000" baseline="0" dirty="0" smtClean="0"/>
                        <a:t>Формирование плана-графика сделки</a:t>
                      </a: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000" baseline="0" dirty="0" smtClean="0"/>
                        <a:t>Привлечение требуемых внешних консультантов и координация их деятельности</a:t>
                      </a: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000" baseline="0" dirty="0" smtClean="0"/>
                        <a:t>Содействие в привлечении финансирования</a:t>
                      </a: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000" baseline="0" dirty="0" smtClean="0"/>
                        <a:t>Структурирование и координация </a:t>
                      </a:r>
                      <a:r>
                        <a:rPr lang="en-US" sz="1000" baseline="0" dirty="0" smtClean="0"/>
                        <a:t>Due Diligence </a:t>
                      </a:r>
                      <a:endParaRPr lang="ru-RU" sz="1000" baseline="0" dirty="0" smtClean="0"/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000" baseline="0" dirty="0" smtClean="0"/>
                        <a:t>Переговоры и подготовка документации с юридическим консультантом  </a:t>
                      </a:r>
                      <a:endParaRPr lang="ru-RU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33F48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F48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ru-RU" sz="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r>
                        <a:rPr lang="ru-RU" sz="1000" u="sng" dirty="0" smtClean="0"/>
                        <a:t>Базовые</a:t>
                      </a:r>
                      <a:r>
                        <a:rPr lang="ru-RU" sz="1000" u="sng" baseline="0" dirty="0" smtClean="0"/>
                        <a:t> услуги по ключевым вопросам:</a:t>
                      </a: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000" baseline="0" dirty="0" smtClean="0"/>
                        <a:t>Верификация корректности используемых предпосылок для расчета стоимости приобретаемых активов:</a:t>
                      </a:r>
                    </a:p>
                    <a:p>
                      <a:pPr marL="447675" indent="-171450" algn="just">
                        <a:buFontTx/>
                        <a:buChar char="‒"/>
                      </a:pPr>
                      <a:r>
                        <a:rPr lang="ru-RU" sz="1000" baseline="0" dirty="0" smtClean="0"/>
                        <a:t>Проверка технической корректности расчетов плановых операционных и финансовых показателей</a:t>
                      </a:r>
                    </a:p>
                    <a:p>
                      <a:pPr marL="447675" indent="-171450" algn="just">
                        <a:buFontTx/>
                        <a:buChar char="‒"/>
                      </a:pPr>
                      <a:r>
                        <a:rPr lang="ru-RU" sz="1000" baseline="0" dirty="0" smtClean="0"/>
                        <a:t>Верификация рыночной адекватности предпосылок для оценки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33F48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F48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0981397"/>
                  </a:ext>
                </a:extLst>
              </a:tr>
              <a:tr h="369393">
                <a:tc>
                  <a:txBody>
                    <a:bodyPr/>
                    <a:lstStyle/>
                    <a:p>
                      <a:r>
                        <a:rPr lang="ru-RU" sz="1000" b="1" dirty="0" smtClean="0">
                          <a:solidFill>
                            <a:schemeClr val="bg1"/>
                          </a:solidFill>
                        </a:rPr>
                        <a:t>Контрактация</a:t>
                      </a:r>
                      <a:endParaRPr lang="ru-RU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66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Полный договор</a:t>
                      </a:r>
                      <a:r>
                        <a:rPr lang="ru-RU" sz="1000" baseline="0" dirty="0" smtClean="0"/>
                        <a:t> с согласованием возможных правок и изменений</a:t>
                      </a:r>
                      <a:endParaRPr lang="ru-RU" sz="1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33F48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Базовый</a:t>
                      </a:r>
                      <a:r>
                        <a:rPr lang="ru-RU" sz="1000" baseline="0" dirty="0" smtClean="0"/>
                        <a:t> стандартный договор без необходимости дополнительных согласований</a:t>
                      </a:r>
                      <a:endParaRPr lang="ru-RU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33F48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6152392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8175811" y="1886584"/>
            <a:ext cx="0" cy="4768704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5" name="Chart 114"/>
          <p:cNvGraphicFramePr/>
          <p:nvPr>
            <p:extLst>
              <p:ext uri="{D42A27DB-BD31-4B8C-83A1-F6EECF244321}">
                <p14:modId xmlns:p14="http://schemas.microsoft.com/office/powerpoint/2010/main" val="2142458621"/>
              </p:ext>
            </p:extLst>
          </p:nvPr>
        </p:nvGraphicFramePr>
        <p:xfrm>
          <a:off x="8327436" y="1831220"/>
          <a:ext cx="2954927" cy="4606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17" name="Picture 116"/>
          <p:cNvPicPr>
            <a:picLocks noChangeAspect="1"/>
          </p:cNvPicPr>
          <p:nvPr/>
        </p:nvPicPr>
        <p:blipFill rotWithShape="1">
          <a:blip r:embed="rId4"/>
          <a:srcRect l="5220" t="36964" r="5119" b="39120"/>
          <a:stretch/>
        </p:blipFill>
        <p:spPr>
          <a:xfrm>
            <a:off x="8559894" y="2547214"/>
            <a:ext cx="777593" cy="159708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4773" y="3374556"/>
            <a:ext cx="602714" cy="217778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0676" y="3771287"/>
            <a:ext cx="266811" cy="266811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57545" y="5990726"/>
            <a:ext cx="679942" cy="145816"/>
          </a:xfrm>
          <a:prstGeom prst="rect">
            <a:avLst/>
          </a:prstGeom>
        </p:spPr>
      </p:pic>
      <p:pic>
        <p:nvPicPr>
          <p:cNvPr id="121" name="Picture 1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78273" y="2959688"/>
            <a:ext cx="259214" cy="168590"/>
          </a:xfrm>
          <a:prstGeom prst="rect">
            <a:avLst/>
          </a:prstGeom>
        </p:spPr>
      </p:pic>
      <p:pic>
        <p:nvPicPr>
          <p:cNvPr id="122" name="Picture 1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79868" y="4287067"/>
            <a:ext cx="457619" cy="176255"/>
          </a:xfrm>
          <a:prstGeom prst="rect">
            <a:avLst/>
          </a:prstGeom>
        </p:spPr>
      </p:pic>
      <p:pic>
        <p:nvPicPr>
          <p:cNvPr id="123" name="Picture 1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58209" y="5602239"/>
            <a:ext cx="1079278" cy="109614"/>
          </a:xfrm>
          <a:prstGeom prst="rect">
            <a:avLst/>
          </a:prstGeom>
        </p:spPr>
      </p:pic>
      <p:pic>
        <p:nvPicPr>
          <p:cNvPr id="124" name="Picture 1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32214" y="5061815"/>
            <a:ext cx="254661" cy="254661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86748" y="4689781"/>
            <a:ext cx="450739" cy="186634"/>
          </a:xfrm>
          <a:prstGeom prst="rect">
            <a:avLst/>
          </a:prstGeom>
        </p:spPr>
      </p:pic>
      <p:sp>
        <p:nvSpPr>
          <p:cNvPr id="126" name="TextBox 125"/>
          <p:cNvSpPr txBox="1"/>
          <p:nvPr/>
        </p:nvSpPr>
        <p:spPr>
          <a:xfrm>
            <a:off x="10205050" y="3399471"/>
            <a:ext cx="178488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200" b="1" dirty="0" smtClean="0">
                <a:latin typeface="+mj-lt"/>
                <a:cs typeface="SB Sans Display" panose="020B0604020202020204" charset="0"/>
              </a:rPr>
              <a:t>Лучший инвестиционный банк в России в </a:t>
            </a:r>
            <a:r>
              <a:rPr lang="en-US" sz="1200" b="1" dirty="0" smtClean="0">
                <a:latin typeface="+mj-lt"/>
                <a:cs typeface="SB Sans Display" panose="020B0604020202020204" charset="0"/>
              </a:rPr>
              <a:t>2020</a:t>
            </a:r>
            <a:r>
              <a:rPr lang="ru-RU" sz="1200" b="1" dirty="0" smtClean="0">
                <a:latin typeface="+mj-lt"/>
                <a:cs typeface="SB Sans Display" panose="020B0604020202020204" charset="0"/>
              </a:rPr>
              <a:t> г.</a:t>
            </a:r>
            <a:endParaRPr lang="en-US" sz="1200" b="1" dirty="0">
              <a:latin typeface="+mj-lt"/>
              <a:cs typeface="SB Sans Display" panose="020B060402020202020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0384265" y="5692276"/>
            <a:ext cx="151786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200" b="1" dirty="0" smtClean="0">
                <a:latin typeface="+mj-lt"/>
                <a:cs typeface="SB Sans Display" panose="020B0604020202020204" charset="0"/>
              </a:rPr>
              <a:t>Лучший </a:t>
            </a:r>
            <a:r>
              <a:rPr lang="en-US" sz="1200" b="1" dirty="0" smtClean="0">
                <a:latin typeface="+mj-lt"/>
                <a:cs typeface="SB Sans Display" panose="020B0604020202020204" charset="0"/>
              </a:rPr>
              <a:t>M&amp;A </a:t>
            </a:r>
            <a:r>
              <a:rPr lang="ru-RU" sz="1200" b="1" dirty="0" smtClean="0">
                <a:latin typeface="+mj-lt"/>
                <a:cs typeface="SB Sans Display" panose="020B0604020202020204" charset="0"/>
              </a:rPr>
              <a:t>банк в Центральной и Восточной Европе в </a:t>
            </a:r>
            <a:r>
              <a:rPr lang="en-US" sz="1200" b="1" dirty="0" smtClean="0">
                <a:latin typeface="+mj-lt"/>
                <a:cs typeface="SB Sans Display" panose="020B0604020202020204" charset="0"/>
              </a:rPr>
              <a:t>2021</a:t>
            </a:r>
            <a:r>
              <a:rPr lang="ru-RU" sz="1200" b="1" dirty="0" smtClean="0">
                <a:latin typeface="+mj-lt"/>
                <a:cs typeface="SB Sans Display" panose="020B0604020202020204" charset="0"/>
              </a:rPr>
              <a:t> г.</a:t>
            </a:r>
            <a:endParaRPr lang="en-US" sz="1200" b="1" dirty="0">
              <a:latin typeface="+mj-lt"/>
              <a:cs typeface="SB Sans Display" panose="020B0604020202020204" charset="0"/>
            </a:endParaRPr>
          </a:p>
        </p:txBody>
      </p:sp>
      <p:pic>
        <p:nvPicPr>
          <p:cNvPr id="129" name="Picture 128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6170" b="9562"/>
          <a:stretch/>
        </p:blipFill>
        <p:spPr>
          <a:xfrm>
            <a:off x="10545170" y="3047517"/>
            <a:ext cx="1109798" cy="262091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5053" b="945"/>
          <a:stretch/>
        </p:blipFill>
        <p:spPr>
          <a:xfrm>
            <a:off x="10548282" y="5394963"/>
            <a:ext cx="1138079" cy="287061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E8D265BF-90F7-FE45-989F-D21450CCEFE7}"/>
              </a:ext>
            </a:extLst>
          </p:cNvPr>
          <p:cNvSpPr txBox="1"/>
          <p:nvPr/>
        </p:nvSpPr>
        <p:spPr>
          <a:xfrm>
            <a:off x="8175811" y="6515194"/>
            <a:ext cx="3364522" cy="20005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spcAft>
                <a:spcPts val="600"/>
              </a:spcAft>
            </a:pPr>
            <a:r>
              <a:rPr lang="ru-RU" sz="700" dirty="0" smtClean="0">
                <a:latin typeface="SB Sans Display" panose="020B0503040504020204" pitchFamily="34" charset="0"/>
                <a:cs typeface="SB Sans Display" panose="020B0503040504020204" pitchFamily="34" charset="0"/>
              </a:rPr>
              <a:t>Источник: </a:t>
            </a:r>
            <a:r>
              <a:rPr lang="en-US" sz="700" dirty="0" err="1" smtClean="0">
                <a:latin typeface="SB Sans Display" panose="020B0503040504020204" pitchFamily="34" charset="0"/>
                <a:cs typeface="SB Sans Display" panose="020B0503040504020204" pitchFamily="34" charset="0"/>
              </a:rPr>
              <a:t>Dealogic</a:t>
            </a:r>
            <a:r>
              <a:rPr lang="en-US" sz="700" dirty="0" smtClean="0">
                <a:latin typeface="SB Sans Display" panose="020B0503040504020204" pitchFamily="34" charset="0"/>
                <a:cs typeface="SB Sans Display" panose="020B0503040504020204" pitchFamily="34" charset="0"/>
              </a:rPr>
              <a:t>,</a:t>
            </a:r>
            <a:r>
              <a:rPr lang="ru-RU" sz="700" dirty="0" smtClean="0">
                <a:latin typeface="SB Sans Display" panose="020B0503040504020204" pitchFamily="34" charset="0"/>
                <a:cs typeface="SB Sans Display" panose="020B0503040504020204" pitchFamily="34" charset="0"/>
              </a:rPr>
              <a:t> </a:t>
            </a:r>
            <a:r>
              <a:rPr lang="en-US" sz="700" dirty="0" smtClean="0">
                <a:latin typeface="SB Sans Display" panose="020B0503040504020204" pitchFamily="34" charset="0"/>
                <a:cs typeface="SB Sans Display" panose="020B0503040504020204" pitchFamily="34" charset="0"/>
              </a:rPr>
              <a:t> </a:t>
            </a:r>
            <a:r>
              <a:rPr lang="ru-RU" sz="700" dirty="0" smtClean="0">
                <a:latin typeface="SB Sans Display" panose="020B0503040504020204" pitchFamily="34" charset="0"/>
                <a:cs typeface="SB Sans Display" panose="020B0503040504020204" pitchFamily="34" charset="0"/>
              </a:rPr>
              <a:t>данные за 2019 г. – </a:t>
            </a:r>
            <a:r>
              <a:rPr lang="en-US" sz="700" dirty="0" smtClean="0">
                <a:latin typeface="SB Sans Display" panose="020B0503040504020204" pitchFamily="34" charset="0"/>
                <a:cs typeface="SB Sans Display" panose="020B0503040504020204" pitchFamily="34" charset="0"/>
              </a:rPr>
              <a:t>1</a:t>
            </a:r>
            <a:r>
              <a:rPr lang="ru-RU" sz="700" dirty="0" smtClean="0">
                <a:latin typeface="SB Sans Display" panose="020B0503040504020204" pitchFamily="34" charset="0"/>
                <a:cs typeface="SB Sans Display" panose="020B0503040504020204" pitchFamily="34" charset="0"/>
              </a:rPr>
              <a:t>П 2022 г.</a:t>
            </a:r>
            <a:endParaRPr lang="en-US" sz="700" dirty="0" smtClean="0">
              <a:latin typeface="SB Sans Display" panose="020B0503040504020204" pitchFamily="34" charset="0"/>
              <a:cs typeface="SB Sans Display" panose="020B0503040504020204" pitchFamily="34" charset="0"/>
            </a:endParaRPr>
          </a:p>
        </p:txBody>
      </p:sp>
      <p:pic>
        <p:nvPicPr>
          <p:cNvPr id="133" name="Picture 13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7286" b="4468"/>
          <a:stretch/>
        </p:blipFill>
        <p:spPr>
          <a:xfrm>
            <a:off x="8539682" y="2075414"/>
            <a:ext cx="797805" cy="204223"/>
          </a:xfrm>
          <a:prstGeom prst="rect">
            <a:avLst/>
          </a:prstGeom>
        </p:spPr>
      </p:pic>
      <p:pic>
        <p:nvPicPr>
          <p:cNvPr id="37890" name="Picture 2" descr="https://wholesale.banking.societegenerale.com/fileadmin/user_upload/Wholesale/Global-Finance-2021---Logo__002_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9862" y="4331363"/>
            <a:ext cx="876508" cy="1024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96" name="Picture 8" descr="Premios Archive - BBVA CIB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96"/>
          <a:stretch/>
        </p:blipFill>
        <p:spPr bwMode="auto">
          <a:xfrm>
            <a:off x="10653865" y="2040572"/>
            <a:ext cx="869843" cy="1033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5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Isosceles Triangle 57"/>
          <p:cNvSpPr/>
          <p:nvPr/>
        </p:nvSpPr>
        <p:spPr>
          <a:xfrm>
            <a:off x="650363" y="2576918"/>
            <a:ext cx="7417873" cy="496885"/>
          </a:xfrm>
          <a:prstGeom prst="triangle">
            <a:avLst>
              <a:gd name="adj" fmla="val 72664"/>
            </a:avLst>
          </a:prstGeom>
          <a:gradFill>
            <a:gsLst>
              <a:gs pos="13000">
                <a:schemeClr val="bg1">
                  <a:alpha val="56000"/>
                </a:schemeClr>
              </a:gs>
              <a:gs pos="46000">
                <a:schemeClr val="bg1">
                  <a:lumMod val="75000"/>
                  <a:alpha val="50000"/>
                </a:schemeClr>
              </a:gs>
              <a:gs pos="100000">
                <a:schemeClr val="bg1">
                  <a:lumMod val="65000"/>
                  <a:alpha val="5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36" name="Chart 35"/>
          <p:cNvGraphicFramePr/>
          <p:nvPr>
            <p:extLst>
              <p:ext uri="{D42A27DB-BD31-4B8C-83A1-F6EECF244321}">
                <p14:modId xmlns:p14="http://schemas.microsoft.com/office/powerpoint/2010/main" val="1012626873"/>
              </p:ext>
            </p:extLst>
          </p:nvPr>
        </p:nvGraphicFramePr>
        <p:xfrm>
          <a:off x="8327436" y="1831220"/>
          <a:ext cx="2954927" cy="4606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7" name="Заголовок 1"/>
          <p:cNvSpPr txBox="1">
            <a:spLocks/>
          </p:cNvSpPr>
          <p:nvPr/>
        </p:nvSpPr>
        <p:spPr>
          <a:xfrm>
            <a:off x="790632" y="402703"/>
            <a:ext cx="9334443" cy="978729"/>
          </a:xfrm>
          <a:prstGeom prst="rect">
            <a:avLst/>
          </a:prstGeom>
        </p:spPr>
        <p:txBody>
          <a:bodyPr vert="horz" wrap="square" lIns="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2800" kern="1200">
                <a:solidFill>
                  <a:srgbClr val="333F48"/>
                </a:solidFill>
                <a:effectLst/>
                <a:latin typeface="SB Sans Display Semibold" panose="020B0703040504020204" pitchFamily="34" charset="0"/>
                <a:ea typeface="+mn-ea"/>
                <a:cs typeface="SB Sans Display Semibold" panose="020B0703040504020204" pitchFamily="34" charset="0"/>
              </a:defRPr>
            </a:lvl1pPr>
          </a:lstStyle>
          <a:p>
            <a:r>
              <a:rPr lang="ru-RU" sz="3200" dirty="0" smtClean="0">
                <a:latin typeface="+mn-lt"/>
              </a:rPr>
              <a:t>Предлагаемые услуги по сопровождению сделок по продаже бизнеса (</a:t>
            </a:r>
            <a:r>
              <a:rPr lang="en-US" sz="3200" dirty="0" smtClean="0">
                <a:latin typeface="+mn-lt"/>
              </a:rPr>
              <a:t>sell-side)</a:t>
            </a:r>
            <a:endParaRPr lang="ru-RU" sz="3200" dirty="0">
              <a:latin typeface="+mn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45088" y="1557907"/>
            <a:ext cx="50933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 smtClean="0">
                <a:solidFill>
                  <a:schemeClr val="accent1"/>
                </a:solidFill>
                <a:latin typeface="SB Sans Display" panose="020B0503040504020204" pitchFamily="34" charset="0"/>
                <a:cs typeface="SB Sans Display" panose="020B0503040504020204" pitchFamily="34" charset="0"/>
              </a:rPr>
              <a:t>Клиентская ситуация и предлагаемые решения </a:t>
            </a:r>
          </a:p>
        </p:txBody>
      </p:sp>
      <p:cxnSp>
        <p:nvCxnSpPr>
          <p:cNvPr id="39" name="Straight Connector 34"/>
          <p:cNvCxnSpPr/>
          <p:nvPr/>
        </p:nvCxnSpPr>
        <p:spPr>
          <a:xfrm flipH="1">
            <a:off x="667223" y="1877958"/>
            <a:ext cx="7401013" cy="0"/>
          </a:xfrm>
          <a:prstGeom prst="line">
            <a:avLst/>
          </a:prstGeom>
          <a:ln w="28575">
            <a:solidFill>
              <a:srgbClr val="333F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hape 2540"/>
          <p:cNvSpPr/>
          <p:nvPr/>
        </p:nvSpPr>
        <p:spPr>
          <a:xfrm>
            <a:off x="1013502" y="2196043"/>
            <a:ext cx="184268" cy="1842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  <a:miter lim="400000"/>
          </a:ln>
        </p:spPr>
        <p:txBody>
          <a:bodyPr lIns="19045" tIns="19045" rIns="19045" bIns="19045" anchor="ctr"/>
          <a:lstStyle/>
          <a:p>
            <a:pPr marL="0" marR="0" lvl="0" indent="0" algn="l" defTabSz="22853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333F48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cs typeface="SB Sans Display Light" panose="020B0303040504020204" pitchFamily="34" charset="0"/>
              <a:sym typeface="Gill San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D265BF-90F7-FE45-989F-D21450CCEFE7}"/>
              </a:ext>
            </a:extLst>
          </p:cNvPr>
          <p:cNvSpPr txBox="1"/>
          <p:nvPr/>
        </p:nvSpPr>
        <p:spPr>
          <a:xfrm>
            <a:off x="1177639" y="2134691"/>
            <a:ext cx="2527248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spcAft>
                <a:spcPts val="600"/>
              </a:spcAft>
            </a:pPr>
            <a:r>
              <a:rPr lang="ru-RU" sz="1200" dirty="0" smtClean="0">
                <a:latin typeface="SB Sans Display" panose="020B0503040504020204" pitchFamily="34" charset="0"/>
                <a:cs typeface="SB Sans Display" panose="020B0503040504020204" pitchFamily="34" charset="0"/>
              </a:rPr>
              <a:t>Выход российских акционеров из бизнеса/активов</a:t>
            </a:r>
            <a:endParaRPr lang="ru-RU" sz="1200" dirty="0">
              <a:latin typeface="SB Sans Display" panose="020B0503040504020204" pitchFamily="34" charset="0"/>
              <a:cs typeface="SB Sans Display" panose="020B0503040504020204" pitchFamily="34" charset="0"/>
            </a:endParaRPr>
          </a:p>
        </p:txBody>
      </p:sp>
      <p:pic>
        <p:nvPicPr>
          <p:cNvPr id="4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443" y="2048911"/>
            <a:ext cx="341406" cy="658011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E8D265BF-90F7-FE45-989F-D21450CCEFE7}"/>
              </a:ext>
            </a:extLst>
          </p:cNvPr>
          <p:cNvSpPr txBox="1"/>
          <p:nvPr/>
        </p:nvSpPr>
        <p:spPr>
          <a:xfrm>
            <a:off x="4811290" y="2134691"/>
            <a:ext cx="2914364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latin typeface="SB Sans Display" panose="020B0503040504020204" pitchFamily="34" charset="0"/>
                <a:cs typeface="SB Sans Display" panose="020B0503040504020204" pitchFamily="34" charset="0"/>
              </a:rPr>
              <a:t>M&amp;A</a:t>
            </a:r>
            <a:r>
              <a:rPr lang="ru-RU" sz="1200" dirty="0">
                <a:latin typeface="SB Sans Display" panose="020B0503040504020204" pitchFamily="34" charset="0"/>
                <a:cs typeface="SB Sans Display" panose="020B0503040504020204" pitchFamily="34" charset="0"/>
              </a:rPr>
              <a:t> консультирование</a:t>
            </a:r>
            <a:r>
              <a:rPr lang="en-US" sz="1200" dirty="0">
                <a:latin typeface="SB Sans Display" panose="020B0503040504020204" pitchFamily="34" charset="0"/>
                <a:cs typeface="SB Sans Display" panose="020B0503040504020204" pitchFamily="34" charset="0"/>
              </a:rPr>
              <a:t> </a:t>
            </a:r>
            <a:r>
              <a:rPr lang="ru-RU" sz="1200" dirty="0">
                <a:latin typeface="SB Sans Display" panose="020B0503040504020204" pitchFamily="34" charset="0"/>
                <a:cs typeface="SB Sans Display" panose="020B0503040504020204" pitchFamily="34" charset="0"/>
              </a:rPr>
              <a:t>сделки по </a:t>
            </a:r>
            <a:r>
              <a:rPr lang="ru-RU" sz="1200" dirty="0" smtClean="0">
                <a:latin typeface="SB Sans Display" panose="020B0503040504020204" pitchFamily="34" charset="0"/>
                <a:cs typeface="SB Sans Display" panose="020B0503040504020204" pitchFamily="34" charset="0"/>
              </a:rPr>
              <a:t>продаже бизнеса (</a:t>
            </a:r>
            <a:r>
              <a:rPr lang="en-US" sz="1200" dirty="0" smtClean="0">
                <a:latin typeface="SB Sans Display" panose="020B0503040504020204" pitchFamily="34" charset="0"/>
                <a:cs typeface="SB Sans Display" panose="020B0503040504020204" pitchFamily="34" charset="0"/>
              </a:rPr>
              <a:t>sell-side</a:t>
            </a:r>
            <a:r>
              <a:rPr lang="en-US" sz="1200" dirty="0">
                <a:latin typeface="SB Sans Display" panose="020B0503040504020204" pitchFamily="34" charset="0"/>
                <a:cs typeface="SB Sans Display" panose="020B0503040504020204" pitchFamily="34" charset="0"/>
              </a:rPr>
              <a:t>)</a:t>
            </a:r>
          </a:p>
        </p:txBody>
      </p:sp>
      <p:sp>
        <p:nvSpPr>
          <p:cNvPr id="44" name="Shape 2540"/>
          <p:cNvSpPr/>
          <p:nvPr/>
        </p:nvSpPr>
        <p:spPr>
          <a:xfrm>
            <a:off x="4627022" y="2196043"/>
            <a:ext cx="184268" cy="1842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  <a:miter lim="400000"/>
          </a:ln>
        </p:spPr>
        <p:txBody>
          <a:bodyPr lIns="19045" tIns="19045" rIns="19045" bIns="19045" anchor="ctr"/>
          <a:lstStyle/>
          <a:p>
            <a:pPr marL="0" marR="0" lvl="0" indent="0" algn="l" defTabSz="22853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333F48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cs typeface="SB Sans Display Light" panose="020B0303040504020204" pitchFamily="34" charset="0"/>
              <a:sym typeface="Gill Sans"/>
            </a:endParaRPr>
          </a:p>
        </p:txBody>
      </p:sp>
      <p:cxnSp>
        <p:nvCxnSpPr>
          <p:cNvPr id="45" name="Straight Connector 34"/>
          <p:cNvCxnSpPr/>
          <p:nvPr/>
        </p:nvCxnSpPr>
        <p:spPr>
          <a:xfrm flipH="1">
            <a:off x="8261985" y="1877636"/>
            <a:ext cx="3589328" cy="0"/>
          </a:xfrm>
          <a:prstGeom prst="line">
            <a:avLst/>
          </a:prstGeom>
          <a:ln w="28575">
            <a:solidFill>
              <a:srgbClr val="333F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774733" y="1311686"/>
            <a:ext cx="3598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err="1" smtClean="0">
                <a:solidFill>
                  <a:schemeClr val="accent1"/>
                </a:solidFill>
                <a:latin typeface="SB Sans Display" panose="020B0503040504020204" pitchFamily="34" charset="0"/>
                <a:cs typeface="SB Sans Display" panose="020B0503040504020204" pitchFamily="34" charset="0"/>
              </a:rPr>
              <a:t>Сбер</a:t>
            </a:r>
            <a:r>
              <a:rPr lang="ru-RU" sz="1600" b="1" dirty="0" smtClean="0">
                <a:solidFill>
                  <a:schemeClr val="accent1"/>
                </a:solidFill>
                <a:latin typeface="SB Sans Display" panose="020B0503040504020204" pitchFamily="34" charset="0"/>
                <a:cs typeface="SB Sans Display" panose="020B0503040504020204" pitchFamily="34" charset="0"/>
              </a:rPr>
              <a:t> является лидером российского рынка </a:t>
            </a:r>
            <a:r>
              <a:rPr lang="en-US" sz="1600" b="1" dirty="0" smtClean="0">
                <a:solidFill>
                  <a:schemeClr val="accent1"/>
                </a:solidFill>
                <a:latin typeface="SB Sans Display" panose="020B0503040504020204" pitchFamily="34" charset="0"/>
                <a:cs typeface="SB Sans Display" panose="020B0503040504020204" pitchFamily="34" charset="0"/>
              </a:rPr>
              <a:t>M&amp;A</a:t>
            </a:r>
            <a:endParaRPr lang="ru-RU" sz="1600" b="1" dirty="0" smtClean="0">
              <a:solidFill>
                <a:schemeClr val="accent1"/>
              </a:solidFill>
              <a:latin typeface="SB Sans Display" panose="020B0503040504020204" pitchFamily="34" charset="0"/>
              <a:cs typeface="SB Sans Display" panose="020B0503040504020204" pitchFamily="34" charset="0"/>
            </a:endParaRPr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450420"/>
              </p:ext>
            </p:extLst>
          </p:nvPr>
        </p:nvGraphicFramePr>
        <p:xfrm>
          <a:off x="667223" y="2808726"/>
          <a:ext cx="7449049" cy="3803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769">
                  <a:extLst>
                    <a:ext uri="{9D8B030D-6E8A-4147-A177-3AD203B41FA5}">
                      <a16:colId xmlns:a16="http://schemas.microsoft.com/office/drawing/2014/main" val="3660746966"/>
                    </a:ext>
                  </a:extLst>
                </a:gridCol>
                <a:gridCol w="3060000">
                  <a:extLst>
                    <a:ext uri="{9D8B030D-6E8A-4147-A177-3AD203B41FA5}">
                      <a16:colId xmlns:a16="http://schemas.microsoft.com/office/drawing/2014/main" val="3130534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85431046"/>
                    </a:ext>
                  </a:extLst>
                </a:gridCol>
                <a:gridCol w="3060000">
                  <a:extLst>
                    <a:ext uri="{9D8B030D-6E8A-4147-A177-3AD203B41FA5}">
                      <a16:colId xmlns:a16="http://schemas.microsoft.com/office/drawing/2014/main" val="2430339747"/>
                    </a:ext>
                  </a:extLst>
                </a:gridCol>
              </a:tblGrid>
              <a:tr h="295869"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R w="12700" cmpd="sng">
                      <a:noFill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Полный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M&amp;A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мандат</a:t>
                      </a:r>
                      <a:endParaRPr lang="ru-RU" sz="1200" dirty="0">
                        <a:solidFill>
                          <a:schemeClr val="accent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00" dirty="0">
                        <a:solidFill>
                          <a:schemeClr val="accen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Базовая услуга 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M&amp;A</a:t>
                      </a:r>
                      <a:endParaRPr lang="ru-RU" sz="1200" dirty="0">
                        <a:solidFill>
                          <a:schemeClr val="accent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6698541"/>
                  </a:ext>
                </a:extLst>
              </a:tr>
              <a:tr h="427367">
                <a:tc>
                  <a:txBody>
                    <a:bodyPr/>
                    <a:lstStyle/>
                    <a:p>
                      <a:r>
                        <a:rPr lang="ru-RU" sz="1000" b="1" dirty="0" smtClean="0">
                          <a:solidFill>
                            <a:schemeClr val="bg1"/>
                          </a:solidFill>
                        </a:rPr>
                        <a:t>Размер</a:t>
                      </a:r>
                      <a:r>
                        <a:rPr lang="ru-RU" sz="1000" b="1" baseline="0" dirty="0" smtClean="0">
                          <a:solidFill>
                            <a:schemeClr val="bg1"/>
                          </a:solidFill>
                        </a:rPr>
                        <a:t> сделки</a:t>
                      </a:r>
                      <a:endParaRPr lang="ru-RU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66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Относительно крупные сделки </a:t>
                      </a:r>
                      <a:br>
                        <a:rPr lang="ru-RU" sz="1000" dirty="0" smtClean="0"/>
                      </a:br>
                      <a:r>
                        <a:rPr lang="ru-RU" sz="1000" dirty="0" smtClean="0"/>
                        <a:t>размером от 3 млрд руб.</a:t>
                      </a:r>
                      <a:endParaRPr lang="ru-RU" sz="1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F48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Любой </a:t>
                      </a:r>
                      <a:endParaRPr lang="ru-RU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F48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0724842"/>
                  </a:ext>
                </a:extLst>
              </a:tr>
              <a:tr h="427367">
                <a:tc>
                  <a:txBody>
                    <a:bodyPr/>
                    <a:lstStyle/>
                    <a:p>
                      <a:r>
                        <a:rPr lang="ru-RU" sz="1000" b="1" dirty="0" smtClean="0">
                          <a:solidFill>
                            <a:schemeClr val="bg1"/>
                          </a:solidFill>
                        </a:rPr>
                        <a:t>Комиссия</a:t>
                      </a:r>
                      <a:endParaRPr lang="ru-RU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66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Зависит от размера сделки, </a:t>
                      </a:r>
                      <a:br>
                        <a:rPr lang="ru-RU" sz="1000" dirty="0" smtClean="0"/>
                      </a:br>
                      <a:r>
                        <a:rPr lang="ru-RU" sz="1000" dirty="0" smtClean="0"/>
                        <a:t>как правило, более 70 млн руб.</a:t>
                      </a:r>
                      <a:endParaRPr lang="ru-RU" sz="1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33F48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F48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[</a:t>
                      </a:r>
                      <a:r>
                        <a:rPr lang="ru-RU" sz="1000" baseline="0" dirty="0" smtClean="0"/>
                        <a:t>_____</a:t>
                      </a:r>
                      <a:r>
                        <a:rPr lang="en-US" sz="1000" baseline="0" dirty="0" smtClean="0"/>
                        <a:t>] </a:t>
                      </a:r>
                      <a:r>
                        <a:rPr lang="ru-RU" sz="1000" baseline="0" dirty="0" smtClean="0"/>
                        <a:t>млн руб.</a:t>
                      </a:r>
                      <a:endParaRPr lang="ru-RU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33F48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F48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0503881"/>
                  </a:ext>
                </a:extLst>
              </a:tr>
              <a:tr h="2083994">
                <a:tc>
                  <a:txBody>
                    <a:bodyPr/>
                    <a:lstStyle/>
                    <a:p>
                      <a:r>
                        <a:rPr lang="ru-RU" sz="1000" b="1" dirty="0" smtClean="0">
                          <a:solidFill>
                            <a:schemeClr val="bg1"/>
                          </a:solidFill>
                        </a:rPr>
                        <a:t>Содержание</a:t>
                      </a:r>
                      <a:endParaRPr lang="ru-RU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66C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000" u="sng" dirty="0" smtClean="0"/>
                        <a:t>Полное сопровождение сделки:</a:t>
                      </a: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000" dirty="0" smtClean="0"/>
                        <a:t>Подготовка финансовой модели и оценка стоимости</a:t>
                      </a:r>
                      <a:r>
                        <a:rPr lang="ru-RU" sz="1000" baseline="0" dirty="0" smtClean="0"/>
                        <a:t> бизнеса/актива</a:t>
                      </a: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000" baseline="0" dirty="0" smtClean="0"/>
                        <a:t>Подготовка маркетинговых материалов</a:t>
                      </a: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000" dirty="0" smtClean="0"/>
                        <a:t>Поиск и установление диалога с потенциальными покупателями</a:t>
                      </a: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000" baseline="0" dirty="0" smtClean="0"/>
                        <a:t>Формирование плана-графика сделки</a:t>
                      </a: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000" baseline="0" dirty="0" smtClean="0"/>
                        <a:t>Привлечение требуемых внешних консультантов и координация их деятельности</a:t>
                      </a:r>
                    </a:p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000" baseline="0" dirty="0" smtClean="0"/>
                        <a:t>Структурирование и координация </a:t>
                      </a:r>
                      <a:r>
                        <a:rPr lang="en-US" sz="1000" baseline="0" dirty="0" smtClean="0"/>
                        <a:t>Due Diligence </a:t>
                      </a:r>
                      <a:endParaRPr lang="ru-RU" sz="1000" baseline="0" dirty="0" smtClean="0"/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000" baseline="0" dirty="0" smtClean="0"/>
                        <a:t>Переговоры и подготовка документации с юридическим консультантом  </a:t>
                      </a:r>
                      <a:endParaRPr lang="ru-RU" sz="1000" dirty="0" smtClean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33F48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F48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ru-RU" sz="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sz="1000" u="sng" dirty="0" smtClean="0"/>
                        <a:t>Базовая</a:t>
                      </a:r>
                      <a:r>
                        <a:rPr lang="ru-RU" sz="1000" u="sng" baseline="0" dirty="0" smtClean="0"/>
                        <a:t> услуга по ключевому вопросу:</a:t>
                      </a:r>
                    </a:p>
                    <a:p>
                      <a:pPr marL="447675" marR="0" lvl="0" indent="-1714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‒"/>
                        <a:tabLst/>
                        <a:defRPr/>
                      </a:pPr>
                      <a:r>
                        <a:rPr lang="ru-RU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Поиск потенциальных покупателей</a:t>
                      </a:r>
                    </a:p>
                    <a:p>
                      <a:pPr marL="447675" indent="-171450" algn="just" defTabSz="914400" rtl="0" eaLnBrk="1" latinLnBrk="0" hangingPunct="1">
                        <a:buFontTx/>
                        <a:buChar char="‒"/>
                      </a:pPr>
                      <a:r>
                        <a:rPr lang="ru-RU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Организация диалога с потенциальными покупателями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33F48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F48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0981397"/>
                  </a:ext>
                </a:extLst>
              </a:tr>
              <a:tr h="427367">
                <a:tc>
                  <a:txBody>
                    <a:bodyPr/>
                    <a:lstStyle/>
                    <a:p>
                      <a:r>
                        <a:rPr lang="ru-RU" sz="1000" b="1" dirty="0" smtClean="0">
                          <a:solidFill>
                            <a:schemeClr val="bg1"/>
                          </a:solidFill>
                        </a:rPr>
                        <a:t>Контрактация</a:t>
                      </a:r>
                      <a:endParaRPr lang="ru-RU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66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Полный договор</a:t>
                      </a:r>
                      <a:r>
                        <a:rPr lang="ru-RU" sz="1000" baseline="0" dirty="0" smtClean="0"/>
                        <a:t> с согласованием возможных правок и изменений</a:t>
                      </a:r>
                      <a:endParaRPr lang="ru-RU" sz="1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33F48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Базовый</a:t>
                      </a:r>
                      <a:r>
                        <a:rPr lang="ru-RU" sz="1000" baseline="0" dirty="0" smtClean="0"/>
                        <a:t> стандартный договор без необходимости дополнительных согласований</a:t>
                      </a:r>
                      <a:endParaRPr lang="ru-RU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33F48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6152392"/>
                  </a:ext>
                </a:extLst>
              </a:tr>
            </a:tbl>
          </a:graphicData>
        </a:graphic>
      </p:graphicFrame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7286" b="4468"/>
          <a:stretch/>
        </p:blipFill>
        <p:spPr>
          <a:xfrm>
            <a:off x="8539682" y="2075414"/>
            <a:ext cx="797805" cy="204223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/>
          <a:srcRect l="5220" t="36964" r="5119" b="39120"/>
          <a:stretch/>
        </p:blipFill>
        <p:spPr>
          <a:xfrm>
            <a:off x="8559894" y="2547214"/>
            <a:ext cx="777593" cy="159708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4773" y="3374556"/>
            <a:ext cx="602714" cy="21777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70676" y="3771287"/>
            <a:ext cx="266811" cy="266811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57545" y="5990726"/>
            <a:ext cx="679942" cy="145816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78273" y="2959688"/>
            <a:ext cx="259214" cy="16859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79868" y="4287067"/>
            <a:ext cx="457619" cy="176255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58209" y="5602239"/>
            <a:ext cx="1079278" cy="109614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86748" y="4689781"/>
            <a:ext cx="450739" cy="186634"/>
          </a:xfrm>
          <a:prstGeom prst="rect">
            <a:avLst/>
          </a:prstGeom>
        </p:spPr>
      </p:pic>
      <p:cxnSp>
        <p:nvCxnSpPr>
          <p:cNvPr id="64" name="Straight Connector 63"/>
          <p:cNvCxnSpPr/>
          <p:nvPr/>
        </p:nvCxnSpPr>
        <p:spPr>
          <a:xfrm>
            <a:off x="8175811" y="1896461"/>
            <a:ext cx="0" cy="4694998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32214" y="5061815"/>
            <a:ext cx="254661" cy="254661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0205050" y="3399471"/>
            <a:ext cx="178488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200" b="1" dirty="0" smtClean="0">
                <a:latin typeface="+mj-lt"/>
                <a:cs typeface="SB Sans Display" panose="020B0604020202020204" charset="0"/>
              </a:rPr>
              <a:t>Лучший инвестиционный банк в России в </a:t>
            </a:r>
            <a:r>
              <a:rPr lang="en-US" sz="1200" b="1" dirty="0" smtClean="0">
                <a:latin typeface="+mj-lt"/>
                <a:cs typeface="SB Sans Display" panose="020B0604020202020204" charset="0"/>
              </a:rPr>
              <a:t>2020</a:t>
            </a:r>
            <a:r>
              <a:rPr lang="ru-RU" sz="1200" b="1" dirty="0" smtClean="0">
                <a:latin typeface="+mj-lt"/>
                <a:cs typeface="SB Sans Display" panose="020B0604020202020204" charset="0"/>
              </a:rPr>
              <a:t> г.</a:t>
            </a:r>
            <a:endParaRPr lang="en-US" sz="1200" b="1" dirty="0">
              <a:latin typeface="+mj-lt"/>
              <a:cs typeface="SB Sans Display" panose="020B060402020202020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384265" y="5692276"/>
            <a:ext cx="151786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200" b="1" dirty="0" smtClean="0">
                <a:latin typeface="+mj-lt"/>
                <a:cs typeface="SB Sans Display" panose="020B0604020202020204" charset="0"/>
              </a:rPr>
              <a:t>Лучший </a:t>
            </a:r>
            <a:r>
              <a:rPr lang="en-US" sz="1200" b="1" dirty="0" smtClean="0">
                <a:latin typeface="+mj-lt"/>
                <a:cs typeface="SB Sans Display" panose="020B0604020202020204" charset="0"/>
              </a:rPr>
              <a:t>M&amp;A </a:t>
            </a:r>
            <a:r>
              <a:rPr lang="ru-RU" sz="1200" b="1" dirty="0" smtClean="0">
                <a:latin typeface="+mj-lt"/>
                <a:cs typeface="SB Sans Display" panose="020B0604020202020204" charset="0"/>
              </a:rPr>
              <a:t>банк в Центральной и Восточной Европе в </a:t>
            </a:r>
            <a:r>
              <a:rPr lang="en-US" sz="1200" b="1" dirty="0" smtClean="0">
                <a:latin typeface="+mj-lt"/>
                <a:cs typeface="SB Sans Display" panose="020B0604020202020204" charset="0"/>
              </a:rPr>
              <a:t>2021</a:t>
            </a:r>
            <a:r>
              <a:rPr lang="ru-RU" sz="1200" b="1" dirty="0" smtClean="0">
                <a:latin typeface="+mj-lt"/>
                <a:cs typeface="SB Sans Display" panose="020B0604020202020204" charset="0"/>
              </a:rPr>
              <a:t> г.</a:t>
            </a:r>
            <a:endParaRPr lang="en-US" sz="1200" b="1" dirty="0">
              <a:latin typeface="+mj-lt"/>
              <a:cs typeface="SB Sans Display" panose="020B060402020202020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6170" b="9562"/>
          <a:stretch/>
        </p:blipFill>
        <p:spPr>
          <a:xfrm>
            <a:off x="10553796" y="3047517"/>
            <a:ext cx="1109798" cy="262091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5053" b="945"/>
          <a:stretch/>
        </p:blipFill>
        <p:spPr>
          <a:xfrm>
            <a:off x="10539656" y="5394963"/>
            <a:ext cx="1138079" cy="287061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E8D265BF-90F7-FE45-989F-D21450CCEFE7}"/>
              </a:ext>
            </a:extLst>
          </p:cNvPr>
          <p:cNvSpPr txBox="1"/>
          <p:nvPr/>
        </p:nvSpPr>
        <p:spPr>
          <a:xfrm>
            <a:off x="8175811" y="6433992"/>
            <a:ext cx="3364522" cy="20005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spcAft>
                <a:spcPts val="600"/>
              </a:spcAft>
            </a:pPr>
            <a:r>
              <a:rPr lang="ru-RU" sz="700" dirty="0" smtClean="0">
                <a:latin typeface="SB Sans Display" panose="020B0503040504020204" pitchFamily="34" charset="0"/>
                <a:cs typeface="SB Sans Display" panose="020B0503040504020204" pitchFamily="34" charset="0"/>
              </a:rPr>
              <a:t>Источник: </a:t>
            </a:r>
            <a:r>
              <a:rPr lang="en-US" sz="700" dirty="0" err="1" smtClean="0">
                <a:latin typeface="SB Sans Display" panose="020B0503040504020204" pitchFamily="34" charset="0"/>
                <a:cs typeface="SB Sans Display" panose="020B0503040504020204" pitchFamily="34" charset="0"/>
              </a:rPr>
              <a:t>Dealogic</a:t>
            </a:r>
            <a:r>
              <a:rPr lang="en-US" sz="700" dirty="0" smtClean="0">
                <a:latin typeface="SB Sans Display" panose="020B0503040504020204" pitchFamily="34" charset="0"/>
                <a:cs typeface="SB Sans Display" panose="020B0503040504020204" pitchFamily="34" charset="0"/>
              </a:rPr>
              <a:t>,</a:t>
            </a:r>
            <a:r>
              <a:rPr lang="ru-RU" sz="700" dirty="0" smtClean="0">
                <a:latin typeface="SB Sans Display" panose="020B0503040504020204" pitchFamily="34" charset="0"/>
                <a:cs typeface="SB Sans Display" panose="020B0503040504020204" pitchFamily="34" charset="0"/>
              </a:rPr>
              <a:t> </a:t>
            </a:r>
            <a:r>
              <a:rPr lang="en-US" sz="700" dirty="0" smtClean="0">
                <a:latin typeface="SB Sans Display" panose="020B0503040504020204" pitchFamily="34" charset="0"/>
                <a:cs typeface="SB Sans Display" panose="020B0503040504020204" pitchFamily="34" charset="0"/>
              </a:rPr>
              <a:t> </a:t>
            </a:r>
            <a:r>
              <a:rPr lang="ru-RU" sz="700" dirty="0" smtClean="0">
                <a:latin typeface="SB Sans Display" panose="020B0503040504020204" pitchFamily="34" charset="0"/>
                <a:cs typeface="SB Sans Display" panose="020B0503040504020204" pitchFamily="34" charset="0"/>
              </a:rPr>
              <a:t>данные за 2019 г. – </a:t>
            </a:r>
            <a:r>
              <a:rPr lang="en-US" sz="700" dirty="0" smtClean="0">
                <a:latin typeface="SB Sans Display" panose="020B0503040504020204" pitchFamily="34" charset="0"/>
                <a:cs typeface="SB Sans Display" panose="020B0503040504020204" pitchFamily="34" charset="0"/>
              </a:rPr>
              <a:t>1</a:t>
            </a:r>
            <a:r>
              <a:rPr lang="ru-RU" sz="700" dirty="0" smtClean="0">
                <a:latin typeface="SB Sans Display" panose="020B0503040504020204" pitchFamily="34" charset="0"/>
                <a:cs typeface="SB Sans Display" panose="020B0503040504020204" pitchFamily="34" charset="0"/>
              </a:rPr>
              <a:t>П 2022 г.</a:t>
            </a:r>
            <a:endParaRPr lang="en-US" sz="700" dirty="0" smtClean="0">
              <a:latin typeface="SB Sans Display" panose="020B0503040504020204" pitchFamily="34" charset="0"/>
              <a:cs typeface="SB Sans Display" panose="020B0503040504020204" pitchFamily="34" charset="0"/>
            </a:endParaRPr>
          </a:p>
        </p:txBody>
      </p:sp>
      <p:pic>
        <p:nvPicPr>
          <p:cNvPr id="67" name="Picture 2" descr="https://wholesale.banking.societegenerale.com/fileadmin/user_upload/Wholesale/Global-Finance-2021---Logo__002_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1236" y="4331363"/>
            <a:ext cx="876508" cy="1024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8" descr="Premios Archive - BBVA CIB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96"/>
          <a:stretch/>
        </p:blipFill>
        <p:spPr bwMode="auto">
          <a:xfrm>
            <a:off x="10662491" y="2040572"/>
            <a:ext cx="869843" cy="1033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53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7037&quot;&gt;&lt;version val=&quot;32840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 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 &lt;/m_chGroupingSymbol17909&gt;&lt;m_strSuffix17909&gt;%&lt;/m_strSuffix17909&gt;&lt;m_yearfmt&gt;&lt;begin val=&quot;0&quot;/&gt;&lt;end val=&quot;4&quot;/&gt;&lt;/m_yearfmt&gt;&lt;/m_precDefaultPercent&gt;&lt;m_precDefaultDate&gt;&lt;m_yearfmt&gt;&lt;begin val=&quot;0&quot;/&gt;&lt;end val=&quot;4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2&quot;&gt;&lt;elem m_fUsage=&quot;1.00000000000000000000E+00&quot;&gt;&lt;m_msothmcolidx val=&quot;0&quot;/&gt;&lt;m_rgb r=&quot;CE&quot; g=&quot;05&quot; b=&quot;00&quot;/&gt;&lt;/elem&gt;&lt;elem m_fUsage=&quot;9.00000000000000022204E-01&quot;&gt;&lt;m_msothmcolidx val=&quot;0&quot;/&gt;&lt;m_rgb r=&quot;FF&quot; g=&quot;98&quot; b=&quot;13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uieCoVySmeV15G_vyjZm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.tFGUYwQJWiZ0YHcDzsN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HdhQsDnXSnsd6B6YjHQs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2JdnTh4lHtjor7n_GKPp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VkT0.3JeYJXijcx.aSxQ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HdhQsDnXSnsd6B6YjHQs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HdhQsDnXSnsd6B6YjHQs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2JdnTh4lHtjor7n_GKPpg"/>
</p:tagLst>
</file>

<file path=ppt/theme/theme1.xml><?xml version="1.0" encoding="utf-8"?>
<a:theme xmlns:a="http://schemas.openxmlformats.org/drawingml/2006/main" name="4_Тема Office">
  <a:themeElements>
    <a:clrScheme name="SBER-CIB_2020-2">
      <a:dk1>
        <a:sysClr val="windowText" lastClr="000000"/>
      </a:dk1>
      <a:lt1>
        <a:sysClr val="window" lastClr="FFFFFF"/>
      </a:lt1>
      <a:dk2>
        <a:srgbClr val="333F48"/>
      </a:dk2>
      <a:lt2>
        <a:srgbClr val="E8E9EC"/>
      </a:lt2>
      <a:accent1>
        <a:srgbClr val="00766C"/>
      </a:accent1>
      <a:accent2>
        <a:srgbClr val="21A038"/>
      </a:accent2>
      <a:accent3>
        <a:srgbClr val="00ADEE"/>
      </a:accent3>
      <a:accent4>
        <a:srgbClr val="A0E720"/>
      </a:accent4>
      <a:accent5>
        <a:srgbClr val="FAED00"/>
      </a:accent5>
      <a:accent6>
        <a:srgbClr val="646A6E"/>
      </a:accent6>
      <a:hlink>
        <a:srgbClr val="8C9096"/>
      </a:hlink>
      <a:folHlink>
        <a:srgbClr val="005677"/>
      </a:folHlink>
    </a:clrScheme>
    <a:fontScheme name="SBER-2020">
      <a:majorFont>
        <a:latin typeface="SB Sans Display Semibold"/>
        <a:ea typeface=""/>
        <a:cs typeface=""/>
      </a:majorFont>
      <a:minorFont>
        <a:latin typeface="SB Sans Display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 cmpd="sng" algn="ctr">
          <a:noFill/>
          <a:prstDash val="solid"/>
          <a:miter lim="800000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bg2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90000"/>
          </a:lnSpc>
          <a:defRPr sz="14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DA072458-7A99-424E-8799-EE2EFD767028}" vid="{AD834038-FCC1-4BA7-9EE6-E07DCF33B673}"/>
    </a:ext>
  </a:extLst>
</a:theme>
</file>

<file path=ppt/theme/theme2.xml><?xml version="1.0" encoding="utf-8"?>
<a:theme xmlns:a="http://schemas.openxmlformats.org/drawingml/2006/main" name="10_Firm Format - Russian">
  <a:themeElements>
    <a:clrScheme name="Другое 1">
      <a:dk1>
        <a:srgbClr val="000000"/>
      </a:dk1>
      <a:lt1>
        <a:srgbClr val="FFFFFF"/>
      </a:lt1>
      <a:dk2>
        <a:srgbClr val="343B3F"/>
      </a:dk2>
      <a:lt2>
        <a:srgbClr val="FFFFFF"/>
      </a:lt2>
      <a:accent1>
        <a:srgbClr val="EAEAEA"/>
      </a:accent1>
      <a:accent2>
        <a:srgbClr val="4FB9F2"/>
      </a:accent2>
      <a:accent3>
        <a:srgbClr val="1E8DB4"/>
      </a:accent3>
      <a:accent4>
        <a:srgbClr val="006087"/>
      </a:accent4>
      <a:accent5>
        <a:srgbClr val="F2A557"/>
      </a:accent5>
      <a:accent6>
        <a:srgbClr val="80889C"/>
      </a:accent6>
      <a:hlink>
        <a:srgbClr val="1E8DB4"/>
      </a:hlink>
      <a:folHlink>
        <a:srgbClr val="1B6087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color them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F6D476"/>
        </a:accent1>
        <a:accent2>
          <a:srgbClr val="86C1DE"/>
        </a:accent2>
        <a:accent3>
          <a:srgbClr val="1082CF"/>
        </a:accent3>
        <a:accent4>
          <a:srgbClr val="258997"/>
        </a:accent4>
        <a:accent5>
          <a:srgbClr val="FF6600"/>
        </a:accent5>
        <a:accent6>
          <a:srgbClr val="808080"/>
        </a:accent6>
        <a:hlink>
          <a:srgbClr val="1082CF"/>
        </a:hlink>
        <a:folHlink>
          <a:srgbClr val="25899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templat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86C1DE"/>
        </a:accent1>
        <a:accent2>
          <a:srgbClr val="F6D476"/>
        </a:accent2>
        <a:accent3>
          <a:srgbClr val="1082CF"/>
        </a:accent3>
        <a:accent4>
          <a:srgbClr val="258997"/>
        </a:accent4>
        <a:accent5>
          <a:srgbClr val="FF6600"/>
        </a:accent5>
        <a:accent6>
          <a:srgbClr val="808080"/>
        </a:accent6>
        <a:hlink>
          <a:srgbClr val="1082CF"/>
        </a:hlink>
        <a:folHlink>
          <a:srgbClr val="25899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Templat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ADD4EF"/>
        </a:accent1>
        <a:accent2>
          <a:srgbClr val="F6D26E"/>
        </a:accent2>
        <a:accent3>
          <a:srgbClr val="1082CF"/>
        </a:accent3>
        <a:accent4>
          <a:srgbClr val="258997"/>
        </a:accent4>
        <a:accent5>
          <a:srgbClr val="FF6600"/>
        </a:accent5>
        <a:accent6>
          <a:srgbClr val="808080"/>
        </a:accent6>
        <a:hlink>
          <a:srgbClr val="1082CF"/>
        </a:hlink>
        <a:folHlink>
          <a:srgbClr val="25899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30089</TotalTime>
  <Words>416</Words>
  <Application>Microsoft Office PowerPoint</Application>
  <PresentationFormat>Widescreen</PresentationFormat>
  <Paragraphs>71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5" baseType="lpstr">
      <vt:lpstr>Arial</vt:lpstr>
      <vt:lpstr>Calibri</vt:lpstr>
      <vt:lpstr>Calibri Light</vt:lpstr>
      <vt:lpstr>Gill Sans</vt:lpstr>
      <vt:lpstr>Helvetica</vt:lpstr>
      <vt:lpstr>SB Sans Display</vt:lpstr>
      <vt:lpstr>SB Sans Display Light</vt:lpstr>
      <vt:lpstr>SB Sans Display Semibold</vt:lpstr>
      <vt:lpstr>Segoe UI Light</vt:lpstr>
      <vt:lpstr>Wingdings</vt:lpstr>
      <vt:lpstr>4_Тема Office</vt:lpstr>
      <vt:lpstr>10_Firm Format - Russian</vt:lpstr>
      <vt:lpstr>think-cell Slide</vt:lpstr>
      <vt:lpstr>PowerPoint Presentation</vt:lpstr>
      <vt:lpstr>PowerPoint Presentation</vt:lpstr>
    </vt:vector>
  </TitlesOfParts>
  <Company>ПАО Сбербанк России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Статистика увольнений в инвестиционной команде ДИД Период 2018-2Q2021</dc:title>
  <dc:creator>Хильченко Богдан Олегович</dc:creator>
  <cp:lastModifiedBy>Vasily Kitaev</cp:lastModifiedBy>
  <cp:revision>2151</cp:revision>
  <cp:lastPrinted>2022-05-17T07:13:20Z</cp:lastPrinted>
  <dcterms:created xsi:type="dcterms:W3CDTF">2021-04-13T07:05:23Z</dcterms:created>
  <dcterms:modified xsi:type="dcterms:W3CDTF">2022-10-31T15:55:33Z</dcterms:modified>
</cp:coreProperties>
</file>