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92" r:id="rId3"/>
  </p:sldMasterIdLst>
  <p:notesMasterIdLst>
    <p:notesMasterId r:id="rId49"/>
  </p:notesMasterIdLst>
  <p:handoutMasterIdLst>
    <p:handoutMasterId r:id="rId50"/>
  </p:handoutMasterIdLst>
  <p:sldIdLst>
    <p:sldId id="526" r:id="rId4"/>
    <p:sldId id="625" r:id="rId5"/>
    <p:sldId id="527" r:id="rId6"/>
    <p:sldId id="528" r:id="rId7"/>
    <p:sldId id="529" r:id="rId8"/>
    <p:sldId id="532" r:id="rId9"/>
    <p:sldId id="578" r:id="rId10"/>
    <p:sldId id="588" r:id="rId11"/>
    <p:sldId id="589" r:id="rId12"/>
    <p:sldId id="590" r:id="rId13"/>
    <p:sldId id="536" r:id="rId14"/>
    <p:sldId id="537" r:id="rId15"/>
    <p:sldId id="581" r:id="rId16"/>
    <p:sldId id="544" r:id="rId17"/>
    <p:sldId id="591" r:id="rId18"/>
    <p:sldId id="546" r:id="rId19"/>
    <p:sldId id="547" r:id="rId20"/>
    <p:sldId id="548" r:id="rId21"/>
    <p:sldId id="549" r:id="rId22"/>
    <p:sldId id="550" r:id="rId23"/>
    <p:sldId id="552" r:id="rId24"/>
    <p:sldId id="553" r:id="rId25"/>
    <p:sldId id="554" r:id="rId26"/>
    <p:sldId id="555" r:id="rId27"/>
    <p:sldId id="556" r:id="rId28"/>
    <p:sldId id="557" r:id="rId29"/>
    <p:sldId id="583" r:id="rId30"/>
    <p:sldId id="559" r:id="rId31"/>
    <p:sldId id="582" r:id="rId32"/>
    <p:sldId id="562" r:id="rId33"/>
    <p:sldId id="565" r:id="rId34"/>
    <p:sldId id="567" r:id="rId35"/>
    <p:sldId id="568" r:id="rId36"/>
    <p:sldId id="570" r:id="rId37"/>
    <p:sldId id="584" r:id="rId38"/>
    <p:sldId id="585" r:id="rId39"/>
    <p:sldId id="594" r:id="rId40"/>
    <p:sldId id="586" r:id="rId41"/>
    <p:sldId id="595" r:id="rId42"/>
    <p:sldId id="596" r:id="rId43"/>
    <p:sldId id="575" r:id="rId44"/>
    <p:sldId id="576" r:id="rId45"/>
    <p:sldId id="577" r:id="rId46"/>
    <p:sldId id="626" r:id="rId47"/>
    <p:sldId id="264" r:id="rId48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6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E91E63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3/15/2023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 基础第二天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类型转换、语句（分支、循环）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隐式转换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68147" y="1658427"/>
            <a:ext cx="6996237" cy="3991262"/>
            <a:chOff x="1138238" y="970148"/>
            <a:chExt cx="8807450" cy="5024535"/>
          </a:xfrm>
        </p:grpSpPr>
        <p:sp>
          <p:nvSpPr>
            <p:cNvPr id="5" name="Freeform 6"/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16"/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转换为数字型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17"/>
              <p:cNvSpPr txBox="1"/>
              <p:nvPr/>
            </p:nvSpPr>
            <p:spPr>
              <a:xfrm>
                <a:off x="3938141" y="1527797"/>
                <a:ext cx="5760640" cy="929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算术运算符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 -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、*、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、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%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， 比较运算符 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&gt;   == 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等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+</a:t>
                </a: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号作为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正号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可以把字符串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转换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成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数字型</a:t>
                </a:r>
                <a:endPara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51263" y="2727705"/>
              <a:ext cx="6194425" cy="1514377"/>
              <a:chOff x="3751263" y="2727705"/>
              <a:chExt cx="6194425" cy="1514377"/>
            </a:xfrm>
          </p:grpSpPr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294452" y="2727705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转换为字符串型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38141" y="3468682"/>
                <a:ext cx="5760640" cy="387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+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加号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字符串拼接 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51263" y="4473953"/>
              <a:ext cx="6194425" cy="1520730"/>
              <a:chOff x="3751263" y="4473953"/>
              <a:chExt cx="6194425" cy="1520730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751263" y="470087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TextBox 20"/>
              <p:cNvSpPr txBox="1"/>
              <p:nvPr/>
            </p:nvSpPr>
            <p:spPr>
              <a:xfrm>
                <a:off x="5294452" y="4473953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转换为布尔型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TextBox 21"/>
              <p:cNvSpPr txBox="1"/>
              <p:nvPr/>
            </p:nvSpPr>
            <p:spPr>
              <a:xfrm>
                <a:off x="3938141" y="5210387"/>
                <a:ext cx="5760640" cy="38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! </a:t>
                </a:r>
                <a:r>
                  <a:rPr lang="zh-CN" altLang="en-US" sz="1400">
                    <a:solidFill>
                      <a:srgbClr val="40404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逻辑非</a:t>
                </a:r>
                <a:endParaRPr lang="en-US" altLang="zh-CN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TextBox 22"/>
            <p:cNvSpPr txBox="1"/>
            <p:nvPr/>
          </p:nvSpPr>
          <p:spPr>
            <a:xfrm>
              <a:off x="1456072" y="3338552"/>
              <a:ext cx="1499007" cy="503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隐式转换</a:t>
              </a:r>
              <a:endParaRPr lang="en-US" altLang="zh-CN" sz="2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255343" y="6109188"/>
            <a:ext cx="8463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注意：隐式转换类型不明确，靠经验才能总结，尽量数据类型统一再做计算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44067"/>
          </a:xfrm>
        </p:spPr>
        <p:txBody>
          <a:bodyPr/>
          <a:lstStyle/>
          <a:p>
            <a:r>
              <a:rPr lang="zh-CN" altLang="en-US"/>
              <a:t>数据类型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语句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综合案例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表达式和语句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分支语句</a:t>
            </a:r>
            <a:endParaRPr lang="en-US" altLang="zh-CN" dirty="0"/>
          </a:p>
          <a:p>
            <a:r>
              <a:rPr lang="zh-CN" altLang="en-US" dirty="0"/>
              <a:t>循环语句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表达式和语句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47262" y="1851064"/>
            <a:ext cx="9497475" cy="4416399"/>
            <a:chOff x="1486101" y="1872330"/>
            <a:chExt cx="9497475" cy="4416399"/>
          </a:xfrm>
        </p:grpSpPr>
        <p:sp>
          <p:nvSpPr>
            <p:cNvPr id="5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菱形 8"/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601425" y="1872330"/>
              <a:ext cx="125170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9"/>
          <p:cNvSpPr txBox="1"/>
          <p:nvPr/>
        </p:nvSpPr>
        <p:spPr>
          <a:xfrm>
            <a:off x="5172484" y="1381412"/>
            <a:ext cx="1851837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12" name="文本占位符 9"/>
          <p:cNvSpPr txBox="1"/>
          <p:nvPr/>
        </p:nvSpPr>
        <p:spPr>
          <a:xfrm>
            <a:off x="2402958" y="2449616"/>
            <a:ext cx="227954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表达式</a:t>
            </a:r>
            <a:endParaRPr lang="zh-CN" altLang="en-US" dirty="0"/>
          </a:p>
        </p:txBody>
      </p:sp>
      <p:sp>
        <p:nvSpPr>
          <p:cNvPr id="13" name="文本占位符 9"/>
          <p:cNvSpPr txBox="1"/>
          <p:nvPr/>
        </p:nvSpPr>
        <p:spPr>
          <a:xfrm>
            <a:off x="7602280" y="2446439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14" name="文本占位符 11"/>
          <p:cNvSpPr txBox="1"/>
          <p:nvPr/>
        </p:nvSpPr>
        <p:spPr>
          <a:xfrm>
            <a:off x="1711841" y="3208988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</a:t>
            </a:r>
            <a:r>
              <a:rPr lang="zh-CN" altLang="en-US">
                <a:solidFill>
                  <a:srgbClr val="C00000"/>
                </a:solidFill>
              </a:rPr>
              <a:t>被求值</a:t>
            </a:r>
            <a:r>
              <a:rPr lang="zh-CN" altLang="en-US"/>
              <a:t>的代码，并将其计算出一个结果</a:t>
            </a:r>
            <a:endParaRPr lang="en-US" altLang="zh-CN" dirty="0"/>
          </a:p>
        </p:txBody>
      </p:sp>
      <p:sp>
        <p:nvSpPr>
          <p:cNvPr id="15" name="文本占位符 11"/>
          <p:cNvSpPr txBox="1"/>
          <p:nvPr/>
        </p:nvSpPr>
        <p:spPr>
          <a:xfrm>
            <a:off x="6865754" y="3208987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一段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可以执行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的代码，</a:t>
            </a:r>
            <a:r>
              <a:rPr lang="zh-CN" altLang="en-US"/>
              <a:t>是一个</a:t>
            </a:r>
            <a:r>
              <a:rPr lang="zh-CN" altLang="en-US">
                <a:solidFill>
                  <a:srgbClr val="C00000"/>
                </a:solidFill>
              </a:rPr>
              <a:t>行为</a:t>
            </a:r>
            <a:r>
              <a:rPr lang="zh-CN" altLang="en-US"/>
              <a:t>，例如分支语句和循环语句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08" y="4202377"/>
            <a:ext cx="3985435" cy="843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61" y="4202377"/>
            <a:ext cx="1658839" cy="5569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以前我们写的代码，写几句就</a:t>
            </a:r>
            <a:r>
              <a:rPr lang="zh-CN" altLang="en-US" dirty="0">
                <a:solidFill>
                  <a:srgbClr val="C00000"/>
                </a:solidFill>
              </a:rPr>
              <a:t>从上往下执行</a:t>
            </a:r>
            <a:r>
              <a:rPr lang="zh-CN" altLang="en-US" dirty="0"/>
              <a:t>几句，这种叫</a:t>
            </a:r>
            <a:r>
              <a:rPr lang="zh-CN" altLang="en-US" dirty="0">
                <a:solidFill>
                  <a:srgbClr val="C00000"/>
                </a:solidFill>
              </a:rPr>
              <a:t>顺序结构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有的时候要根据条件</a:t>
            </a:r>
            <a:r>
              <a:rPr lang="zh-CN" altLang="en-US" dirty="0">
                <a:solidFill>
                  <a:srgbClr val="C00000"/>
                </a:solidFill>
              </a:rPr>
              <a:t>选择执行</a:t>
            </a:r>
            <a:r>
              <a:rPr lang="zh-CN" altLang="en-US" dirty="0"/>
              <a:t>代码，这种就叫</a:t>
            </a:r>
            <a:r>
              <a:rPr lang="zh-CN" altLang="en-US" dirty="0">
                <a:solidFill>
                  <a:srgbClr val="C00000"/>
                </a:solidFill>
              </a:rPr>
              <a:t>分支结构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某段代码被</a:t>
            </a:r>
            <a:r>
              <a:rPr lang="zh-CN" altLang="en-US" dirty="0">
                <a:solidFill>
                  <a:srgbClr val="C00000"/>
                </a:solidFill>
              </a:rPr>
              <a:t>重复执行</a:t>
            </a:r>
            <a:r>
              <a:rPr lang="zh-CN" altLang="en-US" dirty="0"/>
              <a:t>，就叫</a:t>
            </a:r>
            <a:r>
              <a:rPr lang="zh-CN" altLang="en-US" dirty="0">
                <a:solidFill>
                  <a:srgbClr val="C00000"/>
                </a:solidFill>
              </a:rPr>
              <a:t>循环结构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程序三大流程控制语句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60502" y="3787792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60500" y="4947853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460500" y="6107913"/>
            <a:ext cx="173417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 flipH="1">
            <a:off x="2327588" y="4188965"/>
            <a:ext cx="2" cy="758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327585" y="5349026"/>
            <a:ext cx="2" cy="7588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33353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顺序结构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201193" y="6107913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112350" y="3787792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43242" y="6107912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2"/>
            <a:endCxn id="13" idx="0"/>
          </p:cNvCxnSpPr>
          <p:nvPr/>
        </p:nvCxnSpPr>
        <p:spPr>
          <a:xfrm flipH="1">
            <a:off x="4912896" y="4188965"/>
            <a:ext cx="911157" cy="19189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>
            <a:off x="5824053" y="4188965"/>
            <a:ext cx="1230892" cy="1918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8072287">
            <a:off x="4525894" y="4862810"/>
            <a:ext cx="1238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满足条件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36305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</a:p>
        </p:txBody>
      </p:sp>
      <p:sp>
        <p:nvSpPr>
          <p:cNvPr id="21" name="文本框 20"/>
          <p:cNvSpPr txBox="1"/>
          <p:nvPr/>
        </p:nvSpPr>
        <p:spPr>
          <a:xfrm rot="19410299">
            <a:off x="6446073" y="4520304"/>
            <a:ext cx="430887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不满足条件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30627" y="3353903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515213" y="3767591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499773" y="5261040"/>
            <a:ext cx="1423406" cy="401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重复代码</a:t>
            </a:r>
          </a:p>
        </p:txBody>
      </p:sp>
      <p:cxnSp>
        <p:nvCxnSpPr>
          <p:cNvPr id="26" name="直接箭头连接符 25"/>
          <p:cNvCxnSpPr>
            <a:stCxn id="23" idx="2"/>
          </p:cNvCxnSpPr>
          <p:nvPr/>
        </p:nvCxnSpPr>
        <p:spPr>
          <a:xfrm>
            <a:off x="9226916" y="4168764"/>
            <a:ext cx="0" cy="6911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弧形箭头 35"/>
          <p:cNvSpPr/>
          <p:nvPr/>
        </p:nvSpPr>
        <p:spPr>
          <a:xfrm>
            <a:off x="8657030" y="5821637"/>
            <a:ext cx="1139771" cy="356432"/>
          </a:xfrm>
          <a:prstGeom prst="curvedUp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上弧形箭头 36"/>
          <p:cNvSpPr/>
          <p:nvPr/>
        </p:nvSpPr>
        <p:spPr>
          <a:xfrm flipH="1">
            <a:off x="8632256" y="4787505"/>
            <a:ext cx="1158440" cy="373267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8" grpId="0"/>
      <p:bldP spid="21" grpId="0"/>
      <p:bldP spid="23" grpId="0" animBg="1"/>
      <p:bldP spid="24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940317" y="971973"/>
            <a:ext cx="65320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什么是表达式？什么是语句？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表达式：可以</a:t>
            </a:r>
            <a:r>
              <a:rPr lang="zh-CN" altLang="en-US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被求值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的代码</a:t>
            </a:r>
            <a:endParaRPr lang="en-US" altLang="zh-CN" sz="1465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语句：一段</a:t>
            </a:r>
            <a:r>
              <a:rPr lang="zh-CN" altLang="en-US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可以执行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的代码，是一个</a:t>
            </a:r>
            <a:r>
              <a:rPr lang="zh-CN" altLang="en-US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行为</a:t>
            </a:r>
            <a:endParaRPr lang="en-US" altLang="zh-CN" sz="1465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程序三大流程控制语句分别是什么？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顺序结构（</a:t>
            </a:r>
            <a:r>
              <a:rPr lang="zh-CN" altLang="en-US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从上往下依次执行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分支结构（</a:t>
            </a:r>
            <a:r>
              <a:rPr lang="zh-CN" altLang="en-US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选择执行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循环结构（</a:t>
            </a:r>
            <a:r>
              <a:rPr lang="zh-CN" altLang="en-US" sz="1465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</a:t>
            </a:r>
            <a:r>
              <a:rPr lang="zh-CN" altLang="en-US" sz="1465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65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/>
              <a:t>分支语句可以根据条件判定真假，来</a:t>
            </a:r>
            <a:r>
              <a:rPr lang="zh-CN" altLang="en-US">
                <a:solidFill>
                  <a:srgbClr val="C00000"/>
                </a:solidFill>
              </a:rPr>
              <a:t>选择性</a:t>
            </a:r>
            <a:r>
              <a:rPr lang="zh-CN" altLang="en-US" dirty="0"/>
              <a:t>的执行想要的代码</a:t>
            </a:r>
            <a:endParaRPr lang="en-US" altLang="zh-CN" dirty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分支语句包含：</a:t>
            </a:r>
            <a:endParaRPr lang="en-US" altLang="zh-CN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C00000"/>
                </a:solidFill>
              </a:rPr>
              <a:t>if</a:t>
            </a:r>
            <a:r>
              <a:rPr lang="zh-CN" altLang="en-US" sz="1600">
                <a:solidFill>
                  <a:srgbClr val="C00000"/>
                </a:solidFill>
              </a:rPr>
              <a:t>分支语句（重点）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三</a:t>
            </a:r>
            <a:r>
              <a:rPr lang="zh-CN" altLang="en-US" sz="1600"/>
              <a:t>元运算符</a:t>
            </a:r>
            <a:endParaRPr lang="en-US" altLang="zh-CN" sz="1600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switch </a:t>
            </a:r>
            <a:r>
              <a:rPr lang="zh-CN" altLang="en-US" sz="1600" dirty="0"/>
              <a:t>语句</a:t>
            </a:r>
            <a:endParaRPr lang="en-US" altLang="zh-CN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分支语句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32" y="1863112"/>
            <a:ext cx="2716543" cy="240747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4" name="直接箭头连接符 3"/>
          <p:cNvCxnSpPr>
            <a:stCxn id="7" idx="2"/>
            <a:endCxn id="5" idx="0"/>
          </p:cNvCxnSpPr>
          <p:nvPr/>
        </p:nvCxnSpPr>
        <p:spPr>
          <a:xfrm flipH="1">
            <a:off x="7616757" y="4270588"/>
            <a:ext cx="1073647" cy="104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120467" y="531403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登录成功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9" name="直接箭头连接符 8"/>
          <p:cNvCxnSpPr>
            <a:stCxn id="7" idx="2"/>
            <a:endCxn id="12" idx="0"/>
          </p:cNvCxnSpPr>
          <p:nvPr/>
        </p:nvCxnSpPr>
        <p:spPr>
          <a:xfrm>
            <a:off x="8690404" y="4270588"/>
            <a:ext cx="906295" cy="104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100409" y="5314030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登录失败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使用</a:t>
            </a:r>
            <a:r>
              <a:rPr lang="zh-CN" altLang="en-US" dirty="0"/>
              <a:t>语法：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if </a:t>
            </a:r>
            <a:r>
              <a:rPr lang="zh-CN" altLang="en-US"/>
              <a:t>语句</a:t>
            </a:r>
          </a:p>
        </p:txBody>
      </p:sp>
      <p:sp>
        <p:nvSpPr>
          <p:cNvPr id="8" name="文本占位符 3"/>
          <p:cNvSpPr txBox="1"/>
          <p:nvPr/>
        </p:nvSpPr>
        <p:spPr>
          <a:xfrm>
            <a:off x="941988" y="4339549"/>
            <a:ext cx="9845675" cy="206971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小括号</a:t>
            </a:r>
            <a:r>
              <a:rPr lang="zh-CN" altLang="en-US" dirty="0"/>
              <a:t>内</a:t>
            </a:r>
            <a:r>
              <a:rPr lang="zh-CN" altLang="en-US"/>
              <a:t>的条件</a:t>
            </a:r>
            <a:r>
              <a:rPr lang="zh-CN" altLang="en-US">
                <a:solidFill>
                  <a:srgbClr val="C00000"/>
                </a:solidFill>
              </a:rPr>
              <a:t>结果是布尔值</a:t>
            </a:r>
            <a:r>
              <a:rPr lang="zh-CN" altLang="en-US"/>
              <a:t>，为 </a:t>
            </a:r>
            <a:r>
              <a:rPr lang="en-US" altLang="zh-CN">
                <a:solidFill>
                  <a:srgbClr val="C00000"/>
                </a:solidFill>
              </a:rPr>
              <a:t>true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zh-CN" altLang="en-US" dirty="0"/>
              <a:t>，进入大括号里</a:t>
            </a:r>
            <a:r>
              <a:rPr lang="zh-CN" altLang="en-US"/>
              <a:t>执行代码；为 </a:t>
            </a:r>
            <a:r>
              <a:rPr lang="en-US" altLang="zh-CN">
                <a:solidFill>
                  <a:srgbClr val="C00000"/>
                </a:solidFill>
              </a:rPr>
              <a:t>false</a:t>
            </a:r>
            <a:r>
              <a:rPr lang="zh-CN" altLang="en-US"/>
              <a:t>，则不执行大括号里面代码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小括号内的</a:t>
            </a:r>
            <a:r>
              <a:rPr lang="zh-CN" altLang="en-US" dirty="0">
                <a:solidFill>
                  <a:srgbClr val="C00000"/>
                </a:solidFill>
              </a:rPr>
              <a:t>结果</a:t>
            </a:r>
            <a:r>
              <a:rPr lang="zh-CN" altLang="en-US" dirty="0"/>
              <a:t>若不是布尔类型时，</a:t>
            </a:r>
            <a:r>
              <a:rPr lang="zh-CN" altLang="en-US"/>
              <a:t>会发生</a:t>
            </a:r>
            <a:r>
              <a:rPr lang="zh-CN" altLang="en-US">
                <a:solidFill>
                  <a:schemeClr val="tx1"/>
                </a:solidFill>
              </a:rPr>
              <a:t>类型转换为 </a:t>
            </a:r>
            <a:r>
              <a:rPr lang="zh-CN" altLang="en-US">
                <a:solidFill>
                  <a:srgbClr val="C00000"/>
                </a:solidFill>
              </a:rPr>
              <a:t>布尔值，</a:t>
            </a:r>
            <a:r>
              <a:rPr lang="zh-CN" altLang="en-US">
                <a:solidFill>
                  <a:schemeClr val="tx1"/>
                </a:solidFill>
              </a:rPr>
              <a:t>类似</a:t>
            </a:r>
            <a:r>
              <a:rPr lang="en-US" altLang="zh-CN">
                <a:solidFill>
                  <a:schemeClr val="tx1"/>
                </a:solidFill>
              </a:rPr>
              <a:t>Boolean()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如果大括号只有一个语句，大括号可以省略，但是，俺们不提倡这么做</a:t>
            </a:r>
            <a:r>
              <a:rPr lang="en-US" altLang="zh-CN" dirty="0"/>
              <a:t>~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77" y="2389102"/>
            <a:ext cx="4819048" cy="14000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课堂</a:t>
            </a:r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：用户输入高考成绩，如果</a:t>
            </a:r>
            <a:r>
              <a:rPr lang="zh-CN" altLang="en-US"/>
              <a:t>分数大于等于</a:t>
            </a:r>
            <a:r>
              <a:rPr lang="en-US" altLang="zh-CN"/>
              <a:t>700</a:t>
            </a:r>
            <a:r>
              <a:rPr lang="zh-CN" altLang="en-US"/>
              <a:t>分，则提示 </a:t>
            </a:r>
            <a:r>
              <a:rPr lang="en-US" altLang="zh-CN"/>
              <a:t>'</a:t>
            </a:r>
            <a:r>
              <a:rPr lang="zh-CN" altLang="en-US"/>
              <a:t>恭喜</a:t>
            </a:r>
            <a:r>
              <a:rPr lang="zh-CN" altLang="en-US" dirty="0"/>
              <a:t>考入</a:t>
            </a:r>
            <a:r>
              <a:rPr lang="zh-CN" altLang="en-US"/>
              <a:t>黑马程序员</a:t>
            </a:r>
            <a:r>
              <a:rPr lang="en-US" altLang="zh-CN"/>
              <a:t>'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1"/>
              <a:t>if </a:t>
            </a:r>
            <a:r>
              <a:rPr lang="zh-CN" altLang="en-US" sz="1800" b="1"/>
              <a:t>双分支语句：</a:t>
            </a:r>
            <a:endParaRPr lang="en-US" altLang="zh-CN" sz="1800" b="1" dirty="0"/>
          </a:p>
          <a:p>
            <a:pPr marL="360045" lvl="1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if </a:t>
            </a:r>
            <a:r>
              <a:rPr lang="zh-CN" altLang="en-US"/>
              <a:t>语句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29" y="2401807"/>
            <a:ext cx="4197628" cy="2576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88" y="2401807"/>
            <a:ext cx="5207076" cy="1374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0140748"/>
              </p:ext>
            </p:extLst>
          </p:nvPr>
        </p:nvGraphicFramePr>
        <p:xfrm>
          <a:off x="1438487" y="796079"/>
          <a:ext cx="9051714" cy="5765592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175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8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模块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单词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28">
                <a:tc rowSpan="6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类型转换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转换为数字型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Number(‘12’)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转换为数字型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parseInt(‘12px’)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转换为整数数字型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parseInt(‘12.5px’)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转换为小数数字型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转换为字符串型</a:t>
                      </a: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zh-CN" altLang="en-US" sz="1400" kern="120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String(12)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转换为字符串型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变量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.toString()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转换为字符串型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转换为布尔型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Boolean()</a:t>
                      </a:r>
                      <a:endParaRPr lang="en-US" altLang="zh-CN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转换为布尔型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828">
                <a:tc row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分支语句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if...else...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if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分支语句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条件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 b="0" i="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？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表达式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: 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表达式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三元表达式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switch   case </a:t>
                      </a:r>
                      <a:endParaRPr lang="en-US" altLang="zh-CN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switch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分支语句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循环语句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1400" b="0" i="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while 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while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break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中止循环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18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continue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中止本次循环继续下一次循环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判断用户登录案例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需求：用户输入，</a:t>
            </a:r>
            <a:r>
              <a:rPr lang="zh-CN" altLang="en-US"/>
              <a:t>用户名：刘德华，</a:t>
            </a:r>
            <a:r>
              <a:rPr lang="zh-CN" altLang="en-US" dirty="0"/>
              <a:t>密码：</a:t>
            </a:r>
            <a:r>
              <a:rPr lang="en-US" altLang="zh-CN" dirty="0"/>
              <a:t>123456</a:t>
            </a:r>
            <a:r>
              <a:rPr lang="zh-CN" altLang="en-US" dirty="0"/>
              <a:t>， 则提示登录成功，否则提示登录失败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①：弹出输入框，分别输入用户名和密码</a:t>
            </a:r>
            <a:endParaRPr lang="en-US" altLang="zh-CN" dirty="0"/>
          </a:p>
          <a:p>
            <a:r>
              <a:rPr lang="zh-CN" altLang="en-US"/>
              <a:t>②：判断如果用户名是 刘德华 </a:t>
            </a:r>
            <a:r>
              <a:rPr lang="zh-CN" altLang="en-US" b="1">
                <a:solidFill>
                  <a:srgbClr val="C00000"/>
                </a:solidFill>
              </a:rPr>
              <a:t>并且</a:t>
            </a:r>
            <a:r>
              <a:rPr lang="zh-CN" altLang="en-US"/>
              <a:t>密码是 </a:t>
            </a:r>
            <a:r>
              <a:rPr lang="en-US" altLang="zh-CN"/>
              <a:t>123456</a:t>
            </a:r>
            <a:r>
              <a:rPr lang="zh-CN" altLang="en-US"/>
              <a:t>，则提示登录成功，否则提示登录失败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33" y="3723744"/>
            <a:ext cx="6705600" cy="2677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 if 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1"/>
              <a:t>if </a:t>
            </a:r>
            <a:r>
              <a:rPr lang="zh-CN" altLang="en-US" sz="1800" b="1"/>
              <a:t>多分支语句：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dirty="0"/>
              <a:t>使用场景： 适合于有</a:t>
            </a:r>
            <a:r>
              <a:rPr lang="zh-CN" altLang="en-US">
                <a:solidFill>
                  <a:srgbClr val="C00000"/>
                </a:solidFill>
              </a:rPr>
              <a:t>多个条件</a:t>
            </a:r>
            <a:r>
              <a:rPr lang="zh-CN" altLang="en-US"/>
              <a:t>的</a:t>
            </a:r>
            <a:r>
              <a:rPr lang="zh-CN" altLang="en-US" dirty="0"/>
              <a:t>时候， 比如学习成绩</a:t>
            </a:r>
            <a:r>
              <a:rPr lang="zh-CN" altLang="en-US"/>
              <a:t>可以分为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78426" y="3146362"/>
            <a:ext cx="60805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释义：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先判断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，若满足条件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就执行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，其他不执行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不满足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则向下判断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，满足条件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，其他不执行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若依然不满足继续往下判断，依次类推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若以上条件都不满足，执行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2816055"/>
            <a:ext cx="3364255" cy="29421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6" y="1269933"/>
            <a:ext cx="3118078" cy="15552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输入成绩输出评语案例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需求：根据输入不同的成绩，反馈不同的评价</a:t>
            </a:r>
            <a:endParaRPr lang="en-US" altLang="zh-CN" dirty="0"/>
          </a:p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①：成绩</a:t>
            </a:r>
            <a:r>
              <a:rPr lang="en-US" altLang="zh-CN" dirty="0"/>
              <a:t>90</a:t>
            </a:r>
            <a:r>
              <a:rPr lang="zh-CN" altLang="en-US" dirty="0"/>
              <a:t>以上是 </a:t>
            </a:r>
            <a:r>
              <a:rPr lang="zh-CN" altLang="en-US" dirty="0">
                <a:solidFill>
                  <a:srgbClr val="C00000"/>
                </a:solidFill>
              </a:rPr>
              <a:t>优秀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②：成绩</a:t>
            </a:r>
            <a:r>
              <a:rPr lang="en-US" altLang="zh-CN" dirty="0"/>
              <a:t>70~90</a:t>
            </a:r>
            <a:r>
              <a:rPr lang="zh-CN" altLang="en-US"/>
              <a:t>是  </a:t>
            </a:r>
            <a:r>
              <a:rPr lang="zh-CN" altLang="en-US">
                <a:solidFill>
                  <a:srgbClr val="C00000"/>
                </a:solidFill>
              </a:rPr>
              <a:t>良好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③：成绩是</a:t>
            </a:r>
            <a:r>
              <a:rPr lang="en-US" altLang="zh-CN" dirty="0"/>
              <a:t>60~70</a:t>
            </a:r>
            <a:r>
              <a:rPr lang="zh-CN" altLang="en-US" dirty="0"/>
              <a:t>之间是 </a:t>
            </a:r>
            <a:r>
              <a:rPr lang="zh-CN" altLang="en-US" dirty="0">
                <a:solidFill>
                  <a:srgbClr val="C00000"/>
                </a:solidFill>
              </a:rPr>
              <a:t>及格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④：成绩</a:t>
            </a:r>
            <a:r>
              <a:rPr lang="en-US" altLang="zh-CN" dirty="0"/>
              <a:t>60</a:t>
            </a:r>
            <a:r>
              <a:rPr lang="zh-CN" altLang="en-US" dirty="0"/>
              <a:t>分以下是 </a:t>
            </a:r>
            <a:r>
              <a:rPr lang="zh-CN" altLang="en-US" dirty="0">
                <a:solidFill>
                  <a:srgbClr val="C00000"/>
                </a:solidFill>
              </a:rPr>
              <a:t>不及格</a:t>
            </a:r>
            <a:endParaRPr lang="en-US" altLang="zh-CN" dirty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分支语句可以让我们有</a:t>
            </a:r>
            <a:r>
              <a:rPr lang="zh-CN" altLang="en-US" dirty="0">
                <a:solidFill>
                  <a:srgbClr val="C00000"/>
                </a:solidFill>
              </a:rPr>
              <a:t>选择性</a:t>
            </a:r>
            <a:r>
              <a:rPr lang="zh-CN" altLang="en-US" dirty="0"/>
              <a:t>的执行想要的代码</a:t>
            </a:r>
            <a:endParaRPr lang="en-US" altLang="zh-CN" dirty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分支语句包含：</a:t>
            </a:r>
            <a:endParaRPr lang="en-US" altLang="zh-CN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If</a:t>
            </a:r>
            <a:r>
              <a:rPr lang="zh-CN" altLang="en-US" sz="1600" dirty="0"/>
              <a:t>分支语句</a:t>
            </a:r>
            <a:endParaRPr lang="en-US" altLang="zh-CN" sz="1600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</a:rPr>
              <a:t>三元运算符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switch </a:t>
            </a:r>
            <a:r>
              <a:rPr lang="zh-CN" altLang="en-US" sz="1600" dirty="0"/>
              <a:t>语句</a:t>
            </a:r>
            <a:endParaRPr lang="en-US" altLang="zh-CN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分支语句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/>
              <a:t>使用场景</a:t>
            </a:r>
            <a:r>
              <a:rPr lang="zh-CN" altLang="en-US" b="1"/>
              <a:t>： </a:t>
            </a:r>
            <a:r>
              <a:rPr lang="zh-CN" altLang="en-US"/>
              <a:t>一些简单的双分支，可以</a:t>
            </a:r>
            <a:r>
              <a:rPr lang="zh-CN" altLang="en-US" dirty="0"/>
              <a:t>使用  </a:t>
            </a:r>
            <a:r>
              <a:rPr lang="zh-CN" altLang="en-US">
                <a:solidFill>
                  <a:srgbClr val="C00000"/>
                </a:solidFill>
              </a:rPr>
              <a:t>三元运算符</a:t>
            </a:r>
            <a:r>
              <a:rPr lang="zh-CN" altLang="en-US"/>
              <a:t>（三元表达式），写起来</a:t>
            </a:r>
            <a:r>
              <a:rPr lang="zh-CN" altLang="en-US">
                <a:solidFill>
                  <a:srgbClr val="C00000"/>
                </a:solidFill>
              </a:rPr>
              <a:t>比 </a:t>
            </a:r>
            <a:r>
              <a:rPr lang="en-US" altLang="zh-CN">
                <a:solidFill>
                  <a:srgbClr val="C00000"/>
                </a:solidFill>
              </a:rPr>
              <a:t>if  else</a:t>
            </a:r>
            <a:r>
              <a:rPr lang="zh-CN" altLang="en-US">
                <a:solidFill>
                  <a:srgbClr val="C00000"/>
                </a:solidFill>
              </a:rPr>
              <a:t>双分支 </a:t>
            </a:r>
            <a:r>
              <a:rPr lang="zh-CN" altLang="en-US"/>
              <a:t>更简单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符号：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配合使用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语法：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执行过程：</a:t>
            </a:r>
            <a:r>
              <a:rPr lang="zh-CN" altLang="en-US"/>
              <a:t>如果条件为</a:t>
            </a:r>
            <a:r>
              <a:rPr lang="zh-CN" altLang="en-US">
                <a:solidFill>
                  <a:srgbClr val="C00000"/>
                </a:solidFill>
              </a:rPr>
              <a:t>真</a:t>
            </a:r>
            <a:r>
              <a:rPr lang="zh-CN" altLang="en-US"/>
              <a:t>，则执行</a:t>
            </a:r>
            <a:r>
              <a:rPr lang="zh-CN" altLang="en-US">
                <a:solidFill>
                  <a:srgbClr val="C00000"/>
                </a:solidFill>
              </a:rPr>
              <a:t>表达式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/>
              <a:t>；如果条件为</a:t>
            </a:r>
            <a:r>
              <a:rPr lang="zh-CN" altLang="en-US">
                <a:solidFill>
                  <a:srgbClr val="C00000"/>
                </a:solidFill>
              </a:rPr>
              <a:t>假</a:t>
            </a:r>
            <a:r>
              <a:rPr lang="zh-CN" altLang="en-US"/>
              <a:t>，则执行</a:t>
            </a:r>
            <a:r>
              <a:rPr lang="zh-CN" altLang="en-US">
                <a:solidFill>
                  <a:srgbClr val="C00000"/>
                </a:solidFill>
              </a:rPr>
              <a:t>表达式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三元运算符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47" y="3123181"/>
            <a:ext cx="3628571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8873067" y="2328333"/>
            <a:ext cx="1972733" cy="63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 </a:t>
            </a:r>
            <a:r>
              <a:rPr lang="en-US" altLang="zh-CN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y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二元运算符</a:t>
            </a:r>
          </a:p>
        </p:txBody>
      </p:sp>
      <p:sp>
        <p:nvSpPr>
          <p:cNvPr id="7" name="矩形 6"/>
          <p:cNvSpPr/>
          <p:nvPr/>
        </p:nvSpPr>
        <p:spPr>
          <a:xfrm>
            <a:off x="8873067" y="3214387"/>
            <a:ext cx="1972733" cy="63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</a:t>
            </a:r>
            <a:r>
              <a:rPr lang="en-US" altLang="zh-CN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一元运算符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en-US" altLang="zh-CN" dirty="0"/>
              <a:t>2</a:t>
            </a:r>
            <a:r>
              <a:rPr lang="zh-CN" altLang="en-US" dirty="0"/>
              <a:t>个数的</a:t>
            </a:r>
            <a:r>
              <a:rPr lang="zh-CN" altLang="en-US"/>
              <a:t>最大值（导师讲解）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个数，页面弹出最大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 dirty="0"/>
              <a:t>用户输入</a:t>
            </a:r>
            <a:r>
              <a:rPr lang="en-US" altLang="zh-CN" dirty="0"/>
              <a:t>2</a:t>
            </a:r>
            <a:r>
              <a:rPr lang="zh-CN" altLang="en-US" dirty="0"/>
              <a:t>个数</a:t>
            </a:r>
            <a:endParaRPr lang="en-US" altLang="zh-CN" dirty="0"/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/>
              <a:t>利用三</a:t>
            </a:r>
            <a:r>
              <a:rPr lang="zh-CN" altLang="en-US"/>
              <a:t>元运算符输出最大值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03" y="3765787"/>
            <a:ext cx="793432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数字补</a:t>
            </a:r>
            <a:r>
              <a:rPr lang="en-US" altLang="zh-CN" dirty="0"/>
              <a:t>0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个数，如果数字小于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，则前面进行补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比如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09   03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目的：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zh-CN" altLang="en-US"/>
              <a:t>练习三元运算符</a:t>
            </a:r>
            <a:endParaRPr lang="en-US" altLang="zh-CN"/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/>
              <a:t>为后期页面显示时间做铺垫</a:t>
            </a:r>
            <a:endParaRPr lang="en-US" altLang="zh-CN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897" y="2556342"/>
            <a:ext cx="1590476" cy="7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分支语句可以让我们有</a:t>
            </a:r>
            <a:r>
              <a:rPr lang="zh-CN" altLang="en-US" dirty="0">
                <a:solidFill>
                  <a:srgbClr val="C00000"/>
                </a:solidFill>
              </a:rPr>
              <a:t>选择性</a:t>
            </a:r>
            <a:r>
              <a:rPr lang="zh-CN" altLang="en-US" dirty="0"/>
              <a:t>的执行想要的代码</a:t>
            </a:r>
            <a:endParaRPr lang="en-US" altLang="zh-CN" dirty="0"/>
          </a:p>
          <a:p>
            <a:pPr marL="177800" indent="-177800">
              <a:buFont typeface="Wingdings" panose="05000000000000000000" pitchFamily="2" charset="2"/>
              <a:buChar char="l"/>
            </a:pPr>
            <a:r>
              <a:rPr lang="zh-CN" altLang="en-US" dirty="0"/>
              <a:t>分支语句包含：</a:t>
            </a:r>
            <a:endParaRPr lang="en-US" altLang="zh-CN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If</a:t>
            </a:r>
            <a:r>
              <a:rPr lang="zh-CN" altLang="en-US" sz="1600" dirty="0"/>
              <a:t>分支语句</a:t>
            </a:r>
            <a:endParaRPr lang="en-US" altLang="zh-CN" sz="1600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三元运算符</a:t>
            </a:r>
            <a:endParaRPr lang="en-US" altLang="zh-CN" sz="1600" dirty="0"/>
          </a:p>
          <a:p>
            <a:pPr marL="645795" lvl="1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</a:rPr>
              <a:t>switch </a:t>
            </a:r>
            <a:r>
              <a:rPr lang="zh-CN" altLang="en-US" sz="1600" dirty="0">
                <a:solidFill>
                  <a:srgbClr val="C00000"/>
                </a:solidFill>
              </a:rPr>
              <a:t>语句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分支语句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使用场景</a:t>
            </a:r>
            <a:r>
              <a:rPr lang="zh-CN" altLang="en-US"/>
              <a:t>： 适合于有</a:t>
            </a:r>
            <a:r>
              <a:rPr lang="zh-CN" altLang="en-US">
                <a:solidFill>
                  <a:srgbClr val="C00000"/>
                </a:solidFill>
              </a:rPr>
              <a:t>多个条件</a:t>
            </a:r>
            <a:r>
              <a:rPr lang="zh-CN" altLang="en-US"/>
              <a:t>的时候，也属于分支语句，大部分情况下和 </a:t>
            </a:r>
            <a:r>
              <a:rPr lang="en-US" altLang="zh-CN"/>
              <a:t>if</a:t>
            </a:r>
            <a:r>
              <a:rPr lang="zh-CN" altLang="en-US"/>
              <a:t>多分支语句 功能相同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语法：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82810" y="2388400"/>
            <a:ext cx="5764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释义：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找到跟小括号里数据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值，并执行里面对应的代码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若没有全等 </a:t>
            </a:r>
            <a:r>
              <a:rPr lang="en-US" altLang="zh-CN" sz="16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===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的则执行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的代码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2738" y="4148062"/>
            <a:ext cx="6082015" cy="1604667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82810" y="422053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6066486" y="4673008"/>
            <a:ext cx="599826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switch case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语句一般用于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等值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</a:t>
            </a:r>
            <a:r>
              <a:rPr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if 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适合于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区间判断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switch case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一般需要配合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break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关键字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 没有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break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会造成</a:t>
            </a:r>
            <a:r>
              <a:rPr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case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穿透</a:t>
            </a:r>
            <a:endParaRPr lang="en-US" altLang="zh-CN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3. </a:t>
            </a:r>
            <a:r>
              <a:rPr lang="en-US" altLang="zh-CN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if 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多分支语句开发要比</a:t>
            </a:r>
            <a:r>
              <a:rPr lang="en-US" altLang="zh-CN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switch</a:t>
            </a:r>
            <a:r>
              <a:rPr lang="zh-CN" altLang="en-US" sz="140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更重要</a:t>
            </a:r>
            <a:r>
              <a:rPr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，使用也更多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18" y="2528884"/>
            <a:ext cx="2992477" cy="350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学习时可以帮助更好的理解代码运行，工作时可以更快找到</a:t>
            </a:r>
            <a:r>
              <a:rPr lang="en-US" altLang="zh-CN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打开调试界面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r>
              <a:rPr lang="en-US" altLang="zh-CN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F12</a:t>
            </a: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打开开发者工具</a:t>
            </a:r>
            <a:endParaRPr lang="en-US" altLang="zh-CN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3900" lvl="1" indent="-279400"/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点到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源代码</a:t>
            </a:r>
            <a:r>
              <a:rPr lang="zh-CN" altLang="en-US"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一栏</a:t>
            </a:r>
            <a:r>
              <a:rPr lang="en-US" altLang="zh-CN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sources 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3900" lvl="1" indent="-279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选择代码文件</a:t>
            </a:r>
            <a:endParaRPr lang="en-US" altLang="zh-CN" sz="14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断点：在某句代码上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加的标记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就叫断点，当程序执行到这句有标记的代码时会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暂停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下来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断点调试</a:t>
            </a:r>
            <a:r>
              <a:rPr lang="en-US" altLang="zh-CN"/>
              <a:t>-chrome</a:t>
            </a:r>
            <a:r>
              <a:rPr lang="zh-CN" altLang="en-US"/>
              <a:t>调试工具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7" y="4152779"/>
            <a:ext cx="5198533" cy="24762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2713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类型转换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语句</a:t>
            </a:r>
            <a:endParaRPr lang="en-US" altLang="zh-CN"/>
          </a:p>
          <a:p>
            <a:r>
              <a:rPr kumimoji="1" lang="zh-CN" altLang="en-US"/>
              <a:t>综合案例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表达式和语句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分支语句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循环语句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404040"/>
                </a:solidFill>
              </a:rPr>
              <a:t>使用场景：</a:t>
            </a:r>
            <a:r>
              <a:rPr lang="zh-CN" altLang="en-US">
                <a:solidFill>
                  <a:srgbClr val="C00000"/>
                </a:solidFill>
              </a:rPr>
              <a:t>重复执行 </a:t>
            </a:r>
            <a:r>
              <a:rPr lang="zh-CN" altLang="en-US"/>
              <a:t>指定</a:t>
            </a:r>
            <a:r>
              <a:rPr lang="zh-CN" altLang="en-US" dirty="0"/>
              <a:t>的一段代码</a:t>
            </a:r>
            <a:r>
              <a:rPr lang="zh-CN" altLang="en-US"/>
              <a:t>，比如我们想要输出</a:t>
            </a:r>
            <a:r>
              <a:rPr lang="en-US" altLang="zh-CN"/>
              <a:t>10</a:t>
            </a:r>
            <a:r>
              <a:rPr lang="zh-CN" altLang="en-US"/>
              <a:t>次 </a:t>
            </a:r>
            <a:r>
              <a:rPr lang="en-US" altLang="zh-CN"/>
              <a:t>'</a:t>
            </a:r>
            <a:r>
              <a:rPr lang="zh-CN" altLang="en-US"/>
              <a:t>我学的很棒</a:t>
            </a:r>
            <a:r>
              <a:rPr lang="en-US" altLang="zh-CN"/>
              <a:t>'</a:t>
            </a:r>
            <a:endParaRPr lang="en-US" altLang="zh-CN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404040"/>
                </a:solidFill>
              </a:rPr>
              <a:t>学习路径：</a:t>
            </a:r>
            <a:endParaRPr lang="en-US" altLang="zh-CN" b="0" dirty="0">
              <a:solidFill>
                <a:srgbClr val="404040"/>
              </a:solidFill>
            </a:endParaRPr>
          </a:p>
          <a:p>
            <a:pPr marL="342900" indent="-342900"/>
            <a:r>
              <a:rPr lang="en-US" altLang="zh-CN">
                <a:solidFill>
                  <a:srgbClr val="C00000"/>
                </a:solidFill>
              </a:rPr>
              <a:t>while</a:t>
            </a:r>
            <a:r>
              <a:rPr lang="zh-CN" altLang="en-US">
                <a:solidFill>
                  <a:srgbClr val="C00000"/>
                </a:solidFill>
              </a:rPr>
              <a:t>循环</a:t>
            </a:r>
            <a:endParaRPr lang="en-US" altLang="zh-CN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for </a:t>
            </a:r>
            <a:r>
              <a:rPr lang="zh-CN" altLang="en-US">
                <a:solidFill>
                  <a:schemeClr val="tx1"/>
                </a:solidFill>
              </a:rPr>
              <a:t>循环（重点）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循环语句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66" y="1345667"/>
            <a:ext cx="2400000" cy="296190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: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期间， 所以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就是在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满足条件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期间，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某些代码。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循环基本语法：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5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6" y="2748808"/>
            <a:ext cx="3972101" cy="1529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框 7"/>
          <p:cNvSpPr txBox="1"/>
          <p:nvPr/>
        </p:nvSpPr>
        <p:spPr>
          <a:xfrm>
            <a:off x="811566" y="4927924"/>
            <a:ext cx="10891983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释义：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</a:t>
            </a:r>
            <a:r>
              <a:rPr lang="en-US" altLang="zh-CN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语句很像，都要满足小括号里的条件为</a:t>
            </a:r>
            <a:r>
              <a:rPr lang="en-US" altLang="zh-CN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才会进入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</a:t>
            </a:r>
            <a:r>
              <a:rPr lang="zh-CN" altLang="en-US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执行代码</a:t>
            </a:r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795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大括号里代码执行完毕后不会跳出，而是继续回到小括号里判断条件是否满足，若满足又执行大括号里的代码，然后再回到小括号判断条件，直到括号内条件不满足，即跳出</a:t>
            </a:r>
            <a:endParaRPr lang="en-US" altLang="zh-CN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29" y="2745677"/>
            <a:ext cx="4337569" cy="1532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7713134" y="284274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给变量设置为</a:t>
            </a:r>
            <a:r>
              <a:rPr lang="en-US" altLang="zh-CN" sz="120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rgbClr val="FFC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13134" y="3166193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变量小于等于</a:t>
            </a:r>
            <a:r>
              <a:rPr lang="en-US" altLang="zh-CN" sz="120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则满足条件</a:t>
            </a:r>
            <a:endParaRPr lang="zh-CN" altLang="en-US" sz="1200" dirty="0">
              <a:solidFill>
                <a:srgbClr val="FFC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24824" y="3662782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r>
              <a:rPr lang="en-US" altLang="zh-CN" sz="120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  <a:endParaRPr lang="zh-CN" altLang="en-US" sz="1200" dirty="0">
              <a:solidFill>
                <a:srgbClr val="FFC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 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循环三要素：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初始值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（经常用变量）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变量计数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（常用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自增或者自减）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65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65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31" y="1928192"/>
            <a:ext cx="5580952" cy="19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3073401" y="2309596"/>
            <a:ext cx="2328332" cy="1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159000" y="2639510"/>
            <a:ext cx="4241801" cy="52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3716867" y="3273798"/>
            <a:ext cx="2209801" cy="9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在页面中打印输出</a:t>
            </a:r>
            <a:r>
              <a:rPr lang="en-US" altLang="zh-CN" dirty="0"/>
              <a:t>10</a:t>
            </a:r>
            <a:r>
              <a:rPr lang="zh-CN" altLang="en-US"/>
              <a:t>句“月薪过万”（学生独立练习）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循环，页面中打印，可以添加换行效果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指定的一段代码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好处：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把声明初始值</a:t>
            </a:r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、循环</a:t>
            </a:r>
            <a:r>
              <a:rPr lang="zh-CN" altLang="en-US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条件、变量计数写</a:t>
            </a:r>
            <a:r>
              <a:rPr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到一起，让人一目了然，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它是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最常使用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的循环形式</a:t>
            </a:r>
            <a:endParaRPr lang="en-US" altLang="zh-CN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for </a:t>
            </a:r>
            <a:r>
              <a:rPr lang="zh-CN" altLang="en-US"/>
              <a:t>循环（重点）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41" y="2589112"/>
            <a:ext cx="4961905" cy="12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65" y="2414171"/>
            <a:ext cx="3733333" cy="18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00" y="5997009"/>
            <a:ext cx="1219048" cy="4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 </a:t>
            </a:r>
            <a:r>
              <a:rPr lang="zh-CN" altLang="en-US"/>
              <a:t>循环</a:t>
            </a:r>
            <a:r>
              <a:rPr lang="zh-CN" altLang="en-US" dirty="0"/>
              <a:t>练习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en-US" altLang="zh-CN"/>
              <a:t>.  </a:t>
            </a:r>
            <a:r>
              <a:rPr lang="zh-CN" altLang="en-US"/>
              <a:t>页面输出</a:t>
            </a:r>
            <a:r>
              <a:rPr lang="en-US" altLang="zh-CN"/>
              <a:t>5</a:t>
            </a:r>
            <a:r>
              <a:rPr lang="zh-CN" altLang="en-US"/>
              <a:t>个小星星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/>
              <a:t>2.  </a:t>
            </a:r>
            <a:r>
              <a:rPr lang="zh-CN" altLang="en-US"/>
              <a:t>页面输出年龄（</a:t>
            </a:r>
            <a:r>
              <a:rPr lang="en-US" altLang="zh-CN"/>
              <a:t>1~100</a:t>
            </a:r>
            <a:r>
              <a:rPr lang="zh-CN" altLang="en-US"/>
              <a:t>岁）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/>
              <a:t>3.  </a:t>
            </a:r>
            <a:r>
              <a:rPr lang="zh-CN" altLang="en-US"/>
              <a:t>页面输出</a:t>
            </a:r>
            <a:r>
              <a:rPr lang="en-US" altLang="zh-CN"/>
              <a:t>1~100</a:t>
            </a:r>
            <a:r>
              <a:rPr lang="zh-CN" altLang="en-US"/>
              <a:t>的偶数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094" y="1266067"/>
            <a:ext cx="1763505" cy="30434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10" y="1782781"/>
            <a:ext cx="1278363" cy="43548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 </a:t>
            </a:r>
            <a:r>
              <a:rPr lang="zh-CN" altLang="en-US"/>
              <a:t>循环</a:t>
            </a:r>
            <a:r>
              <a:rPr lang="zh-CN" altLang="en-US" dirty="0"/>
              <a:t>练习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/>
              <a:t>4. </a:t>
            </a:r>
            <a:r>
              <a:rPr lang="zh-CN" altLang="en-US"/>
              <a:t>求</a:t>
            </a:r>
            <a:r>
              <a:rPr lang="en-US" altLang="zh-CN"/>
              <a:t>1-100</a:t>
            </a:r>
            <a:r>
              <a:rPr lang="zh-CN" altLang="en-US"/>
              <a:t>的累加和 </a:t>
            </a:r>
            <a:r>
              <a:rPr lang="en-US" altLang="zh-CN"/>
              <a:t>(1+2+3...+100</a:t>
            </a:r>
            <a:r>
              <a:rPr lang="zh-CN" altLang="en-US"/>
              <a:t>的和</a:t>
            </a:r>
            <a:r>
              <a:rPr lang="en-US" altLang="zh-CN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/>
              <a:t>5. </a:t>
            </a:r>
            <a:r>
              <a:rPr lang="zh-CN" altLang="en-US"/>
              <a:t>求</a:t>
            </a:r>
            <a:r>
              <a:rPr lang="en-US" altLang="zh-CN" dirty="0"/>
              <a:t>1-100</a:t>
            </a:r>
            <a:r>
              <a:rPr lang="zh-CN" altLang="en-US" dirty="0"/>
              <a:t>之间所有的偶数和</a:t>
            </a:r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sp>
        <p:nvSpPr>
          <p:cNvPr id="4" name="左大括号 3"/>
          <p:cNvSpPr/>
          <p:nvPr/>
        </p:nvSpPr>
        <p:spPr>
          <a:xfrm rot="16200000">
            <a:off x="2673837" y="3690600"/>
            <a:ext cx="262467" cy="50279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38999" y="4117642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左大括号 12"/>
          <p:cNvSpPr/>
          <p:nvPr/>
        </p:nvSpPr>
        <p:spPr>
          <a:xfrm rot="16200000">
            <a:off x="3040826" y="4355588"/>
            <a:ext cx="262467" cy="6154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05988" y="485202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16200000">
            <a:off x="3438400" y="5058218"/>
            <a:ext cx="262467" cy="71779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38133" y="568901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51600" y="4196575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累加和核心： 拿着前面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累加的值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下一个数字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87600" y="3371910"/>
            <a:ext cx="3010680" cy="406400"/>
            <a:chOff x="2387600" y="3371910"/>
            <a:chExt cx="3010680" cy="406400"/>
          </a:xfrm>
        </p:grpSpPr>
        <p:sp>
          <p:nvSpPr>
            <p:cNvPr id="3" name="文本框 2"/>
            <p:cNvSpPr txBox="1"/>
            <p:nvPr/>
          </p:nvSpPr>
          <p:spPr>
            <a:xfrm>
              <a:off x="2387600" y="3378200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</a:t>
              </a:r>
              <a:endPara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64317" y="3378200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1034" y="3378200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</a:t>
              </a:r>
              <a:endPara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817751" y="3371910"/>
              <a:ext cx="332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</a:t>
              </a:r>
              <a:endPara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94468" y="3371910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</a:t>
              </a:r>
              <a:endPara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71185" y="3371910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</a:t>
              </a:r>
              <a:endParaRPr lang="zh-CN" altLang="en-US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4" grpId="0"/>
      <p:bldP spid="15" grpId="0" animBg="1"/>
      <p:bldP spid="16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for </a:t>
            </a:r>
            <a:r>
              <a:rPr lang="zh-CN" altLang="en-US"/>
              <a:t>循环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中止循环</a:t>
            </a:r>
            <a:endParaRPr lang="zh-CN" alt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C00000"/>
                </a:solidFill>
              </a:rPr>
              <a:t>break </a:t>
            </a:r>
            <a:r>
              <a:rPr lang="en-US" altLang="zh-CN">
                <a:solidFill>
                  <a:srgbClr val="404040"/>
                </a:solidFill>
              </a:rPr>
              <a:t>  </a:t>
            </a:r>
            <a:r>
              <a:rPr lang="zh-CN" altLang="en-US">
                <a:solidFill>
                  <a:srgbClr val="404040"/>
                </a:solidFill>
              </a:rPr>
              <a:t>中止</a:t>
            </a:r>
            <a:r>
              <a:rPr lang="zh-CN" altLang="en-US">
                <a:solidFill>
                  <a:srgbClr val="C00000"/>
                </a:solidFill>
              </a:rPr>
              <a:t>整个循环</a:t>
            </a:r>
            <a:r>
              <a:rPr lang="zh-CN" altLang="en-US">
                <a:solidFill>
                  <a:srgbClr val="404040"/>
                </a:solidFill>
              </a:rPr>
              <a:t>，</a:t>
            </a:r>
            <a:r>
              <a:rPr lang="zh-CN" altLang="en-US"/>
              <a:t>一般用于结果已经得到</a:t>
            </a:r>
            <a:r>
              <a:rPr lang="en-US" altLang="zh-CN"/>
              <a:t>, </a:t>
            </a:r>
            <a:r>
              <a:rPr lang="zh-CN" altLang="en-US"/>
              <a:t>后续的循环不需要的时候可以使用（提高效率）  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404040"/>
                </a:solidFill>
              </a:rPr>
              <a:t>continue   </a:t>
            </a:r>
            <a:r>
              <a:rPr lang="zh-CN" altLang="en-US">
                <a:solidFill>
                  <a:srgbClr val="404040"/>
                </a:solidFill>
              </a:rPr>
              <a:t>中止</a:t>
            </a:r>
            <a:r>
              <a:rPr lang="zh-CN" altLang="en-US">
                <a:solidFill>
                  <a:srgbClr val="C00000"/>
                </a:solidFill>
              </a:rPr>
              <a:t>本</a:t>
            </a:r>
            <a:r>
              <a:rPr lang="zh-CN" altLang="en-US" dirty="0">
                <a:solidFill>
                  <a:srgbClr val="C00000"/>
                </a:solidFill>
              </a:rPr>
              <a:t>次循环</a:t>
            </a:r>
            <a:r>
              <a:rPr lang="zh-CN" altLang="en-US" dirty="0">
                <a:solidFill>
                  <a:srgbClr val="404040"/>
                </a:solidFill>
              </a:rPr>
              <a:t>，</a:t>
            </a:r>
            <a:r>
              <a:rPr lang="zh-CN" altLang="en-US" dirty="0"/>
              <a:t>一般用于排除或者跳过某一个选项</a:t>
            </a:r>
            <a:r>
              <a:rPr lang="zh-CN" altLang="en-US"/>
              <a:t>的时候</a:t>
            </a:r>
            <a:endParaRPr lang="en-US" altLang="zh-CN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altLang="zh-CN" sz="14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 descr="https://img0.baidu.com/it/u=4029971491,1666664136&amp;fm=253&amp;fmt=auto&amp;app=138&amp;f=JPEG?w=400&amp;h=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41" y="3465075"/>
            <a:ext cx="3810000" cy="26765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131" y="3482009"/>
            <a:ext cx="4325136" cy="26826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8187268" y="4614134"/>
            <a:ext cx="321733" cy="104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for </a:t>
            </a:r>
            <a:r>
              <a:rPr lang="zh-CN" altLang="en-US"/>
              <a:t>循环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无限循环</a:t>
            </a:r>
            <a:endParaRPr lang="en-US" altLang="zh-CN" b="1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while(true) </a:t>
            </a:r>
            <a:r>
              <a:rPr lang="zh-CN" altLang="en-US" dirty="0"/>
              <a:t>来构造“无限”循环，需要使用</a:t>
            </a:r>
            <a:r>
              <a:rPr lang="en-US" altLang="zh-CN" dirty="0"/>
              <a:t>break</a:t>
            </a:r>
            <a:r>
              <a:rPr lang="zh-CN" altLang="en-US" dirty="0"/>
              <a:t>退出循环。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altLang="zh-CN" dirty="0">
                <a:solidFill>
                  <a:srgbClr val="404040"/>
                </a:solidFill>
              </a:rPr>
              <a:t>for(;;) </a:t>
            </a:r>
            <a:r>
              <a:rPr lang="zh-CN" altLang="en-US" dirty="0">
                <a:solidFill>
                  <a:srgbClr val="404040"/>
                </a:solidFill>
              </a:rPr>
              <a:t>也可以来</a:t>
            </a:r>
            <a:r>
              <a:rPr lang="zh-CN" altLang="en-US" dirty="0"/>
              <a:t>构造“无限”循环，同样需要使用</a:t>
            </a:r>
            <a:r>
              <a:rPr lang="en-US" altLang="zh-CN" dirty="0"/>
              <a:t>break</a:t>
            </a:r>
            <a:r>
              <a:rPr lang="zh-CN" altLang="en-US" dirty="0"/>
              <a:t>退出循环。</a:t>
            </a:r>
            <a:endParaRPr lang="en-US" altLang="zh-CN" dirty="0"/>
          </a:p>
          <a:p>
            <a:pPr marL="0" indent="0">
              <a:buNone/>
            </a:pPr>
            <a:endParaRPr lang="en-US" altLang="zh-CN" sz="14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类型转换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显式转换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隐式转换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for </a:t>
            </a:r>
            <a:r>
              <a:rPr lang="zh-CN" altLang="en-US"/>
              <a:t>循环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无限循环</a:t>
            </a:r>
            <a:endParaRPr lang="en-US" altLang="zh-CN" b="1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while(true) </a:t>
            </a:r>
            <a:r>
              <a:rPr lang="zh-CN" altLang="en-US" dirty="0"/>
              <a:t>来构造“无限”循环，需要使用</a:t>
            </a:r>
            <a:r>
              <a:rPr lang="en-US" altLang="zh-CN" dirty="0"/>
              <a:t>break</a:t>
            </a:r>
            <a:r>
              <a:rPr lang="zh-CN" altLang="en-US" dirty="0"/>
              <a:t>退出循环。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altLang="zh-CN" dirty="0">
                <a:solidFill>
                  <a:srgbClr val="404040"/>
                </a:solidFill>
              </a:rPr>
              <a:t>for(;;) </a:t>
            </a:r>
            <a:r>
              <a:rPr lang="zh-CN" altLang="en-US" dirty="0">
                <a:solidFill>
                  <a:srgbClr val="404040"/>
                </a:solidFill>
              </a:rPr>
              <a:t>也可以来</a:t>
            </a:r>
            <a:r>
              <a:rPr lang="zh-CN" altLang="en-US" dirty="0"/>
              <a:t>构造“无限”循环，同样需要使用</a:t>
            </a:r>
            <a:r>
              <a:rPr lang="en-US" altLang="zh-CN" dirty="0"/>
              <a:t>break</a:t>
            </a:r>
            <a:r>
              <a:rPr lang="zh-CN" altLang="en-US" dirty="0"/>
              <a:t>退出循环。</a:t>
            </a:r>
            <a:endParaRPr lang="en-US" altLang="zh-CN" dirty="0"/>
          </a:p>
          <a:p>
            <a:pPr marL="0" indent="0">
              <a:buNone/>
            </a:pPr>
            <a:endParaRPr lang="en-US" altLang="zh-CN" sz="1400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69467"/>
          </a:xfrm>
        </p:spPr>
        <p:txBody>
          <a:bodyPr/>
          <a:lstStyle/>
          <a:p>
            <a:r>
              <a:rPr lang="zh-CN" altLang="en-US" dirty="0"/>
              <a:t>运算符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语句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综合案例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简易</a:t>
            </a:r>
            <a:r>
              <a:rPr lang="en-US" altLang="zh-CN"/>
              <a:t>ATM</a:t>
            </a:r>
            <a:r>
              <a:rPr lang="zh-CN" altLang="en-US"/>
              <a:t>存取款机</a:t>
            </a:r>
            <a:r>
              <a:rPr lang="zh-CN" altLang="en-US" dirty="0"/>
              <a:t>案例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81637"/>
            <a:ext cx="9214230" cy="4599522"/>
          </a:xfrm>
        </p:spPr>
        <p:txBody>
          <a:bodyPr/>
          <a:lstStyle/>
          <a:p>
            <a:r>
              <a:rPr lang="zh-CN" altLang="en-US" sz="1800" dirty="0"/>
              <a:t>需求：用户可以选择存钱、取钱、查看余额和退出功能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81637"/>
            <a:ext cx="9214230" cy="4599522"/>
          </a:xfrm>
        </p:spPr>
        <p:txBody>
          <a:bodyPr/>
          <a:lstStyle/>
          <a:p>
            <a:r>
              <a:rPr lang="zh-CN" altLang="en-US" sz="1800" dirty="0"/>
              <a:t>需求：用户可以选择存钱、取钱、查看余额和退出功能</a:t>
            </a:r>
            <a:endParaRPr lang="en-US" altLang="zh-CN" sz="1800" dirty="0"/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zh-CN" altLang="en-US" sz="1800"/>
              <a:t>分析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r>
              <a:rPr lang="zh-CN" altLang="en-US" sz="1800"/>
              <a:t>①：提示输入框写到循环里面（</a:t>
            </a:r>
            <a:r>
              <a:rPr lang="zh-CN" altLang="en-US" sz="1800">
                <a:solidFill>
                  <a:srgbClr val="C00000"/>
                </a:solidFill>
              </a:rPr>
              <a:t>无限循环</a:t>
            </a:r>
            <a:r>
              <a:rPr lang="zh-CN" altLang="en-US" sz="1800"/>
              <a:t>）</a:t>
            </a:r>
            <a:endParaRPr lang="en-US" altLang="zh-CN" sz="1800" dirty="0"/>
          </a:p>
          <a:p>
            <a:r>
              <a:rPr lang="zh-CN" altLang="en-US" sz="1800"/>
              <a:t>②：用户输入</a:t>
            </a:r>
            <a:r>
              <a:rPr lang="en-US" altLang="zh-CN" sz="1800"/>
              <a:t>4</a:t>
            </a:r>
            <a:r>
              <a:rPr lang="zh-CN" altLang="en-US" sz="1800"/>
              <a:t>则退出循环 </a:t>
            </a:r>
            <a:r>
              <a:rPr lang="en-US" altLang="zh-CN" sz="1800">
                <a:solidFill>
                  <a:srgbClr val="C00000"/>
                </a:solidFill>
              </a:rPr>
              <a:t>break</a:t>
            </a:r>
          </a:p>
          <a:p>
            <a:r>
              <a:rPr lang="zh-CN" altLang="en-US" sz="1800"/>
              <a:t>③：提前准备一个金额预先存储一个数额 </a:t>
            </a:r>
            <a:r>
              <a:rPr lang="en-US" altLang="zh-CN" sz="1800">
                <a:solidFill>
                  <a:srgbClr val="C00000"/>
                </a:solidFill>
              </a:rPr>
              <a:t>money</a:t>
            </a:r>
          </a:p>
          <a:p>
            <a:r>
              <a:rPr lang="zh-CN" altLang="en-US" sz="1800"/>
              <a:t>④：根据输入不同的值，做不同的操作</a:t>
            </a:r>
            <a:endParaRPr lang="en-US" altLang="zh-CN" sz="1800"/>
          </a:p>
          <a:p>
            <a:r>
              <a:rPr lang="en-US" altLang="zh-CN" sz="1800">
                <a:solidFill>
                  <a:srgbClr val="C00000"/>
                </a:solidFill>
              </a:rPr>
              <a:t>     (1)  </a:t>
            </a:r>
            <a:r>
              <a:rPr lang="zh-CN" altLang="en-US" sz="1800">
                <a:solidFill>
                  <a:srgbClr val="C00000"/>
                </a:solidFill>
              </a:rPr>
              <a:t>取钱</a:t>
            </a:r>
            <a:r>
              <a:rPr lang="zh-CN" altLang="en-US" sz="1800"/>
              <a:t>则是</a:t>
            </a:r>
            <a:r>
              <a:rPr lang="zh-CN" altLang="en-US" sz="1800">
                <a:solidFill>
                  <a:srgbClr val="C00000"/>
                </a:solidFill>
              </a:rPr>
              <a:t>减法</a:t>
            </a:r>
            <a:r>
              <a:rPr lang="zh-CN" altLang="en-US" sz="1800"/>
              <a:t>操作， </a:t>
            </a:r>
            <a:r>
              <a:rPr lang="zh-CN" altLang="en-US" sz="1800">
                <a:solidFill>
                  <a:srgbClr val="C00000"/>
                </a:solidFill>
              </a:rPr>
              <a:t>存钱</a:t>
            </a:r>
            <a:r>
              <a:rPr lang="zh-CN" altLang="en-US" sz="1800"/>
              <a:t>则是</a:t>
            </a:r>
            <a:r>
              <a:rPr lang="zh-CN" altLang="en-US" sz="1800">
                <a:solidFill>
                  <a:srgbClr val="C00000"/>
                </a:solidFill>
              </a:rPr>
              <a:t>加法</a:t>
            </a:r>
            <a:r>
              <a:rPr lang="zh-CN" altLang="en-US" sz="1800"/>
              <a:t>操作，查看余额则是直接显示金额</a:t>
            </a:r>
            <a:endParaRPr lang="en-US" altLang="zh-CN" sz="1800"/>
          </a:p>
          <a:p>
            <a:r>
              <a:rPr lang="zh-CN" altLang="en-US" sz="1800"/>
              <a:t>     </a:t>
            </a:r>
            <a:r>
              <a:rPr lang="en-US" altLang="zh-CN" sz="1800"/>
              <a:t>(2) </a:t>
            </a:r>
            <a:r>
              <a:rPr lang="zh-CN" altLang="en-US" sz="1800"/>
              <a:t>可以使用</a:t>
            </a:r>
            <a:r>
              <a:rPr lang="en-US" altLang="zh-CN" sz="1800"/>
              <a:t> </a:t>
            </a:r>
            <a:r>
              <a:rPr lang="en-US" altLang="zh-CN" sz="1800">
                <a:solidFill>
                  <a:srgbClr val="C00000"/>
                </a:solidFill>
              </a:rPr>
              <a:t>if else if </a:t>
            </a:r>
            <a:r>
              <a:rPr lang="zh-CN" altLang="en-US" sz="1800"/>
              <a:t>多分支</a:t>
            </a:r>
            <a:r>
              <a:rPr lang="en-US" altLang="zh-CN" sz="1800"/>
              <a:t> </a:t>
            </a:r>
            <a:r>
              <a:rPr lang="zh-CN" altLang="en-US" sz="1800"/>
              <a:t>来执行不同的操作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866" y="1016160"/>
            <a:ext cx="3869327" cy="22783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简易</a:t>
            </a:r>
            <a:r>
              <a:rPr lang="en-US" altLang="zh-CN"/>
              <a:t>ATM</a:t>
            </a:r>
            <a:r>
              <a:rPr lang="zh-CN" altLang="en-US"/>
              <a:t>存取款机</a:t>
            </a:r>
            <a:r>
              <a:rPr lang="zh-CN" altLang="en-US" dirty="0"/>
              <a:t>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04619" y="1033145"/>
          <a:ext cx="9382760" cy="5232654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181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模块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单词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dirty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51">
                <a:tc rowSpan="6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类型转换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转换为数字型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Number(‘12’)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转换为数字型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parseInt(‘12px’)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转换为整数数字型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parseInt(‘12.5px’)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转换为小数数字型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转换为字符串型</a:t>
                      </a:r>
                    </a:p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zh-CN" altLang="en-US" sz="1400" kern="1200">
                        <a:solidFill>
                          <a:schemeClr val="dk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String(12)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转换为字符串型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变量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.toString()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转换为字符串型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转换为布尔型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Boolean()</a:t>
                      </a:r>
                      <a:endParaRPr lang="en-US" altLang="zh-CN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转换为布尔型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51">
                <a:tc rowSpan="7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分支语句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if...else...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if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分支语句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条件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 b="0" i="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？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表达式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: 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表达式</a:t>
                      </a: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三元表达式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switch   case </a:t>
                      </a:r>
                      <a:endParaRPr lang="en-US" altLang="zh-CN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switch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分支语句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循环语句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1400" b="0" i="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while 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while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</a:t>
                      </a: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06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+mn-ea"/>
                        </a:rPr>
                        <a:t>break</a:t>
                      </a:r>
                      <a:endParaRPr lang="zh-CN" alt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中止循环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continue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中止本次循环继续下一次循环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911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</a:t>
            </a:r>
            <a:r>
              <a:rPr lang="zh-CN" altLang="en-US" dirty="0"/>
              <a:t>转换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类型转换：</a:t>
            </a:r>
            <a:r>
              <a:rPr lang="zh-CN" altLang="en-US">
                <a:solidFill>
                  <a:srgbClr val="C00000"/>
                </a:solidFill>
              </a:rPr>
              <a:t>把一种数据类型转换成另外一种数据类型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为什么需要类型转换呢？</a:t>
            </a:r>
            <a:endParaRPr lang="en-US" altLang="zh-CN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例如：使用</a:t>
            </a:r>
            <a:r>
              <a:rPr lang="zh-CN" altLang="en-US" dirty="0"/>
              <a:t>表单、</a:t>
            </a:r>
            <a:r>
              <a:rPr lang="en-US" altLang="zh-CN" dirty="0"/>
              <a:t>prompt </a:t>
            </a:r>
            <a:r>
              <a:rPr lang="zh-CN" altLang="en-US" dirty="0"/>
              <a:t>获取过来的数据默认是字符串类型的，此时就不能直接简单的进行</a:t>
            </a:r>
            <a:r>
              <a:rPr lang="zh-CN" altLang="en-US"/>
              <a:t>加法运算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此时</a:t>
            </a:r>
            <a:r>
              <a:rPr lang="zh-CN" altLang="en-US"/>
              <a:t>需要转换数据类型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数据类型转换可以分为： </a:t>
            </a:r>
            <a:r>
              <a:rPr lang="zh-CN" altLang="en-US">
                <a:solidFill>
                  <a:srgbClr val="C00000"/>
                </a:solidFill>
              </a:rPr>
              <a:t>显示转换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隐式转换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 dirty="0"/>
              <a:t>显式转换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概念</a:t>
            </a:r>
            <a:r>
              <a:rPr lang="zh-CN" altLang="en-US" b="1" dirty="0"/>
              <a:t>：</a:t>
            </a:r>
          </a:p>
          <a:p>
            <a:pPr marL="0" indent="0">
              <a:buNone/>
            </a:pPr>
            <a:r>
              <a:rPr lang="zh-CN" altLang="en-US"/>
              <a:t>自己</a:t>
            </a:r>
            <a:r>
              <a:rPr lang="zh-CN" altLang="en-US">
                <a:solidFill>
                  <a:srgbClr val="C00000"/>
                </a:solidFill>
              </a:rPr>
              <a:t>手动写</a:t>
            </a:r>
            <a:r>
              <a:rPr lang="zh-CN" altLang="en-US" dirty="0">
                <a:solidFill>
                  <a:srgbClr val="C00000"/>
                </a:solidFill>
              </a:rPr>
              <a:t>代码</a:t>
            </a:r>
            <a:r>
              <a:rPr lang="zh-CN" altLang="en-US" dirty="0"/>
              <a:t>告诉系统该转成</a:t>
            </a:r>
            <a:r>
              <a:rPr lang="zh-CN" altLang="en-US"/>
              <a:t>什么类型（数据类型明确、程序员主导）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/>
              <a:t>格式</a:t>
            </a:r>
            <a:r>
              <a:rPr lang="en-US" altLang="zh-CN" b="1"/>
              <a:t>:</a:t>
            </a:r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类型转换主要转换为数字型、字符串型、布尔型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91" y="3086667"/>
            <a:ext cx="2914286" cy="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 dirty="0"/>
              <a:t>显式转换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转换</a:t>
            </a:r>
            <a:r>
              <a:rPr lang="zh-CN" altLang="en-US" b="1" dirty="0"/>
              <a:t>为数字型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Number(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转换成功返回一个数字</a:t>
            </a:r>
            <a:r>
              <a:rPr lang="zh-CN" altLang="en-US" dirty="0"/>
              <a:t>类型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转换失败则返回 </a:t>
            </a:r>
            <a:r>
              <a:rPr lang="en-US" altLang="zh-CN"/>
              <a:t>NaN (</a:t>
            </a:r>
            <a:r>
              <a:rPr lang="zh-CN" altLang="en-US"/>
              <a:t>例如数据里面包含非数字）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parseInt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只</a:t>
            </a:r>
            <a:r>
              <a:rPr lang="zh-CN" altLang="en-US"/>
              <a:t>保留</a:t>
            </a:r>
            <a:r>
              <a:rPr lang="zh-CN" altLang="en-US">
                <a:solidFill>
                  <a:srgbClr val="C00000"/>
                </a:solidFill>
              </a:rPr>
              <a:t>整数</a:t>
            </a:r>
            <a:endParaRPr lang="en-US" altLang="zh-CN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如果数字开头的字符串，只保留整数数字 比如 </a:t>
            </a:r>
            <a:r>
              <a:rPr lang="en-US" altLang="zh-CN"/>
              <a:t>12px </a:t>
            </a:r>
            <a:r>
              <a:rPr lang="zh-CN" altLang="en-US"/>
              <a:t>返回 </a:t>
            </a:r>
            <a:r>
              <a:rPr lang="en-US" altLang="zh-CN"/>
              <a:t>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parseFloat(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可以保留</a:t>
            </a:r>
            <a:r>
              <a:rPr lang="zh-CN" altLang="en-US">
                <a:solidFill>
                  <a:srgbClr val="C00000"/>
                </a:solidFill>
              </a:rPr>
              <a:t>小数</a:t>
            </a:r>
            <a:endParaRPr lang="en-US" altLang="zh-CN">
              <a:solidFill>
                <a:srgbClr val="C00000"/>
              </a:solidFill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如果数字开头的字符串，可以保留小数 比如 </a:t>
            </a:r>
            <a:r>
              <a:rPr lang="en-US" altLang="zh-CN"/>
              <a:t>12.5px </a:t>
            </a:r>
            <a:r>
              <a:rPr lang="zh-CN" altLang="en-US"/>
              <a:t>返回 </a:t>
            </a:r>
            <a:r>
              <a:rPr lang="en-US" altLang="zh-CN"/>
              <a:t>12.5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900333" y="3046568"/>
            <a:ext cx="42502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布尔型转换为数字：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true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false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null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转换为数字为 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undefined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  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显式转换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62595" y="1970179"/>
            <a:ext cx="9497475" cy="3873951"/>
            <a:chOff x="1486101" y="2414778"/>
            <a:chExt cx="9497475" cy="3873951"/>
          </a:xfrm>
        </p:grpSpPr>
        <p:sp>
          <p:nvSpPr>
            <p:cNvPr id="5" name="矩形: 圆角 4"/>
            <p:cNvSpPr/>
            <p:nvPr/>
          </p:nvSpPr>
          <p:spPr bwMode="auto">
            <a:xfrm>
              <a:off x="6587320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59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圆角 5"/>
            <p:cNvSpPr/>
            <p:nvPr/>
          </p:nvSpPr>
          <p:spPr bwMode="auto">
            <a:xfrm>
              <a:off x="1486101" y="2616321"/>
              <a:ext cx="4396256" cy="3672408"/>
            </a:xfrm>
            <a:prstGeom prst="roundRect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2450866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 bwMode="auto">
            <a:xfrm>
              <a:off x="7648338" y="2414778"/>
              <a:ext cx="2466725" cy="499610"/>
            </a:xfrm>
            <a:prstGeom prst="roundRect">
              <a:avLst>
                <a:gd name="adj" fmla="val 703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2000" b="1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菱形 8"/>
            <p:cNvSpPr/>
            <p:nvPr/>
          </p:nvSpPr>
          <p:spPr bwMode="auto">
            <a:xfrm>
              <a:off x="5750910" y="3708645"/>
              <a:ext cx="952739" cy="1029997"/>
            </a:xfrm>
            <a:prstGeom prst="diamon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2" name="文本占位符 9"/>
          <p:cNvSpPr txBox="1"/>
          <p:nvPr/>
        </p:nvSpPr>
        <p:spPr>
          <a:xfrm>
            <a:off x="2318291" y="2026283"/>
            <a:ext cx="227954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转换为字符型</a:t>
            </a:r>
            <a:endParaRPr lang="zh-CN" altLang="en-US" dirty="0"/>
          </a:p>
        </p:txBody>
      </p:sp>
      <p:sp>
        <p:nvSpPr>
          <p:cNvPr id="13" name="文本占位符 9"/>
          <p:cNvSpPr txBox="1"/>
          <p:nvPr/>
        </p:nvSpPr>
        <p:spPr>
          <a:xfrm>
            <a:off x="7517613" y="2023106"/>
            <a:ext cx="2277694" cy="393756"/>
          </a:xfrm>
          <a:prstGeom prst="rect">
            <a:avLst/>
          </a:prstGeom>
        </p:spPr>
        <p:txBody>
          <a:bodyPr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转换为布尔值</a:t>
            </a:r>
            <a:endParaRPr lang="zh-CN" altLang="en-US" dirty="0"/>
          </a:p>
        </p:txBody>
      </p:sp>
      <p:sp>
        <p:nvSpPr>
          <p:cNvPr id="14" name="文本占位符 11"/>
          <p:cNvSpPr txBox="1"/>
          <p:nvPr/>
        </p:nvSpPr>
        <p:spPr>
          <a:xfrm>
            <a:off x="1627174" y="2785655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</a:rPr>
              <a:t> String(</a:t>
            </a:r>
            <a:r>
              <a:rPr lang="zh-CN" altLang="en-US" sz="1800">
                <a:solidFill>
                  <a:srgbClr val="C00000"/>
                </a:solidFill>
              </a:rPr>
              <a:t>数据</a:t>
            </a:r>
            <a:r>
              <a:rPr lang="en-US" altLang="zh-CN" sz="1800">
                <a:solidFill>
                  <a:srgbClr val="C00000"/>
                </a:solidFill>
              </a:rPr>
              <a:t>)</a:t>
            </a: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返回字符串类型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 变量</a:t>
            </a:r>
            <a:r>
              <a:rPr lang="en-US" altLang="zh-CN" sz="1800">
                <a:solidFill>
                  <a:schemeClr val="tx1"/>
                </a:solidFill>
              </a:rPr>
              <a:t>.toString(</a:t>
            </a:r>
            <a:r>
              <a:rPr lang="zh-CN" altLang="en-US" sz="1800">
                <a:solidFill>
                  <a:schemeClr val="tx1"/>
                </a:solidFill>
              </a:rPr>
              <a:t>进制</a:t>
            </a:r>
            <a:r>
              <a:rPr lang="en-US" altLang="zh-CN" sz="1800">
                <a:solidFill>
                  <a:schemeClr val="tx1"/>
                </a:solidFill>
              </a:rPr>
              <a:t>) </a:t>
            </a: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可以有进制转换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</p:txBody>
      </p:sp>
      <p:sp>
        <p:nvSpPr>
          <p:cNvPr id="15" name="文本占位符 11"/>
          <p:cNvSpPr txBox="1"/>
          <p:nvPr/>
        </p:nvSpPr>
        <p:spPr>
          <a:xfrm>
            <a:off x="6781087" y="2785654"/>
            <a:ext cx="3750745" cy="2742609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l"/>
              <a:defRPr sz="14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</a:rPr>
              <a:t>Boolean(</a:t>
            </a:r>
            <a:r>
              <a:rPr lang="zh-CN" altLang="en-US" sz="1800">
                <a:solidFill>
                  <a:srgbClr val="C00000"/>
                </a:solidFill>
              </a:rPr>
              <a:t>数据</a:t>
            </a:r>
            <a:r>
              <a:rPr lang="en-US" altLang="zh-CN" sz="1800">
                <a:solidFill>
                  <a:srgbClr val="C00000"/>
                </a:solidFill>
              </a:rPr>
              <a:t>)</a:t>
            </a: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如果值为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''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undefined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NaN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则返回 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，其余返回为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隐</a:t>
            </a:r>
            <a:r>
              <a:rPr lang="zh-CN" altLang="en-US" dirty="0"/>
              <a:t>式转换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059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某些</a:t>
            </a:r>
            <a:r>
              <a:rPr lang="zh-CN" altLang="en-US" dirty="0">
                <a:solidFill>
                  <a:srgbClr val="C00000"/>
                </a:solidFill>
              </a:rPr>
              <a:t>运算符</a:t>
            </a:r>
            <a:r>
              <a:rPr lang="zh-CN" altLang="en-US" dirty="0">
                <a:solidFill>
                  <a:schemeClr val="tx1"/>
                </a:solidFill>
              </a:rPr>
              <a:t>被执行时</a:t>
            </a:r>
            <a:r>
              <a:rPr lang="zh-CN" altLang="en-US" dirty="0"/>
              <a:t>，系统内部</a:t>
            </a:r>
            <a:r>
              <a:rPr lang="zh-CN" altLang="en-US" dirty="0">
                <a:solidFill>
                  <a:srgbClr val="C00000"/>
                </a:solidFill>
              </a:rPr>
              <a:t>自动</a:t>
            </a:r>
            <a:r>
              <a:rPr lang="zh-CN" altLang="en-US" dirty="0"/>
              <a:t>将数据类型</a:t>
            </a:r>
            <a:r>
              <a:rPr lang="zh-CN" altLang="en-US" dirty="0">
                <a:solidFill>
                  <a:srgbClr val="C00000"/>
                </a:solidFill>
              </a:rPr>
              <a:t>进行转换</a:t>
            </a:r>
            <a:r>
              <a:rPr lang="zh-CN" altLang="en-US" dirty="0"/>
              <a:t>，这种转换称为隐式</a:t>
            </a:r>
            <a:r>
              <a:rPr lang="zh-CN" altLang="en-US"/>
              <a:t>转换。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学了隐式转换可以帮我们解决很多疑惑</a:t>
            </a:r>
            <a:r>
              <a:rPr lang="en-US" altLang="zh-CN"/>
              <a:t>~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0" y="3079445"/>
            <a:ext cx="2800000" cy="5142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273" y="2772561"/>
            <a:ext cx="3965365" cy="14692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400" y="4956528"/>
            <a:ext cx="7695238" cy="132381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2136</Words>
  <Application>Microsoft Office PowerPoint</Application>
  <PresentationFormat>宽屏</PresentationFormat>
  <Paragraphs>346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基础第二天</vt:lpstr>
      <vt:lpstr>PowerPoint 演示文稿</vt:lpstr>
      <vt:lpstr>PowerPoint 演示文稿</vt:lpstr>
      <vt:lpstr>类型转换</vt:lpstr>
      <vt:lpstr>类型转换</vt:lpstr>
      <vt:lpstr>1.1 显式转换</vt:lpstr>
      <vt:lpstr>1.1 显式转换</vt:lpstr>
      <vt:lpstr>1.1 显式转换</vt:lpstr>
      <vt:lpstr>1.2 隐式转换</vt:lpstr>
      <vt:lpstr>1.2 隐式转换</vt:lpstr>
      <vt:lpstr>PowerPoint 演示文稿</vt:lpstr>
      <vt:lpstr>语句</vt:lpstr>
      <vt:lpstr>2.1 表达式和语句</vt:lpstr>
      <vt:lpstr>程序三大流程控制语句</vt:lpstr>
      <vt:lpstr>PowerPoint 演示文稿</vt:lpstr>
      <vt:lpstr>2. 分支语句</vt:lpstr>
      <vt:lpstr>2.1 if 语句</vt:lpstr>
      <vt:lpstr>PowerPoint 演示文稿</vt:lpstr>
      <vt:lpstr>2.1 if 语句</vt:lpstr>
      <vt:lpstr>PowerPoint 演示文稿</vt:lpstr>
      <vt:lpstr>2.1  if 语句</vt:lpstr>
      <vt:lpstr>PowerPoint 演示文稿</vt:lpstr>
      <vt:lpstr>2. 分支语句</vt:lpstr>
      <vt:lpstr>2.2 三元运算符</vt:lpstr>
      <vt:lpstr>PowerPoint 演示文稿</vt:lpstr>
      <vt:lpstr>PowerPoint 演示文稿</vt:lpstr>
      <vt:lpstr>2. 分支语句</vt:lpstr>
      <vt:lpstr>2.3  switch语句</vt:lpstr>
      <vt:lpstr>断点调试-chrome调试工具</vt:lpstr>
      <vt:lpstr>语句</vt:lpstr>
      <vt:lpstr>2.3 循环语句</vt:lpstr>
      <vt:lpstr>1. while 循环 </vt:lpstr>
      <vt:lpstr>1. while 循环 </vt:lpstr>
      <vt:lpstr>PowerPoint 演示文稿</vt:lpstr>
      <vt:lpstr>2. for 循环（重点）</vt:lpstr>
      <vt:lpstr>PowerPoint 演示文稿</vt:lpstr>
      <vt:lpstr>PowerPoint 演示文稿</vt:lpstr>
      <vt:lpstr>2. for 循环</vt:lpstr>
      <vt:lpstr>2. for 循环</vt:lpstr>
      <vt:lpstr>2. for 循环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4155</cp:revision>
  <dcterms:created xsi:type="dcterms:W3CDTF">2020-03-31T02:23:00Z</dcterms:created>
  <dcterms:modified xsi:type="dcterms:W3CDTF">2023-03-15T10:32:35Z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