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2"/>
    <p:sldMasterId id="2147483690" r:id="rId3"/>
  </p:sldMasterIdLst>
  <p:notesMasterIdLst>
    <p:notesMasterId r:id="rId51"/>
  </p:notesMasterIdLst>
  <p:handoutMasterIdLst>
    <p:handoutMasterId r:id="rId52"/>
  </p:handoutMasterIdLst>
  <p:sldIdLst>
    <p:sldId id="526" r:id="rId4"/>
    <p:sldId id="625" r:id="rId5"/>
    <p:sldId id="527" r:id="rId6"/>
    <p:sldId id="528" r:id="rId7"/>
    <p:sldId id="583" r:id="rId8"/>
    <p:sldId id="584" r:id="rId9"/>
    <p:sldId id="585" r:id="rId10"/>
    <p:sldId id="534" r:id="rId11"/>
    <p:sldId id="536" r:id="rId12"/>
    <p:sldId id="537" r:id="rId13"/>
    <p:sldId id="538" r:id="rId14"/>
    <p:sldId id="568" r:id="rId15"/>
    <p:sldId id="540" r:id="rId16"/>
    <p:sldId id="541" r:id="rId17"/>
    <p:sldId id="543" r:id="rId18"/>
    <p:sldId id="544" r:id="rId19"/>
    <p:sldId id="569" r:id="rId20"/>
    <p:sldId id="570" r:id="rId21"/>
    <p:sldId id="546" r:id="rId22"/>
    <p:sldId id="572" r:id="rId23"/>
    <p:sldId id="547" r:id="rId24"/>
    <p:sldId id="586" r:id="rId25"/>
    <p:sldId id="548" r:id="rId26"/>
    <p:sldId id="549" r:id="rId27"/>
    <p:sldId id="550" r:id="rId28"/>
    <p:sldId id="551" r:id="rId29"/>
    <p:sldId id="573" r:id="rId30"/>
    <p:sldId id="553" r:id="rId31"/>
    <p:sldId id="554" r:id="rId32"/>
    <p:sldId id="555" r:id="rId33"/>
    <p:sldId id="574" r:id="rId34"/>
    <p:sldId id="575" r:id="rId35"/>
    <p:sldId id="560" r:id="rId36"/>
    <p:sldId id="562" r:id="rId37"/>
    <p:sldId id="576" r:id="rId38"/>
    <p:sldId id="577" r:id="rId39"/>
    <p:sldId id="579" r:id="rId40"/>
    <p:sldId id="588" r:id="rId41"/>
    <p:sldId id="587" r:id="rId42"/>
    <p:sldId id="563" r:id="rId43"/>
    <p:sldId id="564" r:id="rId44"/>
    <p:sldId id="626" r:id="rId45"/>
    <p:sldId id="567" r:id="rId46"/>
    <p:sldId id="578" r:id="rId47"/>
    <p:sldId id="580" r:id="rId48"/>
    <p:sldId id="590" r:id="rId49"/>
    <p:sldId id="264" r:id="rId50"/>
  </p:sldIdLst>
  <p:sldSz cx="12192000" cy="6858000"/>
  <p:notesSz cx="6858000" cy="9144000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FF5050"/>
    <a:srgbClr val="AD2B26"/>
    <a:srgbClr val="B70004"/>
    <a:srgbClr val="AD2A26"/>
    <a:srgbClr val="4C5252"/>
    <a:srgbClr val="F9F9F9"/>
    <a:srgbClr val="8A8A8A"/>
    <a:srgbClr val="48504F"/>
    <a:srgbClr val="B60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52" autoAdjust="0"/>
  </p:normalViewPr>
  <p:slideViewPr>
    <p:cSldViewPr snapToGrid="0">
      <p:cViewPr varScale="1">
        <p:scale>
          <a:sx n="81" d="100"/>
          <a:sy n="81" d="100"/>
        </p:scale>
        <p:origin x="52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gs" Target="tags/tag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Friday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31F57E1-EBC0-524C-9B6C-A0200F23BED1}" type="datetimeFigureOut">
              <a:rPr lang="en-US" altLang="zh-CN" smtClean="0"/>
              <a:t>3/17/2023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 基础第三天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循环嵌套、</a:t>
            </a:r>
            <a:r>
              <a:rPr kumimoji="1" lang="zh-CN" altLang="en-US">
                <a:solidFill>
                  <a:srgbClr val="C00000"/>
                </a:solidFill>
              </a:rPr>
              <a:t>数组</a:t>
            </a:r>
            <a:r>
              <a:rPr kumimoji="1" lang="zh-CN" altLang="en-US"/>
              <a:t>（重点）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打印三角形</a:t>
            </a:r>
            <a:r>
              <a:rPr lang="zh-CN" altLang="en-US" dirty="0"/>
              <a:t>星星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需求：如图所示   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分析：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①：利用双重</a:t>
            </a:r>
            <a:r>
              <a:rPr lang="en-US" altLang="zh-CN" dirty="0">
                <a:solidFill>
                  <a:schemeClr val="tx1"/>
                </a:solidFill>
              </a:rPr>
              <a:t>for</a:t>
            </a:r>
            <a:r>
              <a:rPr lang="zh-CN" altLang="en-US" dirty="0">
                <a:solidFill>
                  <a:schemeClr val="tx1"/>
                </a:solidFill>
              </a:rPr>
              <a:t>循环来做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②：外层循环控制打印</a:t>
            </a:r>
            <a:r>
              <a:rPr lang="zh-CN" altLang="en-US" dirty="0">
                <a:solidFill>
                  <a:srgbClr val="C00000"/>
                </a:solidFill>
              </a:rPr>
              <a:t>行</a:t>
            </a:r>
            <a:r>
              <a:rPr lang="zh-CN" altLang="en-US" dirty="0">
                <a:solidFill>
                  <a:schemeClr val="tx1"/>
                </a:solidFill>
              </a:rPr>
              <a:t>，内层循环控制每</a:t>
            </a:r>
            <a:r>
              <a:rPr lang="zh-CN" altLang="en-US">
                <a:solidFill>
                  <a:schemeClr val="tx1"/>
                </a:solidFill>
              </a:rPr>
              <a:t>行打印</a:t>
            </a:r>
            <a:r>
              <a:rPr lang="zh-CN" altLang="en-US">
                <a:solidFill>
                  <a:srgbClr val="C00000"/>
                </a:solidFill>
              </a:rPr>
              <a:t>个数</a:t>
            </a: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zh-CN" altLang="en-US" dirty="0">
                <a:solidFill>
                  <a:schemeClr val="tx1"/>
                </a:solidFill>
              </a:rPr>
              <a:t>列）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solidFill>
                  <a:schemeClr val="tx1"/>
                </a:solidFill>
              </a:rPr>
              <a:t>③：外层循环的</a:t>
            </a:r>
            <a:r>
              <a:rPr lang="zh-CN" altLang="en-US">
                <a:solidFill>
                  <a:srgbClr val="C00000"/>
                </a:solidFill>
              </a:rPr>
              <a:t>行号</a:t>
            </a:r>
            <a:r>
              <a:rPr lang="zh-CN" altLang="en-US">
                <a:solidFill>
                  <a:schemeClr val="tx1"/>
                </a:solidFill>
              </a:rPr>
              <a:t>和内层循环的</a:t>
            </a:r>
            <a:r>
              <a:rPr lang="zh-CN" altLang="en-US">
                <a:solidFill>
                  <a:srgbClr val="C00000"/>
                </a:solidFill>
              </a:rPr>
              <a:t>个数</a:t>
            </a:r>
            <a:r>
              <a:rPr lang="zh-CN" altLang="en-US">
                <a:solidFill>
                  <a:schemeClr val="tx1"/>
                </a:solidFill>
              </a:rPr>
              <a:t>是一一对应的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360" y="1495133"/>
            <a:ext cx="1964518" cy="17637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3699934" y="4707467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64488" y="4707467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里层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23620" y="519859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  = 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23620" y="5492023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  = 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23620" y="5785456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  = 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23620" y="6078889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  = 4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23620" y="637232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  = 5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62293" y="5198590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 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个星星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62293" y="5492023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 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个星星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62293" y="5785456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 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个星星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62293" y="6078889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 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个星星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62293" y="6372321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 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个星星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969933" y="5861487"/>
            <a:ext cx="7789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768932" y="3816881"/>
            <a:ext cx="2406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每列的个数等于行数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九九乘法表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需求：如图所示   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分析：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①：只需要</a:t>
            </a:r>
            <a:r>
              <a:rPr lang="zh-CN" altLang="en-US">
                <a:solidFill>
                  <a:schemeClr val="tx1"/>
                </a:solidFill>
              </a:rPr>
              <a:t>把刚才三角形</a:t>
            </a:r>
            <a:r>
              <a:rPr lang="zh-CN" altLang="en-US" dirty="0">
                <a:solidFill>
                  <a:schemeClr val="tx1"/>
                </a:solidFill>
              </a:rPr>
              <a:t>星星做改动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②： ★   换成   </a:t>
            </a:r>
            <a:r>
              <a:rPr lang="en-US" altLang="zh-CN" dirty="0">
                <a:solidFill>
                  <a:srgbClr val="C00000"/>
                </a:solidFill>
              </a:rPr>
              <a:t>1 </a:t>
            </a:r>
            <a:r>
              <a:rPr lang="en-US" altLang="zh-CN">
                <a:solidFill>
                  <a:srgbClr val="C00000"/>
                </a:solidFill>
              </a:rPr>
              <a:t>x 2 </a:t>
            </a:r>
            <a:r>
              <a:rPr lang="en-US" altLang="zh-CN" dirty="0">
                <a:solidFill>
                  <a:srgbClr val="C00000"/>
                </a:solidFill>
              </a:rPr>
              <a:t>= 2    </a:t>
            </a:r>
            <a:r>
              <a:rPr lang="zh-CN" altLang="en-US" dirty="0">
                <a:solidFill>
                  <a:schemeClr val="tx1"/>
                </a:solidFill>
              </a:rPr>
              <a:t>格式 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158" y="1238279"/>
            <a:ext cx="4860789" cy="24100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627" y="4278471"/>
            <a:ext cx="1964518" cy="17637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527133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endParaRPr lang="en-US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综合案例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数组</a:t>
            </a:r>
            <a:r>
              <a:rPr lang="zh-CN" altLang="en-US" dirty="0">
                <a:solidFill>
                  <a:srgbClr val="C00000"/>
                </a:solidFill>
              </a:rPr>
              <a:t>的基本使用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操作数组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数组案例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img1.baidu.com/it/u=3260207757,1009573699&amp;fm=253&amp;fmt=auto&amp;app=138&amp;f=PNG?w=613&amp;h=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104" y="1649016"/>
            <a:ext cx="8514349" cy="519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数组</a:t>
            </a:r>
            <a:r>
              <a:rPr lang="en-US" altLang="zh-CN"/>
              <a:t>(Array) - </a:t>
            </a:r>
            <a:r>
              <a:rPr lang="zh-CN" altLang="en-US"/>
              <a:t>重点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723864" y="2235820"/>
            <a:ext cx="6180987" cy="3092371"/>
          </a:xfrm>
        </p:spPr>
        <p:txBody>
          <a:bodyPr/>
          <a:lstStyle/>
          <a:p>
            <a:r>
              <a:rPr lang="zh-CN" altLang="en-US" sz="1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r>
              <a:rPr lang="zh-CN" altLang="en-US" sz="18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800" b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800" b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Array) </a:t>
            </a:r>
            <a:r>
              <a:rPr lang="zh-CN" altLang="en-US" sz="1800" b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是一种</a:t>
            </a:r>
            <a:r>
              <a:rPr lang="zh-CN" altLang="en-US" sz="1800" b="1">
                <a:solidFill>
                  <a:srgbClr val="FFFF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lang="zh-CN" altLang="en-US" sz="1800" b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，属于引用数据类型</a:t>
            </a:r>
            <a:endParaRPr lang="en-US" altLang="zh-CN" sz="18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</a:t>
            </a:r>
            <a:r>
              <a:rPr lang="en-US" altLang="zh-CN" sz="1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</a:t>
            </a:r>
            <a:r>
              <a:rPr lang="zh-CN" altLang="en-US" sz="18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在单个变量名下</a:t>
            </a:r>
            <a:r>
              <a:rPr lang="zh-CN" altLang="en-US" sz="1800">
                <a:solidFill>
                  <a:srgbClr val="FFFF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存储多个数据</a:t>
            </a:r>
            <a:endParaRPr lang="en-US" altLang="zh-CN" sz="1800" dirty="0">
              <a:solidFill>
                <a:srgbClr val="FFFF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</a:t>
            </a:r>
            <a:r>
              <a:rPr lang="zh-CN" altLang="en-US" sz="1600" b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我要保存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咱们</a:t>
            </a:r>
            <a:r>
              <a:rPr lang="zh-CN" altLang="en-US" sz="1600" b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班同学的姓名</a:t>
            </a:r>
            <a:r>
              <a:rPr lang="en-US" altLang="zh-CN" sz="1600" b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endParaRPr lang="en-US" altLang="zh-CN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40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let name1 = '</a:t>
            </a:r>
            <a:r>
              <a:rPr lang="zh-CN" altLang="en-US" sz="140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小明</a:t>
            </a:r>
            <a:r>
              <a:rPr lang="en-US" altLang="zh-CN" sz="140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'</a:t>
            </a:r>
            <a:endParaRPr lang="zh-CN" altLang="en-US" sz="140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40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let name2 = '</a:t>
            </a:r>
            <a:r>
              <a:rPr lang="zh-CN" altLang="en-US" sz="140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小刚</a:t>
            </a:r>
            <a:r>
              <a:rPr lang="en-US" altLang="zh-CN" sz="140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'</a:t>
            </a:r>
          </a:p>
          <a:p>
            <a:pPr>
              <a:lnSpc>
                <a:spcPct val="100000"/>
              </a:lnSpc>
            </a:pPr>
            <a:r>
              <a:rPr lang="en-US" altLang="zh-CN" sz="140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let name3 = '</a:t>
            </a:r>
            <a:r>
              <a:rPr lang="zh-CN" altLang="en-US" sz="140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小红</a:t>
            </a:r>
            <a:r>
              <a:rPr lang="en-US" altLang="zh-CN" sz="140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'</a:t>
            </a:r>
            <a:endParaRPr lang="zh-CN" altLang="en-US" sz="140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40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let name4 = '</a:t>
            </a:r>
            <a:r>
              <a:rPr lang="zh-CN" altLang="en-US" sz="140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小丽</a:t>
            </a:r>
            <a:r>
              <a:rPr lang="en-US" altLang="zh-CN" sz="140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'</a:t>
            </a:r>
            <a:endParaRPr lang="zh-CN" altLang="en-US" sz="140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40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let name5 = '</a:t>
            </a:r>
            <a:r>
              <a:rPr lang="zh-CN" altLang="en-US" sz="140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小米</a:t>
            </a:r>
            <a:r>
              <a:rPr lang="en-US" altLang="zh-CN" sz="140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'</a:t>
            </a:r>
            <a:endParaRPr lang="zh-CN" altLang="en-US" sz="140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sz="1200" b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sz="1600" b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600" b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342" y="4964732"/>
            <a:ext cx="1413934" cy="14139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79" y="5379057"/>
            <a:ext cx="1466316" cy="14663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23864" y="3911600"/>
            <a:ext cx="1961788" cy="1467457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43767" y="4389839"/>
            <a:ext cx="4573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let </a:t>
            </a:r>
            <a:r>
              <a:rPr lang="en-US" altLang="zh-CN" sz="1600">
                <a:solidFill>
                  <a:srgbClr val="FFC00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names</a:t>
            </a:r>
            <a:r>
              <a:rPr lang="en-US" altLang="zh-CN" sz="160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= ['</a:t>
            </a:r>
            <a:r>
              <a:rPr lang="zh-CN" altLang="en-US" sz="160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小明</a:t>
            </a:r>
            <a:r>
              <a:rPr lang="en-US" altLang="zh-CN" sz="160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', '</a:t>
            </a:r>
            <a:r>
              <a:rPr lang="zh-CN" altLang="en-US" sz="160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小刚</a:t>
            </a:r>
            <a:r>
              <a:rPr lang="en-US" altLang="zh-CN" sz="160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', '</a:t>
            </a:r>
            <a:r>
              <a:rPr lang="zh-CN" altLang="en-US" sz="160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小红</a:t>
            </a:r>
            <a:r>
              <a:rPr lang="en-US" altLang="zh-CN" sz="160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', '</a:t>
            </a:r>
            <a:r>
              <a:rPr lang="zh-CN" altLang="en-US" sz="160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小丽</a:t>
            </a:r>
            <a:r>
              <a:rPr lang="en-US" altLang="zh-CN" sz="160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', '</a:t>
            </a:r>
            <a:r>
              <a:rPr lang="zh-CN" altLang="en-US" sz="160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小米</a:t>
            </a:r>
            <a:r>
              <a:rPr lang="en-US" altLang="zh-CN" sz="160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']</a:t>
            </a:r>
            <a:endParaRPr lang="en-US" altLang="zh-CN" sz="1600" b="0">
              <a:solidFill>
                <a:schemeClr val="bg1"/>
              </a:solidFill>
              <a:effectLst/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声明语法</a:t>
            </a:r>
            <a:endParaRPr lang="en-US" altLang="zh-CN" sz="18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注意事项：</a:t>
            </a:r>
            <a:endParaRPr lang="en-US" altLang="zh-CN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数组是按顺序保存（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有序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），所以每个数据都有自己的编号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编号从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开始，数据的编号经常称为 </a:t>
            </a:r>
            <a:r>
              <a:rPr lang="zh-CN" altLang="en-US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索引或下标</a:t>
            </a:r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数组可以存储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任意类型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的数据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 dirty="0"/>
              <a:t>数组的基本使用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45" y="2266663"/>
            <a:ext cx="5327656" cy="750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45" y="3398983"/>
            <a:ext cx="7076190" cy="5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 dirty="0"/>
              <a:t>数组的基本使用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取值语法</a:t>
            </a:r>
            <a:endParaRPr lang="en-US" altLang="zh-CN" sz="18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/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87" y="2239884"/>
            <a:ext cx="3131164" cy="4985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87" y="3074378"/>
            <a:ext cx="6094497" cy="10609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43518" y="1029117"/>
            <a:ext cx="5760000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数组的作用是什么？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在单个变量名下存储多个数据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数组也是一种数据类型，属于引用数据类型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数组如何声明的？</a:t>
            </a:r>
            <a:endParaRPr lang="en-US" altLang="zh-CN"/>
          </a:p>
          <a:p>
            <a:pPr>
              <a:lnSpc>
                <a:spcPct val="150000"/>
              </a:lnSpc>
            </a:pPr>
            <a:endParaRPr lang="en-US" altLang="zh-CN" sz="160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有序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的，索引号从 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数组里面可以存放任意数据类型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数组如何取值？</a:t>
            </a:r>
            <a:endParaRPr lang="en-US" altLang="zh-CN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547" y="3166178"/>
            <a:ext cx="5209121" cy="4346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547" y="5610917"/>
            <a:ext cx="4985364" cy="8678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数组练习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</a:t>
            </a:r>
            <a:endParaRPr lang="en-US" altLang="zh-CN"/>
          </a:p>
          <a:p>
            <a:r>
              <a:rPr lang="zh-CN" altLang="en-US"/>
              <a:t>①：请声明一个数组，里面包含</a:t>
            </a:r>
            <a:r>
              <a:rPr lang="en-US" altLang="zh-CN"/>
              <a:t>4</a:t>
            </a:r>
            <a:r>
              <a:rPr lang="zh-CN" altLang="en-US"/>
              <a:t>个数据： </a:t>
            </a:r>
            <a:r>
              <a:rPr lang="en-US" altLang="zh-CN"/>
              <a:t>'</a:t>
            </a:r>
            <a:r>
              <a:rPr lang="zh-CN" altLang="en-US"/>
              <a:t>迪丽热巴</a:t>
            </a:r>
            <a:r>
              <a:rPr lang="en-US" altLang="zh-CN"/>
              <a:t>','</a:t>
            </a:r>
            <a:r>
              <a:rPr lang="zh-CN" altLang="en-US"/>
              <a:t>古力娜扎</a:t>
            </a:r>
            <a:r>
              <a:rPr lang="en-US" altLang="zh-CN"/>
              <a:t>','</a:t>
            </a:r>
            <a:r>
              <a:rPr lang="zh-CN" altLang="en-US"/>
              <a:t>佟丽丫丫</a:t>
            </a:r>
            <a:r>
              <a:rPr lang="en-US" altLang="zh-CN"/>
              <a:t>','</a:t>
            </a:r>
            <a:r>
              <a:rPr lang="zh-CN" altLang="en-US"/>
              <a:t>玛尔扎哈</a:t>
            </a:r>
            <a:r>
              <a:rPr lang="en-US" altLang="zh-CN"/>
              <a:t>'    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②：请依次将</a:t>
            </a:r>
            <a:r>
              <a:rPr lang="en-US" altLang="zh-CN"/>
              <a:t>4</a:t>
            </a:r>
            <a:r>
              <a:rPr lang="zh-CN" altLang="en-US"/>
              <a:t>个数据控制台打印输出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842" y="3263310"/>
            <a:ext cx="3651092" cy="271889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数组的基本使用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</a:t>
            </a:r>
            <a:r>
              <a:rPr lang="zh-CN" altLang="en-US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遍历数组</a:t>
            </a:r>
            <a:r>
              <a:rPr lang="zh-CN" altLang="en-US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（重点）</a:t>
            </a:r>
            <a:endParaRPr lang="en-US" altLang="zh-CN" sz="18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遍历数组：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中每个数据都访问到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使用场景：</a:t>
            </a:r>
            <a:endParaRPr lang="en-US" altLang="zh-CN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我们可以使用</a:t>
            </a:r>
            <a:r>
              <a:rPr lang="en-US" altLang="zh-CN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循环来遍历数组，其实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遍历数组也是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循环重要的使用场景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90" y="3189410"/>
            <a:ext cx="6884584" cy="1712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974" y="843673"/>
            <a:ext cx="3843533" cy="221267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今日单词</a:t>
            </a:r>
          </a:p>
        </p:txBody>
      </p:sp>
      <p:graphicFrame>
        <p:nvGraphicFramePr>
          <p:cNvPr id="6" name="表格 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02368673"/>
              </p:ext>
            </p:extLst>
          </p:nvPr>
        </p:nvGraphicFramePr>
        <p:xfrm>
          <a:off x="852382" y="1856529"/>
          <a:ext cx="9386570" cy="3294380"/>
        </p:xfrm>
        <a:graphic>
          <a:graphicData uri="http://schemas.openxmlformats.org/drawingml/2006/table">
            <a:tbl>
              <a:tblPr firstRow="1" bandRow="1">
                <a:solidFill>
                  <a:srgbClr val="B60206"/>
                </a:solidFill>
                <a:tableStyleId>{8A107856-5554-42FB-B03E-39F5DBC370BA}</a:tableStyleId>
              </a:tblPr>
              <a:tblGrid>
                <a:gridCol w="1817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2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1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模块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单词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作用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 rowSpan="7"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数组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CN" altLang="en-US" sz="1400" kern="1200" dirty="0">
                        <a:solidFill>
                          <a:schemeClr val="dk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数组长度</a:t>
                      </a:r>
                      <a:endParaRPr lang="en-US" altLang="zh-CN" sz="1400" kern="1200">
                        <a:solidFill>
                          <a:schemeClr val="dk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数组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.length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得到数组的长度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1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新增数组元素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数组</a:t>
                      </a: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.push(</a:t>
                      </a: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新增元素</a:t>
                      </a: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数组末尾新增元素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1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数组</a:t>
                      </a: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.unshift(</a:t>
                      </a: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新增元素</a:t>
                      </a: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+mn-ea"/>
                        </a:rPr>
                        <a:t>数组开头新增元素</a:t>
                      </a:r>
                      <a:endParaRPr lang="zh-CN" altLang="en-US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删除数组元素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数组</a:t>
                      </a: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.pop()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删除数组最后一个元素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1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数组</a:t>
                      </a: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.shift()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删除第一个数组元素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新增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删除数组元素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数组</a:t>
                      </a: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.splice()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从指定位置删除</a:t>
                      </a: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新增数组元素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数组排序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数组</a:t>
                      </a:r>
                      <a:r>
                        <a:rPr lang="en-US" altLang="zh-CN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.sort()</a:t>
                      </a:r>
                      <a:endParaRPr lang="en-US" altLang="zh-CN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对数组进行升序</a:t>
                      </a: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降序排序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数组的基本使用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</a:t>
            </a:r>
            <a:r>
              <a:rPr lang="zh-CN" altLang="en-US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遍历数组</a:t>
            </a:r>
            <a:r>
              <a:rPr lang="zh-CN" altLang="en-US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（重点）</a:t>
            </a:r>
            <a:endParaRPr lang="en-US" altLang="zh-CN" sz="18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35" indent="0">
              <a:buNone/>
            </a:pPr>
            <a:endParaRPr lang="en-US" altLang="zh-CN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19386" y="3317243"/>
            <a:ext cx="8045013" cy="626663"/>
            <a:chOff x="2158618" y="2292775"/>
            <a:chExt cx="8045013" cy="626663"/>
          </a:xfrm>
        </p:grpSpPr>
        <p:sp>
          <p:nvSpPr>
            <p:cNvPr id="6" name="右箭头 7"/>
            <p:cNvSpPr/>
            <p:nvPr/>
          </p:nvSpPr>
          <p:spPr bwMode="auto">
            <a:xfrm>
              <a:off x="3889190" y="2450255"/>
              <a:ext cx="450508" cy="361164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158618" y="2292775"/>
              <a:ext cx="1940679" cy="626663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8" name="TextBox 18"/>
            <p:cNvSpPr txBox="1"/>
            <p:nvPr/>
          </p:nvSpPr>
          <p:spPr>
            <a:xfrm>
              <a:off x="2205178" y="2452218"/>
              <a:ext cx="1847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数组元素</a:t>
              </a:r>
              <a:endParaRPr lang="zh-CN" altLang="en-US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062491" y="2292775"/>
              <a:ext cx="6141140" cy="626663"/>
              <a:chOff x="3440971" y="1286794"/>
              <a:chExt cx="7852672" cy="801314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3440971" y="1286794"/>
                <a:ext cx="7852672" cy="801314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2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TextBox 19"/>
              <p:cNvSpPr txBox="1"/>
              <p:nvPr/>
            </p:nvSpPr>
            <p:spPr>
              <a:xfrm>
                <a:off x="3807908" y="1488164"/>
                <a:ext cx="7200800" cy="393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数组中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数据</a:t>
                </a:r>
                <a:r>
                  <a:rPr lang="zh-CN" altLang="en-US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，也称为数组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元素</a:t>
                </a:r>
                <a:endParaRPr lang="zh-CN" altLang="en-US" sz="1400" dirty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019386" y="2345907"/>
            <a:ext cx="8045013" cy="626663"/>
            <a:chOff x="2158618" y="3144851"/>
            <a:chExt cx="8045013" cy="626663"/>
          </a:xfrm>
        </p:grpSpPr>
        <p:sp>
          <p:nvSpPr>
            <p:cNvPr id="14" name="右箭头 10"/>
            <p:cNvSpPr/>
            <p:nvPr/>
          </p:nvSpPr>
          <p:spPr bwMode="auto">
            <a:xfrm>
              <a:off x="3889190" y="3302331"/>
              <a:ext cx="450508" cy="361164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2158618" y="3144851"/>
              <a:ext cx="1940679" cy="626663"/>
            </a:xfrm>
            <a:prstGeom prst="rect">
              <a:avLst/>
            </a:prstGeom>
            <a:solidFill>
              <a:srgbClr val="404040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endParaRPr lang="zh-CN" altLang="en-US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6" name="TextBox 20"/>
            <p:cNvSpPr txBox="1"/>
            <p:nvPr/>
          </p:nvSpPr>
          <p:spPr>
            <a:xfrm>
              <a:off x="2205178" y="3304294"/>
              <a:ext cx="1847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accent3"/>
                  </a:solidFill>
                  <a:latin typeface="+mj-ea"/>
                  <a:ea typeface="+mj-ea"/>
                </a:defRPr>
              </a:lvl1pPr>
            </a:lstStyle>
            <a:p>
              <a:r>
                <a:rPr lang="zh-CN" altLang="en-US" sz="18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数组长度</a:t>
              </a:r>
              <a:endParaRPr lang="zh-CN" altLang="en-US" sz="18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062491" y="3144851"/>
              <a:ext cx="6141140" cy="626663"/>
              <a:chOff x="3440971" y="2376343"/>
              <a:chExt cx="7852672" cy="801314"/>
            </a:xfrm>
          </p:grpSpPr>
          <p:sp>
            <p:nvSpPr>
              <p:cNvPr id="18" name="矩形 17"/>
              <p:cNvSpPr/>
              <p:nvPr/>
            </p:nvSpPr>
            <p:spPr bwMode="auto">
              <a:xfrm>
                <a:off x="3440971" y="2376343"/>
                <a:ext cx="7852672" cy="801314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2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TextBox 21"/>
              <p:cNvSpPr txBox="1"/>
              <p:nvPr/>
            </p:nvSpPr>
            <p:spPr>
              <a:xfrm>
                <a:off x="3877077" y="2580221"/>
                <a:ext cx="7200800" cy="393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35"/>
                <a:r>
                  <a:rPr lang="zh-CN" altLang="en-US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数组中数据的个数，通过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数组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.length</a:t>
                </a:r>
                <a:r>
                  <a:rPr lang="zh-CN" altLang="en-US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属性获得</a:t>
                </a:r>
                <a:endParaRPr lang="en-US" altLang="zh-CN" sz="14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46" y="4288578"/>
            <a:ext cx="7057538" cy="13756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7" name="矩形 26"/>
          <p:cNvSpPr/>
          <p:nvPr/>
        </p:nvSpPr>
        <p:spPr>
          <a:xfrm>
            <a:off x="3657605" y="4656666"/>
            <a:ext cx="1303864" cy="40640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上箭头标注 29"/>
          <p:cNvSpPr/>
          <p:nvPr/>
        </p:nvSpPr>
        <p:spPr>
          <a:xfrm>
            <a:off x="3886204" y="5134843"/>
            <a:ext cx="1055509" cy="736600"/>
          </a:xfrm>
          <a:prstGeom prst="upArrowCallout">
            <a:avLst/>
          </a:prstGeom>
          <a:solidFill>
            <a:srgbClr val="FF5050"/>
          </a:solidFill>
          <a:ln>
            <a:solidFill>
              <a:srgbClr val="C0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长度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数组求和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求数组 </a:t>
            </a:r>
            <a:r>
              <a:rPr lang="en-US" altLang="zh-CN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(arr) 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[2, 6, 1, 7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4] </a:t>
            </a:r>
            <a:r>
              <a:rPr lang="zh-CN" altLang="en-US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里面所有元素的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zh-CN" altLang="en-US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以及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平均值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核心：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2302932" y="3276600"/>
            <a:ext cx="474134" cy="389467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" name="十字形 2"/>
          <p:cNvSpPr/>
          <p:nvPr/>
        </p:nvSpPr>
        <p:spPr>
          <a:xfrm>
            <a:off x="3131396" y="3352803"/>
            <a:ext cx="228600" cy="228600"/>
          </a:xfrm>
          <a:prstGeom prst="plus">
            <a:avLst>
              <a:gd name="adj" fmla="val 434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4326" y="3276600"/>
            <a:ext cx="474134" cy="389467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8" name="十字形 7"/>
          <p:cNvSpPr/>
          <p:nvPr/>
        </p:nvSpPr>
        <p:spPr>
          <a:xfrm>
            <a:off x="4542790" y="3352803"/>
            <a:ext cx="228600" cy="228600"/>
          </a:xfrm>
          <a:prstGeom prst="plus">
            <a:avLst>
              <a:gd name="adj" fmla="val 434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25720" y="3276600"/>
            <a:ext cx="474134" cy="389467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0" name="十字形 9"/>
          <p:cNvSpPr/>
          <p:nvPr/>
        </p:nvSpPr>
        <p:spPr>
          <a:xfrm>
            <a:off x="5954184" y="3352803"/>
            <a:ext cx="228600" cy="228600"/>
          </a:xfrm>
          <a:prstGeom prst="plus">
            <a:avLst>
              <a:gd name="adj" fmla="val 434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37114" y="3276600"/>
            <a:ext cx="474134" cy="389467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7365578" y="3352803"/>
            <a:ext cx="228600" cy="228600"/>
          </a:xfrm>
          <a:prstGeom prst="plus">
            <a:avLst>
              <a:gd name="adj" fmla="val 434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948506" y="3276600"/>
            <a:ext cx="474134" cy="389467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55117" y="391550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66510" y="391550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77904" y="391550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89297" y="391550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00691" y="391550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/>
      <p:bldP spid="14" grpId="0"/>
      <p:bldP spid="15" grpId="0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数组求和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求数组 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2, 6, 1, 7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4] </a:t>
            </a:r>
            <a:r>
              <a:rPr lang="zh-CN" altLang="en-US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里面所有元素的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zh-CN" altLang="en-US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以及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平均值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声明一个求和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变量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sum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，一个平均值变量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average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②：遍历这个数组，把里面每个数组元素加到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sum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里面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③：用求和变量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sum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除以数组的长度就可以得到数组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的平均值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average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数组求</a:t>
            </a:r>
            <a:r>
              <a:rPr lang="zh-CN" altLang="en-US"/>
              <a:t>最大值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求数组 </a:t>
            </a:r>
            <a:r>
              <a:rPr lang="en-US" altLang="zh-CN" dirty="0">
                <a:solidFill>
                  <a:srgbClr val="C00000"/>
                </a:solidFill>
              </a:rPr>
              <a:t>[</a:t>
            </a:r>
            <a:r>
              <a:rPr lang="en-US" altLang="zh-CN">
                <a:solidFill>
                  <a:srgbClr val="C00000"/>
                </a:solidFill>
              </a:rPr>
              <a:t>2, 6, 1,  25, 7</a:t>
            </a:r>
            <a:r>
              <a:rPr lang="en-US" altLang="zh-CN" dirty="0">
                <a:solidFill>
                  <a:srgbClr val="C00000"/>
                </a:solidFill>
              </a:rPr>
              <a:t>] </a:t>
            </a:r>
            <a:r>
              <a:rPr lang="zh-CN" altLang="en-US" dirty="0"/>
              <a:t>中的最大值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</a:t>
            </a:r>
            <a:r>
              <a:rPr lang="zh-CN" altLang="en-US" dirty="0"/>
              <a:t>声明一个保存最大元素的变量</a:t>
            </a:r>
            <a:r>
              <a:rPr lang="zh-CN" altLang="en-US"/>
              <a:t> </a:t>
            </a:r>
            <a:r>
              <a:rPr lang="en-US" altLang="zh-CN"/>
              <a:t>max</a:t>
            </a:r>
            <a:r>
              <a:rPr lang="zh-CN" altLang="en-US"/>
              <a:t>，</a:t>
            </a:r>
            <a:r>
              <a:rPr lang="zh-CN" altLang="en-US">
                <a:solidFill>
                  <a:srgbClr val="C00000"/>
                </a:solidFill>
              </a:rPr>
              <a:t>默认最大值</a:t>
            </a:r>
            <a:r>
              <a:rPr lang="zh-CN" altLang="en-US"/>
              <a:t>可以取数组中的</a:t>
            </a:r>
            <a:r>
              <a:rPr lang="zh-CN" altLang="en-US">
                <a:solidFill>
                  <a:srgbClr val="C00000"/>
                </a:solidFill>
              </a:rPr>
              <a:t>第一个元素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②：</a:t>
            </a:r>
            <a:r>
              <a:rPr lang="zh-CN" altLang="en-US"/>
              <a:t>遍历</a:t>
            </a:r>
            <a:r>
              <a:rPr lang="zh-CN" altLang="en-US" dirty="0"/>
              <a:t>这个数组，把里面每个数组元素和 </a:t>
            </a:r>
            <a:r>
              <a:rPr lang="en-US" altLang="zh-CN" dirty="0"/>
              <a:t>max</a:t>
            </a:r>
            <a:r>
              <a:rPr lang="zh-CN" altLang="en-US"/>
              <a:t> 相比较，把比较的最大的放入</a:t>
            </a:r>
            <a:r>
              <a:rPr lang="en-US" altLang="zh-CN"/>
              <a:t>max</a:t>
            </a:r>
            <a:r>
              <a:rPr lang="zh-CN" altLang="en-US"/>
              <a:t>变量里面</a:t>
            </a:r>
            <a:endParaRPr lang="zh-CN" altLang="en-US" dirty="0"/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③：</a:t>
            </a:r>
            <a:r>
              <a:rPr lang="zh-CN" altLang="en-US"/>
              <a:t>最后</a:t>
            </a:r>
            <a:r>
              <a:rPr lang="zh-CN" altLang="en-US" dirty="0"/>
              <a:t>输出这个</a:t>
            </a:r>
            <a:r>
              <a:rPr lang="zh-CN" altLang="en-US"/>
              <a:t> </a:t>
            </a:r>
            <a:r>
              <a:rPr lang="en-US" altLang="zh-CN"/>
              <a:t>max </a:t>
            </a:r>
            <a:r>
              <a:rPr lang="zh-CN" altLang="en-US"/>
              <a:t>就是最大值</a:t>
            </a:r>
            <a:endParaRPr lang="en-US" altLang="zh-CN" dirty="0"/>
          </a:p>
          <a:p>
            <a:r>
              <a:rPr lang="zh-CN" altLang="en-US" b="1" dirty="0"/>
              <a:t>拓展：</a:t>
            </a:r>
            <a:endParaRPr lang="en-US" altLang="zh-CN" b="1" dirty="0"/>
          </a:p>
          <a:p>
            <a:r>
              <a:rPr lang="zh-CN" altLang="en-US" dirty="0"/>
              <a:t>自己求一下最小值</a:t>
            </a: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数组</a:t>
            </a:r>
            <a:r>
              <a:rPr lang="zh-CN" altLang="en-US" dirty="0">
                <a:solidFill>
                  <a:schemeClr val="tx1"/>
                </a:solidFill>
              </a:rPr>
              <a:t>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操作数组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数组案例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 dirty="0"/>
              <a:t>操作数组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数组本质是数据集合</a:t>
            </a:r>
            <a:r>
              <a:rPr lang="en-US" altLang="zh-CN" dirty="0"/>
              <a:t>,</a:t>
            </a:r>
            <a:r>
              <a:rPr lang="zh-CN" altLang="en-US" dirty="0"/>
              <a:t> 操作数据无非就是 </a:t>
            </a:r>
            <a:r>
              <a:rPr lang="zh-CN" altLang="en-US" dirty="0">
                <a:solidFill>
                  <a:srgbClr val="C00000"/>
                </a:solidFill>
              </a:rPr>
              <a:t>增 删 改 查 </a:t>
            </a:r>
            <a:r>
              <a:rPr lang="zh-CN" altLang="en-US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alibri" panose="020F0502020204030204" pitchFamily="34" charset="0"/>
            </a:endParaRPr>
          </a:p>
        </p:txBody>
      </p:sp>
      <p:sp>
        <p:nvSpPr>
          <p:cNvPr id="18" name="îSḻïḍê"/>
          <p:cNvSpPr/>
          <p:nvPr/>
        </p:nvSpPr>
        <p:spPr>
          <a:xfrm>
            <a:off x="5487911" y="3605468"/>
            <a:ext cx="1018789" cy="10187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iSľiḑé"/>
          <p:cNvSpPr/>
          <p:nvPr/>
        </p:nvSpPr>
        <p:spPr>
          <a:xfrm>
            <a:off x="5729652" y="3836977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rgbClr val="C00000"/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0" name="直接连接符 23"/>
          <p:cNvCxnSpPr>
            <a:stCxn id="18" idx="1"/>
          </p:cNvCxnSpPr>
          <p:nvPr/>
        </p:nvCxnSpPr>
        <p:spPr>
          <a:xfrm flipH="1" flipV="1">
            <a:off x="5270639" y="3388196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24"/>
          <p:cNvCxnSpPr>
            <a:stCxn id="18" idx="5"/>
          </p:cNvCxnSpPr>
          <p:nvPr/>
        </p:nvCxnSpPr>
        <p:spPr>
          <a:xfrm>
            <a:off x="6357502" y="4475059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25"/>
          <p:cNvCxnSpPr>
            <a:stCxn id="18" idx="7"/>
          </p:cNvCxnSpPr>
          <p:nvPr/>
        </p:nvCxnSpPr>
        <p:spPr>
          <a:xfrm flipV="1">
            <a:off x="6357502" y="3382990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26"/>
          <p:cNvCxnSpPr/>
          <p:nvPr/>
        </p:nvCxnSpPr>
        <p:spPr>
          <a:xfrm flipV="1">
            <a:off x="6506700" y="4114863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27"/>
          <p:cNvCxnSpPr>
            <a:stCxn id="18" idx="3"/>
          </p:cNvCxnSpPr>
          <p:nvPr/>
        </p:nvCxnSpPr>
        <p:spPr>
          <a:xfrm flipH="1">
            <a:off x="5270639" y="4475059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28"/>
          <p:cNvCxnSpPr/>
          <p:nvPr/>
        </p:nvCxnSpPr>
        <p:spPr>
          <a:xfrm flipH="1" flipV="1">
            <a:off x="5297955" y="4114863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29"/>
          <p:cNvCxnSpPr>
            <a:stCxn id="18" idx="0"/>
          </p:cNvCxnSpPr>
          <p:nvPr/>
        </p:nvCxnSpPr>
        <p:spPr>
          <a:xfrm flipH="1" flipV="1">
            <a:off x="5994400" y="3445601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0"/>
          <p:cNvCxnSpPr>
            <a:stCxn id="18" idx="4"/>
          </p:cNvCxnSpPr>
          <p:nvPr/>
        </p:nvCxnSpPr>
        <p:spPr>
          <a:xfrm flipH="1">
            <a:off x="5992948" y="4624257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ṥ1îḓe"/>
          <p:cNvSpPr/>
          <p:nvPr/>
        </p:nvSpPr>
        <p:spPr bwMode="auto">
          <a:xfrm>
            <a:off x="5545319" y="4742702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ï$ļîḓé"/>
          <p:cNvSpPr/>
          <p:nvPr/>
        </p:nvSpPr>
        <p:spPr bwMode="auto">
          <a:xfrm>
            <a:off x="6412960" y="4536330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ísḷíďê"/>
          <p:cNvSpPr/>
          <p:nvPr/>
        </p:nvSpPr>
        <p:spPr bwMode="auto">
          <a:xfrm>
            <a:off x="4237317" y="4537783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ïsļîḍè"/>
          <p:cNvSpPr/>
          <p:nvPr/>
        </p:nvSpPr>
        <p:spPr bwMode="auto">
          <a:xfrm>
            <a:off x="6412960" y="2349058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îṡ1íḍè"/>
          <p:cNvSpPr/>
          <p:nvPr/>
        </p:nvSpPr>
        <p:spPr bwMode="auto">
          <a:xfrm>
            <a:off x="4237317" y="2354871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iŝḷïḓê"/>
          <p:cNvSpPr/>
          <p:nvPr/>
        </p:nvSpPr>
        <p:spPr bwMode="auto">
          <a:xfrm>
            <a:off x="5546046" y="2801045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îşlíḑé"/>
          <p:cNvSpPr/>
          <p:nvPr/>
        </p:nvSpPr>
        <p:spPr bwMode="auto">
          <a:xfrm>
            <a:off x="6622969" y="3665055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íSlíḓè"/>
          <p:cNvSpPr/>
          <p:nvPr/>
        </p:nvSpPr>
        <p:spPr bwMode="auto">
          <a:xfrm>
            <a:off x="4682763" y="3666508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6" name="iŝ1íḋè"/>
          <p:cNvSpPr/>
          <p:nvPr/>
        </p:nvSpPr>
        <p:spPr>
          <a:xfrm>
            <a:off x="5864557" y="3028284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iṡlïdè"/>
          <p:cNvSpPr/>
          <p:nvPr/>
        </p:nvSpPr>
        <p:spPr>
          <a:xfrm>
            <a:off x="6834660" y="4000567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8" name="iṩḷíḑe"/>
          <p:cNvSpPr/>
          <p:nvPr/>
        </p:nvSpPr>
        <p:spPr>
          <a:xfrm>
            <a:off x="5864557" y="4969942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9" name="ïṩľïďê"/>
          <p:cNvSpPr/>
          <p:nvPr/>
        </p:nvSpPr>
        <p:spPr>
          <a:xfrm>
            <a:off x="4893727" y="4000567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249849" y="2449832"/>
            <a:ext cx="155040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</a:t>
            </a:r>
            <a:r>
              <a:rPr lang="zh-CN" altLang="en-US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改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数组元素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1" name="矩形 47"/>
          <p:cNvSpPr>
            <a:spLocks noChangeArrowheads="1"/>
          </p:cNvSpPr>
          <p:nvPr/>
        </p:nvSpPr>
        <p:spPr bwMode="auto">
          <a:xfrm>
            <a:off x="8234802" y="2891267"/>
            <a:ext cx="3043118" cy="39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下标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新值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516715" y="2458264"/>
            <a:ext cx="1550406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询数组元素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矩形 47"/>
          <p:cNvSpPr>
            <a:spLocks noChangeArrowheads="1"/>
          </p:cNvSpPr>
          <p:nvPr/>
        </p:nvSpPr>
        <p:spPr bwMode="auto">
          <a:xfrm>
            <a:off x="940231" y="2877126"/>
            <a:ext cx="3126682" cy="75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30000"/>
              </a:lnSpc>
              <a:buNone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下标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algn="r">
              <a:lnSpc>
                <a:spcPct val="130000"/>
              </a:lnSpc>
              <a:buNone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或者我们称为访问数组元素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249849" y="4615128"/>
            <a:ext cx="155040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除数组元素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8249849" y="4984452"/>
            <a:ext cx="3043118" cy="7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arr.pop()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arr.shift()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494780" y="4625447"/>
            <a:ext cx="1550406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增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加数组元素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矩形 47"/>
          <p:cNvSpPr>
            <a:spLocks noChangeArrowheads="1"/>
          </p:cNvSpPr>
          <p:nvPr/>
        </p:nvSpPr>
        <p:spPr bwMode="auto">
          <a:xfrm>
            <a:off x="918504" y="4992884"/>
            <a:ext cx="3126682" cy="7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30000"/>
              </a:lnSpc>
              <a:buNone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arr.push(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新增的内容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algn="r">
              <a:lnSpc>
                <a:spcPct val="130000"/>
              </a:lnSpc>
              <a:buNone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arr.unshift(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新增的内容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操作数组 </a:t>
            </a:r>
            <a:r>
              <a:rPr lang="en-US" altLang="zh-CN"/>
              <a:t>- </a:t>
            </a:r>
            <a:r>
              <a:rPr lang="zh-CN" altLang="en-US"/>
              <a:t>查和改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800" b="1"/>
              <a:t>查询语法</a:t>
            </a:r>
            <a:r>
              <a:rPr lang="zh-CN" altLang="en-US" sz="1800" b="1" dirty="0"/>
              <a:t>：</a:t>
            </a:r>
            <a:endParaRPr lang="en-US" altLang="zh-CN" sz="1800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数组</a:t>
            </a:r>
            <a:r>
              <a:rPr lang="en-US" altLang="zh-CN"/>
              <a:t>[</a:t>
            </a:r>
            <a:r>
              <a:rPr lang="zh-CN" altLang="en-US"/>
              <a:t>索引</a:t>
            </a:r>
            <a:r>
              <a:rPr lang="en-US" altLang="zh-CN"/>
              <a:t>]</a:t>
            </a:r>
            <a:endParaRPr lang="en-US" altLang="zh-CN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返回值：如果查询不到则返回 </a:t>
            </a:r>
            <a:r>
              <a:rPr lang="en-US" altLang="zh-CN">
                <a:solidFill>
                  <a:srgbClr val="C00000"/>
                </a:solidFill>
              </a:rPr>
              <a:t>undefined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800" b="1"/>
              <a:t>修改语法：</a:t>
            </a:r>
            <a:endParaRPr lang="en-US" altLang="zh-CN" sz="1800" b="1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数组</a:t>
            </a:r>
            <a:r>
              <a:rPr lang="en-US" altLang="zh-CN"/>
              <a:t>[</a:t>
            </a:r>
            <a:r>
              <a:rPr lang="zh-CN" altLang="en-US"/>
              <a:t>索引</a:t>
            </a:r>
            <a:r>
              <a:rPr lang="en-US" altLang="zh-CN"/>
              <a:t>]  = </a:t>
            </a:r>
            <a:r>
              <a:rPr lang="zh-CN" altLang="en-US"/>
              <a:t>新值</a:t>
            </a:r>
            <a:endParaRPr lang="en-US" altLang="zh-CN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返回值：如果下标不存在，则是新增一个数组元素，并修改了数组长度（</a:t>
            </a:r>
            <a:r>
              <a:rPr lang="zh-CN" altLang="en-US">
                <a:solidFill>
                  <a:srgbClr val="C00000"/>
                </a:solidFill>
              </a:rPr>
              <a:t>尽量避免</a:t>
            </a:r>
            <a:r>
              <a:rPr lang="zh-CN" altLang="en-US"/>
              <a:t>）</a:t>
            </a:r>
            <a:endParaRPr lang="en-US" altLang="zh-CN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操作数组 </a:t>
            </a:r>
            <a:r>
              <a:rPr lang="en-US" altLang="zh-CN"/>
              <a:t>- </a:t>
            </a:r>
            <a:r>
              <a:rPr lang="zh-CN" altLang="en-US"/>
              <a:t>新增元素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149148" y="1260828"/>
            <a:ext cx="6996237" cy="3991262"/>
            <a:chOff x="1138238" y="970148"/>
            <a:chExt cx="8807450" cy="5024535"/>
          </a:xfrm>
        </p:grpSpPr>
        <p:sp>
          <p:nvSpPr>
            <p:cNvPr id="10" name="Freeform 6"/>
            <p:cNvSpPr/>
            <p:nvPr/>
          </p:nvSpPr>
          <p:spPr bwMode="auto">
            <a:xfrm>
              <a:off x="1138238" y="2667283"/>
              <a:ext cx="2065337" cy="1787524"/>
            </a:xfrm>
            <a:custGeom>
              <a:avLst/>
              <a:gdLst>
                <a:gd name="T0" fmla="*/ 2143 w 2858"/>
                <a:gd name="T1" fmla="*/ 0 h 2475"/>
                <a:gd name="T2" fmla="*/ 2501 w 2858"/>
                <a:gd name="T3" fmla="*/ 619 h 2475"/>
                <a:gd name="T4" fmla="*/ 2858 w 2858"/>
                <a:gd name="T5" fmla="*/ 1238 h 2475"/>
                <a:gd name="T6" fmla="*/ 2501 w 2858"/>
                <a:gd name="T7" fmla="*/ 1856 h 2475"/>
                <a:gd name="T8" fmla="*/ 2143 w 2858"/>
                <a:gd name="T9" fmla="*/ 2475 h 2475"/>
                <a:gd name="T10" fmla="*/ 1429 w 2858"/>
                <a:gd name="T11" fmla="*/ 2475 h 2475"/>
                <a:gd name="T12" fmla="*/ 714 w 2858"/>
                <a:gd name="T13" fmla="*/ 2475 h 2475"/>
                <a:gd name="T14" fmla="*/ 357 w 2858"/>
                <a:gd name="T15" fmla="*/ 1856 h 2475"/>
                <a:gd name="T16" fmla="*/ 0 w 2858"/>
                <a:gd name="T17" fmla="*/ 1238 h 2475"/>
                <a:gd name="T18" fmla="*/ 357 w 2858"/>
                <a:gd name="T19" fmla="*/ 619 h 2475"/>
                <a:gd name="T20" fmla="*/ 714 w 2858"/>
                <a:gd name="T21" fmla="*/ 0 h 2475"/>
                <a:gd name="T22" fmla="*/ 1429 w 2858"/>
                <a:gd name="T23" fmla="*/ 0 h 2475"/>
                <a:gd name="T24" fmla="*/ 2143 w 2858"/>
                <a:gd name="T25" fmla="*/ 0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8" h="2475">
                  <a:moveTo>
                    <a:pt x="2143" y="0"/>
                  </a:moveTo>
                  <a:lnTo>
                    <a:pt x="2501" y="619"/>
                  </a:lnTo>
                  <a:lnTo>
                    <a:pt x="2858" y="1238"/>
                  </a:lnTo>
                  <a:lnTo>
                    <a:pt x="2501" y="1856"/>
                  </a:lnTo>
                  <a:lnTo>
                    <a:pt x="2143" y="2475"/>
                  </a:lnTo>
                  <a:lnTo>
                    <a:pt x="1429" y="2475"/>
                  </a:lnTo>
                  <a:lnTo>
                    <a:pt x="714" y="2475"/>
                  </a:lnTo>
                  <a:lnTo>
                    <a:pt x="357" y="1856"/>
                  </a:lnTo>
                  <a:lnTo>
                    <a:pt x="0" y="1238"/>
                  </a:lnTo>
                  <a:lnTo>
                    <a:pt x="357" y="619"/>
                  </a:lnTo>
                  <a:lnTo>
                    <a:pt x="714" y="0"/>
                  </a:lnTo>
                  <a:lnTo>
                    <a:pt x="1429" y="0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2690813" y="1833845"/>
              <a:ext cx="1055688" cy="833438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690813" y="4456395"/>
              <a:ext cx="1055688" cy="833438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751263" y="970148"/>
              <a:ext cx="6194425" cy="1525685"/>
              <a:chOff x="3751263" y="970148"/>
              <a:chExt cx="6194425" cy="1525685"/>
            </a:xfrm>
          </p:grpSpPr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3751263" y="1202020"/>
                <a:ext cx="6194425" cy="1293813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5057775" y="995645"/>
                <a:ext cx="3581400" cy="422275"/>
              </a:xfrm>
              <a:prstGeom prst="rect">
                <a:avLst/>
              </a:prstGeom>
              <a:solidFill>
                <a:srgbClr val="404040"/>
              </a:solidFill>
              <a:ln w="19050" cap="flat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TextBox 16"/>
              <p:cNvSpPr txBox="1"/>
              <p:nvPr/>
            </p:nvSpPr>
            <p:spPr>
              <a:xfrm>
                <a:off x="5294452" y="970148"/>
                <a:ext cx="3108046" cy="46494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数组</a:t>
                </a:r>
                <a:r>
                  <a:rPr lang="en-US" altLang="zh-CN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.push(</a:t>
                </a:r>
                <a:r>
                  <a:rPr lang="zh-CN" altLang="en-US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新增数据</a:t>
                </a:r>
                <a:r>
                  <a:rPr lang="en-US" altLang="zh-CN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)</a:t>
                </a:r>
                <a:endParaRPr lang="en-US" altLang="zh-CN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TextBox 17"/>
              <p:cNvSpPr txBox="1"/>
              <p:nvPr/>
            </p:nvSpPr>
            <p:spPr>
              <a:xfrm>
                <a:off x="3938141" y="1527797"/>
                <a:ext cx="5760640" cy="82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4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作用：</a:t>
                </a: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将一个或多个元素添加到数组的末尾</a:t>
                </a:r>
                <a:r>
                  <a:rPr lang="zh-CN" altLang="en-US" sz="1400" b="1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（重点）</a:t>
                </a:r>
                <a:endParaRPr lang="en-US" altLang="zh-CN" sz="1400" b="1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14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返回值：</a:t>
                </a: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该数组的新长度 ，会修改原数组</a:t>
                </a:r>
                <a:endParaRPr lang="en-US" altLang="zh-CN" sz="1400" dirty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751263" y="4473953"/>
              <a:ext cx="6194425" cy="1520730"/>
              <a:chOff x="3751263" y="4473953"/>
              <a:chExt cx="6194425" cy="1520730"/>
            </a:xfrm>
          </p:grpSpPr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3751263" y="4700870"/>
                <a:ext cx="6194425" cy="1293813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5057775" y="4494495"/>
                <a:ext cx="3581400" cy="423863"/>
              </a:xfrm>
              <a:prstGeom prst="rect">
                <a:avLst/>
              </a:prstGeom>
              <a:solidFill>
                <a:srgbClr val="404040"/>
              </a:solidFill>
              <a:ln w="19050" cap="flat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294451" y="4473953"/>
                <a:ext cx="3210588" cy="46494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数组</a:t>
                </a:r>
                <a:r>
                  <a:rPr lang="en-US" altLang="zh-CN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.unshift(</a:t>
                </a:r>
                <a:r>
                  <a:rPr lang="zh-CN" altLang="en-US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新增数据</a:t>
                </a:r>
                <a:r>
                  <a:rPr lang="en-US" altLang="zh-CN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)</a:t>
                </a:r>
                <a:endParaRPr lang="zh-CN" altLang="en-US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938141" y="5007975"/>
                <a:ext cx="5760640" cy="82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solidFill>
                      <a:schemeClr val="accent1"/>
                    </a:solidFill>
                    <a:latin typeface="+mn-ea"/>
                    <a:ea typeface="+mn-ea"/>
                  </a:defRPr>
                </a:lvl1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400" b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作用：</a:t>
                </a:r>
                <a:r>
                  <a:rPr lang="zh-CN" altLang="en-US" sz="14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将一个或多个元素添加到数组的开头</a:t>
                </a:r>
                <a:endPara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1400" b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返回值：</a:t>
                </a:r>
                <a:r>
                  <a:rPr lang="zh-CN" altLang="en-US" sz="14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该数组的新长度，会修改原数组</a:t>
                </a:r>
                <a:endParaRPr lang="en-US" altLang="zh-CN" sz="14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8" name="TextBox 22"/>
            <p:cNvSpPr txBox="1"/>
            <p:nvPr/>
          </p:nvSpPr>
          <p:spPr>
            <a:xfrm>
              <a:off x="1421403" y="3270453"/>
              <a:ext cx="1499007" cy="581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新增</a:t>
              </a:r>
              <a:endParaRPr lang="en-US" altLang="zh-CN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033" y="2743970"/>
            <a:ext cx="5393376" cy="9758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033" y="5496040"/>
            <a:ext cx="5545129" cy="9483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09651" y="1200574"/>
            <a:ext cx="5760000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想要数组末尾增加数据</a:t>
            </a:r>
            <a:r>
              <a:rPr lang="zh-CN" altLang="en-US"/>
              <a:t>元素利用哪个方法</a:t>
            </a:r>
            <a:r>
              <a:rPr lang="zh-CN" altLang="en-US" dirty="0"/>
              <a:t>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arr.push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新增内容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可以添加一个或者多个数组元素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返回的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是数组新长度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想要数组开头增加数据</a:t>
            </a:r>
            <a:r>
              <a:rPr lang="zh-CN" altLang="en-US"/>
              <a:t>元素利用哪个方法</a:t>
            </a:r>
            <a:r>
              <a:rPr lang="zh-CN" altLang="en-US" dirty="0"/>
              <a:t>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arr.unshift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新增内容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可以添加一个或者多个数组元素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返回的是数组长度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两种方法会修改原数组吗？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会的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数组筛选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将数组 </a:t>
            </a:r>
            <a:r>
              <a:rPr lang="en-US" altLang="zh-CN" dirty="0">
                <a:solidFill>
                  <a:srgbClr val="C00000"/>
                </a:solidFill>
              </a:rPr>
              <a:t>[2, 0, 6, 1, 77, 0, 52, 0, 25, 7] </a:t>
            </a:r>
            <a:r>
              <a:rPr lang="zh-CN" altLang="en-US" dirty="0"/>
              <a:t>中大于等于 </a:t>
            </a:r>
            <a:r>
              <a:rPr lang="en-US" altLang="zh-CN" dirty="0"/>
              <a:t>10 </a:t>
            </a:r>
            <a:r>
              <a:rPr lang="zh-CN" altLang="en-US" dirty="0"/>
              <a:t>的元素选出来，放入</a:t>
            </a:r>
            <a:r>
              <a:rPr lang="zh-CN" altLang="en-US"/>
              <a:t>新数组中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①：声明一个新的数组用于存放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新数据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newArr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②：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遍历原来的旧数组， 找出大于等于 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10 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的元素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依次追加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push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给新数组 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newArr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527133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循环嵌套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数组</a:t>
            </a:r>
            <a:endParaRPr lang="en-US" altLang="zh-CN"/>
          </a:p>
          <a:p>
            <a:r>
              <a:rPr kumimoji="1" lang="zh-CN" altLang="en-US"/>
              <a:t>综合案例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数组去</a:t>
            </a:r>
            <a:r>
              <a:rPr lang="en-US" altLang="zh-CN" dirty="0"/>
              <a:t>0</a:t>
            </a:r>
            <a:r>
              <a:rPr lang="zh-CN" altLang="en-US" dirty="0"/>
              <a:t>案例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将数组 </a:t>
            </a:r>
            <a:r>
              <a:rPr lang="en-US" altLang="zh-CN" dirty="0">
                <a:solidFill>
                  <a:srgbClr val="C00000"/>
                </a:solidFill>
              </a:rPr>
              <a:t>[2, 0, 6, 1, 77, 0, 52, 0, 25, 7</a:t>
            </a:r>
            <a:r>
              <a:rPr lang="en-US" altLang="zh-CN">
                <a:solidFill>
                  <a:srgbClr val="C00000"/>
                </a:solidFill>
              </a:rPr>
              <a:t>] </a:t>
            </a:r>
            <a:r>
              <a:rPr lang="en-US" altLang="zh-CN"/>
              <a:t> </a:t>
            </a:r>
            <a:r>
              <a:rPr lang="zh-CN" altLang="en-US"/>
              <a:t>筛选，</a:t>
            </a:r>
            <a:r>
              <a:rPr lang="zh-CN" altLang="en-US" dirty="0"/>
              <a:t>形成一个不包含 </a:t>
            </a:r>
            <a:r>
              <a:rPr lang="en-US" altLang="zh-CN" dirty="0"/>
              <a:t>0 </a:t>
            </a:r>
            <a:r>
              <a:rPr lang="zh-CN" altLang="en-US" dirty="0"/>
              <a:t>的新数组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①：声明一个新的数组用于存放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新数据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newArr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②：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遍历原来的旧数组， 找出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不等于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的元素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依次追加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push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给新数组 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newArr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操作数组 </a:t>
            </a:r>
            <a:r>
              <a:rPr lang="en-US" altLang="zh-CN"/>
              <a:t>- </a:t>
            </a:r>
            <a:r>
              <a:rPr lang="zh-CN" altLang="en-US"/>
              <a:t>删除元素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149148" y="1260828"/>
            <a:ext cx="6996237" cy="3991262"/>
            <a:chOff x="1138238" y="970148"/>
            <a:chExt cx="8807450" cy="5024535"/>
          </a:xfrm>
        </p:grpSpPr>
        <p:sp>
          <p:nvSpPr>
            <p:cNvPr id="10" name="Freeform 6"/>
            <p:cNvSpPr/>
            <p:nvPr/>
          </p:nvSpPr>
          <p:spPr bwMode="auto">
            <a:xfrm>
              <a:off x="1138238" y="2667283"/>
              <a:ext cx="2065337" cy="1787524"/>
            </a:xfrm>
            <a:custGeom>
              <a:avLst/>
              <a:gdLst>
                <a:gd name="T0" fmla="*/ 2143 w 2858"/>
                <a:gd name="T1" fmla="*/ 0 h 2475"/>
                <a:gd name="T2" fmla="*/ 2501 w 2858"/>
                <a:gd name="T3" fmla="*/ 619 h 2475"/>
                <a:gd name="T4" fmla="*/ 2858 w 2858"/>
                <a:gd name="T5" fmla="*/ 1238 h 2475"/>
                <a:gd name="T6" fmla="*/ 2501 w 2858"/>
                <a:gd name="T7" fmla="*/ 1856 h 2475"/>
                <a:gd name="T8" fmla="*/ 2143 w 2858"/>
                <a:gd name="T9" fmla="*/ 2475 h 2475"/>
                <a:gd name="T10" fmla="*/ 1429 w 2858"/>
                <a:gd name="T11" fmla="*/ 2475 h 2475"/>
                <a:gd name="T12" fmla="*/ 714 w 2858"/>
                <a:gd name="T13" fmla="*/ 2475 h 2475"/>
                <a:gd name="T14" fmla="*/ 357 w 2858"/>
                <a:gd name="T15" fmla="*/ 1856 h 2475"/>
                <a:gd name="T16" fmla="*/ 0 w 2858"/>
                <a:gd name="T17" fmla="*/ 1238 h 2475"/>
                <a:gd name="T18" fmla="*/ 357 w 2858"/>
                <a:gd name="T19" fmla="*/ 619 h 2475"/>
                <a:gd name="T20" fmla="*/ 714 w 2858"/>
                <a:gd name="T21" fmla="*/ 0 h 2475"/>
                <a:gd name="T22" fmla="*/ 1429 w 2858"/>
                <a:gd name="T23" fmla="*/ 0 h 2475"/>
                <a:gd name="T24" fmla="*/ 2143 w 2858"/>
                <a:gd name="T25" fmla="*/ 0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8" h="2475">
                  <a:moveTo>
                    <a:pt x="2143" y="0"/>
                  </a:moveTo>
                  <a:lnTo>
                    <a:pt x="2501" y="619"/>
                  </a:lnTo>
                  <a:lnTo>
                    <a:pt x="2858" y="1238"/>
                  </a:lnTo>
                  <a:lnTo>
                    <a:pt x="2501" y="1856"/>
                  </a:lnTo>
                  <a:lnTo>
                    <a:pt x="2143" y="2475"/>
                  </a:lnTo>
                  <a:lnTo>
                    <a:pt x="1429" y="2475"/>
                  </a:lnTo>
                  <a:lnTo>
                    <a:pt x="714" y="2475"/>
                  </a:lnTo>
                  <a:lnTo>
                    <a:pt x="357" y="1856"/>
                  </a:lnTo>
                  <a:lnTo>
                    <a:pt x="0" y="1238"/>
                  </a:lnTo>
                  <a:lnTo>
                    <a:pt x="357" y="619"/>
                  </a:lnTo>
                  <a:lnTo>
                    <a:pt x="714" y="0"/>
                  </a:lnTo>
                  <a:lnTo>
                    <a:pt x="1429" y="0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2690813" y="1833845"/>
              <a:ext cx="1055688" cy="833438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690813" y="4456395"/>
              <a:ext cx="1055688" cy="833438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751263" y="970148"/>
              <a:ext cx="6194425" cy="1525685"/>
              <a:chOff x="3751263" y="970148"/>
              <a:chExt cx="6194425" cy="1525685"/>
            </a:xfrm>
          </p:grpSpPr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3751263" y="1202020"/>
                <a:ext cx="6194425" cy="1293813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5057775" y="995645"/>
                <a:ext cx="3581400" cy="422275"/>
              </a:xfrm>
              <a:prstGeom prst="rect">
                <a:avLst/>
              </a:prstGeom>
              <a:solidFill>
                <a:srgbClr val="404040"/>
              </a:solidFill>
              <a:ln w="19050" cap="flat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TextBox 16"/>
              <p:cNvSpPr txBox="1"/>
              <p:nvPr/>
            </p:nvSpPr>
            <p:spPr>
              <a:xfrm>
                <a:off x="5294452" y="970148"/>
                <a:ext cx="3108046" cy="46494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数组</a:t>
                </a:r>
                <a:r>
                  <a:rPr lang="en-US" altLang="zh-CN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.pop()</a:t>
                </a:r>
                <a:endParaRPr lang="en-US" altLang="zh-CN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TextBox 17"/>
              <p:cNvSpPr txBox="1"/>
              <p:nvPr/>
            </p:nvSpPr>
            <p:spPr>
              <a:xfrm>
                <a:off x="3938141" y="1527797"/>
                <a:ext cx="5760640" cy="82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4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作用：</a:t>
                </a: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从数组中删除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最后一个元素，</a:t>
                </a: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修改原数组</a:t>
                </a:r>
                <a:endPara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14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返回值：</a:t>
                </a: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该元素的值</a:t>
                </a:r>
                <a:endParaRPr lang="en-US" altLang="zh-CN" sz="14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751263" y="4473953"/>
              <a:ext cx="6194425" cy="1520730"/>
              <a:chOff x="3751263" y="4473953"/>
              <a:chExt cx="6194425" cy="1520730"/>
            </a:xfrm>
          </p:grpSpPr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3751263" y="4700870"/>
                <a:ext cx="6194425" cy="1293813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5057775" y="4494495"/>
                <a:ext cx="3581400" cy="423863"/>
              </a:xfrm>
              <a:prstGeom prst="rect">
                <a:avLst/>
              </a:prstGeom>
              <a:solidFill>
                <a:srgbClr val="404040"/>
              </a:solidFill>
              <a:ln w="19050" cap="flat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294452" y="4473953"/>
                <a:ext cx="3108046" cy="46494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数组</a:t>
                </a:r>
                <a:r>
                  <a:rPr lang="en-US" altLang="zh-CN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.shift()</a:t>
                </a:r>
                <a:endParaRPr lang="zh-CN" altLang="en-US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938141" y="5007975"/>
                <a:ext cx="5760640" cy="82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solidFill>
                      <a:schemeClr val="accent1"/>
                    </a:solidFill>
                    <a:latin typeface="+mn-ea"/>
                    <a:ea typeface="+mn-ea"/>
                  </a:defRPr>
                </a:lvl1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400" b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作用：</a:t>
                </a:r>
                <a:r>
                  <a:rPr lang="zh-CN" altLang="en-US" sz="14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从数组中删除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第一个元素，</a:t>
                </a:r>
                <a:r>
                  <a:rPr lang="zh-CN" altLang="en-US" sz="14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修改原数组</a:t>
                </a:r>
                <a:endPara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1400" b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返回值：</a:t>
                </a:r>
                <a:r>
                  <a:rPr lang="zh-CN" altLang="en-US" sz="14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该元素的值</a:t>
                </a:r>
                <a:endPara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8" name="TextBox 22"/>
            <p:cNvSpPr txBox="1"/>
            <p:nvPr/>
          </p:nvSpPr>
          <p:spPr>
            <a:xfrm>
              <a:off x="1421403" y="3270453"/>
              <a:ext cx="1499007" cy="581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删除</a:t>
              </a:r>
              <a:endParaRPr lang="en-US" altLang="zh-CN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033" y="2814104"/>
            <a:ext cx="4160967" cy="812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124" y="5563773"/>
            <a:ext cx="3627567" cy="8396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09651" y="1200574"/>
            <a:ext cx="5760000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想要</a:t>
            </a:r>
            <a:r>
              <a:rPr lang="zh-CN" altLang="en-US"/>
              <a:t>数组末尾删除</a:t>
            </a:r>
            <a:r>
              <a:rPr lang="zh-CN" altLang="en-US">
                <a:solidFill>
                  <a:srgbClr val="C00000"/>
                </a:solidFill>
              </a:rPr>
              <a:t>一个</a:t>
            </a:r>
            <a:r>
              <a:rPr lang="zh-CN" altLang="en-US"/>
              <a:t>数据元素利用哪个方法</a:t>
            </a:r>
            <a:r>
              <a:rPr lang="zh-CN" altLang="en-US" dirty="0"/>
              <a:t>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arr.pop() 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返回的是该数组元素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想要</a:t>
            </a:r>
            <a:r>
              <a:rPr lang="zh-CN" altLang="en-US"/>
              <a:t>数组开头删除</a:t>
            </a:r>
            <a:r>
              <a:rPr lang="zh-CN" altLang="en-US">
                <a:solidFill>
                  <a:srgbClr val="C00000"/>
                </a:solidFill>
              </a:rPr>
              <a:t>一个</a:t>
            </a:r>
            <a:r>
              <a:rPr lang="zh-CN" altLang="en-US"/>
              <a:t>数据元素利用哪个方法</a:t>
            </a:r>
            <a:r>
              <a:rPr lang="zh-CN" altLang="en-US" dirty="0"/>
              <a:t>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arr.shift() 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返回的是该数组元素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两种方法会修改原数组吗？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会的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操作数组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570917"/>
          </a:xfrm>
        </p:spPr>
        <p:txBody>
          <a:bodyPr/>
          <a:lstStyle/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endParaRPr lang="en-US" altLang="zh-CN" b="1" dirty="0"/>
          </a:p>
        </p:txBody>
      </p:sp>
      <p:sp>
        <p:nvSpPr>
          <p:cNvPr id="6" name="TextBox 15"/>
          <p:cNvSpPr txBox="1"/>
          <p:nvPr/>
        </p:nvSpPr>
        <p:spPr>
          <a:xfrm flipH="1">
            <a:off x="5606093" y="2664805"/>
            <a:ext cx="634489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splice(start, deleteCount)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start 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起始位置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指定修改的开始位置（从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计数）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deleteCount 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删除个数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表示要移除的数组元素的个数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可选的。 如果省略则默认从指定的起始位置删除到最后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8" name="TextBox 17"/>
          <p:cNvSpPr txBox="1"/>
          <p:nvPr/>
        </p:nvSpPr>
        <p:spPr>
          <a:xfrm flipH="1">
            <a:off x="5606093" y="5961360"/>
            <a:ext cx="49311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splice(start, deleteCount, item1...)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260281" y="2648227"/>
            <a:ext cx="3303214" cy="3968123"/>
            <a:chOff x="2065548" y="1772816"/>
            <a:chExt cx="3303214" cy="3968123"/>
          </a:xfrm>
        </p:grpSpPr>
        <p:sp>
          <p:nvSpPr>
            <p:cNvPr id="11" name="Oval 6"/>
            <p:cNvSpPr>
              <a:spLocks noChangeArrowheads="1"/>
            </p:cNvSpPr>
            <p:nvPr/>
          </p:nvSpPr>
          <p:spPr bwMode="auto">
            <a:xfrm flipH="1">
              <a:off x="2065548" y="3043177"/>
              <a:ext cx="1551394" cy="155003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7"/>
            <p:cNvSpPr/>
            <p:nvPr/>
          </p:nvSpPr>
          <p:spPr bwMode="auto">
            <a:xfrm flipH="1">
              <a:off x="4317997" y="2129095"/>
              <a:ext cx="1050765" cy="3317526"/>
            </a:xfrm>
            <a:custGeom>
              <a:avLst/>
              <a:gdLst>
                <a:gd name="T0" fmla="*/ 1750 w 1750"/>
                <a:gd name="T1" fmla="*/ 272 h 5527"/>
                <a:gd name="T2" fmla="*/ 314 w 1750"/>
                <a:gd name="T3" fmla="*/ 2778 h 5527"/>
                <a:gd name="T4" fmla="*/ 1699 w 1750"/>
                <a:gd name="T5" fmla="*/ 5254 h 5527"/>
                <a:gd name="T6" fmla="*/ 1542 w 1750"/>
                <a:gd name="T7" fmla="*/ 5527 h 5527"/>
                <a:gd name="T8" fmla="*/ 0 w 1750"/>
                <a:gd name="T9" fmla="*/ 2778 h 5527"/>
                <a:gd name="T10" fmla="*/ 1593 w 1750"/>
                <a:gd name="T11" fmla="*/ 0 h 5527"/>
                <a:gd name="T12" fmla="*/ 1750 w 1750"/>
                <a:gd name="T13" fmla="*/ 272 h 5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0" h="5527">
                  <a:moveTo>
                    <a:pt x="1750" y="272"/>
                  </a:moveTo>
                  <a:cubicBezTo>
                    <a:pt x="891" y="777"/>
                    <a:pt x="314" y="1710"/>
                    <a:pt x="314" y="2778"/>
                  </a:cubicBezTo>
                  <a:cubicBezTo>
                    <a:pt x="314" y="3825"/>
                    <a:pt x="868" y="4743"/>
                    <a:pt x="1699" y="5254"/>
                  </a:cubicBezTo>
                  <a:lnTo>
                    <a:pt x="1542" y="5527"/>
                  </a:lnTo>
                  <a:cubicBezTo>
                    <a:pt x="617" y="4961"/>
                    <a:pt x="0" y="3942"/>
                    <a:pt x="0" y="2778"/>
                  </a:cubicBezTo>
                  <a:cubicBezTo>
                    <a:pt x="0" y="1594"/>
                    <a:pt x="640" y="559"/>
                    <a:pt x="1593" y="0"/>
                  </a:cubicBezTo>
                  <a:lnTo>
                    <a:pt x="1750" y="27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3426136" y="2652801"/>
              <a:ext cx="710246" cy="521588"/>
            </a:xfrm>
            <a:prstGeom prst="line">
              <a:avLst/>
            </a:prstGeom>
            <a:noFill/>
            <a:ln w="12700" cap="flat">
              <a:solidFill>
                <a:srgbClr val="2E2C2C"/>
              </a:solidFill>
              <a:prstDash val="solid"/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 flipH="1">
              <a:off x="2180322" y="3156625"/>
              <a:ext cx="1321847" cy="1321847"/>
            </a:xfrm>
            <a:prstGeom prst="ellipse">
              <a:avLst/>
            </a:prstGeom>
            <a:solidFill>
              <a:srgbClr val="C00000"/>
            </a:solidFill>
            <a:ln w="5715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1400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052078" y="1772816"/>
              <a:ext cx="991385" cy="992677"/>
              <a:chOff x="3428452" y="1024328"/>
              <a:chExt cx="1219200" cy="1220788"/>
            </a:xfrm>
          </p:grpSpPr>
          <p:sp>
            <p:nvSpPr>
              <p:cNvPr id="26" name="Oval 8"/>
              <p:cNvSpPr>
                <a:spLocks noChangeArrowheads="1"/>
              </p:cNvSpPr>
              <p:nvPr/>
            </p:nvSpPr>
            <p:spPr bwMode="auto">
              <a:xfrm flipH="1">
                <a:off x="3428452" y="1024328"/>
                <a:ext cx="1219200" cy="1220788"/>
              </a:xfrm>
              <a:prstGeom prst="ellipse">
                <a:avLst/>
              </a:prstGeom>
              <a:solidFill>
                <a:srgbClr val="404040"/>
              </a:solidFill>
              <a:ln w="28575" cap="flat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>
                  <a:lnSpc>
                    <a:spcPct val="200000"/>
                  </a:lnSpc>
                  <a:spcBef>
                    <a:spcPct val="20000"/>
                  </a:spcBef>
                </a:pPr>
                <a:endParaRPr lang="zh-CN" altLang="en-US" sz="1400" dirty="0">
                  <a:solidFill>
                    <a:schemeClr val="tx2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TextBox 11"/>
              <p:cNvSpPr txBox="1"/>
              <p:nvPr/>
            </p:nvSpPr>
            <p:spPr>
              <a:xfrm flipH="1">
                <a:off x="3601193" y="1416063"/>
                <a:ext cx="873717" cy="416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删除</a:t>
                </a:r>
                <a:endParaRPr lang="en-US" altLang="zh-CN" sz="16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950100" y="4749554"/>
              <a:ext cx="992676" cy="991385"/>
              <a:chOff x="3303039" y="4685103"/>
              <a:chExt cx="1220788" cy="1219200"/>
            </a:xfrm>
          </p:grpSpPr>
          <p:sp>
            <p:nvSpPr>
              <p:cNvPr id="22" name="Oval 10"/>
              <p:cNvSpPr>
                <a:spLocks noChangeArrowheads="1"/>
              </p:cNvSpPr>
              <p:nvPr/>
            </p:nvSpPr>
            <p:spPr bwMode="auto">
              <a:xfrm flipH="1">
                <a:off x="3303039" y="4685103"/>
                <a:ext cx="1220788" cy="1219200"/>
              </a:xfrm>
              <a:prstGeom prst="ellipse">
                <a:avLst/>
              </a:prstGeom>
              <a:solidFill>
                <a:srgbClr val="404040"/>
              </a:solidFill>
              <a:ln w="28575" cap="flat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>
                  <a:lnSpc>
                    <a:spcPct val="200000"/>
                  </a:lnSpc>
                  <a:spcBef>
                    <a:spcPct val="20000"/>
                  </a:spcBef>
                </a:pPr>
                <a:endParaRPr lang="zh-CN" altLang="en-US" sz="1400" dirty="0">
                  <a:solidFill>
                    <a:schemeClr val="tx2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13"/>
              <p:cNvSpPr txBox="1"/>
              <p:nvPr/>
            </p:nvSpPr>
            <p:spPr>
              <a:xfrm flipH="1">
                <a:off x="3503287" y="5098800"/>
                <a:ext cx="873718" cy="416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增加</a:t>
                </a:r>
                <a:endParaRPr lang="en-US" altLang="zh-CN" sz="16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0" name="TextBox 14"/>
            <p:cNvSpPr txBox="1"/>
            <p:nvPr/>
          </p:nvSpPr>
          <p:spPr>
            <a:xfrm flipH="1">
              <a:off x="2274957" y="3614716"/>
              <a:ext cx="10858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splice</a:t>
              </a:r>
              <a:endParaRPr lang="en-US" altLang="zh-CN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 flipH="1" flipV="1">
              <a:off x="3415039" y="4439515"/>
              <a:ext cx="588172" cy="477196"/>
            </a:xfrm>
            <a:prstGeom prst="line">
              <a:avLst/>
            </a:prstGeom>
            <a:noFill/>
            <a:ln w="12700" cap="flat">
              <a:solidFill>
                <a:srgbClr val="2E2C2C"/>
              </a:solidFill>
              <a:prstDash val="solid"/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8" name="文本占位符 3"/>
          <p:cNvSpPr txBox="1"/>
          <p:nvPr/>
        </p:nvSpPr>
        <p:spPr>
          <a:xfrm>
            <a:off x="805870" y="1584581"/>
            <a:ext cx="10720800" cy="934036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>
                <a:solidFill>
                  <a:srgbClr val="C00000"/>
                </a:solidFill>
              </a:rPr>
              <a:t>数组</a:t>
            </a:r>
            <a:r>
              <a:rPr lang="en-US" altLang="zh-CN">
                <a:solidFill>
                  <a:srgbClr val="C00000"/>
                </a:solidFill>
              </a:rPr>
              <a:t>. splice() </a:t>
            </a:r>
            <a:r>
              <a:rPr lang="zh-CN" altLang="en-US"/>
              <a:t>方法  可以</a:t>
            </a:r>
            <a:r>
              <a:rPr lang="zh-CN" altLang="en-US">
                <a:solidFill>
                  <a:srgbClr val="C00000"/>
                </a:solidFill>
              </a:rPr>
              <a:t>添加</a:t>
            </a:r>
            <a:r>
              <a:rPr lang="zh-CN" altLang="en-US"/>
              <a:t>也可以</a:t>
            </a:r>
            <a:r>
              <a:rPr lang="zh-CN" altLang="en-US">
                <a:solidFill>
                  <a:srgbClr val="C00000"/>
                </a:solidFill>
              </a:rPr>
              <a:t>删除</a:t>
            </a:r>
            <a:r>
              <a:rPr lang="zh-CN" altLang="en-US"/>
              <a:t>数组元素</a:t>
            </a:r>
            <a:endParaRPr lang="en-US" altLang="zh-CN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/>
              <a:t>说明： 可以从指定位置</a:t>
            </a:r>
            <a:r>
              <a:rPr lang="zh-CN" altLang="en-US">
                <a:solidFill>
                  <a:srgbClr val="C00000"/>
                </a:solidFill>
              </a:rPr>
              <a:t>删除</a:t>
            </a:r>
            <a:r>
              <a:rPr lang="zh-CN" altLang="en-US"/>
              <a:t>或者</a:t>
            </a:r>
            <a:r>
              <a:rPr lang="zh-CN" altLang="en-US">
                <a:solidFill>
                  <a:srgbClr val="C00000"/>
                </a:solidFill>
              </a:rPr>
              <a:t>增加</a:t>
            </a:r>
            <a:r>
              <a:rPr lang="zh-CN" altLang="en-US"/>
              <a:t>的数组元素，注意它修改原数组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4594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循环</a:t>
            </a:r>
            <a:r>
              <a:rPr lang="en-US" altLang="zh-CN" dirty="0">
                <a:solidFill>
                  <a:schemeClr val="tx1"/>
                </a:solidFill>
              </a:rPr>
              <a:t>-for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数组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综合案例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手风琴案例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/>
              <a:t>： 利用循环生成图片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71" y="2605267"/>
            <a:ext cx="9035362" cy="23526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手风琴案例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/>
              <a:t>： 利用循环生成图片</a:t>
            </a:r>
            <a:endParaRPr lang="en-US" altLang="zh-CN"/>
          </a:p>
          <a:p>
            <a:r>
              <a:rPr lang="zh-CN" altLang="en-US"/>
              <a:t>数组数据：</a:t>
            </a:r>
            <a:endParaRPr lang="en-US" altLang="zh-CN"/>
          </a:p>
          <a:p>
            <a:r>
              <a:rPr lang="en-US" altLang="zh-CN"/>
              <a:t>let arr = [</a:t>
            </a:r>
          </a:p>
          <a:p>
            <a:r>
              <a:rPr lang="en-US" altLang="zh-CN"/>
              <a:t>            './images/1.jpg',</a:t>
            </a:r>
          </a:p>
          <a:p>
            <a:r>
              <a:rPr lang="en-US" altLang="zh-CN"/>
              <a:t>            './images/2.jpg',</a:t>
            </a:r>
          </a:p>
          <a:p>
            <a:r>
              <a:rPr lang="en-US" altLang="zh-CN"/>
              <a:t>            './images/3.jpg',</a:t>
            </a:r>
          </a:p>
          <a:p>
            <a:r>
              <a:rPr lang="en-US" altLang="zh-CN"/>
              <a:t>            './images/4.jpg',</a:t>
            </a:r>
          </a:p>
          <a:p>
            <a:r>
              <a:rPr lang="en-US" altLang="zh-CN"/>
              <a:t>            './images/5.jpg',</a:t>
            </a:r>
          </a:p>
          <a:p>
            <a:r>
              <a:rPr lang="en-US" altLang="zh-CN"/>
              <a:t>            './images/6.jpg',</a:t>
            </a:r>
          </a:p>
          <a:p>
            <a:r>
              <a:rPr lang="en-US" altLang="zh-CN"/>
              <a:t>            './images/7.jpg',</a:t>
            </a:r>
          </a:p>
          <a:p>
            <a:r>
              <a:rPr lang="en-US" altLang="zh-CN"/>
              <a:t>]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手风琴案例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小技巧： 利用循环拼接字符串  </a:t>
            </a:r>
            <a:r>
              <a:rPr lang="en-US" altLang="zh-CN"/>
              <a:t>(</a:t>
            </a:r>
            <a:r>
              <a:rPr lang="zh-CN" altLang="en-US"/>
              <a:t>原理跟累加和类似）</a:t>
            </a:r>
            <a:endParaRPr lang="en-US" altLang="zh-CN"/>
          </a:p>
          <a:p>
            <a:r>
              <a:rPr lang="zh-CN" altLang="en-US"/>
              <a:t>①：声明一个空的字符串 </a:t>
            </a:r>
            <a:r>
              <a:rPr lang="en-US" altLang="zh-CN"/>
              <a:t>str = ''</a:t>
            </a:r>
          </a:p>
          <a:p>
            <a:r>
              <a:rPr lang="zh-CN" altLang="en-US"/>
              <a:t>②：循环里面利用 </a:t>
            </a:r>
            <a:r>
              <a:rPr lang="en-US" altLang="zh-CN">
                <a:solidFill>
                  <a:srgbClr val="C00000"/>
                </a:solidFill>
              </a:rPr>
              <a:t>+=</a:t>
            </a:r>
            <a:r>
              <a:rPr lang="en-US" altLang="zh-CN"/>
              <a:t>   </a:t>
            </a:r>
            <a:r>
              <a:rPr lang="zh-CN" altLang="en-US"/>
              <a:t>进行拼接</a:t>
            </a:r>
            <a:endParaRPr lang="en-US" altLang="zh-CN"/>
          </a:p>
          <a:p>
            <a:r>
              <a:rPr lang="zh-CN" altLang="en-US"/>
              <a:t>③：把拼接完毕的字符串放入容器中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479" y="1666800"/>
            <a:ext cx="4019201" cy="146277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306734" y="1905000"/>
            <a:ext cx="4512733" cy="1921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手风琴案例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小技巧： 利用循环拼接字符串  </a:t>
            </a:r>
            <a:r>
              <a:rPr lang="en-US" altLang="zh-CN"/>
              <a:t>(</a:t>
            </a:r>
            <a:r>
              <a:rPr lang="zh-CN" altLang="en-US"/>
              <a:t>原理跟累加和类似）</a:t>
            </a:r>
            <a:endParaRPr lang="en-US" altLang="zh-CN"/>
          </a:p>
          <a:p>
            <a:r>
              <a:rPr lang="zh-CN" altLang="en-US"/>
              <a:t>①：声明一个空的字符串 </a:t>
            </a:r>
            <a:r>
              <a:rPr lang="en-US" altLang="zh-CN"/>
              <a:t>str = ''</a:t>
            </a:r>
          </a:p>
          <a:p>
            <a:r>
              <a:rPr lang="zh-CN" altLang="en-US"/>
              <a:t>②：循环里面利用 </a:t>
            </a:r>
            <a:r>
              <a:rPr lang="en-US" altLang="zh-CN">
                <a:solidFill>
                  <a:srgbClr val="C00000"/>
                </a:solidFill>
              </a:rPr>
              <a:t>+=</a:t>
            </a:r>
            <a:r>
              <a:rPr lang="en-US" altLang="zh-CN"/>
              <a:t>   </a:t>
            </a:r>
            <a:r>
              <a:rPr lang="zh-CN" altLang="en-US"/>
              <a:t>进行拼接</a:t>
            </a:r>
            <a:endParaRPr lang="en-US" altLang="zh-CN"/>
          </a:p>
          <a:p>
            <a:r>
              <a:rPr lang="zh-CN" altLang="en-US"/>
              <a:t>③：把拼接完毕的字符串放入容器中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479" y="1666800"/>
            <a:ext cx="4019201" cy="146277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281334" y="2082800"/>
            <a:ext cx="4512733" cy="1921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手风琴案例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小技巧： 利用循环拼接字符串  </a:t>
            </a:r>
            <a:r>
              <a:rPr lang="en-US" altLang="zh-CN"/>
              <a:t>(</a:t>
            </a:r>
            <a:r>
              <a:rPr lang="zh-CN" altLang="en-US"/>
              <a:t>原理跟累加和类似）</a:t>
            </a:r>
            <a:endParaRPr lang="en-US" altLang="zh-CN"/>
          </a:p>
          <a:p>
            <a:r>
              <a:rPr lang="zh-CN" altLang="en-US"/>
              <a:t>①：声明一个空的字符串</a:t>
            </a:r>
            <a:endParaRPr lang="en-US" altLang="zh-CN"/>
          </a:p>
          <a:p>
            <a:r>
              <a:rPr lang="zh-CN" altLang="en-US"/>
              <a:t>②：循环里面利用 </a:t>
            </a:r>
            <a:r>
              <a:rPr lang="en-US" altLang="zh-CN">
                <a:solidFill>
                  <a:srgbClr val="C00000"/>
                </a:solidFill>
              </a:rPr>
              <a:t>+=</a:t>
            </a:r>
            <a:r>
              <a:rPr lang="en-US" altLang="zh-CN"/>
              <a:t>   </a:t>
            </a:r>
            <a:r>
              <a:rPr lang="zh-CN" altLang="en-US"/>
              <a:t>进行拼接</a:t>
            </a:r>
            <a:endParaRPr lang="en-US" altLang="zh-CN"/>
          </a:p>
          <a:p>
            <a:r>
              <a:rPr lang="zh-CN" altLang="en-US"/>
              <a:t>③：把拼接完毕的字符串放入容器中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907" y="3626951"/>
            <a:ext cx="4978344" cy="24378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479" y="1666800"/>
            <a:ext cx="4019201" cy="1462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96296E-6 L 0.00261 0.35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1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289973" y="2669011"/>
            <a:ext cx="3354494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循环嵌套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根据数据生成柱形图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 用户输入四个季度的数据，可以生成柱形图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50" y="2515946"/>
            <a:ext cx="6728417" cy="35742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根据数据生成柱形图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 用户输入四个季度的数据，可以生成柱形图</a:t>
            </a:r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①：需要输入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次，所以可以把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个数据放到一个数组里面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65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声明一个空数组</a:t>
            </a:r>
            <a:endParaRPr lang="en-US" altLang="zh-CN" sz="1465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65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</a:t>
            </a:r>
            <a:r>
              <a:rPr lang="zh-CN" altLang="en-US" sz="1465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循环，弹出</a:t>
            </a:r>
            <a:r>
              <a:rPr lang="en-US" altLang="zh-CN" sz="1465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465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次框</a:t>
            </a:r>
            <a:r>
              <a:rPr lang="zh-CN" altLang="en-US" sz="1465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，同时把数据存</a:t>
            </a:r>
            <a:r>
              <a:rPr lang="zh-CN" altLang="en-US" sz="1465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到数组里面</a:t>
            </a:r>
            <a:endParaRPr lang="en-US" altLang="zh-CN" sz="1465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②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：遍历该数组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，根据数据生成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4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个柱形图，渲染打印到页面中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65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声明一个空字符串 </a:t>
            </a:r>
            <a:r>
              <a:rPr lang="en-US" altLang="zh-CN" sz="1465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</a:t>
            </a:r>
          </a:p>
          <a:p>
            <a:pPr marL="819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65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根据数组利用循环</a:t>
            </a:r>
            <a:r>
              <a:rPr lang="zh-CN" altLang="en-US" sz="1465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拼接字符串</a:t>
            </a:r>
            <a:r>
              <a:rPr lang="zh-CN" altLang="en-US" sz="1465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，生成多个柱子</a:t>
            </a:r>
            <a:endParaRPr lang="en-US" altLang="zh-CN" sz="1465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65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把生成的柱子添加到 </a:t>
            </a:r>
            <a:r>
              <a:rPr lang="en-US" altLang="zh-CN" sz="1465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box</a:t>
            </a:r>
            <a:r>
              <a:rPr lang="en-US" altLang="zh-CN" sz="1465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65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盒子中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今日单词</a:t>
            </a:r>
          </a:p>
        </p:txBody>
      </p:sp>
      <p:graphicFrame>
        <p:nvGraphicFramePr>
          <p:cNvPr id="6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52382" y="1856529"/>
          <a:ext cx="9386570" cy="3294380"/>
        </p:xfrm>
        <a:graphic>
          <a:graphicData uri="http://schemas.openxmlformats.org/drawingml/2006/table">
            <a:tbl>
              <a:tblPr firstRow="1" bandRow="1">
                <a:solidFill>
                  <a:srgbClr val="B60206"/>
                </a:solidFill>
                <a:tableStyleId>{8A107856-5554-42FB-B03E-39F5DBC370BA}</a:tableStyleId>
              </a:tblPr>
              <a:tblGrid>
                <a:gridCol w="1817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2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1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模块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单词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作用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 rowSpan="7"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数组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CN" altLang="en-US" sz="1400" kern="1200" dirty="0">
                        <a:solidFill>
                          <a:schemeClr val="dk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数组长度</a:t>
                      </a:r>
                      <a:endParaRPr lang="en-US" altLang="zh-CN" sz="1400" kern="1200">
                        <a:solidFill>
                          <a:schemeClr val="dk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数组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.length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得到数组的长度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1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新增数组元素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数组</a:t>
                      </a: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.push(</a:t>
                      </a: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新增元素</a:t>
                      </a: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数组末尾新增元素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1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数组</a:t>
                      </a: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.unshift(</a:t>
                      </a: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新增元素</a:t>
                      </a: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+mn-ea"/>
                        </a:rPr>
                        <a:t>数组开头新增元素</a:t>
                      </a:r>
                      <a:endParaRPr lang="zh-CN" altLang="en-US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删除数组元素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数组</a:t>
                      </a: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.pop()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删除数组最后一个元素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1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数组</a:t>
                      </a: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.shift()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删除第一个数组元素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新增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删除数组元素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数组</a:t>
                      </a: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.splice()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从指定位置删除</a:t>
                      </a: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新增数组元素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数组排序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数组</a:t>
                      </a:r>
                      <a:r>
                        <a:rPr lang="en-US" altLang="zh-CN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.sort()</a:t>
                      </a:r>
                      <a:endParaRPr lang="en-US" altLang="zh-CN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对数组进行升序</a:t>
                      </a: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降序排序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733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拓展 </a:t>
            </a:r>
            <a:r>
              <a:rPr lang="en-US" altLang="zh-CN"/>
              <a:t>- </a:t>
            </a:r>
            <a:r>
              <a:rPr lang="zh-CN" altLang="en-US"/>
              <a:t>数组排序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数组</a:t>
            </a:r>
            <a:r>
              <a:rPr lang="en-US" altLang="zh-CN" dirty="0">
                <a:solidFill>
                  <a:srgbClr val="C00000"/>
                </a:solidFill>
              </a:rPr>
              <a:t>. sort()  </a:t>
            </a:r>
            <a:r>
              <a:rPr lang="zh-CN" altLang="en-US" dirty="0">
                <a:solidFill>
                  <a:srgbClr val="C00000"/>
                </a:solidFill>
              </a:rPr>
              <a:t>方法可以排序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b="1"/>
          </a:p>
          <a:p>
            <a:pPr>
              <a:lnSpc>
                <a:spcPct val="130000"/>
              </a:lnSpc>
            </a:pPr>
            <a:r>
              <a:rPr lang="zh-CN" altLang="en-US" b="1"/>
              <a:t>语法：</a:t>
            </a:r>
            <a:endParaRPr lang="en-US" altLang="zh-CN" b="1"/>
          </a:p>
          <a:p>
            <a:pPr>
              <a:lnSpc>
                <a:spcPct val="130000"/>
              </a:lnSpc>
            </a:pPr>
            <a:r>
              <a:rPr lang="zh-CN" altLang="en-US"/>
              <a:t>数组</a:t>
            </a:r>
            <a:r>
              <a:rPr lang="en-US" altLang="zh-CN"/>
              <a:t>.sort()    </a:t>
            </a:r>
            <a:r>
              <a:rPr lang="zh-CN" altLang="en-US"/>
              <a:t>会修改原数组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endParaRPr lang="en-US" altLang="zh-CN" b="1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584375" y="1819771"/>
            <a:ext cx="1416471" cy="1165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375" y="1362628"/>
            <a:ext cx="3009524" cy="4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305" y="3159945"/>
            <a:ext cx="3009524" cy="4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文本框 10"/>
          <p:cNvSpPr txBox="1"/>
          <p:nvPr/>
        </p:nvSpPr>
        <p:spPr>
          <a:xfrm>
            <a:off x="4769481" y="386516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升序排序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754" y="3159945"/>
            <a:ext cx="3260868" cy="4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文本框 13"/>
          <p:cNvSpPr txBox="1"/>
          <p:nvPr/>
        </p:nvSpPr>
        <p:spPr>
          <a:xfrm>
            <a:off x="8593899" y="386516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降序排序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" name="直接箭头连接符 14"/>
          <p:cNvCxnSpPr>
            <a:stCxn id="8" idx="2"/>
            <a:endCxn id="12" idx="0"/>
          </p:cNvCxnSpPr>
          <p:nvPr/>
        </p:nvCxnSpPr>
        <p:spPr>
          <a:xfrm>
            <a:off x="7089137" y="1819771"/>
            <a:ext cx="2168051" cy="1340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73" y="3865169"/>
            <a:ext cx="3452376" cy="25102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endParaRPr lang="en-US" altLang="zh-CN" b="1" dirty="0"/>
          </a:p>
        </p:txBody>
      </p:sp>
      <p:pic>
        <p:nvPicPr>
          <p:cNvPr id="2050" name="Picture 2" descr="https://img1.baidu.com/it/u=3260207757,1009573699&amp;fm=253&amp;fmt=auto&amp;app=138&amp;f=PNG?w=613&amp;h=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4" y="1069966"/>
            <a:ext cx="8844491" cy="539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016511" y="1803474"/>
            <a:ext cx="726202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选择排序原理：（了解）</a:t>
            </a:r>
            <a:endParaRPr lang="en-US" altLang="zh-CN" b="1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就是从第一个数开始，与后面所有的数相比较，找出最小（最大）的数，放在第一个位置</a:t>
            </a:r>
            <a:endParaRPr lang="en-US" altLang="zh-CN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以此类推，每一轮确定一个相对于这一轮最小（最大）的数</a:t>
            </a:r>
            <a:endParaRPr lang="en-US" altLang="zh-CN" b="1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b="1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b="1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06080" y="967873"/>
            <a:ext cx="10748057" cy="517190"/>
          </a:xfrm>
        </p:spPr>
        <p:txBody>
          <a:bodyPr/>
          <a:lstStyle/>
          <a:p>
            <a:r>
              <a:rPr lang="zh-CN" altLang="en-US" dirty="0"/>
              <a:t>选择排序算法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https://visualgo.net/zh/sorting</a:t>
            </a:r>
          </a:p>
          <a:p>
            <a:pPr>
              <a:lnSpc>
                <a:spcPct val="130000"/>
              </a:lnSpc>
            </a:pPr>
            <a:endParaRPr lang="en-US" altLang="zh-CN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算法可视化网站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43" y="2288553"/>
            <a:ext cx="5299122" cy="279991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核心： 利用循环嵌套比较，根据索引号来交换变量</a:t>
            </a:r>
          </a:p>
          <a:p>
            <a:pPr marL="0" indent="0">
              <a:buNone/>
            </a:pPr>
            <a:r>
              <a:rPr lang="zh-CN" altLang="en-US" dirty="0"/>
              <a:t>①：外层循环是一共进行几轮相比较，通过观察，一共进行 </a:t>
            </a:r>
            <a:r>
              <a:rPr lang="zh-CN" altLang="en-US" dirty="0">
                <a:solidFill>
                  <a:srgbClr val="C00000"/>
                </a:solidFill>
              </a:rPr>
              <a:t>数组长度</a:t>
            </a:r>
            <a:r>
              <a:rPr lang="en-US" altLang="zh-CN" dirty="0">
                <a:solidFill>
                  <a:srgbClr val="C00000"/>
                </a:solidFill>
              </a:rPr>
              <a:t>-1 </a:t>
            </a:r>
            <a:r>
              <a:rPr lang="zh-CN" altLang="en-US" dirty="0"/>
              <a:t>次比较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for (let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>
                <a:solidFill>
                  <a:srgbClr val="C00000"/>
                </a:solidFill>
              </a:rPr>
              <a:t>arr.length</a:t>
            </a:r>
            <a:r>
              <a:rPr lang="en-US" altLang="zh-CN" dirty="0">
                <a:solidFill>
                  <a:srgbClr val="C00000"/>
                </a:solidFill>
              </a:rPr>
              <a:t> - 1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把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作为最小值起始索引  </a:t>
            </a:r>
            <a:r>
              <a:rPr lang="en-US" altLang="zh-CN" dirty="0" err="1">
                <a:solidFill>
                  <a:srgbClr val="C00000"/>
                </a:solidFill>
              </a:rPr>
              <a:t>minIndex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zh-CN" altLang="en-US" dirty="0"/>
              <a:t>②：里层循环是每一轮的比较来查找最小值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里层循环起始值是 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 + 1 </a:t>
            </a:r>
            <a:r>
              <a:rPr lang="zh-CN" altLang="en-US" dirty="0"/>
              <a:t>个元素开始查找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for (let j = 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 + 1</a:t>
            </a:r>
            <a:r>
              <a:rPr lang="en-US" altLang="zh-CN" dirty="0"/>
              <a:t>; j &lt; </a:t>
            </a:r>
            <a:r>
              <a:rPr lang="en-US" altLang="zh-CN" dirty="0" err="1"/>
              <a:t>arr.length</a:t>
            </a:r>
            <a:r>
              <a:rPr lang="en-US" altLang="zh-CN" dirty="0"/>
              <a:t>; </a:t>
            </a:r>
            <a:r>
              <a:rPr lang="en-US" altLang="zh-CN" dirty="0" err="1"/>
              <a:t>j++</a:t>
            </a:r>
            <a:r>
              <a:rPr lang="en-US" altLang="zh-CN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进行比较的时候，发现最小的数组元素，把当前元素</a:t>
            </a:r>
            <a:r>
              <a:rPr lang="zh-CN" altLang="en-US" dirty="0">
                <a:solidFill>
                  <a:srgbClr val="C00000"/>
                </a:solidFill>
              </a:rPr>
              <a:t>索引号给 </a:t>
            </a:r>
            <a:r>
              <a:rPr lang="en-US" altLang="zh-CN" dirty="0" err="1">
                <a:solidFill>
                  <a:srgbClr val="C00000"/>
                </a:solidFill>
              </a:rPr>
              <a:t>minIndex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③：如果 </a:t>
            </a:r>
            <a:r>
              <a:rPr lang="en-US" altLang="zh-CN" dirty="0" err="1">
                <a:solidFill>
                  <a:srgbClr val="C00000"/>
                </a:solidFill>
              </a:rPr>
              <a:t>minIndex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和 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/>
              <a:t> </a:t>
            </a:r>
            <a:r>
              <a:rPr lang="zh-CN" altLang="en-US" dirty="0"/>
              <a:t>位置</a:t>
            </a:r>
            <a:r>
              <a:rPr lang="zh-CN" altLang="en-US" dirty="0">
                <a:solidFill>
                  <a:srgbClr val="C00000"/>
                </a:solidFill>
              </a:rPr>
              <a:t>不一致</a:t>
            </a:r>
            <a:r>
              <a:rPr lang="zh-CN" altLang="en-US" dirty="0"/>
              <a:t>，则交换变量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437" y="2589924"/>
            <a:ext cx="4542857" cy="291428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一个循环语句里面又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包含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另一个循环语句</a:t>
            </a:r>
            <a:endParaRPr lang="en-US" altLang="zh-CN" sz="1465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65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65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65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65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65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sz="1465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循环嵌套</a:t>
            </a:r>
          </a:p>
        </p:txBody>
      </p:sp>
      <p:sp>
        <p:nvSpPr>
          <p:cNvPr id="5" name="矩形 4"/>
          <p:cNvSpPr/>
          <p:nvPr/>
        </p:nvSpPr>
        <p:spPr>
          <a:xfrm>
            <a:off x="1060800" y="2384290"/>
            <a:ext cx="4603400" cy="2213110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0545" y="2636766"/>
            <a:ext cx="3762588" cy="170816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FFFFE4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for</a:t>
            </a:r>
            <a:r>
              <a:rPr lang="zh-CN" altLang="en-US" sz="1400">
                <a:solidFill>
                  <a:srgbClr val="FFFFE4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（初始化</a:t>
            </a:r>
            <a:r>
              <a:rPr lang="en-US" altLang="zh-CN" sz="1400">
                <a:solidFill>
                  <a:srgbClr val="FFFFE4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; </a:t>
            </a:r>
            <a:r>
              <a:rPr lang="zh-CN" altLang="en-US" sz="1400">
                <a:solidFill>
                  <a:srgbClr val="FFFFE4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循环条件</a:t>
            </a:r>
            <a:r>
              <a:rPr lang="en-US" altLang="zh-CN" sz="1400">
                <a:solidFill>
                  <a:srgbClr val="FFFFE4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;</a:t>
            </a:r>
            <a:r>
              <a:rPr lang="zh-CN" altLang="en-US" sz="1400">
                <a:solidFill>
                  <a:srgbClr val="FFFFE4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变量计数） </a:t>
            </a:r>
            <a:r>
              <a:rPr lang="en-US" altLang="zh-CN" sz="1400">
                <a:solidFill>
                  <a:srgbClr val="FFFFE4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FFFFE4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for (</a:t>
            </a:r>
            <a:r>
              <a:rPr lang="zh-CN" altLang="en-US" sz="1400">
                <a:solidFill>
                  <a:srgbClr val="FFFFE4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初始化</a:t>
            </a:r>
            <a:r>
              <a:rPr lang="en-US" altLang="zh-CN" sz="1400">
                <a:solidFill>
                  <a:srgbClr val="FFFFE4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; </a:t>
            </a:r>
            <a:r>
              <a:rPr lang="zh-CN" altLang="en-US" sz="1400">
                <a:solidFill>
                  <a:srgbClr val="FFFFE4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循环条件；变量计数）</a:t>
            </a:r>
            <a:r>
              <a:rPr lang="en-US" altLang="zh-CN" sz="1400">
                <a:solidFill>
                  <a:srgbClr val="FFFFE4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US" altLang="zh-CN" sz="140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// </a:t>
            </a:r>
            <a:r>
              <a:rPr lang="zh-CN" altLang="en-US" sz="140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要重复执行的代码</a:t>
            </a:r>
            <a:endParaRPr lang="en-US" altLang="zh-CN" sz="140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>
                <a:solidFill>
                  <a:srgbClr val="FFFFE4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FFFFE4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一个循环语句里面又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包含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另一个循环语句</a:t>
            </a:r>
            <a:endParaRPr lang="en-US" altLang="zh-CN" sz="1465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65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65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65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65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65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sz="1465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循环嵌套</a:t>
            </a:r>
          </a:p>
        </p:txBody>
      </p:sp>
      <p:sp>
        <p:nvSpPr>
          <p:cNvPr id="5" name="矩形 4"/>
          <p:cNvSpPr/>
          <p:nvPr/>
        </p:nvSpPr>
        <p:spPr>
          <a:xfrm>
            <a:off x="1060800" y="2384290"/>
            <a:ext cx="4603400" cy="2213110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0545" y="2636766"/>
            <a:ext cx="3762588" cy="170816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FFFFE4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for</a:t>
            </a:r>
            <a:r>
              <a:rPr lang="zh-CN" altLang="en-US" sz="1400">
                <a:solidFill>
                  <a:srgbClr val="FFFFE4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（初始化</a:t>
            </a:r>
            <a:r>
              <a:rPr lang="en-US" altLang="zh-CN" sz="1400">
                <a:solidFill>
                  <a:srgbClr val="FFFFE4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; </a:t>
            </a:r>
            <a:r>
              <a:rPr lang="zh-CN" altLang="en-US" sz="1400">
                <a:solidFill>
                  <a:srgbClr val="FFFFE4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循环条件</a:t>
            </a:r>
            <a:r>
              <a:rPr lang="en-US" altLang="zh-CN" sz="1400">
                <a:solidFill>
                  <a:srgbClr val="FFFFE4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;</a:t>
            </a:r>
            <a:r>
              <a:rPr lang="zh-CN" altLang="en-US" sz="1400">
                <a:solidFill>
                  <a:srgbClr val="FFFFE4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变量计数） </a:t>
            </a:r>
            <a:r>
              <a:rPr lang="en-US" altLang="zh-CN" sz="1400">
                <a:solidFill>
                  <a:srgbClr val="FFFFE4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</a:t>
            </a:r>
            <a:r>
              <a:rPr lang="en-US" altLang="zh-CN" sz="140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for (</a:t>
            </a:r>
            <a:r>
              <a:rPr lang="zh-CN" altLang="en-US" sz="140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初始化</a:t>
            </a:r>
            <a:r>
              <a:rPr lang="en-US" altLang="zh-CN" sz="140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; </a:t>
            </a:r>
            <a:r>
              <a:rPr lang="zh-CN" altLang="en-US" sz="140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循环条件；变量计数）</a:t>
            </a:r>
            <a:r>
              <a:rPr lang="en-US" altLang="zh-CN" sz="140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US" altLang="zh-CN" sz="140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// </a:t>
            </a:r>
            <a:r>
              <a:rPr lang="zh-CN" altLang="en-US" sz="140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要重复执行的代码</a:t>
            </a:r>
            <a:endParaRPr lang="en-US" altLang="zh-CN" sz="140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FFFFE4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一个循环语句里面又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包含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另一个循环语句</a:t>
            </a:r>
            <a:endParaRPr lang="en-US" altLang="zh-CN" sz="1465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65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65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65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65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65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sz="1465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循环嵌套</a:t>
            </a:r>
          </a:p>
        </p:txBody>
      </p:sp>
      <p:sp>
        <p:nvSpPr>
          <p:cNvPr id="5" name="矩形 4"/>
          <p:cNvSpPr/>
          <p:nvPr/>
        </p:nvSpPr>
        <p:spPr>
          <a:xfrm>
            <a:off x="1060800" y="2384290"/>
            <a:ext cx="4603400" cy="2213110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0545" y="2636766"/>
            <a:ext cx="3762588" cy="170816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for</a:t>
            </a:r>
            <a:r>
              <a:rPr lang="zh-CN" altLang="en-US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（初始化</a:t>
            </a:r>
            <a:r>
              <a:rPr lang="en-US" altLang="zh-CN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; </a:t>
            </a:r>
            <a:r>
              <a:rPr lang="zh-CN" altLang="en-US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循环条件</a:t>
            </a:r>
            <a:r>
              <a:rPr lang="en-US" altLang="zh-CN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;</a:t>
            </a:r>
            <a:r>
              <a:rPr lang="zh-CN" altLang="en-US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变量计数） </a:t>
            </a:r>
            <a:r>
              <a:rPr lang="en-US" altLang="zh-CN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</a:t>
            </a:r>
            <a:r>
              <a:rPr lang="en-US" altLang="zh-CN" sz="140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for (</a:t>
            </a:r>
            <a:r>
              <a:rPr lang="zh-CN" altLang="en-US" sz="140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初始化</a:t>
            </a:r>
            <a:r>
              <a:rPr lang="en-US" altLang="zh-CN" sz="140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; </a:t>
            </a:r>
            <a:r>
              <a:rPr lang="zh-CN" altLang="en-US" sz="140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循环条件；变量计数）</a:t>
            </a:r>
            <a:r>
              <a:rPr lang="en-US" altLang="zh-CN" sz="140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US" altLang="zh-CN" sz="140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// </a:t>
            </a:r>
            <a:r>
              <a:rPr lang="zh-CN" altLang="en-US" sz="140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要重复执行的代码</a:t>
            </a:r>
            <a:endParaRPr lang="en-US" altLang="zh-CN" sz="140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847297" y="2213925"/>
            <a:ext cx="3228969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假如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每天记住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单词，连续记</a:t>
            </a:r>
            <a:r>
              <a:rPr lang="en-US" altLang="zh-CN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天</a:t>
            </a:r>
            <a:endParaRPr lang="en-US" altLang="zh-CN" sz="160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代码如何实现？</a:t>
            </a:r>
            <a:endParaRPr lang="en-US" altLang="zh-CN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369" y="1519423"/>
            <a:ext cx="2229102" cy="39009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060800" y="2384290"/>
            <a:ext cx="4603400" cy="2213110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一个循环语句里面又包含另一个循环语句，一般出现于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循环中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65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65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65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65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65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65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sz="1465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嵌套循环特点：</a:t>
            </a:r>
            <a:endParaRPr lang="en-US" altLang="zh-CN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外部循环每循环一次，内部循环执行所有次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循环嵌套</a:t>
            </a:r>
          </a:p>
        </p:txBody>
      </p:sp>
      <p:sp>
        <p:nvSpPr>
          <p:cNvPr id="9" name="矩形 8"/>
          <p:cNvSpPr/>
          <p:nvPr/>
        </p:nvSpPr>
        <p:spPr>
          <a:xfrm>
            <a:off x="1410545" y="2636766"/>
            <a:ext cx="3762588" cy="170816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for</a:t>
            </a:r>
            <a:r>
              <a:rPr lang="zh-CN" altLang="en-US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（初始化</a:t>
            </a:r>
            <a:r>
              <a:rPr lang="en-US" altLang="zh-CN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; </a:t>
            </a:r>
            <a:r>
              <a:rPr lang="zh-CN" altLang="en-US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循环条件</a:t>
            </a:r>
            <a:r>
              <a:rPr lang="en-US" altLang="zh-CN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;</a:t>
            </a:r>
            <a:r>
              <a:rPr lang="zh-CN" altLang="en-US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变量计数） </a:t>
            </a:r>
            <a:r>
              <a:rPr lang="en-US" altLang="zh-CN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</a:t>
            </a:r>
            <a:r>
              <a:rPr lang="en-US" altLang="zh-CN" sz="1400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for (</a:t>
            </a:r>
            <a:r>
              <a:rPr lang="zh-CN" altLang="en-US" sz="1400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初始化</a:t>
            </a:r>
            <a:r>
              <a:rPr lang="en-US" altLang="zh-CN" sz="1400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; </a:t>
            </a:r>
            <a:r>
              <a:rPr lang="zh-CN" altLang="en-US" sz="1400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循环条件；变量计数）</a:t>
            </a:r>
            <a:r>
              <a:rPr lang="en-US" altLang="zh-CN" sz="1400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// 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要重复执行的代码</a:t>
            </a:r>
            <a:endParaRPr lang="en-US" altLang="zh-CN" sz="1400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打印</a:t>
            </a:r>
            <a:r>
              <a:rPr lang="en-US" altLang="zh-CN" dirty="0"/>
              <a:t>5</a:t>
            </a:r>
            <a:r>
              <a:rPr lang="zh-CN" altLang="en-US" dirty="0"/>
              <a:t>行</a:t>
            </a:r>
            <a:r>
              <a:rPr lang="en-US" altLang="zh-CN" dirty="0"/>
              <a:t>5</a:t>
            </a:r>
            <a:r>
              <a:rPr lang="zh-CN" altLang="en-US" dirty="0"/>
              <a:t>列的星星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需求：   页面中打印出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行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列的星星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分析：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①：利用双重</a:t>
            </a:r>
            <a:r>
              <a:rPr lang="en-US" altLang="zh-CN" dirty="0">
                <a:solidFill>
                  <a:schemeClr val="tx1"/>
                </a:solidFill>
              </a:rPr>
              <a:t>for</a:t>
            </a:r>
            <a:r>
              <a:rPr lang="zh-CN" altLang="en-US" dirty="0">
                <a:solidFill>
                  <a:schemeClr val="tx1"/>
                </a:solidFill>
              </a:rPr>
              <a:t>循环来做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solidFill>
                  <a:schemeClr val="tx1"/>
                </a:solidFill>
              </a:rPr>
              <a:t>②：先利用</a:t>
            </a:r>
            <a:r>
              <a:rPr lang="en-US" altLang="zh-CN">
                <a:solidFill>
                  <a:schemeClr val="tx1"/>
                </a:solidFill>
              </a:rPr>
              <a:t>for</a:t>
            </a:r>
            <a:r>
              <a:rPr lang="zh-CN" altLang="en-US">
                <a:solidFill>
                  <a:schemeClr val="tx1"/>
                </a:solidFill>
              </a:rPr>
              <a:t>打印一行</a:t>
            </a:r>
            <a:r>
              <a:rPr lang="en-US" altLang="zh-CN">
                <a:solidFill>
                  <a:schemeClr val="tx1"/>
                </a:solidFill>
              </a:rPr>
              <a:t>5</a:t>
            </a:r>
            <a:r>
              <a:rPr lang="zh-CN" altLang="en-US">
                <a:solidFill>
                  <a:schemeClr val="tx1"/>
                </a:solidFill>
              </a:rPr>
              <a:t>个小星星，再把这个</a:t>
            </a:r>
            <a:r>
              <a:rPr lang="en-US" altLang="zh-CN">
                <a:solidFill>
                  <a:schemeClr val="tx1"/>
                </a:solidFill>
              </a:rPr>
              <a:t>for</a:t>
            </a:r>
            <a:r>
              <a:rPr lang="zh-CN" altLang="en-US">
                <a:solidFill>
                  <a:schemeClr val="tx1"/>
                </a:solidFill>
              </a:rPr>
              <a:t>重复</a:t>
            </a:r>
            <a:r>
              <a:rPr lang="en-US" altLang="zh-CN">
                <a:solidFill>
                  <a:schemeClr val="tx1"/>
                </a:solidFill>
              </a:rPr>
              <a:t>5</a:t>
            </a:r>
            <a:r>
              <a:rPr lang="zh-CN" altLang="en-US">
                <a:solidFill>
                  <a:schemeClr val="tx1"/>
                </a:solidFill>
              </a:rPr>
              <a:t>次（外层</a:t>
            </a:r>
            <a:r>
              <a:rPr lang="en-US" altLang="zh-CN">
                <a:solidFill>
                  <a:schemeClr val="tx1"/>
                </a:solidFill>
              </a:rPr>
              <a:t>for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solidFill>
                  <a:schemeClr val="tx1"/>
                </a:solidFill>
              </a:rPr>
              <a:t>总结：内层</a:t>
            </a:r>
            <a:r>
              <a:rPr lang="zh-CN" altLang="en-US" dirty="0">
                <a:solidFill>
                  <a:schemeClr val="tx1"/>
                </a:solidFill>
              </a:rPr>
              <a:t>循环控制每行打印</a:t>
            </a:r>
            <a:r>
              <a:rPr lang="zh-CN" altLang="en-US" dirty="0">
                <a:solidFill>
                  <a:srgbClr val="C00000"/>
                </a:solidFill>
              </a:rPr>
              <a:t>几个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zh-CN" altLang="en-US">
                <a:solidFill>
                  <a:schemeClr val="tx1"/>
                </a:solidFill>
              </a:rPr>
              <a:t>列），外层循环打印</a:t>
            </a:r>
            <a:r>
              <a:rPr lang="zh-CN" altLang="en-US">
                <a:solidFill>
                  <a:srgbClr val="C00000"/>
                </a:solidFill>
              </a:rPr>
              <a:t>行</a:t>
            </a:r>
            <a:r>
              <a:rPr lang="zh-CN" altLang="en-US">
                <a:solidFill>
                  <a:schemeClr val="tx1"/>
                </a:solidFill>
              </a:rPr>
              <a:t>数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升级版本：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用户输入行数和列数，打印对应的星星！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491" y="2447694"/>
            <a:ext cx="1558491" cy="187689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595ca53-3bac-4cc7-8489-bde9928f81a8"/>
  <p:tag name="COMMONDATA" val="eyJoZGlkIjoiN2UwN2FiYWYyMjE1OWEzMGUzYWQ4ODk4YTE1NGRjNG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ba9e40-423f-47a1-bbcb-7b038773e5b7}"/>
  <p:tag name="TABLE_ENDDRAG_ORIGIN_RECT" val="739*284"/>
  <p:tag name="TABLE_ENDDRAG_RECT" val="113*52*739*2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ba9e40-423f-47a1-bbcb-7b038773e5b7}"/>
  <p:tag name="TABLE_ENDDRAG_ORIGIN_RECT" val="739*284"/>
  <p:tag name="TABLE_ENDDRAG_RECT" val="113*52*739*284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2445</Words>
  <Application>Microsoft Office PowerPoint</Application>
  <PresentationFormat>宽屏</PresentationFormat>
  <Paragraphs>406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47</vt:i4>
      </vt:variant>
    </vt:vector>
  </HeadingPairs>
  <TitlesOfParts>
    <vt:vector size="65" baseType="lpstr">
      <vt:lpstr>Alibaba PuHuiTi B</vt:lpstr>
      <vt:lpstr>Alibaba PuHuiTi M</vt:lpstr>
      <vt:lpstr>Alibaba PuHuiTi R</vt:lpstr>
      <vt:lpstr>阿里巴巴普惠体</vt:lpstr>
      <vt:lpstr>阿里巴巴普惠体 Light</vt:lpstr>
      <vt:lpstr>阿里巴巴普惠体 Medium</vt:lpstr>
      <vt:lpstr>等线</vt:lpstr>
      <vt:lpstr>黑体</vt:lpstr>
      <vt:lpstr>华文楷体</vt:lpstr>
      <vt:lpstr>微软雅黑</vt:lpstr>
      <vt:lpstr>Arial</vt:lpstr>
      <vt:lpstr>Calibri</vt:lpstr>
      <vt:lpstr>Segoe UI</vt:lpstr>
      <vt:lpstr>Verdana</vt:lpstr>
      <vt:lpstr>Wingdings</vt:lpstr>
      <vt:lpstr>封面</vt:lpstr>
      <vt:lpstr>正文设计方案</vt:lpstr>
      <vt:lpstr>5_结束页设计方案</vt:lpstr>
      <vt:lpstr>JavaScript 基础第三天</vt:lpstr>
      <vt:lpstr>今日单词</vt:lpstr>
      <vt:lpstr>PowerPoint 演示文稿</vt:lpstr>
      <vt:lpstr>循环嵌套</vt:lpstr>
      <vt:lpstr>1. 循环嵌套</vt:lpstr>
      <vt:lpstr>1. 循环嵌套</vt:lpstr>
      <vt:lpstr>1. 循环嵌套</vt:lpstr>
      <vt:lpstr>1. 循环嵌套</vt:lpstr>
      <vt:lpstr>PowerPoint 演示文稿</vt:lpstr>
      <vt:lpstr>PowerPoint 演示文稿</vt:lpstr>
      <vt:lpstr>PowerPoint 演示文稿</vt:lpstr>
      <vt:lpstr>PowerPoint 演示文稿</vt:lpstr>
      <vt:lpstr>数组</vt:lpstr>
      <vt:lpstr>2. 数组(Array) - 重点</vt:lpstr>
      <vt:lpstr>2.1 数组的基本使用</vt:lpstr>
      <vt:lpstr>2.1 数组的基本使用</vt:lpstr>
      <vt:lpstr>PowerPoint 演示文稿</vt:lpstr>
      <vt:lpstr>PowerPoint 演示文稿</vt:lpstr>
      <vt:lpstr>2.2 数组的基本使用</vt:lpstr>
      <vt:lpstr>2.2 数组的基本使用</vt:lpstr>
      <vt:lpstr>PowerPoint 演示文稿</vt:lpstr>
      <vt:lpstr>PowerPoint 演示文稿</vt:lpstr>
      <vt:lpstr>PowerPoint 演示文稿</vt:lpstr>
      <vt:lpstr>数组</vt:lpstr>
      <vt:lpstr>2.2 操作数组</vt:lpstr>
      <vt:lpstr>2.2 操作数组 - 查和改</vt:lpstr>
      <vt:lpstr>2.2 操作数组 - 新增元素</vt:lpstr>
      <vt:lpstr>PowerPoint 演示文稿</vt:lpstr>
      <vt:lpstr>PowerPoint 演示文稿</vt:lpstr>
      <vt:lpstr>PowerPoint 演示文稿</vt:lpstr>
      <vt:lpstr>2.2 操作数组 - 删除元素</vt:lpstr>
      <vt:lpstr>PowerPoint 演示文稿</vt:lpstr>
      <vt:lpstr>2.2 操作数组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今日单词</vt:lpstr>
      <vt:lpstr>拓展 - 数组排序 </vt:lpstr>
      <vt:lpstr>选择排序算法 </vt:lpstr>
      <vt:lpstr>算法可视化网站</vt:lpstr>
      <vt:lpstr>算法：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李 天成</cp:lastModifiedBy>
  <cp:revision>4431</cp:revision>
  <dcterms:created xsi:type="dcterms:W3CDTF">2020-03-31T02:23:00Z</dcterms:created>
  <dcterms:modified xsi:type="dcterms:W3CDTF">2023-03-18T10:30:04Z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77AE1C6EEC684FDBBAE20FEC1C0A5E91</vt:lpwstr>
  </property>
  <property fmtid="{D5CDD505-2E9C-101B-9397-08002B2CF9AE}" pid="3" name="KSOProductBuildVer">
    <vt:lpwstr>2052-11.1.0.13703</vt:lpwstr>
  </property>
</Properties>
</file>