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91" r:id="rId3"/>
  </p:sldMasterIdLst>
  <p:notesMasterIdLst>
    <p:notesMasterId r:id="rId52"/>
  </p:notesMasterIdLst>
  <p:handoutMasterIdLst>
    <p:handoutMasterId r:id="rId53"/>
  </p:handoutMasterIdLst>
  <p:sldIdLst>
    <p:sldId id="526" r:id="rId4"/>
    <p:sldId id="584" r:id="rId5"/>
    <p:sldId id="585" r:id="rId6"/>
    <p:sldId id="588" r:id="rId7"/>
    <p:sldId id="589" r:id="rId8"/>
    <p:sldId id="650" r:id="rId9"/>
    <p:sldId id="596" r:id="rId10"/>
    <p:sldId id="597" r:id="rId11"/>
    <p:sldId id="598" r:id="rId12"/>
    <p:sldId id="599" r:id="rId13"/>
    <p:sldId id="600" r:id="rId14"/>
    <p:sldId id="651" r:id="rId15"/>
    <p:sldId id="605" r:id="rId16"/>
    <p:sldId id="652" r:id="rId17"/>
    <p:sldId id="603" r:id="rId18"/>
    <p:sldId id="653" r:id="rId19"/>
    <p:sldId id="604" r:id="rId20"/>
    <p:sldId id="647" r:id="rId21"/>
    <p:sldId id="606" r:id="rId22"/>
    <p:sldId id="607" r:id="rId23"/>
    <p:sldId id="608" r:id="rId24"/>
    <p:sldId id="609" r:id="rId25"/>
    <p:sldId id="613" r:id="rId26"/>
    <p:sldId id="615" r:id="rId27"/>
    <p:sldId id="657" r:id="rId28"/>
    <p:sldId id="658" r:id="rId29"/>
    <p:sldId id="656" r:id="rId30"/>
    <p:sldId id="659" r:id="rId31"/>
    <p:sldId id="617" r:id="rId32"/>
    <p:sldId id="619" r:id="rId33"/>
    <p:sldId id="645" r:id="rId34"/>
    <p:sldId id="620" r:id="rId35"/>
    <p:sldId id="622" r:id="rId36"/>
    <p:sldId id="624" r:id="rId37"/>
    <p:sldId id="625" r:id="rId38"/>
    <p:sldId id="646" r:id="rId39"/>
    <p:sldId id="628" r:id="rId40"/>
    <p:sldId id="629" r:id="rId41"/>
    <p:sldId id="654" r:id="rId42"/>
    <p:sldId id="631" r:id="rId43"/>
    <p:sldId id="632" r:id="rId44"/>
    <p:sldId id="655" r:id="rId45"/>
    <p:sldId id="634" r:id="rId46"/>
    <p:sldId id="635" r:id="rId47"/>
    <p:sldId id="636" r:id="rId48"/>
    <p:sldId id="637" r:id="rId49"/>
    <p:sldId id="638" r:id="rId50"/>
    <p:sldId id="264" r:id="rId51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4"/>
    <a:srgbClr val="FFFFE4"/>
    <a:srgbClr val="FF5050"/>
    <a:srgbClr val="AD2B26"/>
    <a:srgbClr val="AD2A26"/>
    <a:srgbClr val="4C5252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Saturday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3/17/2023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 基础第四天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函数整体认知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函数参数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/>
              <a:t>函数返回值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dirty="0"/>
              <a:t>匿名函数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函数整体认知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问题：</a:t>
            </a:r>
            <a:r>
              <a:rPr lang="zh-CN" altLang="en-US" dirty="0"/>
              <a:t>这样的函数只能求 </a:t>
            </a:r>
            <a:r>
              <a:rPr lang="en-US" altLang="zh-CN" dirty="0"/>
              <a:t>10 + 20</a:t>
            </a:r>
            <a:r>
              <a:rPr lang="zh-CN" altLang="en-US"/>
              <a:t>， 而且结果只能函数内部打印，这个</a:t>
            </a:r>
            <a:r>
              <a:rPr lang="zh-CN" altLang="en-US" dirty="0"/>
              <a:t>函数功能局限</a:t>
            </a:r>
            <a:r>
              <a:rPr lang="zh-CN" altLang="en-US"/>
              <a:t>非常大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函数：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>
                <a:solidFill>
                  <a:srgbClr val="C00000"/>
                </a:solidFill>
              </a:rPr>
              <a:t>传递</a:t>
            </a:r>
            <a:r>
              <a:rPr lang="zh-CN" altLang="en-US"/>
              <a:t>数据给函数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函数内部处理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>
                <a:solidFill>
                  <a:srgbClr val="C00000"/>
                </a:solidFill>
              </a:rPr>
              <a:t>返回</a:t>
            </a:r>
            <a:r>
              <a:rPr lang="zh-CN" altLang="en-US"/>
              <a:t>一个结果（值）</a:t>
            </a:r>
            <a:r>
              <a:rPr lang="zh-CN" altLang="en-US">
                <a:solidFill>
                  <a:srgbClr val="C00000"/>
                </a:solidFill>
              </a:rPr>
              <a:t>给调用者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9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29" y="2106360"/>
            <a:ext cx="3786714" cy="37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639396" y="2024276"/>
            <a:ext cx="24929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用户决定</a:t>
            </a:r>
            <a:r>
              <a:rPr lang="zh-CN" altLang="en-US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传递</a:t>
            </a: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原料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6129" y="5844045"/>
            <a:ext cx="24929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不同水果汁给用户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91" y="2251274"/>
            <a:ext cx="3186736" cy="1482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函数整体认知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函数语法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说明：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函数参数，如果有多个则用</a:t>
            </a:r>
            <a:r>
              <a:rPr lang="zh-CN" altLang="en-US">
                <a:solidFill>
                  <a:srgbClr val="C00000"/>
                </a:solidFill>
              </a:rPr>
              <a:t>逗号</a:t>
            </a:r>
            <a:r>
              <a:rPr lang="zh-CN" altLang="en-US"/>
              <a:t>分隔，用于</a:t>
            </a:r>
            <a:r>
              <a:rPr lang="zh-CN" altLang="en-US">
                <a:solidFill>
                  <a:srgbClr val="C00000"/>
                </a:solidFill>
              </a:rPr>
              <a:t>接受</a:t>
            </a:r>
            <a:r>
              <a:rPr lang="zh-CN" altLang="en-US"/>
              <a:t>传递过来的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C00000"/>
                </a:solidFill>
              </a:rPr>
              <a:t>return</a:t>
            </a:r>
            <a:r>
              <a:rPr lang="en-US" altLang="zh-CN"/>
              <a:t> </a:t>
            </a:r>
            <a:r>
              <a:rPr lang="zh-CN" altLang="en-US"/>
              <a:t>关键字可以</a:t>
            </a:r>
            <a:r>
              <a:rPr lang="zh-CN" altLang="en-US">
                <a:solidFill>
                  <a:srgbClr val="C00000"/>
                </a:solidFill>
              </a:rPr>
              <a:t>把结果返回给调用者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932365" y="2173113"/>
            <a:ext cx="5671636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function sum(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2...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    </a:t>
            </a:r>
            <a:r>
              <a:rPr lang="en-US" altLang="zh-CN">
                <a:solidFill>
                  <a:srgbClr val="C00000"/>
                </a:solidFill>
              </a:rPr>
              <a:t>return</a:t>
            </a:r>
            <a:r>
              <a:rPr lang="en-US" altLang="zh-CN"/>
              <a:t> </a:t>
            </a:r>
            <a:r>
              <a:rPr lang="zh-CN" altLang="en-US"/>
              <a:t>结果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console.log(</a:t>
            </a:r>
            <a:r>
              <a:rPr lang="en-US" altLang="zh-CN">
                <a:solidFill>
                  <a:srgbClr val="C00000"/>
                </a:solidFill>
              </a:rPr>
              <a:t>sum(1, 2)</a:t>
            </a:r>
            <a:r>
              <a:rPr lang="en-US" altLang="zh-CN"/>
              <a:t>)  </a:t>
            </a:r>
            <a:r>
              <a:rPr lang="en-US" altLang="zh-CN" i="1"/>
              <a:t>// </a:t>
            </a:r>
            <a:r>
              <a:rPr lang="zh-CN" altLang="en-US" i="1"/>
              <a:t>输出函数返回的结果</a:t>
            </a:r>
            <a:endParaRPr lang="zh-CN" altLang="en-US"/>
          </a:p>
        </p:txBody>
      </p:sp>
      <p:pic>
        <p:nvPicPr>
          <p:cNvPr id="11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29" y="2106360"/>
            <a:ext cx="3786714" cy="37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8639396" y="2024276"/>
            <a:ext cx="24929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用户决定</a:t>
            </a:r>
            <a:r>
              <a:rPr lang="zh-CN" altLang="en-US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传递</a:t>
            </a: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原料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56129" y="5844045"/>
            <a:ext cx="24929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不同水果汁给用户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函数封装求和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采取函数封装的形式：输入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个数，计算两者的和，打印到页面中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函数整体认知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函数参数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函数返回值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dirty="0"/>
              <a:t>匿名函数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27" y="1669767"/>
            <a:ext cx="7038095" cy="16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函数参数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4340570"/>
            <a:ext cx="10720800" cy="1801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形参：</a:t>
            </a:r>
            <a:r>
              <a:rPr lang="zh-CN" altLang="en-US" dirty="0">
                <a:solidFill>
                  <a:srgbClr val="C00000"/>
                </a:solidFill>
              </a:rPr>
              <a:t>声明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zh-CN" altLang="en-US"/>
              <a:t>时小括号</a:t>
            </a:r>
            <a:r>
              <a:rPr lang="zh-CN" altLang="en-US" dirty="0"/>
              <a:t>里的</a:t>
            </a:r>
            <a:r>
              <a:rPr lang="zh-CN" altLang="en-US" dirty="0">
                <a:solidFill>
                  <a:srgbClr val="C00000"/>
                </a:solidFill>
              </a:rPr>
              <a:t>叫形参</a:t>
            </a:r>
            <a:r>
              <a:rPr lang="zh-CN" altLang="en-US" dirty="0"/>
              <a:t>（形式上的参数）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实参：</a:t>
            </a:r>
            <a:r>
              <a:rPr lang="zh-CN" altLang="en-US" dirty="0">
                <a:solidFill>
                  <a:srgbClr val="C00000"/>
                </a:solidFill>
              </a:rPr>
              <a:t>调用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zh-CN" altLang="en-US"/>
              <a:t>时小括号</a:t>
            </a:r>
            <a:r>
              <a:rPr lang="zh-CN" altLang="en-US" dirty="0"/>
              <a:t>里的</a:t>
            </a:r>
            <a:r>
              <a:rPr lang="zh-CN" altLang="en-US" dirty="0">
                <a:solidFill>
                  <a:srgbClr val="C00000"/>
                </a:solidFill>
              </a:rPr>
              <a:t>叫实参</a:t>
            </a:r>
            <a:r>
              <a:rPr lang="zh-CN" altLang="en-US" dirty="0"/>
              <a:t>（实际上的参数）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执行过程： 会把</a:t>
            </a:r>
            <a:r>
              <a:rPr lang="zh-CN" altLang="en-US">
                <a:solidFill>
                  <a:srgbClr val="C00000"/>
                </a:solidFill>
              </a:rPr>
              <a:t>实参</a:t>
            </a:r>
            <a:r>
              <a:rPr lang="zh-CN" altLang="en-US">
                <a:solidFill>
                  <a:schemeClr val="tx1"/>
                </a:solidFill>
              </a:rPr>
              <a:t>的数据</a:t>
            </a:r>
            <a:r>
              <a:rPr lang="zh-CN" altLang="en-US">
                <a:solidFill>
                  <a:srgbClr val="C00000"/>
                </a:solidFill>
              </a:rPr>
              <a:t>传递给形参</a:t>
            </a:r>
            <a:r>
              <a:rPr lang="zh-CN" altLang="en-US">
                <a:solidFill>
                  <a:schemeClr val="tx1"/>
                </a:solidFill>
              </a:rPr>
              <a:t>，从而提供给函数内部使用，我们可以把形参理解为变量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我们</a:t>
            </a:r>
            <a:r>
              <a:rPr lang="zh-CN" altLang="en-US" dirty="0"/>
              <a:t>曾经使用过的 </a:t>
            </a:r>
            <a:r>
              <a:rPr lang="en-US" altLang="zh-CN" dirty="0">
                <a:solidFill>
                  <a:srgbClr val="C00000"/>
                </a:solidFill>
              </a:rPr>
              <a:t>alert('</a:t>
            </a:r>
            <a:r>
              <a:rPr lang="zh-CN" altLang="en-US">
                <a:solidFill>
                  <a:srgbClr val="C00000"/>
                </a:solidFill>
              </a:rPr>
              <a:t>打印</a:t>
            </a:r>
            <a:r>
              <a:rPr lang="en-US" altLang="zh-CN">
                <a:solidFill>
                  <a:srgbClr val="C00000"/>
                </a:solidFill>
              </a:rPr>
              <a:t>')</a:t>
            </a:r>
            <a:r>
              <a:rPr lang="zh-CN" altLang="en-US"/>
              <a:t>，</a:t>
            </a:r>
            <a:r>
              <a:rPr lang="en-US" altLang="zh-CN">
                <a:solidFill>
                  <a:srgbClr val="C00000"/>
                </a:solidFill>
              </a:rPr>
              <a:t>parseInt('11px')</a:t>
            </a:r>
            <a:r>
              <a:rPr lang="zh-CN" altLang="en-US"/>
              <a:t>，</a:t>
            </a:r>
            <a:r>
              <a:rPr lang="en-US" altLang="zh-CN">
                <a:solidFill>
                  <a:srgbClr val="C00000"/>
                </a:solidFill>
              </a:rPr>
              <a:t>Number</a:t>
            </a:r>
            <a:r>
              <a:rPr lang="en-US" altLang="zh-CN" dirty="0">
                <a:solidFill>
                  <a:srgbClr val="C00000"/>
                </a:solidFill>
              </a:rPr>
              <a:t>('11') </a:t>
            </a:r>
            <a:r>
              <a:rPr lang="zh-CN" altLang="en-US" dirty="0"/>
              <a:t>本质上都是函数调用的传参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60478" y="987546"/>
            <a:ext cx="1197933" cy="887607"/>
            <a:chOff x="3219450" y="1764728"/>
            <a:chExt cx="1847850" cy="1035373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3667125" y="2223080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4399348" y="2195646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219450" y="1764728"/>
              <a:ext cx="914400" cy="400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形参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152899" y="1770168"/>
              <a:ext cx="914401" cy="40005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形参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71634" y="3190806"/>
            <a:ext cx="1329752" cy="822395"/>
            <a:chOff x="1819275" y="4421101"/>
            <a:chExt cx="1657020" cy="1006798"/>
          </a:xfrm>
        </p:grpSpPr>
        <p:cxnSp>
          <p:nvCxnSpPr>
            <p:cNvPr id="19" name="直接箭头连接符 18"/>
            <p:cNvCxnSpPr/>
            <p:nvPr/>
          </p:nvCxnSpPr>
          <p:spPr>
            <a:xfrm rot="10800000" flipH="1">
              <a:off x="2825119" y="4429645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0800000" flipH="1">
              <a:off x="2352675" y="4421101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819275" y="5056424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实参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66670" y="5056423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实参</a:t>
              </a: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173782" y="1845013"/>
            <a:ext cx="747163" cy="3429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 = 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009826" y="1845013"/>
            <a:ext cx="747163" cy="3429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 = 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函数参数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 实参的个数和形参的个数可以不一致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如果形参过多 会自动填上</a:t>
            </a:r>
            <a:r>
              <a:rPr lang="en-US" altLang="zh-CN"/>
              <a:t>undefined 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如果实参过多 那么多余的实参会被忽略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C00000"/>
                </a:solidFill>
              </a:rPr>
              <a:t>建议：开发中尽量保持形参和实参个数一致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00051" y="1454573"/>
            <a:ext cx="7369564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函数中实参在哪里？形参在哪里？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时，小括号里面的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是实参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（实际上的参数）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时，小括号里面的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是形参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（形式上的参数）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执行过程：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实参会传递给形参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实参的个数和形参的个数不一致怎么执行的？ 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如果形参过多 会自动填上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如果实参过多 那么多余的实参会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被忽略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开发中尽量形参和实参个数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保持统一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1214"/>
            <a:ext cx="5020685" cy="202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逻辑中断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3871" y="1726673"/>
            <a:ext cx="9845675" cy="4843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逻辑中断： </a:t>
            </a:r>
            <a:r>
              <a:rPr lang="zh-CN" altLang="en-US"/>
              <a:t>存在于</a:t>
            </a:r>
            <a:r>
              <a:rPr lang="zh-CN" altLang="en-US">
                <a:solidFill>
                  <a:srgbClr val="C00000"/>
                </a:solidFill>
              </a:rPr>
              <a:t>逻辑</a:t>
            </a:r>
            <a:r>
              <a:rPr lang="zh-CN" altLang="en-US"/>
              <a:t>运算符 </a:t>
            </a:r>
            <a:r>
              <a:rPr lang="en-US" altLang="zh-CN" dirty="0">
                <a:solidFill>
                  <a:srgbClr val="C00000"/>
                </a:solidFill>
              </a:rPr>
              <a:t>&amp;&amp;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||</a:t>
            </a:r>
            <a:r>
              <a:rPr lang="en-US" altLang="zh-CN" dirty="0"/>
              <a:t> </a:t>
            </a:r>
            <a:r>
              <a:rPr lang="zh-CN" altLang="en-US"/>
              <a:t>中，左边如果满足一定条件会</a:t>
            </a:r>
            <a:r>
              <a:rPr lang="zh-CN" altLang="en-US">
                <a:solidFill>
                  <a:srgbClr val="C00000"/>
                </a:solidFill>
              </a:rPr>
              <a:t>中断</a:t>
            </a:r>
            <a:r>
              <a:rPr lang="zh-CN" altLang="en-US"/>
              <a:t>代码执行，也称为逻辑短路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解释：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9" name="TextBox 3"/>
          <p:cNvSpPr txBox="1"/>
          <p:nvPr/>
        </p:nvSpPr>
        <p:spPr>
          <a:xfrm>
            <a:off x="856164" y="2689580"/>
            <a:ext cx="8262435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 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anything    // 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逻辑与左边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则中断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，如果左边为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，则返回右边代码的值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 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 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anything       // 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逻辑或左边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则中断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，如果左边为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，则返回右边代码的值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4" y="4592685"/>
            <a:ext cx="3978303" cy="139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08" y="4407977"/>
            <a:ext cx="3311998" cy="1643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函数参数 </a:t>
            </a:r>
            <a:r>
              <a:rPr lang="en-US" altLang="zh-CN"/>
              <a:t>-</a:t>
            </a:r>
            <a:r>
              <a:rPr lang="zh-CN" altLang="en-US"/>
              <a:t> 默认参数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4508" y="1519423"/>
            <a:ext cx="11238892" cy="4881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默认参数：可以给</a:t>
            </a:r>
            <a:r>
              <a:rPr lang="zh-CN" altLang="en-US">
                <a:solidFill>
                  <a:srgbClr val="C00000"/>
                </a:solidFill>
              </a:rPr>
              <a:t>形参设置默认值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说明</a:t>
            </a:r>
            <a:r>
              <a:rPr lang="zh-CN" altLang="en-US" dirty="0">
                <a:solidFill>
                  <a:schemeClr val="tx1"/>
                </a:solidFill>
              </a:rPr>
              <a:t>：这个默认值只会在</a:t>
            </a:r>
            <a:r>
              <a:rPr lang="zh-CN" altLang="en-US">
                <a:solidFill>
                  <a:srgbClr val="C00000"/>
                </a:solidFill>
              </a:rPr>
              <a:t>缺少实参传递或者实参是</a:t>
            </a:r>
            <a:r>
              <a:rPr lang="en-US" altLang="zh-CN">
                <a:solidFill>
                  <a:srgbClr val="C00000"/>
                </a:solidFill>
              </a:rPr>
              <a:t>undefined</a:t>
            </a:r>
            <a:r>
              <a:rPr lang="zh-CN" altLang="en-US">
                <a:solidFill>
                  <a:schemeClr val="tx1"/>
                </a:solidFill>
              </a:rPr>
              <a:t>才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lang="zh-CN" altLang="en-US">
                <a:solidFill>
                  <a:schemeClr val="tx1"/>
                </a:solidFill>
              </a:rPr>
              <a:t>被执行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默认参数和逻辑中断使用场景区别：</a:t>
            </a:r>
            <a:endParaRPr lang="en-US" altLang="zh-CN" b="1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默认参数主要处理</a:t>
            </a:r>
            <a:r>
              <a:rPr lang="zh-CN" altLang="en-US">
                <a:solidFill>
                  <a:srgbClr val="C00000"/>
                </a:solidFill>
              </a:rPr>
              <a:t>函数形参</a:t>
            </a:r>
            <a:r>
              <a:rPr lang="zh-CN" altLang="en-US">
                <a:solidFill>
                  <a:schemeClr val="tx1"/>
                </a:solidFill>
              </a:rPr>
              <a:t>（处理参数要比逻辑中断更简单）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逻辑中断</a:t>
            </a:r>
            <a:r>
              <a:rPr lang="zh-CN" altLang="en-US">
                <a:solidFill>
                  <a:srgbClr val="C00000"/>
                </a:solidFill>
              </a:rPr>
              <a:t>除了参数</a:t>
            </a:r>
            <a:r>
              <a:rPr lang="zh-CN" altLang="en-US">
                <a:solidFill>
                  <a:schemeClr val="tx1"/>
                </a:solidFill>
              </a:rPr>
              <a:t>还可以处理更多的需求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7" y="2132172"/>
            <a:ext cx="3593800" cy="1903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70" y="2402440"/>
            <a:ext cx="3783763" cy="1363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199" y="5026289"/>
            <a:ext cx="4504268" cy="1374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34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综合案例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/>
              <a:t>封装</a:t>
            </a:r>
            <a:r>
              <a:rPr lang="en-US" altLang="zh-CN"/>
              <a:t>-</a:t>
            </a:r>
            <a:r>
              <a:rPr lang="zh-CN" altLang="en-US"/>
              <a:t>数组求和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/>
              <a:t>用户给不同数组（里面是数字型数据），求数组和并且返回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封装一个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求和函数，传递过去的参数是一个数组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函数内部遍历数组求和，返回这个结果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11861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函数整体感知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函数返回值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dirty="0"/>
              <a:t>匿名函数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 dirty="0"/>
              <a:t>函数</a:t>
            </a:r>
            <a:r>
              <a:rPr lang="zh-CN" altLang="en-US"/>
              <a:t>返回值 </a:t>
            </a:r>
            <a:r>
              <a:rPr lang="en-US" altLang="zh-CN"/>
              <a:t>return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返回值：把处理结果返回给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调用者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/>
              <a:t>其实我们前面已经接触了很多的函数具备返回值：</a:t>
            </a:r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r>
              <a:rPr lang="zh-CN" altLang="en-US"/>
              <a:t>只是这些函数是</a:t>
            </a:r>
            <a:r>
              <a:rPr lang="en-US" altLang="zh-CN"/>
              <a:t>JS</a:t>
            </a:r>
            <a:r>
              <a:rPr lang="zh-CN" altLang="en-US"/>
              <a:t>底层内置的</a:t>
            </a:r>
            <a:r>
              <a:rPr lang="en-US" altLang="zh-CN"/>
              <a:t>.</a:t>
            </a:r>
            <a:r>
              <a:rPr lang="zh-CN" altLang="en-US"/>
              <a:t>我们直接就可以使用</a:t>
            </a:r>
            <a:endParaRPr lang="en-US" altLang="zh-CN"/>
          </a:p>
          <a:p>
            <a:pPr marL="285750" indent="-285750"/>
            <a:r>
              <a:rPr lang="zh-CN" altLang="en-US"/>
              <a:t>当然有些函数，则没有返回值</a:t>
            </a:r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r>
              <a:rPr lang="zh-CN" altLang="en-US"/>
              <a:t>所以要根据</a:t>
            </a:r>
            <a:r>
              <a:rPr lang="zh-CN" altLang="en-US">
                <a:solidFill>
                  <a:srgbClr val="C00000"/>
                </a:solidFill>
              </a:rPr>
              <a:t>需求</a:t>
            </a:r>
            <a:r>
              <a:rPr lang="zh-CN" altLang="en-US"/>
              <a:t>，来设定需不需要返回值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4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04" y="905465"/>
            <a:ext cx="3291166" cy="32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85" y="2551048"/>
            <a:ext cx="4269548" cy="875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85" y="4842186"/>
            <a:ext cx="4269548" cy="579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函数返回值 </a:t>
            </a:r>
            <a:r>
              <a:rPr lang="en-US" altLang="zh-CN"/>
              <a:t>return</a:t>
            </a:r>
            <a:endParaRPr lang="zh-CN" altLang="en-US" dirty="0"/>
          </a:p>
        </p:txBody>
      </p:sp>
      <p:sp>
        <p:nvSpPr>
          <p:cNvPr id="4" name="TextBox 15"/>
          <p:cNvSpPr txBox="1"/>
          <p:nvPr/>
        </p:nvSpPr>
        <p:spPr>
          <a:xfrm flipH="1">
            <a:off x="4663161" y="2055926"/>
            <a:ext cx="4842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会立即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，所以后面代码不会再被执行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 flipH="1">
            <a:off x="4962361" y="5311747"/>
            <a:ext cx="60189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函数可以没有 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，这种情况函数默认返回值为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17"/>
          <p:cNvSpPr txBox="1"/>
          <p:nvPr/>
        </p:nvSpPr>
        <p:spPr>
          <a:xfrm flipH="1">
            <a:off x="5454996" y="3653216"/>
            <a:ext cx="4931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 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 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和被返回的表达式之间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不允许使用换行符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，否则内部执行相当于会自动补充分号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59148" y="1962427"/>
            <a:ext cx="3690473" cy="3968123"/>
            <a:chOff x="2065548" y="1772816"/>
            <a:chExt cx="3690473" cy="3968123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 flipH="1">
              <a:off x="2065548" y="3043177"/>
              <a:ext cx="1551394" cy="155003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 flipH="1">
              <a:off x="4317997" y="2129095"/>
              <a:ext cx="1050765" cy="3317526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426136" y="2652801"/>
              <a:ext cx="710246" cy="521588"/>
            </a:xfrm>
            <a:prstGeom prst="line">
              <a:avLst/>
            </a:prstGeom>
            <a:noFill/>
            <a:ln w="12700" cap="flat">
              <a:solidFill>
                <a:srgbClr val="2E2C2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711290" y="3765914"/>
              <a:ext cx="946680" cy="0"/>
            </a:xfrm>
            <a:prstGeom prst="line">
              <a:avLst/>
            </a:prstGeom>
            <a:noFill/>
            <a:ln w="12700" cap="flat">
              <a:solidFill>
                <a:srgbClr val="2E2C2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 flipH="1">
              <a:off x="2180322" y="3156625"/>
              <a:ext cx="1321847" cy="1321847"/>
            </a:xfrm>
            <a:prstGeom prst="ellipse">
              <a:avLst/>
            </a:prstGeom>
            <a:solidFill>
              <a:srgbClr val="C00000"/>
            </a:solidFill>
            <a:ln w="5715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052078" y="1772816"/>
              <a:ext cx="991385" cy="992677"/>
              <a:chOff x="3428452" y="1024328"/>
              <a:chExt cx="1219200" cy="1220788"/>
            </a:xfrm>
          </p:grpSpPr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 flipH="1">
                <a:off x="3428452" y="1024328"/>
                <a:ext cx="1219200" cy="1220788"/>
              </a:xfrm>
              <a:prstGeom prst="ellipse">
                <a:avLst/>
              </a:prstGeom>
              <a:solidFill>
                <a:srgbClr val="40404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400" dirty="0">
                  <a:solidFill>
                    <a:schemeClr val="tx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11"/>
              <p:cNvSpPr txBox="1"/>
              <p:nvPr/>
            </p:nvSpPr>
            <p:spPr>
              <a:xfrm flipH="1">
                <a:off x="3601193" y="1275146"/>
                <a:ext cx="873717" cy="7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结束函数</a:t>
                </a:r>
                <a:endPara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763345" y="3284421"/>
              <a:ext cx="992676" cy="991385"/>
              <a:chOff x="4303164" y="2883291"/>
              <a:chExt cx="1220788" cy="1219200"/>
            </a:xfrm>
          </p:grpSpPr>
          <p:sp>
            <p:nvSpPr>
              <p:cNvPr id="21" name="Oval 9"/>
              <p:cNvSpPr>
                <a:spLocks noChangeArrowheads="1"/>
              </p:cNvSpPr>
              <p:nvPr/>
            </p:nvSpPr>
            <p:spPr bwMode="auto">
              <a:xfrm flipH="1">
                <a:off x="4303164" y="2883291"/>
                <a:ext cx="1220788" cy="1219200"/>
              </a:xfrm>
              <a:prstGeom prst="ellipse">
                <a:avLst/>
              </a:prstGeom>
              <a:solidFill>
                <a:srgbClr val="40404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400" dirty="0">
                  <a:solidFill>
                    <a:schemeClr val="tx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12"/>
              <p:cNvSpPr txBox="1"/>
              <p:nvPr/>
            </p:nvSpPr>
            <p:spPr>
              <a:xfrm flipH="1">
                <a:off x="4474910" y="3114897"/>
                <a:ext cx="936675" cy="7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不要换行</a:t>
                </a:r>
                <a:endPara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950100" y="4749554"/>
              <a:ext cx="992676" cy="991385"/>
              <a:chOff x="3303039" y="4685103"/>
              <a:chExt cx="1220788" cy="1219200"/>
            </a:xfrm>
          </p:grpSpPr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 flipH="1">
                <a:off x="3303039" y="4685103"/>
                <a:ext cx="1220788" cy="1219200"/>
              </a:xfrm>
              <a:prstGeom prst="ellipse">
                <a:avLst/>
              </a:prstGeom>
              <a:solidFill>
                <a:srgbClr val="40404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>
                  <a:lnSpc>
                    <a:spcPct val="200000"/>
                  </a:lnSpc>
                  <a:spcBef>
                    <a:spcPct val="20000"/>
                  </a:spcBef>
                </a:pPr>
                <a:endParaRPr lang="zh-CN" altLang="en-US" sz="1400" dirty="0">
                  <a:solidFill>
                    <a:schemeClr val="tx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TextBox 13"/>
              <p:cNvSpPr txBox="1"/>
              <p:nvPr/>
            </p:nvSpPr>
            <p:spPr>
              <a:xfrm flipH="1">
                <a:off x="3476574" y="4935126"/>
                <a:ext cx="873718" cy="7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默认返回</a:t>
                </a:r>
                <a:endPara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4"/>
            <p:cNvSpPr txBox="1"/>
            <p:nvPr/>
          </p:nvSpPr>
          <p:spPr>
            <a:xfrm flipH="1">
              <a:off x="2416363" y="3463605"/>
              <a:ext cx="849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注意事项</a:t>
              </a:r>
              <a:endPara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 flipV="1">
              <a:off x="3415039" y="4439515"/>
              <a:ext cx="588172" cy="477196"/>
            </a:xfrm>
            <a:prstGeom prst="line">
              <a:avLst/>
            </a:prstGeom>
            <a:noFill/>
            <a:ln w="12700" cap="flat">
              <a:solidFill>
                <a:srgbClr val="2E2C2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函数封装练习（重点）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49" y="1666799"/>
            <a:ext cx="8802751" cy="45504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封装函数，求</a:t>
            </a:r>
            <a:r>
              <a:rPr lang="zh-CN" altLang="en-US" dirty="0"/>
              <a:t>任意数组中的最大值并返回这个</a:t>
            </a:r>
            <a:r>
              <a:rPr lang="zh-CN" altLang="en-US"/>
              <a:t>最大值</a:t>
            </a:r>
            <a:endParaRPr lang="zh-CN" altLang="en-US" dirty="0"/>
          </a:p>
          <a:p>
            <a:r>
              <a:rPr lang="en-US" altLang="zh-CN"/>
              <a:t>2. </a:t>
            </a:r>
            <a:r>
              <a:rPr lang="zh-CN" altLang="en-US"/>
              <a:t>封装函数，求</a:t>
            </a:r>
            <a:r>
              <a:rPr lang="zh-CN" altLang="en-US" dirty="0"/>
              <a:t>任意数组中的最小值并返回</a:t>
            </a:r>
            <a:r>
              <a:rPr lang="zh-CN" altLang="en-US"/>
              <a:t>这个最小值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3. </a:t>
            </a:r>
            <a:r>
              <a:rPr lang="zh-CN" altLang="en-US">
                <a:solidFill>
                  <a:srgbClr val="C00000"/>
                </a:solidFill>
              </a:rPr>
              <a:t>封装函数，判断数组是否存在某个元素，如果有则返回</a:t>
            </a:r>
            <a:r>
              <a:rPr lang="en-US" altLang="zh-CN">
                <a:solidFill>
                  <a:srgbClr val="C00000"/>
                </a:solidFill>
              </a:rPr>
              <a:t>true</a:t>
            </a:r>
            <a:r>
              <a:rPr lang="zh-CN" altLang="en-US">
                <a:solidFill>
                  <a:srgbClr val="C00000"/>
                </a:solidFill>
              </a:rPr>
              <a:t>，否则返回 </a:t>
            </a:r>
            <a:r>
              <a:rPr lang="en-US" altLang="zh-CN">
                <a:solidFill>
                  <a:srgbClr val="C00000"/>
                </a:solidFill>
              </a:rPr>
              <a:t>false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函数封装练习（重点）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49" y="1666799"/>
            <a:ext cx="8802751" cy="4550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封装函数，判断数组是否存在某个元素，如果有则返回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，否则返回 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①：函数封装 </a:t>
            </a:r>
            <a:r>
              <a:rPr lang="en-US" altLang="zh-CN" dirty="0">
                <a:solidFill>
                  <a:srgbClr val="C00000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，传递两个参数：元素和数组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②：可以设置一个初始变量 </a:t>
            </a:r>
            <a:r>
              <a:rPr lang="en-US" altLang="zh-CN" dirty="0">
                <a:solidFill>
                  <a:srgbClr val="C00000"/>
                </a:solidFill>
              </a:rPr>
              <a:t>flag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③：如果能找到，则修改 </a:t>
            </a:r>
            <a:r>
              <a:rPr lang="en-US" altLang="zh-CN" dirty="0" err="1">
                <a:solidFill>
                  <a:schemeClr val="tx1"/>
                </a:solidFill>
              </a:rPr>
              <a:t>falg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值为 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，则中断循环，找不到则不修改 </a:t>
            </a:r>
            <a:r>
              <a:rPr lang="en-US" altLang="zh-CN" dirty="0">
                <a:solidFill>
                  <a:schemeClr val="tx1"/>
                </a:solidFill>
              </a:rPr>
              <a:t>flag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④：返回 </a:t>
            </a:r>
            <a:r>
              <a:rPr lang="en-US" altLang="zh-CN" dirty="0">
                <a:solidFill>
                  <a:schemeClr val="tx1"/>
                </a:solidFill>
              </a:rPr>
              <a:t>flag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函数封装练习（重点）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47183" y="1869999"/>
            <a:ext cx="1058075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封装函数，查找元素在数组中的索引。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如果找到该元素（第一个元素即可），则返回该元素的索引号，找不到该元素则返回</a:t>
            </a:r>
            <a:r>
              <a:rPr lang="en-US" altLang="zh-CN">
                <a:solidFill>
                  <a:schemeClr val="tx1"/>
                </a:solidFill>
              </a:rPr>
              <a:t>-1</a:t>
            </a:r>
          </a:p>
          <a:p>
            <a:r>
              <a:rPr lang="zh-CN" altLang="en-US">
                <a:solidFill>
                  <a:schemeClr val="tx1"/>
                </a:solidFill>
              </a:rPr>
              <a:t>思路：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①：函数封装 </a:t>
            </a:r>
            <a:r>
              <a:rPr lang="en-US" altLang="zh-CN">
                <a:solidFill>
                  <a:srgbClr val="C00000"/>
                </a:solidFill>
              </a:rPr>
              <a:t>findIndex</a:t>
            </a:r>
            <a:r>
              <a:rPr lang="zh-CN" altLang="en-US">
                <a:solidFill>
                  <a:schemeClr val="tx1"/>
                </a:solidFill>
              </a:rPr>
              <a:t>，传递两个参数：元素和数组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②：可以设置一个初始变量 </a:t>
            </a:r>
            <a:r>
              <a:rPr lang="en-US" altLang="zh-CN">
                <a:solidFill>
                  <a:srgbClr val="C00000"/>
                </a:solidFill>
              </a:rPr>
              <a:t>index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为 </a:t>
            </a:r>
            <a:r>
              <a:rPr lang="en-US" altLang="zh-CN">
                <a:solidFill>
                  <a:schemeClr val="tx1"/>
                </a:solidFill>
              </a:rPr>
              <a:t>-1</a:t>
            </a:r>
          </a:p>
          <a:p>
            <a:r>
              <a:rPr lang="zh-CN" altLang="en-US">
                <a:solidFill>
                  <a:schemeClr val="tx1"/>
                </a:solidFill>
              </a:rPr>
              <a:t>③：如果能找到，则修改 </a:t>
            </a:r>
            <a:r>
              <a:rPr lang="en-US" altLang="zh-CN">
                <a:solidFill>
                  <a:schemeClr val="tx1"/>
                </a:solidFill>
              </a:rPr>
              <a:t>index </a:t>
            </a:r>
            <a:r>
              <a:rPr lang="zh-CN" altLang="en-US">
                <a:solidFill>
                  <a:schemeClr val="tx1"/>
                </a:solidFill>
              </a:rPr>
              <a:t>值为 </a:t>
            </a:r>
            <a:r>
              <a:rPr lang="zh-CN" altLang="en-US">
                <a:solidFill>
                  <a:srgbClr val="C00000"/>
                </a:solidFill>
              </a:rPr>
              <a:t>当前索引号</a:t>
            </a:r>
            <a:r>
              <a:rPr lang="zh-CN" altLang="en-US">
                <a:solidFill>
                  <a:schemeClr val="tx1"/>
                </a:solidFill>
              </a:rPr>
              <a:t>，则中断循环，找不到则不修改 </a:t>
            </a:r>
            <a:r>
              <a:rPr lang="en-US" altLang="zh-CN">
                <a:solidFill>
                  <a:schemeClr val="tx1"/>
                </a:solidFill>
              </a:rPr>
              <a:t>index</a:t>
            </a:r>
          </a:p>
          <a:p>
            <a:r>
              <a:rPr lang="zh-CN" altLang="en-US">
                <a:solidFill>
                  <a:schemeClr val="tx1"/>
                </a:solidFill>
              </a:rPr>
              <a:t>④：返回 </a:t>
            </a:r>
            <a:r>
              <a:rPr lang="en-US" altLang="zh-CN">
                <a:solidFill>
                  <a:schemeClr val="tx1"/>
                </a:solidFill>
              </a:rPr>
              <a:t>index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函数封装练习（重点）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49" y="1666799"/>
            <a:ext cx="8802751" cy="45504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封装函数，求</a:t>
            </a:r>
            <a:r>
              <a:rPr lang="zh-CN" altLang="en-US" dirty="0"/>
              <a:t>任意数组中的最大值并返回这个</a:t>
            </a:r>
            <a:r>
              <a:rPr lang="zh-CN" altLang="en-US"/>
              <a:t>最大值</a:t>
            </a:r>
            <a:endParaRPr lang="zh-CN" altLang="en-US" dirty="0"/>
          </a:p>
          <a:p>
            <a:r>
              <a:rPr lang="en-US" altLang="zh-CN"/>
              <a:t>2. </a:t>
            </a:r>
            <a:r>
              <a:rPr lang="zh-CN" altLang="en-US"/>
              <a:t>封装函数，求</a:t>
            </a:r>
            <a:r>
              <a:rPr lang="zh-CN" altLang="en-US" dirty="0"/>
              <a:t>任意数组中的最小值并返回</a:t>
            </a:r>
            <a:r>
              <a:rPr lang="zh-CN" altLang="en-US"/>
              <a:t>这个最小值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3. </a:t>
            </a:r>
            <a:r>
              <a:rPr lang="zh-CN" altLang="en-US">
                <a:solidFill>
                  <a:srgbClr val="C00000"/>
                </a:solidFill>
              </a:rPr>
              <a:t>封装函数，判断数组是否存在某个元素，如果有则返回</a:t>
            </a:r>
            <a:r>
              <a:rPr lang="en-US" altLang="zh-CN">
                <a:solidFill>
                  <a:srgbClr val="C00000"/>
                </a:solidFill>
              </a:rPr>
              <a:t>true</a:t>
            </a:r>
            <a:r>
              <a:rPr lang="zh-CN" altLang="en-US">
                <a:solidFill>
                  <a:srgbClr val="C00000"/>
                </a:solidFill>
              </a:rPr>
              <a:t>，否则返回 </a:t>
            </a:r>
            <a:r>
              <a:rPr lang="en-US" altLang="zh-CN">
                <a:solidFill>
                  <a:srgbClr val="C00000"/>
                </a:solidFill>
              </a:rPr>
              <a:t>false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4. </a:t>
            </a:r>
            <a:r>
              <a:rPr lang="zh-CN" altLang="en-US">
                <a:solidFill>
                  <a:srgbClr val="C00000"/>
                </a:solidFill>
              </a:rPr>
              <a:t>封装函数，查找数组给定元素的索引，如果找到该元素（第一个元素即可），则返回该元素的索引号，否则返回</a:t>
            </a:r>
            <a:r>
              <a:rPr lang="en-US" altLang="zh-CN">
                <a:solidFill>
                  <a:srgbClr val="C00000"/>
                </a:solidFill>
              </a:rPr>
              <a:t>-1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断点</a:t>
            </a:r>
            <a:r>
              <a:rPr lang="zh-CN" altLang="en-US" dirty="0">
                <a:solidFill>
                  <a:schemeClr val="tx1"/>
                </a:solidFill>
              </a:rPr>
              <a:t>调试：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进入函数内部看执行过程  </a:t>
            </a:r>
            <a:r>
              <a:rPr lang="en-US" altLang="zh-CN" dirty="0">
                <a:solidFill>
                  <a:schemeClr val="tx1"/>
                </a:solidFill>
              </a:rPr>
              <a:t>F11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rgbClr val="C00000"/>
                </a:solidFill>
              </a:rPr>
              <a:t>                                    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断点调试 </a:t>
            </a:r>
            <a:r>
              <a:rPr lang="en-US" altLang="zh-CN"/>
              <a:t>- </a:t>
            </a:r>
            <a:r>
              <a:rPr lang="zh-CN" altLang="en-US"/>
              <a:t>进入函数内部 </a:t>
            </a:r>
            <a:endParaRPr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0" y="1666799"/>
            <a:ext cx="10580750" cy="830868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F11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可以进入函数内部调试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4" y="3335867"/>
            <a:ext cx="6182563" cy="880849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625600" y="4645290"/>
            <a:ext cx="1365243" cy="414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不进函数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f10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01332" y="2598924"/>
            <a:ext cx="1676402" cy="414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下一个函数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f11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08866" y="3043423"/>
            <a:ext cx="1" cy="47871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</p:cNvCxnSpPr>
          <p:nvPr/>
        </p:nvCxnSpPr>
        <p:spPr>
          <a:xfrm flipV="1">
            <a:off x="2308222" y="4038600"/>
            <a:ext cx="3178" cy="60669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331627" y="4645290"/>
            <a:ext cx="1363136" cy="38131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退出函数</a:t>
            </a:r>
          </a:p>
        </p:txBody>
      </p:sp>
      <p:cxnSp>
        <p:nvCxnSpPr>
          <p:cNvPr id="38" name="直接箭头连接符 37"/>
          <p:cNvCxnSpPr>
            <a:stCxn id="37" idx="0"/>
          </p:cNvCxnSpPr>
          <p:nvPr/>
        </p:nvCxnSpPr>
        <p:spPr>
          <a:xfrm flipH="1" flipV="1">
            <a:off x="3996264" y="4038600"/>
            <a:ext cx="16931" cy="60669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996264" y="2598924"/>
            <a:ext cx="2015069" cy="414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单步调试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(f9)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760159" y="3066879"/>
            <a:ext cx="1" cy="47871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7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函数整体感知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函数参数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函数返回值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作用域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匿名函数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函数基本使用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函数整体感知</a:t>
            </a:r>
            <a:endParaRPr lang="en-US" altLang="zh-CN" dirty="0"/>
          </a:p>
          <a:p>
            <a:r>
              <a:rPr lang="zh-CN" altLang="en-US" dirty="0"/>
              <a:t>函数传参</a:t>
            </a:r>
            <a:endParaRPr lang="en-US" altLang="zh-CN" dirty="0"/>
          </a:p>
          <a:p>
            <a:r>
              <a:rPr lang="zh-CN" altLang="en-US" dirty="0"/>
              <a:t>函数返回值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dirty="0"/>
              <a:t>匿名函数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1008225" y="1580870"/>
            <a:ext cx="10370975" cy="11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作用域（</a:t>
            </a:r>
            <a:r>
              <a:rPr lang="en-US" altLang="zh-CN" sz="16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</a:t>
            </a:r>
            <a:r>
              <a:rPr lang="zh-CN" altLang="en-US" sz="16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）：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变量或者值在代码中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可用性的范围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作用域的使用提高了程序逻辑的局部性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，增强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程序的可靠性，减少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名字冲突</a:t>
            </a:r>
            <a:r>
              <a:rPr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作用域（</a:t>
            </a:r>
            <a:r>
              <a:rPr lang="en-US" altLang="zh-CN" b="1"/>
              <a:t>Scope</a:t>
            </a:r>
            <a:r>
              <a:rPr lang="zh-CN" altLang="en-US"/>
              <a:t>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03" y="3312783"/>
            <a:ext cx="4986736" cy="1343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36" y="5264557"/>
            <a:ext cx="4517197" cy="6187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12" y="3312783"/>
            <a:ext cx="3671925" cy="1343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512" y="5264557"/>
            <a:ext cx="4765638" cy="6187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454944" y="205992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全局作用域</a:t>
            </a:r>
          </a:p>
        </p:txBody>
      </p:sp>
      <p:sp>
        <p:nvSpPr>
          <p:cNvPr id="8" name="椭圆 7"/>
          <p:cNvSpPr/>
          <p:nvPr/>
        </p:nvSpPr>
        <p:spPr>
          <a:xfrm>
            <a:off x="6195242" y="205992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局部作用域</a:t>
            </a:r>
          </a:p>
        </p:txBody>
      </p:sp>
      <p:sp>
        <p:nvSpPr>
          <p:cNvPr id="11" name="矩形 10"/>
          <p:cNvSpPr/>
          <p:nvPr/>
        </p:nvSpPr>
        <p:spPr>
          <a:xfrm>
            <a:off x="3208451" y="397498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全局有效</a:t>
            </a:r>
          </a:p>
        </p:txBody>
      </p:sp>
      <p:sp>
        <p:nvSpPr>
          <p:cNvPr id="12" name="矩形 11"/>
          <p:cNvSpPr/>
          <p:nvPr/>
        </p:nvSpPr>
        <p:spPr>
          <a:xfrm>
            <a:off x="5948749" y="397498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局部有效</a:t>
            </a:r>
          </a:p>
        </p:txBody>
      </p:sp>
      <p:sp>
        <p:nvSpPr>
          <p:cNvPr id="14" name="TextBox 16"/>
          <p:cNvSpPr txBox="1"/>
          <p:nvPr/>
        </p:nvSpPr>
        <p:spPr>
          <a:xfrm>
            <a:off x="3130799" y="4605396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作用于所有代码执行的环境(整个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cript 标签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内部)或者一个独立的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文件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5877904" y="4605396"/>
            <a:ext cx="253796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函数作用域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。作用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代码环境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块级作用域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}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大括号内部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1004147" y="1704273"/>
            <a:ext cx="8817187" cy="406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中，根据作用域的不同，变量可以分为：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53611" y="25749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全局变量</a:t>
            </a:r>
          </a:p>
        </p:txBody>
      </p:sp>
      <p:sp>
        <p:nvSpPr>
          <p:cNvPr id="8" name="椭圆 7"/>
          <p:cNvSpPr/>
          <p:nvPr/>
        </p:nvSpPr>
        <p:spPr>
          <a:xfrm>
            <a:off x="3993909" y="257497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局部变量</a:t>
            </a:r>
          </a:p>
        </p:txBody>
      </p:sp>
      <p:sp>
        <p:nvSpPr>
          <p:cNvPr id="11" name="矩形 10"/>
          <p:cNvSpPr/>
          <p:nvPr/>
        </p:nvSpPr>
        <p:spPr>
          <a:xfrm>
            <a:off x="1007118" y="449003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全局作用域的变量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7416" y="449003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局部作用域内变量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929466" y="5120446"/>
            <a:ext cx="2273959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全局变量在任何区域都可以访问和修改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3676570" y="5120446"/>
            <a:ext cx="2273959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局部变量只能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在当前局部内部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访问和修改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作用域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6648326" y="3803512"/>
            <a:ext cx="531507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如果函数内部，变量没有声明直接赋值，也当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全局变量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看，但是强烈不推荐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函数内部的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形参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可以看做是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局部变量</a:t>
            </a:r>
            <a:endParaRPr lang="zh-CN" altLang="en-US" sz="14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89935" y="3103587"/>
            <a:ext cx="5532732" cy="193267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92009" y="33177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/>
      <p:bldP spid="15" grpId="0"/>
      <p:bldP spid="18" grpId="0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6984" y="1556173"/>
            <a:ext cx="7590350" cy="4708800"/>
          </a:xfrm>
        </p:spPr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中作用域</a:t>
            </a:r>
            <a:r>
              <a:rPr lang="zh-CN" altLang="en-US"/>
              <a:t>分为哪两种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全局作用域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标签或者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局部作用域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。函数作用域和块级作用域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根据作用域不同，变量</a:t>
            </a:r>
            <a:r>
              <a:rPr lang="zh-CN" altLang="en-US"/>
              <a:t>分为哪</a:t>
            </a:r>
            <a:r>
              <a:rPr lang="zh-CN" altLang="en-US" dirty="0"/>
              <a:t>两</a:t>
            </a:r>
            <a:r>
              <a:rPr lang="zh-CN" altLang="en-US"/>
              <a:t>种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全局变量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局部变量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两个注意事项：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函数内部不声明直接赋值的变量当全局变量，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不提倡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形参可以当做局部变量看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916716"/>
            <a:ext cx="3541548" cy="954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6" y="5141583"/>
            <a:ext cx="3671925" cy="1343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1063414" y="2364673"/>
            <a:ext cx="8817187" cy="3914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49383" y="1659274"/>
            <a:ext cx="10720800" cy="4550400"/>
          </a:xfrm>
        </p:spPr>
        <p:txBody>
          <a:bodyPr/>
          <a:lstStyle/>
          <a:p>
            <a:pPr marL="285750" indent="-285750"/>
            <a:r>
              <a:rPr lang="zh-CN" altLang="en-US"/>
              <a:t>在不同作用域下，可能存在变量命名冲突的情况，到底该执行谁呢？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285750" indent="-285750"/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285750" indent="-285750"/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原则：</a:t>
            </a:r>
            <a:r>
              <a:rPr lang="zh-CN" altLang="en-US" dirty="0">
                <a:solidFill>
                  <a:schemeClr val="tx1"/>
                </a:solidFill>
              </a:rPr>
              <a:t>在能够访问到的</a:t>
            </a:r>
            <a:r>
              <a:rPr lang="zh-CN" altLang="en-US">
                <a:solidFill>
                  <a:schemeClr val="tx1"/>
                </a:solidFill>
              </a:rPr>
              <a:t>情况下</a:t>
            </a:r>
            <a:r>
              <a:rPr lang="zh-CN" altLang="en-US">
                <a:solidFill>
                  <a:srgbClr val="C00000"/>
                </a:solidFill>
              </a:rPr>
              <a:t>先</a:t>
            </a:r>
            <a:r>
              <a:rPr lang="zh-CN" altLang="en-US" dirty="0">
                <a:solidFill>
                  <a:srgbClr val="C00000"/>
                </a:solidFill>
              </a:rPr>
              <a:t>局部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zh-CN" altLang="en-US">
                <a:solidFill>
                  <a:schemeClr val="tx1"/>
                </a:solidFill>
              </a:rPr>
              <a:t>局部没有</a:t>
            </a:r>
            <a:r>
              <a:rPr lang="zh-CN" altLang="en-US">
                <a:solidFill>
                  <a:srgbClr val="C00000"/>
                </a:solidFill>
              </a:rPr>
              <a:t>再找全局</a:t>
            </a:r>
            <a:r>
              <a:rPr lang="zh-CN" altLang="en-US">
                <a:solidFill>
                  <a:schemeClr val="tx1"/>
                </a:solidFill>
              </a:rPr>
              <a:t>，总结： </a:t>
            </a:r>
            <a:r>
              <a:rPr lang="zh-CN" altLang="en-US">
                <a:solidFill>
                  <a:srgbClr val="C00000"/>
                </a:solidFill>
              </a:rPr>
              <a:t>就近原则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变量的访问原则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1" y="2224708"/>
            <a:ext cx="2932853" cy="1722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变量访问原则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87688" y="1983840"/>
            <a:ext cx="3133979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f1()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f2()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console.log(num)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f2()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456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f1()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163354" y="1983840"/>
            <a:ext cx="3438779" cy="25545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f1()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f2()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console.log(num)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f2()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456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f1()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变量访问原则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2648754" y="1782533"/>
            <a:ext cx="5885646" cy="477053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'22'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fn2()</a:t>
            </a:r>
          </a:p>
          <a:p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fn2()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fn3()</a:t>
            </a:r>
          </a:p>
          <a:p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fn3() 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    console.log(a)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//a</a:t>
            </a:r>
            <a:r>
              <a:rPr lang="zh-CN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的值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console.log(b)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//b</a:t>
            </a:r>
            <a:r>
              <a:rPr lang="zh-CN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的值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fn1()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74184" y="1285240"/>
            <a:ext cx="5760000" cy="47088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变量访问原则是什么？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采取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的方式来查找变量最终的值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函数整体感知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函数参数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函数返回值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作用域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匿名函数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匿名函数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47262" y="1851064"/>
            <a:ext cx="9497475" cy="4416399"/>
            <a:chOff x="1486101" y="1872330"/>
            <a:chExt cx="9497475" cy="4416399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01425" y="1872330"/>
              <a:ext cx="125170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9"/>
          <p:cNvSpPr txBox="1"/>
          <p:nvPr/>
        </p:nvSpPr>
        <p:spPr>
          <a:xfrm>
            <a:off x="5172484" y="1381412"/>
            <a:ext cx="1851837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函数</a:t>
            </a:r>
            <a:endParaRPr lang="zh-CN" altLang="en-US" dirty="0"/>
          </a:p>
        </p:txBody>
      </p:sp>
      <p:sp>
        <p:nvSpPr>
          <p:cNvPr id="12" name="文本占位符 9"/>
          <p:cNvSpPr txBox="1"/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具名函数</a:t>
            </a:r>
            <a:endParaRPr lang="zh-CN" altLang="en-US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3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匿名函数</a:t>
            </a:r>
            <a:endParaRPr lang="zh-CN" altLang="en-US" dirty="0"/>
          </a:p>
        </p:txBody>
      </p:sp>
      <p:sp>
        <p:nvSpPr>
          <p:cNvPr id="14" name="文本占位符 11"/>
          <p:cNvSpPr txBox="1"/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带</a:t>
            </a:r>
            <a:r>
              <a:rPr lang="zh-CN" altLang="en-US">
                <a:solidFill>
                  <a:srgbClr val="C00000"/>
                </a:solidFill>
              </a:rPr>
              <a:t>有名字</a:t>
            </a:r>
            <a:r>
              <a:rPr lang="zh-CN" altLang="en-US"/>
              <a:t>的函数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声明：</a:t>
            </a:r>
            <a:r>
              <a:rPr lang="en-US" altLang="zh-CN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sum</a:t>
            </a:r>
            <a:r>
              <a:rPr lang="en-US" altLang="zh-CN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() 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调用：</a:t>
            </a:r>
            <a:r>
              <a:rPr lang="en-US" altLang="zh-CN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fn()</a:t>
            </a:r>
            <a:endParaRPr lang="zh-CN" altLang="en-US" sz="28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没有名字</a:t>
            </a:r>
            <a:r>
              <a:rPr lang="zh-CN" altLang="en-US"/>
              <a:t>的函数</a:t>
            </a:r>
            <a:endParaRPr lang="en-US" altLang="zh-CN"/>
          </a:p>
          <a:p>
            <a:r>
              <a:rPr lang="en-US" altLang="zh-CN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 ()  {}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10" y="4127591"/>
            <a:ext cx="2914286" cy="7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21" y="4996736"/>
            <a:ext cx="3457143" cy="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04" y="3934133"/>
            <a:ext cx="5868433" cy="2543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en-US" altLang="zh-CN"/>
              <a:t>-Function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en-US" altLang="zh-CN">
                <a:solidFill>
                  <a:srgbClr val="C00000"/>
                </a:solidFill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是</a:t>
            </a:r>
            <a:r>
              <a:rPr lang="zh-CN" altLang="en-US">
                <a:solidFill>
                  <a:schemeClr val="tx1"/>
                </a:solidFill>
              </a:rPr>
              <a:t>可以被重复使用的</a:t>
            </a:r>
            <a:r>
              <a:rPr lang="zh-CN" altLang="en-US">
                <a:solidFill>
                  <a:srgbClr val="C00000"/>
                </a:solidFill>
              </a:rPr>
              <a:t>代码块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作用：</a:t>
            </a:r>
            <a:r>
              <a:rPr lang="zh-CN" altLang="en-US">
                <a:solidFill>
                  <a:srgbClr val="C00000"/>
                </a:solidFill>
              </a:rPr>
              <a:t>函数可以</a:t>
            </a:r>
            <a:r>
              <a:rPr lang="zh-CN" altLang="en-US"/>
              <a:t>把具有相同或相似逻辑的代码“包裹”起来，这么做的优势是有利于</a:t>
            </a:r>
            <a:r>
              <a:rPr lang="zh-CN" altLang="en-US">
                <a:solidFill>
                  <a:srgbClr val="C00000"/>
                </a:solidFill>
              </a:rPr>
              <a:t>代码复用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3" y="2664882"/>
            <a:ext cx="3988120" cy="1042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5461001" y="3016834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</a:t>
            </a:r>
            <a:r>
              <a:rPr lang="zh-CN" altLang="en-US" sz="16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地方需要使用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乘法表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13" y="3934133"/>
            <a:ext cx="3403920" cy="2543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圆角矩形 7"/>
          <p:cNvSpPr/>
          <p:nvPr/>
        </p:nvSpPr>
        <p:spPr>
          <a:xfrm>
            <a:off x="4576233" y="4622800"/>
            <a:ext cx="694268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封装</a:t>
            </a:r>
          </a:p>
        </p:txBody>
      </p:sp>
      <p:sp>
        <p:nvSpPr>
          <p:cNvPr id="9" name="矩形 8"/>
          <p:cNvSpPr/>
          <p:nvPr/>
        </p:nvSpPr>
        <p:spPr>
          <a:xfrm>
            <a:off x="5731933" y="3862356"/>
            <a:ext cx="5427134" cy="1835965"/>
          </a:xfrm>
          <a:prstGeom prst="rect">
            <a:avLst/>
          </a:prstGeom>
          <a:noFill/>
          <a:ln>
            <a:solidFill>
              <a:srgbClr val="B7000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匿名函数两种使用方式：</a:t>
            </a: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613" y="1994732"/>
            <a:ext cx="10092918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匿名函数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</a:t>
            </a: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49" y="2089740"/>
            <a:ext cx="10092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，并且通过变量名称进行调用 我们将这个称为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 后期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阶段会使用，目前先认识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59" y="4043714"/>
            <a:ext cx="5576840" cy="2449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1" y="4157229"/>
            <a:ext cx="4922997" cy="2399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12" y="2614664"/>
            <a:ext cx="3670256" cy="551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</a:t>
            </a: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49" y="2189466"/>
            <a:ext cx="10092918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调用：</a:t>
            </a: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9" y="2834710"/>
            <a:ext cx="3494633" cy="889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9" y="4510877"/>
            <a:ext cx="3333333" cy="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 bwMode="auto">
          <a:xfrm>
            <a:off x="6313522" y="2952552"/>
            <a:ext cx="3670770" cy="1782630"/>
          </a:xfrm>
          <a:prstGeom prst="rect">
            <a:avLst/>
          </a:prstGeom>
          <a:noFill/>
          <a:ln w="14288" cap="flat">
            <a:solidFill>
              <a:srgbClr val="40404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7676" y="3200872"/>
            <a:ext cx="35166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其实函数也是一种数据类型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函数表达式必须先定义，后使用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函数的形参和实参使用跟具名函数一致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07676" y="2894385"/>
            <a:ext cx="2682460" cy="11416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执行函数（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IIFE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0615" y="2143020"/>
            <a:ext cx="8771021" cy="51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/>
              <a:t> 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IIFE 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立即执行函数表达式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(Immediately Invoked Function Expression)</a:t>
            </a: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场景介绍</a:t>
            </a: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避免全局变量之间的污染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多个立即执行函数要用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隔开，要不然会报错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22" y="3168743"/>
            <a:ext cx="5343118" cy="1956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3168743"/>
            <a:ext cx="3548184" cy="1951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59156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立即执行函数有什么作用？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避免全局变量之间的污染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立即执行函数需要调用吗？ 有什么注意事项呢？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无需调用，立即执行，其实本质已经调用了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多个立即执行函数之间用分号隔开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2926000"/>
          </a:xfrm>
        </p:spPr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综合案例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转换时间案例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用户输入秒数，可以自动转换为时分秒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14" y="2382181"/>
            <a:ext cx="2454153" cy="3288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转换时间案例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用户输入秒数，可以自动转换为时分秒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/>
              <a:t>①：用户弹窗输入 </a:t>
            </a:r>
            <a:r>
              <a:rPr lang="zh-CN" altLang="en-US">
                <a:solidFill>
                  <a:srgbClr val="C00000"/>
                </a:solidFill>
              </a:rPr>
              <a:t>总</a:t>
            </a:r>
            <a:r>
              <a:rPr lang="zh-CN" altLang="en-US" dirty="0">
                <a:solidFill>
                  <a:srgbClr val="C00000"/>
                </a:solidFill>
              </a:rPr>
              <a:t>秒</a:t>
            </a:r>
            <a:r>
              <a:rPr lang="zh-CN" altLang="en-US">
                <a:solidFill>
                  <a:srgbClr val="C00000"/>
                </a:solidFill>
              </a:rPr>
              <a:t>数</a:t>
            </a:r>
            <a:r>
              <a:rPr lang="en-US" altLang="zh-CN"/>
              <a:t> </a:t>
            </a:r>
          </a:p>
          <a:p>
            <a:r>
              <a:rPr lang="zh-CN" altLang="en-US"/>
              <a:t>②：封装函数 </a:t>
            </a:r>
            <a:r>
              <a:rPr lang="en-US" altLang="zh-CN">
                <a:solidFill>
                  <a:srgbClr val="C00000"/>
                </a:solidFill>
              </a:rPr>
              <a:t>getTime </a:t>
            </a:r>
            <a:r>
              <a:rPr lang="en-US" altLang="zh-CN"/>
              <a:t>, </a:t>
            </a:r>
            <a:r>
              <a:rPr lang="zh-CN" altLang="en-US"/>
              <a:t>计算时分秒，注意：里面</a:t>
            </a:r>
            <a:r>
              <a:rPr lang="zh-CN" altLang="en-US" dirty="0"/>
              <a:t>包含数字</a:t>
            </a:r>
            <a:r>
              <a:rPr lang="zh-CN" altLang="en-US" dirty="0">
                <a:solidFill>
                  <a:srgbClr val="C00000"/>
                </a:solidFill>
              </a:rPr>
              <a:t>补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③：打印输出</a:t>
            </a:r>
          </a:p>
          <a:p>
            <a:endParaRPr lang="en-US" altLang="zh-CN" dirty="0"/>
          </a:p>
          <a:p>
            <a:r>
              <a:rPr lang="zh-CN" altLang="en-US" b="1" dirty="0"/>
              <a:t>计算公式：计算时分秒</a:t>
            </a:r>
            <a:endParaRPr lang="en-US" altLang="zh-CN" b="1" dirty="0"/>
          </a:p>
          <a:p>
            <a:r>
              <a:rPr lang="zh-CN" altLang="en-US" dirty="0"/>
              <a:t>小时：  </a:t>
            </a:r>
            <a:r>
              <a:rPr lang="en-US" altLang="zh-CN" dirty="0"/>
              <a:t>h = 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/ 60 % 24)</a:t>
            </a:r>
          </a:p>
          <a:p>
            <a:r>
              <a:rPr lang="zh-CN" altLang="en-US" dirty="0"/>
              <a:t>分钟：  </a:t>
            </a:r>
            <a:r>
              <a:rPr lang="en-US" altLang="zh-CN" dirty="0"/>
              <a:t>m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60 % 60 )</a:t>
            </a:r>
          </a:p>
          <a:p>
            <a:r>
              <a:rPr lang="zh-CN" altLang="en-US" dirty="0"/>
              <a:t>秒数</a:t>
            </a:r>
            <a:r>
              <a:rPr lang="en-US" altLang="zh-CN" dirty="0"/>
              <a:t>:     s 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% 60)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714" y="934381"/>
            <a:ext cx="2454153" cy="3288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27" y="1674445"/>
            <a:ext cx="9912773" cy="3931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9922933" y="3107267"/>
            <a:ext cx="965200" cy="3979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77400" y="4199466"/>
            <a:ext cx="1049866" cy="465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350000" y="3318933"/>
            <a:ext cx="3572933" cy="33866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6350000" y="3869266"/>
            <a:ext cx="3327400" cy="563034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578947" y="3496734"/>
            <a:ext cx="3705013" cy="5080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计算逻辑封装到函数，代码复用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函数基本使用</a:t>
            </a:r>
          </a:p>
        </p:txBody>
      </p:sp>
      <p:cxnSp>
        <p:nvCxnSpPr>
          <p:cNvPr id="4" name="直接连接符 42"/>
          <p:cNvCxnSpPr/>
          <p:nvPr/>
        </p:nvCxnSpPr>
        <p:spPr>
          <a:xfrm>
            <a:off x="5554134" y="2123004"/>
            <a:ext cx="0" cy="3700462"/>
          </a:xfrm>
          <a:prstGeom prst="line">
            <a:avLst/>
          </a:prstGeom>
          <a:ln w="28575" cap="rnd">
            <a:solidFill>
              <a:srgbClr val="C0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3"/>
          <p:cNvSpPr txBox="1"/>
          <p:nvPr/>
        </p:nvSpPr>
        <p:spPr>
          <a:xfrm>
            <a:off x="6422207" y="2486779"/>
            <a:ext cx="4076056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定义一个函数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并不会自动执行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它，需要调用函数</a:t>
            </a:r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6433656" y="206402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1229027" y="2486779"/>
            <a:ext cx="4076056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利用关键字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定义函数 （声明函数）</a:t>
            </a:r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1240476" y="206402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定义函数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3981" y="5614573"/>
            <a:ext cx="261534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函数名命名跟变量一致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采用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小驼峰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命名法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4259" y="5823466"/>
            <a:ext cx="2615349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函数名经常采用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动词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7725" y="5496078"/>
            <a:ext cx="261534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函数可以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多次调用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，每次调用都会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重新执行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函数体里面代码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81415" y="5472068"/>
            <a:ext cx="306240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alert()  parseInt()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名字后面跟小括号的本质都是函数的调用 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38" y="2997074"/>
            <a:ext cx="2971663" cy="1072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54" y="2997074"/>
            <a:ext cx="4104762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027" y="4265409"/>
            <a:ext cx="2610053" cy="1081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30" y="4265410"/>
            <a:ext cx="3264672" cy="780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45582" y="1259840"/>
            <a:ext cx="6786017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函数是什么？有什么好处？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可以被重复使用的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代码复用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函数用哪个关键字声明？不</a:t>
            </a:r>
            <a:r>
              <a:rPr lang="zh-CN" altLang="en-US" dirty="0"/>
              <a:t>调用会执行</a:t>
            </a:r>
            <a:r>
              <a:rPr lang="zh-CN" altLang="en-US"/>
              <a:t>吗？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函数不调用自己不执行，调用方式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函数</a:t>
            </a:r>
            <a:r>
              <a:rPr lang="zh-CN" altLang="en-US" dirty="0"/>
              <a:t>的复用代码和循环重复代码有什么不同？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循环代码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，不能很方便控制执行位置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需要的时候来调用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可重复调用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函数课堂练习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99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乘法表封装到函数里面，重复调用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函数小练习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</a:t>
            </a:r>
            <a:r>
              <a:rPr lang="en-US" altLang="zh-CN" dirty="0"/>
              <a:t>1. </a:t>
            </a:r>
            <a:r>
              <a:rPr lang="zh-CN" altLang="en-US" dirty="0"/>
              <a:t>封装一个函数，计算两个数的和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/>
              <a:t>2. </a:t>
            </a:r>
            <a:r>
              <a:rPr lang="zh-CN" altLang="en-US" dirty="0"/>
              <a:t>封装一个函数，计算</a:t>
            </a:r>
            <a:r>
              <a:rPr lang="en-US" altLang="zh-CN"/>
              <a:t>1-100</a:t>
            </a:r>
            <a:r>
              <a:rPr lang="zh-CN" altLang="en-US"/>
              <a:t>之间的累加和</a:t>
            </a:r>
            <a:endParaRPr lang="en-US" altLang="zh-CN" dirty="0"/>
          </a:p>
        </p:txBody>
      </p:sp>
      <p:pic>
        <p:nvPicPr>
          <p:cNvPr id="1026" name="Picture 2" descr="https://img0.baidu.com/it/u=2642703493,3861210696&amp;fm=26&amp;fmt=auto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61" y="3282274"/>
            <a:ext cx="1811217" cy="18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5"/>
          <p:cNvSpPr txBox="1"/>
          <p:nvPr/>
        </p:nvSpPr>
        <p:spPr>
          <a:xfrm>
            <a:off x="2268721" y="3524514"/>
            <a:ext cx="9214230" cy="1926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灵魂拷问：</a:t>
            </a:r>
            <a:endParaRPr lang="en-US" altLang="zh-CN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这些函数有什么缺陷？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2224</Words>
  <Application>Microsoft Office PowerPoint</Application>
  <PresentationFormat>宽屏</PresentationFormat>
  <Paragraphs>376</Paragraphs>
  <Slides>48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基础第四天</vt:lpstr>
      <vt:lpstr>PowerPoint 演示文稿</vt:lpstr>
      <vt:lpstr>函数</vt:lpstr>
      <vt:lpstr>函数-Function</vt:lpstr>
      <vt:lpstr>PowerPoint 演示文稿</vt:lpstr>
      <vt:lpstr>函数基本使用</vt:lpstr>
      <vt:lpstr>PowerPoint 演示文稿</vt:lpstr>
      <vt:lpstr>PowerPoint 演示文稿</vt:lpstr>
      <vt:lpstr>PowerPoint 演示文稿</vt:lpstr>
      <vt:lpstr>函数</vt:lpstr>
      <vt:lpstr>1.2 函数整体认知</vt:lpstr>
      <vt:lpstr>1.2 函数整体认知</vt:lpstr>
      <vt:lpstr>PowerPoint 演示文稿</vt:lpstr>
      <vt:lpstr>函数</vt:lpstr>
      <vt:lpstr>1.3 函数参数</vt:lpstr>
      <vt:lpstr>1.3 函数参数</vt:lpstr>
      <vt:lpstr>PowerPoint 演示文稿</vt:lpstr>
      <vt:lpstr>逻辑中断</vt:lpstr>
      <vt:lpstr>1.3 函数参数 - 默认参数</vt:lpstr>
      <vt:lpstr>PowerPoint 演示文稿</vt:lpstr>
      <vt:lpstr>函数</vt:lpstr>
      <vt:lpstr>1.4 函数返回值 return</vt:lpstr>
      <vt:lpstr>1.4 函数返回值 return</vt:lpstr>
      <vt:lpstr>PowerPoint 演示文稿</vt:lpstr>
      <vt:lpstr>PowerPoint 演示文稿</vt:lpstr>
      <vt:lpstr>PowerPoint 演示文稿</vt:lpstr>
      <vt:lpstr>PowerPoint 演示文稿</vt:lpstr>
      <vt:lpstr>断点调试 - 进入函数内部 </vt:lpstr>
      <vt:lpstr>函数</vt:lpstr>
      <vt:lpstr>1.5 作用域（Scope）</vt:lpstr>
      <vt:lpstr>1.5 作用域</vt:lpstr>
      <vt:lpstr>1.5 作用域</vt:lpstr>
      <vt:lpstr>PowerPoint 演示文稿</vt:lpstr>
      <vt:lpstr>变量的访问原则</vt:lpstr>
      <vt:lpstr>PowerPoint 演示文稿</vt:lpstr>
      <vt:lpstr>PowerPoint 演示文稿</vt:lpstr>
      <vt:lpstr>PowerPoint 演示文稿</vt:lpstr>
      <vt:lpstr>函数</vt:lpstr>
      <vt:lpstr>1.6 匿名函数</vt:lpstr>
      <vt:lpstr>1.6 匿名函数</vt:lpstr>
      <vt:lpstr>1.6 匿名函数</vt:lpstr>
      <vt:lpstr>1.6 匿名函数</vt:lpstr>
      <vt:lpstr>1.6 匿名函数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4798</cp:revision>
  <dcterms:created xsi:type="dcterms:W3CDTF">2020-03-31T02:23:00Z</dcterms:created>
  <dcterms:modified xsi:type="dcterms:W3CDTF">2023-03-18T10:30:00Z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2052-11.1.0.12763</vt:lpwstr>
  </property>
</Properties>
</file>