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  <p:sldMasterId id="2147483688" r:id="rId3"/>
  </p:sldMasterIdLst>
  <p:notesMasterIdLst>
    <p:notesMasterId r:id="rId62"/>
  </p:notesMasterIdLst>
  <p:handoutMasterIdLst>
    <p:handoutMasterId r:id="rId63"/>
  </p:handoutMasterIdLst>
  <p:sldIdLst>
    <p:sldId id="526" r:id="rId4"/>
    <p:sldId id="784" r:id="rId5"/>
    <p:sldId id="783" r:id="rId6"/>
    <p:sldId id="734" r:id="rId7"/>
    <p:sldId id="735" r:id="rId8"/>
    <p:sldId id="736" r:id="rId9"/>
    <p:sldId id="738" r:id="rId10"/>
    <p:sldId id="786" r:id="rId11"/>
    <p:sldId id="739" r:id="rId12"/>
    <p:sldId id="785" r:id="rId13"/>
    <p:sldId id="740" r:id="rId14"/>
    <p:sldId id="741" r:id="rId15"/>
    <p:sldId id="742" r:id="rId16"/>
    <p:sldId id="743" r:id="rId17"/>
    <p:sldId id="744" r:id="rId18"/>
    <p:sldId id="745" r:id="rId19"/>
    <p:sldId id="746" r:id="rId20"/>
    <p:sldId id="747" r:id="rId21"/>
    <p:sldId id="798" r:id="rId22"/>
    <p:sldId id="748" r:id="rId23"/>
    <p:sldId id="749" r:id="rId24"/>
    <p:sldId id="750" r:id="rId25"/>
    <p:sldId id="751" r:id="rId26"/>
    <p:sldId id="752" r:id="rId27"/>
    <p:sldId id="753" r:id="rId28"/>
    <p:sldId id="787" r:id="rId29"/>
    <p:sldId id="755" r:id="rId30"/>
    <p:sldId id="756" r:id="rId31"/>
    <p:sldId id="757" r:id="rId32"/>
    <p:sldId id="758" r:id="rId33"/>
    <p:sldId id="759" r:id="rId34"/>
    <p:sldId id="763" r:id="rId35"/>
    <p:sldId id="764" r:id="rId36"/>
    <p:sldId id="765" r:id="rId37"/>
    <p:sldId id="766" r:id="rId38"/>
    <p:sldId id="767" r:id="rId39"/>
    <p:sldId id="790" r:id="rId40"/>
    <p:sldId id="799" r:id="rId41"/>
    <p:sldId id="769" r:id="rId42"/>
    <p:sldId id="791" r:id="rId43"/>
    <p:sldId id="770" r:id="rId44"/>
    <p:sldId id="772" r:id="rId45"/>
    <p:sldId id="773" r:id="rId46"/>
    <p:sldId id="788" r:id="rId47"/>
    <p:sldId id="792" r:id="rId48"/>
    <p:sldId id="789" r:id="rId49"/>
    <p:sldId id="793" r:id="rId50"/>
    <p:sldId id="800" r:id="rId51"/>
    <p:sldId id="794" r:id="rId52"/>
    <p:sldId id="795" r:id="rId53"/>
    <p:sldId id="796" r:id="rId54"/>
    <p:sldId id="802" r:id="rId55"/>
    <p:sldId id="801" r:id="rId56"/>
    <p:sldId id="779" r:id="rId57"/>
    <p:sldId id="780" r:id="rId58"/>
    <p:sldId id="781" r:id="rId59"/>
    <p:sldId id="782" r:id="rId60"/>
    <p:sldId id="264" r:id="rId61"/>
  </p:sldIdLst>
  <p:sldSz cx="12192000" cy="6858000"/>
  <p:notesSz cx="6858000" cy="9144000"/>
  <p:custDataLst>
    <p:tags r:id="rId6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AD2B26"/>
    <a:srgbClr val="B70004"/>
    <a:srgbClr val="AD2A26"/>
    <a:srgbClr val="4C5252"/>
    <a:srgbClr val="FFFFE4"/>
    <a:srgbClr val="F9F9F9"/>
    <a:srgbClr val="8A8A8A"/>
    <a:srgbClr val="48504F"/>
    <a:srgbClr val="B60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5852" autoAdjust="0"/>
  </p:normalViewPr>
  <p:slideViewPr>
    <p:cSldViewPr snapToGrid="0">
      <p:cViewPr varScale="1">
        <p:scale>
          <a:sx n="81" d="100"/>
          <a:sy n="81" d="100"/>
        </p:scale>
        <p:origin x="63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gs" Target="tags/tag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Monday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8983133" cy="105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31F57E1-EBC0-524C-9B6C-A0200F23BED1}" type="datetimeFigureOut">
              <a:rPr lang="en-US" altLang="zh-CN" smtClean="0"/>
              <a:t>3/27/2023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1171" y="161956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31171" y="2351311"/>
            <a:ext cx="8690163" cy="12192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131171" y="372897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1131171" y="4460721"/>
            <a:ext cx="8690163" cy="1644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/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alloyteam.github.io/AlloyFinger/alloy_finger.js" TargetMode="External"/><Relationship Id="rId2" Type="http://schemas.openxmlformats.org/officeDocument/2006/relationships/hyperlink" Target="https://github.com/AlloyTeam/AlloyFinger" TargetMode="External"/><Relationship Id="rId1" Type="http://schemas.openxmlformats.org/officeDocument/2006/relationships/slideLayout" Target="../slideLayouts/slideLayout29.xml"/><Relationship Id="rId4" Type="http://schemas.openxmlformats.org/officeDocument/2006/relationships/hyperlink" Target="https://unpkg.com/alloyfinger@0.1.16/alloy_finger.js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web APIs</a:t>
            </a:r>
            <a:r>
              <a:rPr kumimoji="1" lang="zh-CN" altLang="en-US"/>
              <a:t> 第四天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日期对象、</a:t>
            </a:r>
            <a:r>
              <a:rPr kumimoji="1" lang="en-US" altLang="zh-CN"/>
              <a:t>DOM</a:t>
            </a:r>
            <a:r>
              <a:rPr kumimoji="1" lang="zh-CN" altLang="en-US"/>
              <a:t>节点、移动端滑动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2.2 </a:t>
            </a:r>
            <a:r>
              <a:rPr lang="zh-CN" altLang="en-US" dirty="0"/>
              <a:t>日期</a:t>
            </a:r>
            <a:r>
              <a:rPr lang="zh-CN" altLang="en-US" b="0" dirty="0"/>
              <a:t>对象方法</a:t>
            </a:r>
            <a:endParaRPr kumimoji="1" lang="zh-CN" altLang="en-US" b="0" dirty="0"/>
          </a:p>
        </p:txBody>
      </p:sp>
      <p:sp>
        <p:nvSpPr>
          <p:cNvPr id="1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格式化日期对象另外一种方法</a:t>
            </a: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10880" y="2334873"/>
          <a:ext cx="10413048" cy="2175827"/>
        </p:xfrm>
        <a:graphic>
          <a:graphicData uri="http://schemas.openxmlformats.org/drawingml/2006/table">
            <a:tbl>
              <a:tblPr/>
              <a:tblGrid>
                <a:gridCol w="257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0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0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020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020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02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9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/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toLocaleString()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/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返回该日期对象的字符串（包含日期和时间）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2099/9/20 18:30:43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9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/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toLocaleDateString()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返回日期对象</a:t>
                      </a: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日期部分</a:t>
                      </a: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的字符串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2099/9/20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8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/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toLocaleTimeString()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返回日期对象</a:t>
                      </a: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时间部分</a:t>
                      </a:r>
                      <a:r>
                        <a:rPr kumimoji="0" lang="zh-CN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的字符串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18:30:43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日期对象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实例化</a:t>
            </a:r>
            <a:endParaRPr kumimoji="1"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日期对象方法</a:t>
            </a:r>
            <a:endParaRPr kumimoji="1"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时间戳</a:t>
            </a:r>
            <a:endParaRPr kumimoji="1"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2.3 </a:t>
            </a:r>
            <a:r>
              <a:rPr lang="zh-CN" altLang="en-US" b="0" dirty="0"/>
              <a:t>时间戳</a:t>
            </a:r>
            <a:endParaRPr kumimoji="1" lang="zh-CN" altLang="en-US" b="0" dirty="0"/>
          </a:p>
        </p:txBody>
      </p:sp>
      <p:sp>
        <p:nvSpPr>
          <p:cNvPr id="1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是时间戳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是指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1970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01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01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秒起至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现在的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总毫秒数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数字型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它是一种特殊的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计量时间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的方式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使用场景：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倒计时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效果，需要借助于时间戳完成</a:t>
            </a:r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算法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将来的时间戳 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 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现在的时间戳 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 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剩余时间毫秒数  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剩余时间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毫秒数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年月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日时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分秒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就是倒计时时间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006" y="2743022"/>
            <a:ext cx="2387598" cy="2989197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1507067" y="5367867"/>
            <a:ext cx="6155266" cy="632344"/>
            <a:chOff x="1507067" y="5367867"/>
            <a:chExt cx="6155266" cy="632344"/>
          </a:xfrm>
        </p:grpSpPr>
        <p:sp>
          <p:nvSpPr>
            <p:cNvPr id="7" name="文本框 6"/>
            <p:cNvSpPr txBox="1"/>
            <p:nvPr/>
          </p:nvSpPr>
          <p:spPr>
            <a:xfrm>
              <a:off x="2151766" y="5661657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1970</a:t>
              </a: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年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51409" y="5661657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2023</a:t>
              </a: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年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507067" y="5367867"/>
              <a:ext cx="6155266" cy="152400"/>
              <a:chOff x="1507067" y="5367867"/>
              <a:chExt cx="6155266" cy="152400"/>
            </a:xfrm>
          </p:grpSpPr>
          <p:cxnSp>
            <p:nvCxnSpPr>
              <p:cNvPr id="4" name="直接箭头连接符 3"/>
              <p:cNvCxnSpPr/>
              <p:nvPr/>
            </p:nvCxnSpPr>
            <p:spPr>
              <a:xfrm>
                <a:off x="1507067" y="5520267"/>
                <a:ext cx="6155266" cy="0"/>
              </a:xfrm>
              <a:prstGeom prst="straightConnector1">
                <a:avLst/>
              </a:prstGeom>
              <a:ln w="28575"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 flipV="1">
                <a:off x="2582333" y="5367867"/>
                <a:ext cx="0" cy="135466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V="1">
                <a:off x="5181976" y="5367867"/>
                <a:ext cx="0" cy="135466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V="1">
                <a:off x="6841066" y="5367867"/>
                <a:ext cx="0" cy="135466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本框 13"/>
            <p:cNvSpPr txBox="1"/>
            <p:nvPr/>
          </p:nvSpPr>
          <p:spPr>
            <a:xfrm>
              <a:off x="6410499" y="5661657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2099</a:t>
              </a: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年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591552" y="4307322"/>
            <a:ext cx="4249514" cy="900951"/>
            <a:chOff x="2591552" y="4307322"/>
            <a:chExt cx="4249514" cy="900951"/>
          </a:xfrm>
        </p:grpSpPr>
        <p:sp>
          <p:nvSpPr>
            <p:cNvPr id="15" name="左大括号 14"/>
            <p:cNvSpPr/>
            <p:nvPr/>
          </p:nvSpPr>
          <p:spPr>
            <a:xfrm rot="5400000">
              <a:off x="4475009" y="2842216"/>
              <a:ext cx="482600" cy="424951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018041" y="4307322"/>
              <a:ext cx="13965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将来的时间戳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582332" y="5964521"/>
            <a:ext cx="2599644" cy="818496"/>
            <a:chOff x="2582332" y="5964521"/>
            <a:chExt cx="2599644" cy="818496"/>
          </a:xfrm>
        </p:grpSpPr>
        <p:sp>
          <p:nvSpPr>
            <p:cNvPr id="17" name="左大括号 16"/>
            <p:cNvSpPr/>
            <p:nvPr/>
          </p:nvSpPr>
          <p:spPr>
            <a:xfrm rot="16200000">
              <a:off x="3640854" y="4905999"/>
              <a:ext cx="482600" cy="259964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302455" y="6444463"/>
              <a:ext cx="13965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现在的时间戳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181975" y="5964520"/>
            <a:ext cx="1659090" cy="818497"/>
            <a:chOff x="5181975" y="5964520"/>
            <a:chExt cx="1659090" cy="818497"/>
          </a:xfrm>
        </p:grpSpPr>
        <p:sp>
          <p:nvSpPr>
            <p:cNvPr id="19" name="左大括号 18"/>
            <p:cNvSpPr/>
            <p:nvPr/>
          </p:nvSpPr>
          <p:spPr>
            <a:xfrm rot="16200000">
              <a:off x="5770220" y="5376275"/>
              <a:ext cx="482600" cy="1659090"/>
            </a:xfrm>
            <a:prstGeom prst="leftBrac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367796" y="6444463"/>
              <a:ext cx="14063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剩余的时间戳</a:t>
              </a:r>
              <a:endPara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2.3 </a:t>
            </a:r>
            <a:r>
              <a:rPr lang="zh-CN" altLang="en-US" b="0" dirty="0"/>
              <a:t>时间戳</a:t>
            </a:r>
            <a:endParaRPr kumimoji="1" lang="zh-CN" altLang="en-US" b="0" dirty="0"/>
          </a:p>
        </p:txBody>
      </p:sp>
      <p:sp>
        <p:nvSpPr>
          <p:cNvPr id="1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三种方式获取时间戳：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60680" lvl="1" indent="0">
              <a:lnSpc>
                <a:spcPct val="150000"/>
              </a:lnSpc>
              <a:buNone/>
            </a:pP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29890" y="2413016"/>
            <a:ext cx="34289" cy="2997333"/>
          </a:xfrm>
          <a:prstGeom prst="rect">
            <a:avLst/>
          </a:prstGeom>
          <a:solidFill>
            <a:schemeClr val="bg2">
              <a:lumMod val="100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Arial" panose="020B0604020202020204" pitchFamily="34" charset="0"/>
              <a:ea typeface="思源黑体 CN Normal" panose="020B04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94958" y="2487658"/>
            <a:ext cx="909546" cy="925862"/>
            <a:chOff x="4816253" y="1456171"/>
            <a:chExt cx="1212728" cy="1234483"/>
          </a:xfrm>
        </p:grpSpPr>
        <p:sp>
          <p:nvSpPr>
            <p:cNvPr id="11" name="对角圆角矩形 26"/>
            <p:cNvSpPr/>
            <p:nvPr/>
          </p:nvSpPr>
          <p:spPr>
            <a:xfrm rot="16200000">
              <a:off x="4805375" y="1467049"/>
              <a:ext cx="1234483" cy="1212728"/>
            </a:xfrm>
            <a:prstGeom prst="round2DiagRect">
              <a:avLst>
                <a:gd name="adj1" fmla="val 50000"/>
                <a:gd name="adj2" fmla="val 0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对角圆角矩形 27"/>
            <p:cNvSpPr/>
            <p:nvPr/>
          </p:nvSpPr>
          <p:spPr>
            <a:xfrm rot="16200000">
              <a:off x="4916607" y="1564059"/>
              <a:ext cx="1034918" cy="1016679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任意多边形 28"/>
            <p:cNvSpPr/>
            <p:nvPr/>
          </p:nvSpPr>
          <p:spPr bwMode="auto">
            <a:xfrm>
              <a:off x="5250981" y="1792284"/>
              <a:ext cx="393853" cy="579957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500994" y="3477855"/>
            <a:ext cx="909546" cy="925862"/>
            <a:chOff x="6129344" y="2728516"/>
            <a:chExt cx="1212728" cy="1234483"/>
          </a:xfrm>
        </p:grpSpPr>
        <p:sp>
          <p:nvSpPr>
            <p:cNvPr id="16" name="对角圆角矩形 23"/>
            <p:cNvSpPr/>
            <p:nvPr/>
          </p:nvSpPr>
          <p:spPr>
            <a:xfrm rot="16200000">
              <a:off x="6118466" y="2739394"/>
              <a:ext cx="1234483" cy="1212728"/>
            </a:xfrm>
            <a:prstGeom prst="round2DiagRect">
              <a:avLst>
                <a:gd name="adj1" fmla="val 50000"/>
                <a:gd name="adj2" fmla="val 0"/>
              </a:avLst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对角圆角矩形 24"/>
            <p:cNvSpPr/>
            <p:nvPr/>
          </p:nvSpPr>
          <p:spPr>
            <a:xfrm rot="16200000">
              <a:off x="6229698" y="2836404"/>
              <a:ext cx="1034918" cy="1016679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40404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任意多边形 25"/>
            <p:cNvSpPr/>
            <p:nvPr/>
          </p:nvSpPr>
          <p:spPr bwMode="auto">
            <a:xfrm flipH="1">
              <a:off x="6553991" y="3036256"/>
              <a:ext cx="353336" cy="594499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24" y="49"/>
                </a:cxn>
                <a:cxn ang="0">
                  <a:pos x="5" y="49"/>
                </a:cxn>
                <a:cxn ang="0">
                  <a:pos x="0" y="4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24" y="0"/>
                </a:cxn>
                <a:cxn ang="0">
                  <a:pos x="29" y="5"/>
                </a:cxn>
                <a:cxn ang="0">
                  <a:pos x="29" y="44"/>
                </a:cxn>
                <a:cxn ang="0">
                  <a:pos x="25" y="11"/>
                </a:cxn>
                <a:cxn ang="0">
                  <a:pos x="24" y="10"/>
                </a:cxn>
                <a:cxn ang="0">
                  <a:pos x="5" y="10"/>
                </a:cxn>
                <a:cxn ang="0">
                  <a:pos x="3" y="11"/>
                </a:cxn>
                <a:cxn ang="0">
                  <a:pos x="3" y="38"/>
                </a:cxn>
                <a:cxn ang="0">
                  <a:pos x="5" y="39"/>
                </a:cxn>
                <a:cxn ang="0">
                  <a:pos x="24" y="39"/>
                </a:cxn>
                <a:cxn ang="0">
                  <a:pos x="25" y="38"/>
                </a:cxn>
                <a:cxn ang="0">
                  <a:pos x="25" y="11"/>
                </a:cxn>
                <a:cxn ang="0">
                  <a:pos x="17" y="5"/>
                </a:cxn>
                <a:cxn ang="0">
                  <a:pos x="11" y="5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17" y="6"/>
                </a:cxn>
                <a:cxn ang="0">
                  <a:pos x="18" y="6"/>
                </a:cxn>
                <a:cxn ang="0">
                  <a:pos x="17" y="5"/>
                </a:cxn>
                <a:cxn ang="0">
                  <a:pos x="14" y="41"/>
                </a:cxn>
                <a:cxn ang="0">
                  <a:pos x="11" y="44"/>
                </a:cxn>
                <a:cxn ang="0">
                  <a:pos x="14" y="47"/>
                </a:cxn>
                <a:cxn ang="0">
                  <a:pos x="17" y="44"/>
                </a:cxn>
                <a:cxn ang="0">
                  <a:pos x="14" y="41"/>
                </a:cxn>
              </a:cxnLst>
              <a:rect l="0" t="0" r="r" b="b"/>
              <a:pathLst>
                <a:path w="29" h="49">
                  <a:moveTo>
                    <a:pt x="29" y="44"/>
                  </a:moveTo>
                  <a:cubicBezTo>
                    <a:pt x="29" y="47"/>
                    <a:pt x="27" y="49"/>
                    <a:pt x="24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0" y="47"/>
                    <a:pt x="0" y="4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3"/>
                    <a:pt x="29" y="5"/>
                  </a:cubicBezTo>
                  <a:lnTo>
                    <a:pt x="29" y="44"/>
                  </a:lnTo>
                  <a:close/>
                  <a:moveTo>
                    <a:pt x="25" y="11"/>
                  </a:moveTo>
                  <a:cubicBezTo>
                    <a:pt x="25" y="11"/>
                    <a:pt x="25" y="10"/>
                    <a:pt x="2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9"/>
                    <a:pt x="4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5" y="38"/>
                  </a:cubicBezTo>
                  <a:lnTo>
                    <a:pt x="25" y="11"/>
                  </a:lnTo>
                  <a:close/>
                  <a:moveTo>
                    <a:pt x="17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5"/>
                    <a:pt x="17" y="5"/>
                  </a:cubicBezTo>
                  <a:close/>
                  <a:moveTo>
                    <a:pt x="14" y="41"/>
                  </a:moveTo>
                  <a:cubicBezTo>
                    <a:pt x="13" y="41"/>
                    <a:pt x="11" y="42"/>
                    <a:pt x="11" y="44"/>
                  </a:cubicBezTo>
                  <a:cubicBezTo>
                    <a:pt x="11" y="46"/>
                    <a:pt x="13" y="47"/>
                    <a:pt x="14" y="47"/>
                  </a:cubicBezTo>
                  <a:cubicBezTo>
                    <a:pt x="16" y="47"/>
                    <a:pt x="17" y="46"/>
                    <a:pt x="17" y="44"/>
                  </a:cubicBezTo>
                  <a:cubicBezTo>
                    <a:pt x="17" y="42"/>
                    <a:pt x="16" y="41"/>
                    <a:pt x="14" y="4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27965" y="4411238"/>
            <a:ext cx="876538" cy="892262"/>
            <a:chOff x="4852515" y="3535572"/>
            <a:chExt cx="1168717" cy="1189683"/>
          </a:xfrm>
        </p:grpSpPr>
        <p:sp>
          <p:nvSpPr>
            <p:cNvPr id="20" name="对角圆角矩形 29"/>
            <p:cNvSpPr/>
            <p:nvPr/>
          </p:nvSpPr>
          <p:spPr>
            <a:xfrm rot="16200000">
              <a:off x="4842032" y="3546055"/>
              <a:ext cx="1189683" cy="1168717"/>
            </a:xfrm>
            <a:prstGeom prst="round2DiagRect">
              <a:avLst>
                <a:gd name="adj1" fmla="val 50000"/>
                <a:gd name="adj2" fmla="val 0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对角圆角矩形 30"/>
            <p:cNvSpPr/>
            <p:nvPr/>
          </p:nvSpPr>
          <p:spPr>
            <a:xfrm rot="16200000">
              <a:off x="4949228" y="3639545"/>
              <a:ext cx="997360" cy="979782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任意多边形 31"/>
            <p:cNvSpPr/>
            <p:nvPr/>
          </p:nvSpPr>
          <p:spPr bwMode="auto">
            <a:xfrm rot="10800000" flipV="1">
              <a:off x="5200395" y="3857401"/>
              <a:ext cx="444440" cy="482637"/>
            </a:xfrm>
            <a:custGeom>
              <a:avLst/>
              <a:gdLst/>
              <a:ahLst/>
              <a:cxnLst>
                <a:cxn ang="0">
                  <a:pos x="55" y="64"/>
                </a:cxn>
                <a:cxn ang="0">
                  <a:pos x="0" y="59"/>
                </a:cxn>
                <a:cxn ang="0">
                  <a:pos x="4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3" y="9"/>
                </a:cxn>
                <a:cxn ang="0">
                  <a:pos x="36" y="5"/>
                </a:cxn>
                <a:cxn ang="0">
                  <a:pos x="44" y="0"/>
                </a:cxn>
                <a:cxn ang="0">
                  <a:pos x="50" y="9"/>
                </a:cxn>
                <a:cxn ang="0">
                  <a:pos x="59" y="13"/>
                </a:cxn>
                <a:cxn ang="0">
                  <a:pos x="15" y="33"/>
                </a:cxn>
                <a:cxn ang="0">
                  <a:pos x="4" y="23"/>
                </a:cxn>
                <a:cxn ang="0">
                  <a:pos x="15" y="33"/>
                </a:cxn>
                <a:cxn ang="0">
                  <a:pos x="15" y="35"/>
                </a:cxn>
                <a:cxn ang="0">
                  <a:pos x="4" y="47"/>
                </a:cxn>
                <a:cxn ang="0">
                  <a:pos x="15" y="59"/>
                </a:cxn>
                <a:cxn ang="0">
                  <a:pos x="4" y="49"/>
                </a:cxn>
                <a:cxn ang="0">
                  <a:pos x="15" y="59"/>
                </a:cxn>
                <a:cxn ang="0">
                  <a:pos x="17" y="4"/>
                </a:cxn>
                <a:cxn ang="0">
                  <a:pos x="13" y="5"/>
                </a:cxn>
                <a:cxn ang="0">
                  <a:pos x="15" y="17"/>
                </a:cxn>
                <a:cxn ang="0">
                  <a:pos x="18" y="16"/>
                </a:cxn>
                <a:cxn ang="0">
                  <a:pos x="28" y="33"/>
                </a:cxn>
                <a:cxn ang="0">
                  <a:pos x="17" y="23"/>
                </a:cxn>
                <a:cxn ang="0">
                  <a:pos x="28" y="33"/>
                </a:cxn>
                <a:cxn ang="0">
                  <a:pos x="28" y="35"/>
                </a:cxn>
                <a:cxn ang="0">
                  <a:pos x="17" y="47"/>
                </a:cxn>
                <a:cxn ang="0">
                  <a:pos x="28" y="59"/>
                </a:cxn>
                <a:cxn ang="0">
                  <a:pos x="17" y="49"/>
                </a:cxn>
                <a:cxn ang="0">
                  <a:pos x="28" y="59"/>
                </a:cxn>
                <a:cxn ang="0">
                  <a:pos x="42" y="23"/>
                </a:cxn>
                <a:cxn ang="0">
                  <a:pos x="31" y="33"/>
                </a:cxn>
                <a:cxn ang="0">
                  <a:pos x="42" y="47"/>
                </a:cxn>
                <a:cxn ang="0">
                  <a:pos x="31" y="35"/>
                </a:cxn>
                <a:cxn ang="0">
                  <a:pos x="42" y="47"/>
                </a:cxn>
                <a:cxn ang="0">
                  <a:pos x="42" y="49"/>
                </a:cxn>
                <a:cxn ang="0">
                  <a:pos x="31" y="59"/>
                </a:cxn>
                <a:cxn ang="0">
                  <a:pos x="45" y="5"/>
                </a:cxn>
                <a:cxn ang="0">
                  <a:pos x="42" y="4"/>
                </a:cxn>
                <a:cxn ang="0">
                  <a:pos x="41" y="16"/>
                </a:cxn>
                <a:cxn ang="0">
                  <a:pos x="44" y="17"/>
                </a:cxn>
                <a:cxn ang="0">
                  <a:pos x="45" y="5"/>
                </a:cxn>
                <a:cxn ang="0">
                  <a:pos x="55" y="23"/>
                </a:cxn>
                <a:cxn ang="0">
                  <a:pos x="44" y="33"/>
                </a:cxn>
                <a:cxn ang="0">
                  <a:pos x="55" y="47"/>
                </a:cxn>
                <a:cxn ang="0">
                  <a:pos x="44" y="35"/>
                </a:cxn>
                <a:cxn ang="0">
                  <a:pos x="55" y="47"/>
                </a:cxn>
                <a:cxn ang="0">
                  <a:pos x="55" y="49"/>
                </a:cxn>
                <a:cxn ang="0">
                  <a:pos x="44" y="59"/>
                </a:cxn>
              </a:cxnLst>
              <a:rect l="0" t="0" r="r" b="b"/>
              <a:pathLst>
                <a:path w="59" h="64">
                  <a:moveTo>
                    <a:pt x="59" y="59"/>
                  </a:moveTo>
                  <a:cubicBezTo>
                    <a:pt x="59" y="62"/>
                    <a:pt x="57" y="64"/>
                    <a:pt x="55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2"/>
                    <a:pt x="39" y="0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2"/>
                    <a:pt x="50" y="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9"/>
                    <a:pt x="59" y="11"/>
                    <a:pt x="59" y="13"/>
                  </a:cubicBezTo>
                  <a:lnTo>
                    <a:pt x="59" y="59"/>
                  </a:lnTo>
                  <a:close/>
                  <a:moveTo>
                    <a:pt x="15" y="3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15" y="33"/>
                  </a:lnTo>
                  <a:close/>
                  <a:moveTo>
                    <a:pt x="15" y="4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4" y="47"/>
                    <a:pt x="4" y="47"/>
                  </a:cubicBezTo>
                  <a:lnTo>
                    <a:pt x="15" y="47"/>
                  </a:lnTo>
                  <a:close/>
                  <a:moveTo>
                    <a:pt x="15" y="59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9"/>
                    <a:pt x="4" y="59"/>
                    <a:pt x="4" y="59"/>
                  </a:cubicBezTo>
                  <a:lnTo>
                    <a:pt x="15" y="59"/>
                  </a:lnTo>
                  <a:close/>
                  <a:moveTo>
                    <a:pt x="18" y="5"/>
                  </a:moveTo>
                  <a:cubicBezTo>
                    <a:pt x="18" y="5"/>
                    <a:pt x="18" y="4"/>
                    <a:pt x="1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6"/>
                    <a:pt x="18" y="16"/>
                  </a:cubicBezTo>
                  <a:lnTo>
                    <a:pt x="18" y="5"/>
                  </a:lnTo>
                  <a:close/>
                  <a:moveTo>
                    <a:pt x="28" y="33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33"/>
                    <a:pt x="17" y="33"/>
                    <a:pt x="17" y="33"/>
                  </a:cubicBezTo>
                  <a:lnTo>
                    <a:pt x="28" y="33"/>
                  </a:lnTo>
                  <a:close/>
                  <a:moveTo>
                    <a:pt x="28" y="47"/>
                  </a:moveTo>
                  <a:cubicBezTo>
                    <a:pt x="28" y="35"/>
                    <a:pt x="28" y="35"/>
                    <a:pt x="2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28" y="47"/>
                  </a:lnTo>
                  <a:close/>
                  <a:moveTo>
                    <a:pt x="28" y="59"/>
                  </a:moveTo>
                  <a:cubicBezTo>
                    <a:pt x="28" y="49"/>
                    <a:pt x="28" y="49"/>
                    <a:pt x="2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28" y="59"/>
                  </a:lnTo>
                  <a:close/>
                  <a:moveTo>
                    <a:pt x="42" y="3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33"/>
                    <a:pt x="31" y="33"/>
                    <a:pt x="31" y="33"/>
                  </a:cubicBezTo>
                  <a:lnTo>
                    <a:pt x="42" y="33"/>
                  </a:lnTo>
                  <a:close/>
                  <a:moveTo>
                    <a:pt x="42" y="47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47"/>
                    <a:pt x="31" y="47"/>
                    <a:pt x="31" y="47"/>
                  </a:cubicBezTo>
                  <a:lnTo>
                    <a:pt x="42" y="47"/>
                  </a:lnTo>
                  <a:close/>
                  <a:moveTo>
                    <a:pt x="42" y="5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9"/>
                    <a:pt x="31" y="59"/>
                    <a:pt x="31" y="59"/>
                  </a:cubicBezTo>
                  <a:lnTo>
                    <a:pt x="42" y="59"/>
                  </a:lnTo>
                  <a:close/>
                  <a:moveTo>
                    <a:pt x="45" y="5"/>
                  </a:moveTo>
                  <a:cubicBezTo>
                    <a:pt x="45" y="5"/>
                    <a:pt x="45" y="4"/>
                    <a:pt x="44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5"/>
                    <a:pt x="41" y="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7"/>
                    <a:pt x="42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6"/>
                    <a:pt x="45" y="16"/>
                  </a:cubicBezTo>
                  <a:lnTo>
                    <a:pt x="45" y="5"/>
                  </a:lnTo>
                  <a:close/>
                  <a:moveTo>
                    <a:pt x="55" y="33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33"/>
                    <a:pt x="44" y="33"/>
                    <a:pt x="44" y="33"/>
                  </a:cubicBezTo>
                  <a:lnTo>
                    <a:pt x="55" y="33"/>
                  </a:lnTo>
                  <a:close/>
                  <a:moveTo>
                    <a:pt x="55" y="47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47"/>
                    <a:pt x="44" y="47"/>
                    <a:pt x="44" y="47"/>
                  </a:cubicBezTo>
                  <a:lnTo>
                    <a:pt x="55" y="47"/>
                  </a:lnTo>
                  <a:close/>
                  <a:moveTo>
                    <a:pt x="55" y="5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9"/>
                    <a:pt x="44" y="59"/>
                    <a:pt x="44" y="59"/>
                  </a:cubicBezTo>
                  <a:lnTo>
                    <a:pt x="55" y="5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3" name="文本占位符 9"/>
          <p:cNvSpPr txBox="1"/>
          <p:nvPr/>
        </p:nvSpPr>
        <p:spPr>
          <a:xfrm>
            <a:off x="2606019" y="2443688"/>
            <a:ext cx="1744543" cy="278985"/>
          </a:xfrm>
          <a:prstGeom prst="rect">
            <a:avLst/>
          </a:prstGeom>
        </p:spPr>
        <p:txBody>
          <a:bodyPr anchor="ctr" anchorCtr="0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getTime()</a:t>
            </a:r>
            <a:endParaRPr lang="zh-CN" altLang="en-US" sz="1800" dirty="0"/>
          </a:p>
        </p:txBody>
      </p:sp>
      <p:sp>
        <p:nvSpPr>
          <p:cNvPr id="24" name="文本占位符 9"/>
          <p:cNvSpPr txBox="1"/>
          <p:nvPr/>
        </p:nvSpPr>
        <p:spPr>
          <a:xfrm>
            <a:off x="1991697" y="2795947"/>
            <a:ext cx="2358865" cy="294386"/>
          </a:xfrm>
          <a:prstGeom prst="rect">
            <a:avLst/>
          </a:prstGeom>
        </p:spPr>
        <p:txBody>
          <a:bodyPr anchor="ctr" anchorCtr="0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1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需要实例化</a:t>
            </a:r>
            <a:endParaRPr lang="zh-CN" altLang="en-US" sz="1400" dirty="0"/>
          </a:p>
        </p:txBody>
      </p:sp>
      <p:sp>
        <p:nvSpPr>
          <p:cNvPr id="25" name="文本占位符 9"/>
          <p:cNvSpPr txBox="1"/>
          <p:nvPr/>
        </p:nvSpPr>
        <p:spPr>
          <a:xfrm>
            <a:off x="2606019" y="4400820"/>
            <a:ext cx="1744543" cy="278985"/>
          </a:xfrm>
          <a:prstGeom prst="rect">
            <a:avLst/>
          </a:prstGeom>
        </p:spPr>
        <p:txBody>
          <a:bodyPr anchor="ctr" anchorCtr="0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C00000"/>
                </a:solidFill>
              </a:rPr>
              <a:t>+new Date()</a:t>
            </a:r>
            <a:endParaRPr lang="zh-CN" altLang="en-US" sz="1800" dirty="0"/>
          </a:p>
        </p:txBody>
      </p:sp>
      <p:sp>
        <p:nvSpPr>
          <p:cNvPr id="26" name="文本占位符 9"/>
          <p:cNvSpPr txBox="1"/>
          <p:nvPr/>
        </p:nvSpPr>
        <p:spPr>
          <a:xfrm>
            <a:off x="1999870" y="4755994"/>
            <a:ext cx="2358865" cy="258595"/>
          </a:xfrm>
          <a:prstGeom prst="rect">
            <a:avLst/>
          </a:prstGeom>
        </p:spPr>
        <p:txBody>
          <a:bodyPr anchor="ctr" anchorCtr="0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1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本质转换为数字</a:t>
            </a:r>
            <a:endParaRPr lang="zh-CN" altLang="en-US" sz="1400" dirty="0"/>
          </a:p>
        </p:txBody>
      </p:sp>
      <p:sp>
        <p:nvSpPr>
          <p:cNvPr id="27" name="文本占位符 9"/>
          <p:cNvSpPr txBox="1"/>
          <p:nvPr/>
        </p:nvSpPr>
        <p:spPr>
          <a:xfrm>
            <a:off x="8007414" y="3491822"/>
            <a:ext cx="2144119" cy="278985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Date.now()</a:t>
            </a:r>
            <a:endParaRPr lang="en-US" altLang="zh-CN" sz="1800" dirty="0">
              <a:solidFill>
                <a:srgbClr val="C00000"/>
              </a:solidFill>
            </a:endParaRPr>
          </a:p>
        </p:txBody>
      </p:sp>
      <p:sp>
        <p:nvSpPr>
          <p:cNvPr id="28" name="文本占位符 9"/>
          <p:cNvSpPr txBox="1"/>
          <p:nvPr/>
        </p:nvSpPr>
        <p:spPr>
          <a:xfrm>
            <a:off x="8007414" y="3859466"/>
            <a:ext cx="2358865" cy="513941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1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无需实例化</a:t>
            </a:r>
          </a:p>
          <a:p>
            <a:r>
              <a:rPr lang="zh-CN" altLang="en-US" sz="1400"/>
              <a:t>但是只能得到</a:t>
            </a:r>
            <a:r>
              <a:rPr lang="zh-CN" altLang="en-US" sz="1400">
                <a:solidFill>
                  <a:srgbClr val="C00000"/>
                </a:solidFill>
              </a:rPr>
              <a:t>当前的时间戳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490" y="3206199"/>
            <a:ext cx="3432340" cy="668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16" y="5153206"/>
            <a:ext cx="4019048" cy="514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461" y="4495094"/>
            <a:ext cx="3888253" cy="52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4668838" y="1517929"/>
            <a:ext cx="6690872" cy="4246563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为什么需要时间戳？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0231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倒计时效果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，需要借助于时间戳完成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时间戳是什么？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0231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是计量时间的方式，是指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1970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01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01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秒起至现在的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总毫秒数</a:t>
            </a:r>
            <a:endParaRPr lang="en-US" altLang="zh-CN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时间戳有哪三种方式？重点记住那个？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date.getTime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+new Date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      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使用较为简单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Date.now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2169470" y="915560"/>
            <a:ext cx="62113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倒计时</a:t>
            </a:r>
            <a:r>
              <a:rPr lang="zh-CN" altLang="en-US" sz="2400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效果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2181045" y="1498507"/>
            <a:ext cx="937272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需求：计算到下课还有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多少时间（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18:30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26626" y="968974"/>
            <a:ext cx="1228476" cy="528956"/>
            <a:chOff x="852891" y="1026849"/>
            <a:chExt cx="1228476" cy="528956"/>
          </a:xfrm>
        </p:grpSpPr>
        <p:sp>
          <p:nvSpPr>
            <p:cNvPr id="15" name="矩形 14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B60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" name="六边形 1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B60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" name="图形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4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8" name="TextBox 5"/>
          <p:cNvSpPr txBox="1"/>
          <p:nvPr/>
        </p:nvSpPr>
        <p:spPr>
          <a:xfrm>
            <a:off x="2181045" y="2093029"/>
            <a:ext cx="9104271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①：核心</a:t>
            </a: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 使用</a:t>
            </a:r>
            <a:r>
              <a:rPr lang="zh-CN" altLang="en-US" sz="16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将来的时间戳减去现在的</a:t>
            </a:r>
            <a:r>
              <a:rPr lang="zh-CN" altLang="en-US" sz="16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时间戳</a:t>
            </a:r>
            <a:r>
              <a:rPr lang="zh-CN" altLang="en-US" sz="16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，封装函数 </a:t>
            </a:r>
            <a:r>
              <a:rPr lang="en-US" altLang="zh-CN" sz="16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getTimer</a:t>
            </a:r>
            <a:endParaRPr lang="en-US" altLang="zh-CN" sz="1600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②：把</a:t>
            </a: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剩余</a:t>
            </a:r>
            <a:r>
              <a:rPr lang="zh-CN" altLang="en-US" sz="16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的时间戳</a:t>
            </a:r>
            <a:r>
              <a:rPr lang="zh-CN" altLang="en-US" sz="16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转换</a:t>
            </a:r>
            <a:r>
              <a:rPr lang="zh-CN" altLang="en-US" sz="16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为 </a:t>
            </a:r>
            <a:r>
              <a:rPr lang="zh-CN" altLang="en-US" sz="16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时</a:t>
            </a:r>
            <a:r>
              <a:rPr lang="zh-CN" altLang="en-US" sz="16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、</a:t>
            </a:r>
            <a:r>
              <a:rPr lang="zh-CN" altLang="en-US" sz="16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</a:t>
            </a:r>
            <a:r>
              <a:rPr lang="zh-CN" altLang="en-US" sz="16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、</a:t>
            </a:r>
            <a:r>
              <a:rPr lang="zh-CN" altLang="en-US" sz="16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秒</a:t>
            </a:r>
            <a:endParaRPr lang="en-US" altLang="zh-CN" sz="160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③：把计算</a:t>
            </a:r>
            <a:r>
              <a:rPr lang="zh-CN" altLang="en-US" sz="16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时分秒</a:t>
            </a:r>
            <a:r>
              <a:rPr lang="zh-CN" altLang="en-US" sz="16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写到对应 </a:t>
            </a:r>
            <a:r>
              <a:rPr lang="en-US" altLang="zh-CN" sz="16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span</a:t>
            </a:r>
            <a:r>
              <a:rPr lang="en-US" altLang="zh-CN" sz="16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sz="16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盒子里面</a:t>
            </a:r>
            <a:endParaRPr lang="en-US" altLang="zh-CN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 添加</a:t>
            </a:r>
            <a:r>
              <a:rPr lang="zh-CN" altLang="en-US" sz="16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定时器</a:t>
            </a:r>
            <a:r>
              <a:rPr lang="zh-CN" altLang="en-US" sz="16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效果自动变化时间</a:t>
            </a:r>
            <a:endParaRPr lang="en-US" altLang="zh-CN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注意：</a:t>
            </a:r>
            <a:endParaRPr lang="en-US" altLang="zh-CN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通过时间戳得到是毫秒，需要</a:t>
            </a:r>
            <a:r>
              <a:rPr lang="zh-CN" altLang="en-US" sz="16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转换为秒</a:t>
            </a: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在计算</a:t>
            </a:r>
            <a:endParaRPr lang="en-US" altLang="zh-CN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转换公式：</a:t>
            </a:r>
            <a:endParaRPr lang="en-US" altLang="zh-CN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 h 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= parseInt(总秒数/ 60/60 %24)   //   计算小时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 m = parseInt(总秒数 /60 %</a:t>
            </a:r>
            <a:r>
              <a:rPr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60 )     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//   计算分数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 s = parseInt(总秒数%</a:t>
            </a:r>
            <a:r>
              <a:rPr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60)               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//   计算当前秒数</a:t>
            </a:r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90" y="1904822"/>
            <a:ext cx="2936875" cy="3676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7134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日期对象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节点操作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M</a:t>
            </a:r>
            <a:r>
              <a:rPr lang="zh-CN" altLang="en-US" dirty="0"/>
              <a:t>端事件</a:t>
            </a:r>
            <a:endParaRPr lang="en-US" altLang="zh-CN" dirty="0"/>
          </a:p>
          <a:p>
            <a:r>
              <a:rPr lang="en-US" altLang="zh-CN" dirty="0"/>
              <a:t>JS</a:t>
            </a:r>
            <a:r>
              <a:rPr lang="zh-CN" altLang="en-US" dirty="0"/>
              <a:t>插件</a:t>
            </a:r>
            <a:endParaRPr lang="en-US" altLang="zh-CN" dirty="0"/>
          </a:p>
          <a:p>
            <a:r>
              <a:rPr lang="zh-CN" altLang="en-US" dirty="0"/>
              <a:t>综合案例</a:t>
            </a: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节点操作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DOM </a:t>
            </a:r>
            <a:r>
              <a:rPr lang="zh-CN" altLang="en-US" dirty="0">
                <a:solidFill>
                  <a:srgbClr val="C00000"/>
                </a:solidFill>
              </a:rPr>
              <a:t>节点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查找节点</a:t>
            </a:r>
            <a:endParaRPr lang="en-US" altLang="zh-CN" dirty="0"/>
          </a:p>
          <a:p>
            <a:r>
              <a:rPr lang="zh-CN" altLang="en-US" dirty="0"/>
              <a:t>增加节点</a:t>
            </a:r>
            <a:endParaRPr lang="en-US" altLang="zh-CN" dirty="0"/>
          </a:p>
          <a:p>
            <a:r>
              <a:rPr lang="zh-CN" altLang="en-US" dirty="0"/>
              <a:t>删除节点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2.1 </a:t>
            </a:r>
            <a:r>
              <a:rPr lang="en-US" altLang="zh-CN" b="0" dirty="0"/>
              <a:t>DOM</a:t>
            </a:r>
            <a:r>
              <a:rPr lang="zh-CN" altLang="en-US" b="0" dirty="0"/>
              <a:t>节点</a:t>
            </a:r>
            <a:endParaRPr kumimoji="1" lang="zh-CN" altLang="en-US" b="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en-US" altLang="zh-CN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树：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en-US" altLang="zh-CN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文档以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树状结构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直观的表现出来，我们称之为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树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或者 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节点树</a:t>
            </a:r>
            <a:endParaRPr kumimoji="1"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r>
              <a:rPr lang="zh-CN" altLang="en-US" b="1"/>
              <a:t>节点（</a:t>
            </a:r>
            <a:r>
              <a:rPr lang="en-US" altLang="zh-CN" b="1"/>
              <a:t>Node</a:t>
            </a:r>
            <a:r>
              <a:rPr lang="zh-CN" altLang="en-US" b="1"/>
              <a:t>）</a:t>
            </a:r>
            <a:r>
              <a:rPr lang="zh-CN" altLang="en-US"/>
              <a:t>是</a:t>
            </a:r>
            <a:r>
              <a:rPr lang="en-US" altLang="zh-CN"/>
              <a:t>DOM</a:t>
            </a:r>
            <a:r>
              <a:rPr lang="zh-CN" altLang="en-US"/>
              <a:t>树</a:t>
            </a:r>
            <a:r>
              <a:rPr lang="en-US" altLang="zh-CN"/>
              <a:t>(</a:t>
            </a:r>
            <a:r>
              <a:rPr lang="zh-CN" altLang="en-US"/>
              <a:t>节点树</a:t>
            </a:r>
            <a:r>
              <a:rPr lang="en-US" altLang="zh-CN"/>
              <a:t>)</a:t>
            </a:r>
            <a:r>
              <a:rPr lang="zh-CN" altLang="en-US"/>
              <a:t>中的单个点。包括文档本身、</a:t>
            </a:r>
            <a:r>
              <a:rPr lang="zh-CN" altLang="en-US">
                <a:solidFill>
                  <a:srgbClr val="C00000"/>
                </a:solidFill>
              </a:rPr>
              <a:t>元素</a:t>
            </a:r>
            <a:r>
              <a:rPr lang="zh-CN" altLang="en-US"/>
              <a:t>、文本以及注释都属于是节点。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280" y="3034792"/>
            <a:ext cx="5978929" cy="241819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82" y="2702955"/>
            <a:ext cx="5404350" cy="30818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2.1 </a:t>
            </a:r>
            <a:r>
              <a:rPr lang="en-US" altLang="zh-CN" b="0" dirty="0"/>
              <a:t>DOM</a:t>
            </a:r>
            <a:r>
              <a:rPr lang="zh-CN" altLang="en-US" b="0" dirty="0"/>
              <a:t>节点</a:t>
            </a:r>
            <a:endParaRPr kumimoji="1" lang="zh-CN" altLang="en-US" b="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en-US" altLang="zh-CN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树：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en-US" altLang="zh-CN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文档以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树状结构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直观的表现出来，我们称之为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树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或者 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节点树</a:t>
            </a:r>
            <a:endParaRPr kumimoji="1"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r>
              <a:rPr lang="zh-CN" altLang="en-US" b="1"/>
              <a:t>节点（</a:t>
            </a:r>
            <a:r>
              <a:rPr lang="en-US" altLang="zh-CN" b="1"/>
              <a:t>Node</a:t>
            </a:r>
            <a:r>
              <a:rPr lang="zh-CN" altLang="en-US" b="1"/>
              <a:t>）</a:t>
            </a:r>
            <a:r>
              <a:rPr lang="zh-CN" altLang="en-US"/>
              <a:t>是</a:t>
            </a:r>
            <a:r>
              <a:rPr lang="en-US" altLang="zh-CN"/>
              <a:t>DOM</a:t>
            </a:r>
            <a:r>
              <a:rPr lang="zh-CN" altLang="en-US"/>
              <a:t>树</a:t>
            </a:r>
            <a:r>
              <a:rPr lang="en-US" altLang="zh-CN"/>
              <a:t>(</a:t>
            </a:r>
            <a:r>
              <a:rPr lang="zh-CN" altLang="en-US"/>
              <a:t>节点树</a:t>
            </a:r>
            <a:r>
              <a:rPr lang="en-US" altLang="zh-CN"/>
              <a:t>)</a:t>
            </a:r>
            <a:r>
              <a:rPr lang="zh-CN" altLang="en-US"/>
              <a:t>中的单个点。包括文档本身、</a:t>
            </a:r>
            <a:r>
              <a:rPr lang="zh-CN" altLang="en-US">
                <a:solidFill>
                  <a:srgbClr val="C00000"/>
                </a:solidFill>
              </a:rPr>
              <a:t>元素</a:t>
            </a:r>
            <a:r>
              <a:rPr lang="zh-CN" altLang="en-US"/>
              <a:t>、文本以及注释都属于是节点。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445770" indent="-268605"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元素节点（重点）</a:t>
            </a:r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95680" lvl="1" indent="-285750">
              <a:lnSpc>
                <a:spcPct val="150000"/>
              </a:lnSpc>
            </a:pPr>
            <a:r>
              <a:rPr lang="zh-CN" altLang="en-US" sz="1465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所有的标签 比如 </a:t>
            </a:r>
            <a:r>
              <a:rPr lang="en-US" altLang="zh-CN" sz="1465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body</a:t>
            </a:r>
            <a:r>
              <a:rPr lang="zh-CN" altLang="en-US" sz="1465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65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div</a:t>
            </a:r>
          </a:p>
          <a:p>
            <a:pPr marL="995680" lvl="1" indent="-285750">
              <a:lnSpc>
                <a:spcPct val="150000"/>
              </a:lnSpc>
            </a:pPr>
            <a:r>
              <a:rPr lang="zh-CN" altLang="en-US" sz="1465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65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 </a:t>
            </a:r>
            <a:r>
              <a:rPr lang="zh-CN" altLang="en-US" sz="1465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是根节点</a:t>
            </a:r>
            <a:endParaRPr lang="en-US" altLang="zh-CN" sz="1465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445770" indent="-268605">
              <a:buFont typeface="Wingdings" panose="05000000000000000000" pitchFamily="2" charset="2"/>
              <a:buChar char="Ø"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属性节点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95680" lvl="1" indent="-285750">
              <a:lnSpc>
                <a:spcPct val="150000"/>
              </a:lnSpc>
            </a:pPr>
            <a:r>
              <a:rPr lang="zh-CN" altLang="en-US" sz="1465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所有的属性 比如 </a:t>
            </a:r>
            <a:r>
              <a:rPr lang="en-US" altLang="zh-CN" sz="1465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href</a:t>
            </a:r>
          </a:p>
          <a:p>
            <a:pPr marL="445770" indent="-268605">
              <a:buFont typeface="Wingdings" panose="05000000000000000000" pitchFamily="2" charset="2"/>
              <a:buChar char="Ø"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文本节点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95680" lvl="1" indent="-285750">
              <a:lnSpc>
                <a:spcPct val="150000"/>
              </a:lnSpc>
            </a:pPr>
            <a:r>
              <a:rPr lang="zh-CN" altLang="en-US" sz="1465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所有的文本  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r>
              <a:rPr lang="zh-CN" altLang="en-US" b="1"/>
              <a:t>学习节点有什么好处？</a:t>
            </a:r>
            <a:endParaRPr lang="en-US" altLang="zh-CN" b="1"/>
          </a:p>
          <a:p>
            <a:pPr marL="445770" indent="-268605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利用节点关系可以更好的操作元素（比如查询更方便）</a:t>
            </a:r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280" y="3034792"/>
            <a:ext cx="5978929" cy="241819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2693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7134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日期对象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节点操作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M</a:t>
            </a:r>
            <a:r>
              <a:rPr lang="zh-CN" altLang="en-US" dirty="0"/>
              <a:t>端事件</a:t>
            </a:r>
            <a:endParaRPr lang="en-US" altLang="zh-CN" dirty="0"/>
          </a:p>
          <a:p>
            <a:r>
              <a:rPr lang="en-US" altLang="zh-CN" dirty="0"/>
              <a:t>JS</a:t>
            </a:r>
            <a:r>
              <a:rPr lang="zh-CN" altLang="en-US" dirty="0"/>
              <a:t>插件</a:t>
            </a:r>
            <a:endParaRPr lang="en-US" altLang="zh-CN" dirty="0"/>
          </a:p>
          <a:p>
            <a:r>
              <a:rPr lang="zh-CN" altLang="en-US" dirty="0"/>
              <a:t>综合案例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26355" y="1463040"/>
            <a:ext cx="6689090" cy="4708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什么是</a:t>
            </a:r>
            <a:r>
              <a:rPr lang="en-US" altLang="zh-CN"/>
              <a:t>DOM</a:t>
            </a:r>
            <a:r>
              <a:rPr lang="zh-CN" altLang="en-US"/>
              <a:t>树？</a:t>
            </a:r>
            <a:endParaRPr lang="en-US" altLang="zh-CN"/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 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文档以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树状结构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直观的表现出来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/>
              <a:t>什么</a:t>
            </a:r>
            <a:r>
              <a:rPr lang="zh-CN" altLang="en-US" dirty="0"/>
              <a:t>是</a:t>
            </a:r>
            <a:r>
              <a:rPr lang="en-US" altLang="zh-CN" dirty="0"/>
              <a:t>DOM </a:t>
            </a:r>
            <a:r>
              <a:rPr lang="zh-CN" altLang="en-US" dirty="0"/>
              <a:t>节点？</a:t>
            </a:r>
            <a:endParaRPr lang="en-US" altLang="zh-CN" dirty="0"/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树里每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一个点都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称之为节点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DOM</a:t>
            </a:r>
            <a:r>
              <a:rPr lang="zh-CN" altLang="en-US" dirty="0"/>
              <a:t>节点的</a:t>
            </a:r>
            <a:r>
              <a:rPr lang="zh-CN" altLang="en-US"/>
              <a:t>分类？我们重点记住哪个？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元素节点  比如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div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属性节点  比如 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文本节点  比如标签里面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的文字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55" y="4483944"/>
            <a:ext cx="4670098" cy="188883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节点操作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DOM </a:t>
            </a:r>
            <a:r>
              <a:rPr lang="zh-CN" altLang="en-US" dirty="0">
                <a:solidFill>
                  <a:schemeClr val="tx1"/>
                </a:solidFill>
              </a:rPr>
              <a:t>节点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查找节点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增加节点</a:t>
            </a:r>
            <a:endParaRPr lang="en-US" altLang="zh-CN" dirty="0"/>
          </a:p>
          <a:p>
            <a:r>
              <a:rPr lang="zh-CN" altLang="en-US" dirty="0"/>
              <a:t>删除节点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2.2 </a:t>
            </a:r>
            <a:r>
              <a:rPr lang="zh-CN" altLang="en-US" b="0" dirty="0"/>
              <a:t>查找节点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查找节点：利用</a:t>
            </a:r>
            <a:r>
              <a:rPr lang="zh-CN" altLang="en-US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节点关系</a:t>
            </a: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查找节点，返回的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都是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父节点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子节点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兄弟节点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有了查找节点可以使我们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选择元素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更加方便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333" y="1002233"/>
            <a:ext cx="4647885" cy="22271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="0" dirty="0"/>
              <a:t>.2 </a:t>
            </a:r>
            <a:r>
              <a:rPr lang="zh-CN" altLang="en-US" b="0" dirty="0"/>
              <a:t>查找节点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zh-CN" altLang="en-US" b="1" dirty="0"/>
              <a:t>父节点查找：</a:t>
            </a:r>
            <a:endParaRPr lang="en-US" altLang="zh-CN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>
            <a:off x="989759" y="2343575"/>
            <a:ext cx="8045013" cy="626663"/>
            <a:chOff x="2158618" y="2292775"/>
            <a:chExt cx="8045013" cy="626663"/>
          </a:xfrm>
        </p:grpSpPr>
        <p:sp>
          <p:nvSpPr>
            <p:cNvPr id="9" name="右箭头 7"/>
            <p:cNvSpPr/>
            <p:nvPr/>
          </p:nvSpPr>
          <p:spPr bwMode="auto">
            <a:xfrm>
              <a:off x="3889190" y="2450255"/>
              <a:ext cx="450508" cy="361164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2158618" y="2292775"/>
              <a:ext cx="1940679" cy="626663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1" name="TextBox 18"/>
            <p:cNvSpPr txBox="1"/>
            <p:nvPr/>
          </p:nvSpPr>
          <p:spPr>
            <a:xfrm>
              <a:off x="2205178" y="2452218"/>
              <a:ext cx="1847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parentNode</a:t>
              </a:r>
              <a:endParaRPr lang="zh-CN" altLang="en-US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4062491" y="2292775"/>
              <a:ext cx="6141140" cy="626663"/>
              <a:chOff x="3440971" y="1286794"/>
              <a:chExt cx="7852672" cy="801314"/>
            </a:xfrm>
          </p:grpSpPr>
          <p:sp>
            <p:nvSpPr>
              <p:cNvPr id="13" name="矩形 12"/>
              <p:cNvSpPr/>
              <p:nvPr/>
            </p:nvSpPr>
            <p:spPr bwMode="auto">
              <a:xfrm>
                <a:off x="3440971" y="1286794"/>
                <a:ext cx="7852672" cy="801314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2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endPara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TextBox 19"/>
              <p:cNvSpPr txBox="1"/>
              <p:nvPr/>
            </p:nvSpPr>
            <p:spPr>
              <a:xfrm>
                <a:off x="3709635" y="1522296"/>
                <a:ext cx="7200800" cy="432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16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返回最近一级的</a:t>
                </a:r>
                <a:r>
                  <a:rPr lang="zh-CN" altLang="en-US" sz="16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父节点</a:t>
                </a:r>
                <a:r>
                  <a:rPr lang="zh-CN" altLang="en-US" sz="16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对象， 找不到返回为 </a:t>
                </a:r>
                <a:r>
                  <a:rPr lang="en-US" altLang="zh-CN" sz="16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null</a:t>
                </a:r>
              </a:p>
            </p:txBody>
          </p:sp>
        </p:grp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59" y="3394565"/>
            <a:ext cx="2887974" cy="4922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关闭王者荣耀案例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2195450" y="1620630"/>
            <a:ext cx="38412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需求：点击关闭按钮，关闭弹窗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①：点击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关闭按钮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，关闭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父元素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285" y="1069311"/>
            <a:ext cx="4647885" cy="22271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2.2 </a:t>
            </a:r>
            <a:r>
              <a:rPr lang="zh-CN" altLang="en-US" b="0" dirty="0"/>
              <a:t>查找节点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子节点</a:t>
            </a: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查找：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448481" y="2393512"/>
            <a:ext cx="4396256" cy="3873951"/>
            <a:chOff x="6587320" y="2414778"/>
            <a:chExt cx="4396256" cy="3873951"/>
          </a:xfrm>
        </p:grpSpPr>
        <p:sp>
          <p:nvSpPr>
            <p:cNvPr id="6" name="矩形: 圆角 4"/>
            <p:cNvSpPr/>
            <p:nvPr/>
          </p:nvSpPr>
          <p:spPr bwMode="auto">
            <a:xfrm>
              <a:off x="6587320" y="2616321"/>
              <a:ext cx="4396256" cy="3672408"/>
            </a:xfrm>
            <a:prstGeom prst="round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59000"/>
                    </a:schemeClr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" name="矩形: 圆角 7"/>
            <p:cNvSpPr/>
            <p:nvPr/>
          </p:nvSpPr>
          <p:spPr bwMode="auto">
            <a:xfrm>
              <a:off x="7648338" y="2414778"/>
              <a:ext cx="2466725" cy="499610"/>
            </a:xfrm>
            <a:prstGeom prst="roundRect">
              <a:avLst>
                <a:gd name="adj" fmla="val 703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zh-CN" altLang="en-US" sz="2000" b="1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5" name="文本占位符 9"/>
          <p:cNvSpPr txBox="1"/>
          <p:nvPr/>
        </p:nvSpPr>
        <p:spPr>
          <a:xfrm>
            <a:off x="7602280" y="2446439"/>
            <a:ext cx="2277694" cy="393756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children</a:t>
            </a:r>
            <a:r>
              <a:rPr lang="zh-CN" altLang="en-US"/>
              <a:t>（重点）</a:t>
            </a:r>
            <a:endParaRPr lang="zh-CN" altLang="en-US" dirty="0"/>
          </a:p>
        </p:txBody>
      </p:sp>
      <p:sp>
        <p:nvSpPr>
          <p:cNvPr id="17" name="文本占位符 11"/>
          <p:cNvSpPr txBox="1"/>
          <p:nvPr/>
        </p:nvSpPr>
        <p:spPr>
          <a:xfrm>
            <a:off x="6865754" y="3208987"/>
            <a:ext cx="3750745" cy="2742609"/>
          </a:xfrm>
          <a:prstGeom prst="rect">
            <a:avLst/>
          </a:prstGeom>
        </p:spPr>
        <p:txBody>
          <a:bodyPr/>
          <a:lstStyle>
            <a:lvl1pPr marL="171450" indent="-1714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l"/>
              <a:defRPr sz="14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获得所有</a:t>
            </a:r>
            <a:r>
              <a:rPr lang="zh-CN" altLang="en-US">
                <a:solidFill>
                  <a:srgbClr val="C00000"/>
                </a:solidFill>
              </a:rPr>
              <a:t>子元素节点，</a:t>
            </a:r>
            <a:r>
              <a:rPr lang="zh-CN" altLang="en-US"/>
              <a:t>返回的是一个</a:t>
            </a:r>
            <a:r>
              <a:rPr lang="zh-CN" altLang="en-US">
                <a:solidFill>
                  <a:srgbClr val="C00000"/>
                </a:solidFill>
              </a:rPr>
              <a:t>伪数组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节点对象</a:t>
            </a:r>
            <a:r>
              <a:rPr lang="en-US" altLang="zh-CN">
                <a:solidFill>
                  <a:srgbClr val="C00000"/>
                </a:solidFill>
              </a:rPr>
              <a:t>.children</a:t>
            </a:r>
          </a:p>
          <a:p>
            <a:endParaRPr lang="zh-CN" altLang="en-US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899" y="3208987"/>
            <a:ext cx="3561905" cy="2028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2.2 </a:t>
            </a:r>
            <a:r>
              <a:rPr lang="zh-CN" altLang="en-US" b="0" dirty="0"/>
              <a:t>查找节点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zh-CN" altLang="en-US" b="1"/>
              <a:t>兄弟关系查找</a:t>
            </a: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47262" y="2393512"/>
            <a:ext cx="9497475" cy="3873951"/>
            <a:chOff x="1486101" y="2414778"/>
            <a:chExt cx="9497475" cy="3873951"/>
          </a:xfrm>
        </p:grpSpPr>
        <p:sp>
          <p:nvSpPr>
            <p:cNvPr id="6" name="矩形: 圆角 4"/>
            <p:cNvSpPr/>
            <p:nvPr/>
          </p:nvSpPr>
          <p:spPr bwMode="auto">
            <a:xfrm>
              <a:off x="6587320" y="2616321"/>
              <a:ext cx="4396256" cy="3672408"/>
            </a:xfrm>
            <a:prstGeom prst="round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59000"/>
                    </a:schemeClr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" name="矩形: 圆角 5"/>
            <p:cNvSpPr/>
            <p:nvPr/>
          </p:nvSpPr>
          <p:spPr bwMode="auto">
            <a:xfrm>
              <a:off x="1486101" y="2616321"/>
              <a:ext cx="4396256" cy="3672408"/>
            </a:xfrm>
            <a:prstGeom prst="roundRect">
              <a:avLst/>
            </a:prstGeom>
            <a:noFill/>
            <a:ln w="9525" cap="flat" cmpd="sng" algn="ctr">
              <a:solidFill>
                <a:srgbClr val="40404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60000"/>
                    </a:schemeClr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" name="矩形: 圆角 6"/>
            <p:cNvSpPr/>
            <p:nvPr/>
          </p:nvSpPr>
          <p:spPr bwMode="auto">
            <a:xfrm>
              <a:off x="2450866" y="2414778"/>
              <a:ext cx="2466725" cy="499610"/>
            </a:xfrm>
            <a:prstGeom prst="roundRect">
              <a:avLst>
                <a:gd name="adj" fmla="val 703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 sz="2000" b="1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" name="矩形: 圆角 7"/>
            <p:cNvSpPr/>
            <p:nvPr/>
          </p:nvSpPr>
          <p:spPr bwMode="auto">
            <a:xfrm>
              <a:off x="7648338" y="2414778"/>
              <a:ext cx="2466725" cy="499610"/>
            </a:xfrm>
            <a:prstGeom prst="roundRect">
              <a:avLst>
                <a:gd name="adj" fmla="val 703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zh-CN" altLang="en-US" sz="2000" b="1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" name="菱形 9"/>
            <p:cNvSpPr/>
            <p:nvPr/>
          </p:nvSpPr>
          <p:spPr bwMode="auto">
            <a:xfrm>
              <a:off x="5750910" y="3708645"/>
              <a:ext cx="952739" cy="1029997"/>
            </a:xfrm>
            <a:prstGeom prst="diamond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3" name="文本占位符 9"/>
          <p:cNvSpPr txBox="1"/>
          <p:nvPr/>
        </p:nvSpPr>
        <p:spPr>
          <a:xfrm>
            <a:off x="2402958" y="2449616"/>
            <a:ext cx="2375794" cy="393756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C00000"/>
                </a:solidFill>
              </a:rPr>
              <a:t>下一个兄弟</a:t>
            </a:r>
            <a:endParaRPr lang="en-US" altLang="zh-CN"/>
          </a:p>
        </p:txBody>
      </p:sp>
      <p:sp>
        <p:nvSpPr>
          <p:cNvPr id="15" name="文本占位符 9"/>
          <p:cNvSpPr txBox="1"/>
          <p:nvPr/>
        </p:nvSpPr>
        <p:spPr>
          <a:xfrm>
            <a:off x="7602280" y="2446439"/>
            <a:ext cx="2277694" cy="393756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6" name="文本占位符 11"/>
          <p:cNvSpPr txBox="1"/>
          <p:nvPr/>
        </p:nvSpPr>
        <p:spPr>
          <a:xfrm>
            <a:off x="1711841" y="3208988"/>
            <a:ext cx="3750745" cy="2742609"/>
          </a:xfrm>
          <a:prstGeom prst="rect">
            <a:avLst/>
          </a:prstGeom>
        </p:spPr>
        <p:txBody>
          <a:bodyPr/>
          <a:lstStyle>
            <a:lvl1pPr marL="171450" indent="-1714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4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节点对象</a:t>
            </a:r>
            <a:r>
              <a:rPr lang="en-US" altLang="zh-CN"/>
              <a:t>.</a:t>
            </a:r>
            <a:r>
              <a:rPr lang="en-US" altLang="zh-CN">
                <a:solidFill>
                  <a:srgbClr val="C00000"/>
                </a:solidFill>
              </a:rPr>
              <a:t>nextElementSibling</a:t>
            </a:r>
          </a:p>
          <a:p>
            <a:r>
              <a:rPr lang="zh-CN" altLang="en-US"/>
              <a:t>该属性获取节点的</a:t>
            </a:r>
            <a:r>
              <a:rPr lang="zh-CN" altLang="en-US">
                <a:solidFill>
                  <a:srgbClr val="C00000"/>
                </a:solidFill>
              </a:rPr>
              <a:t>下一个兄弟</a:t>
            </a:r>
            <a:r>
              <a:rPr lang="zh-CN" altLang="en-US"/>
              <a:t>节点</a:t>
            </a:r>
          </a:p>
          <a:p>
            <a:endParaRPr lang="en-US" altLang="zh-CN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7" name="文本占位符 11"/>
          <p:cNvSpPr txBox="1"/>
          <p:nvPr/>
        </p:nvSpPr>
        <p:spPr>
          <a:xfrm>
            <a:off x="6865754" y="3208987"/>
            <a:ext cx="3750745" cy="2742609"/>
          </a:xfrm>
          <a:prstGeom prst="rect">
            <a:avLst/>
          </a:prstGeom>
        </p:spPr>
        <p:txBody>
          <a:bodyPr/>
          <a:lstStyle>
            <a:lvl1pPr marL="171450" indent="-1714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l"/>
              <a:defRPr sz="14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节点对象</a:t>
            </a:r>
            <a:r>
              <a:rPr lang="en-US" altLang="zh-CN"/>
              <a:t>.previousElementSibling</a:t>
            </a:r>
          </a:p>
          <a:p>
            <a:r>
              <a:rPr lang="zh-CN" altLang="en-US"/>
              <a:t>该属性获取节点的</a:t>
            </a:r>
            <a:r>
              <a:rPr lang="zh-CN" altLang="en-US">
                <a:solidFill>
                  <a:srgbClr val="C00000"/>
                </a:solidFill>
              </a:rPr>
              <a:t>上一个兄弟节点</a:t>
            </a:r>
          </a:p>
        </p:txBody>
      </p:sp>
      <p:sp>
        <p:nvSpPr>
          <p:cNvPr id="19" name="文本占位符 9"/>
          <p:cNvSpPr txBox="1"/>
          <p:nvPr/>
        </p:nvSpPr>
        <p:spPr>
          <a:xfrm>
            <a:off x="7553229" y="2472903"/>
            <a:ext cx="2375794" cy="393756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C00000"/>
                </a:solidFill>
              </a:rPr>
              <a:t>上一个兄弟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查找所有</a:t>
            </a:r>
            <a:r>
              <a:rPr lang="zh-CN" altLang="en-US">
                <a:solidFill>
                  <a:srgbClr val="C00000"/>
                </a:solidFill>
              </a:rPr>
              <a:t>子元素节点</a:t>
            </a:r>
            <a:r>
              <a:rPr lang="zh-CN" altLang="en-US" dirty="0"/>
              <a:t>用那个</a:t>
            </a:r>
            <a:r>
              <a:rPr lang="zh-CN" altLang="en-US"/>
              <a:t>属性？返回值是什么？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节点对象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children</a:t>
            </a: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返回的是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伪数组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查找</a:t>
            </a:r>
            <a:r>
              <a:rPr lang="zh-CN" altLang="en-US"/>
              <a:t>兄弟节点有哪</a:t>
            </a:r>
            <a:r>
              <a:rPr lang="en-US" altLang="zh-CN"/>
              <a:t>2</a:t>
            </a:r>
            <a:r>
              <a:rPr lang="zh-CN" altLang="en-US"/>
              <a:t>个属性</a:t>
            </a:r>
            <a:r>
              <a:rPr lang="zh-CN" altLang="en-US" dirty="0"/>
              <a:t>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nextElementSibling 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下一个兄弟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previousElementSibling  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上一个兄弟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节点操作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DOM </a:t>
            </a:r>
            <a:r>
              <a:rPr lang="zh-CN" altLang="en-US" dirty="0">
                <a:solidFill>
                  <a:schemeClr val="tx1"/>
                </a:solidFill>
              </a:rPr>
              <a:t>节点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查找节点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增加节点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删除节点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2.3 </a:t>
            </a:r>
            <a:r>
              <a:rPr lang="zh-CN" altLang="en-US" b="0" dirty="0"/>
              <a:t>增加节点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很多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情况下，我们需要在页面中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增加元素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比如，点击发布按钮，可以新增一条信息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一般情况下，我们新增节点，按照如下操作：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节点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把创建的新的节点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放入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到指定的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元素内部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613" y="1479753"/>
            <a:ext cx="5299760" cy="238664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866958" y="1087756"/>
            <a:ext cx="6298881" cy="3501178"/>
          </a:xfrm>
        </p:spPr>
        <p:txBody>
          <a:bodyPr/>
          <a:lstStyle/>
          <a:p>
            <a:r>
              <a:rPr lang="zh-CN" altLang="en-US" dirty="0"/>
              <a:t>理解节点</a:t>
            </a:r>
            <a:r>
              <a:rPr lang="en-US" altLang="zh-CN" dirty="0"/>
              <a:t>(</a:t>
            </a:r>
            <a:r>
              <a:rPr lang="zh-CN" altLang="en-US" dirty="0"/>
              <a:t>标签</a:t>
            </a:r>
            <a:r>
              <a:rPr lang="en-US" altLang="zh-CN" dirty="0"/>
              <a:t>)</a:t>
            </a:r>
            <a:r>
              <a:rPr lang="zh-CN" altLang="en-US" dirty="0"/>
              <a:t>的增删改查</a:t>
            </a:r>
            <a:endParaRPr lang="en-US" altLang="zh-CN" dirty="0"/>
          </a:p>
          <a:p>
            <a:r>
              <a:rPr lang="zh-CN" altLang="en-US" dirty="0"/>
              <a:t>具备编写增加学生信息表案例的能力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2.3 </a:t>
            </a:r>
            <a:r>
              <a:rPr lang="zh-CN" altLang="en-US" b="0" dirty="0"/>
              <a:t>增加节点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创建节点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r>
              <a:rPr lang="zh-CN" altLang="en-US" dirty="0"/>
              <a:t>即创造出一个新的</a:t>
            </a:r>
            <a:r>
              <a:rPr lang="zh-CN" altLang="en-US"/>
              <a:t>网页元素</a:t>
            </a:r>
            <a:endParaRPr lang="en-US" altLang="zh-CN"/>
          </a:p>
          <a:p>
            <a:pPr marL="285750" indent="-285750"/>
            <a:r>
              <a:rPr lang="zh-CN" altLang="en-US"/>
              <a:t>创建元素节点语法：</a:t>
            </a:r>
            <a:endParaRPr lang="en-US" altLang="zh-CN" dirty="0"/>
          </a:p>
          <a:p>
            <a:pPr marL="360680" lvl="1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43" y="3087219"/>
            <a:ext cx="4961905" cy="8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2.3 </a:t>
            </a:r>
            <a:r>
              <a:rPr lang="zh-CN" altLang="en-US" b="0" dirty="0"/>
              <a:t>增加节点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追加节点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r>
              <a:rPr lang="zh-CN" altLang="en-US" dirty="0"/>
              <a:t>要想在界面看到，还得插入到某个父元素中</a:t>
            </a:r>
            <a:endParaRPr lang="en-US" altLang="zh-CN" dirty="0"/>
          </a:p>
          <a:p>
            <a:pPr marL="285750" indent="-285750"/>
            <a:r>
              <a:rPr lang="zh-CN" altLang="en-US"/>
              <a:t>父元素</a:t>
            </a:r>
            <a:r>
              <a:rPr lang="zh-CN" altLang="en-US" dirty="0">
                <a:solidFill>
                  <a:srgbClr val="C00000"/>
                </a:solidFill>
              </a:rPr>
              <a:t>最后一个子</a:t>
            </a:r>
            <a:r>
              <a:rPr lang="zh-CN" altLang="en-US">
                <a:solidFill>
                  <a:srgbClr val="C00000"/>
                </a:solidFill>
              </a:rPr>
              <a:t>节点之后</a:t>
            </a:r>
            <a:r>
              <a:rPr lang="zh-CN" altLang="en-US"/>
              <a:t>，插入节点元素</a:t>
            </a:r>
            <a:endParaRPr lang="en-US" altLang="zh-CN" dirty="0"/>
          </a:p>
          <a:p>
            <a:pPr marL="285750" indent="-285750"/>
            <a:endParaRPr lang="en-US" altLang="zh-CN" dirty="0"/>
          </a:p>
          <a:p>
            <a:pPr marL="285750" indent="-285750"/>
            <a:endParaRPr lang="en-US" altLang="zh-CN" dirty="0"/>
          </a:p>
          <a:p>
            <a:pPr marL="285750" indent="-285750"/>
            <a:r>
              <a:rPr lang="zh-CN" altLang="en-US"/>
              <a:t>父元素</a:t>
            </a:r>
            <a:r>
              <a:rPr lang="zh-CN" altLang="en-US">
                <a:solidFill>
                  <a:srgbClr val="C00000"/>
                </a:solidFill>
              </a:rPr>
              <a:t>第一个子元素的之前，</a:t>
            </a:r>
            <a:r>
              <a:rPr lang="zh-CN" altLang="en-US">
                <a:solidFill>
                  <a:schemeClr val="tx1"/>
                </a:solidFill>
              </a:rPr>
              <a:t>插入节点元素</a:t>
            </a:r>
            <a:endParaRPr lang="zh-CN" altLang="en-US" dirty="0">
              <a:solidFill>
                <a:schemeClr val="tx1"/>
              </a:solidFill>
            </a:endParaRPr>
          </a:p>
          <a:p>
            <a:pPr marL="285750" indent="-285750"/>
            <a:endParaRPr lang="en-US" altLang="zh-CN" dirty="0"/>
          </a:p>
          <a:p>
            <a:pPr marL="360680" lvl="1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3385" y="3060910"/>
            <a:ext cx="6121400" cy="49509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>
                <a:solidFill>
                  <a:srgbClr val="E5C07B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>
                <a:solidFill>
                  <a:srgbClr val="61AFE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  <a:endParaRPr lang="en-US" altLang="zh-CN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3385" y="4203910"/>
            <a:ext cx="6121400" cy="49509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>
                <a:solidFill>
                  <a:srgbClr val="E5C07B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>
                <a:solidFill>
                  <a:srgbClr val="61AFEF"/>
                </a:solidFill>
                <a:latin typeface="Consolas" panose="020B0609020204030204" pitchFamily="49" charset="0"/>
              </a:rPr>
              <a:t>prepend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  <a:endParaRPr lang="en-US" altLang="zh-CN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节点操作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DOM </a:t>
            </a:r>
            <a:r>
              <a:rPr lang="zh-CN" altLang="en-US" dirty="0">
                <a:solidFill>
                  <a:schemeClr val="tx1"/>
                </a:solidFill>
              </a:rPr>
              <a:t>节点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查找节点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增加节点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删除节点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2.4 </a:t>
            </a:r>
            <a:r>
              <a:rPr lang="zh-CN" altLang="en-US" b="0" dirty="0"/>
              <a:t>删除节点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zh-CN" altLang="en-US"/>
              <a:t>若</a:t>
            </a:r>
            <a:r>
              <a:rPr lang="zh-CN" altLang="en-US" dirty="0"/>
              <a:t>一个节点在页面中已不需要时，可以删除它</a:t>
            </a:r>
            <a:endParaRPr lang="en-US" altLang="zh-CN" dirty="0"/>
          </a:p>
          <a:p>
            <a:pPr marL="285750" indent="-285750"/>
            <a:r>
              <a:rPr lang="zh-CN" altLang="en-US" b="1"/>
              <a:t>语法</a:t>
            </a:r>
            <a:endParaRPr lang="en-US" altLang="zh-CN" b="1" dirty="0"/>
          </a:p>
          <a:p>
            <a:pPr marL="285750" indent="-285750"/>
            <a:endParaRPr lang="en-US" altLang="zh-CN" dirty="0"/>
          </a:p>
          <a:p>
            <a:pPr marL="285750" indent="-285750"/>
            <a:endParaRPr lang="en-US" altLang="zh-CN" dirty="0"/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把对象从它所属的 </a:t>
            </a:r>
            <a:r>
              <a:rPr lang="en-US" altLang="zh-CN" dirty="0">
                <a:solidFill>
                  <a:srgbClr val="C00000"/>
                </a:solidFill>
              </a:rPr>
              <a:t>DOM </a:t>
            </a:r>
            <a:r>
              <a:rPr lang="zh-CN" altLang="en-US" dirty="0">
                <a:solidFill>
                  <a:srgbClr val="C00000"/>
                </a:solidFill>
              </a:rPr>
              <a:t>树</a:t>
            </a:r>
            <a:r>
              <a:rPr lang="zh-CN" altLang="en-US">
                <a:solidFill>
                  <a:srgbClr val="C00000"/>
                </a:solidFill>
              </a:rPr>
              <a:t>中删除</a:t>
            </a:r>
            <a:endParaRPr lang="en-US" altLang="zh-CN">
              <a:solidFill>
                <a:srgbClr val="C00000"/>
              </a:solidFill>
            </a:endParaRPr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删除</a:t>
            </a:r>
            <a:r>
              <a:rPr lang="zh-CN" altLang="en-US" dirty="0"/>
              <a:t>节点和隐藏节点（</a:t>
            </a:r>
            <a:r>
              <a:rPr lang="en-US" altLang="zh-CN" dirty="0" err="1"/>
              <a:t>display:none</a:t>
            </a:r>
            <a:r>
              <a:rPr lang="zh-CN" altLang="en-US" dirty="0"/>
              <a:t>） 有区别的： </a:t>
            </a:r>
            <a:r>
              <a:rPr lang="zh-CN" altLang="en-US" dirty="0">
                <a:solidFill>
                  <a:srgbClr val="C00000"/>
                </a:solidFill>
              </a:rPr>
              <a:t>隐藏节点还是存在的</a:t>
            </a:r>
            <a:r>
              <a:rPr lang="zh-CN" altLang="en-US" dirty="0"/>
              <a:t>，但是删除，</a:t>
            </a:r>
            <a:r>
              <a:rPr lang="zh-CN" altLang="en-US"/>
              <a:t>则从</a:t>
            </a:r>
            <a:r>
              <a:rPr lang="en-US" altLang="zh-CN">
                <a:solidFill>
                  <a:srgbClr val="C00000"/>
                </a:solidFill>
              </a:rPr>
              <a:t>DOM</a:t>
            </a:r>
            <a:r>
              <a:rPr lang="zh-CN" altLang="en-US">
                <a:solidFill>
                  <a:srgbClr val="C00000"/>
                </a:solidFill>
              </a:rPr>
              <a:t>树中删除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2719" y="2595243"/>
            <a:ext cx="6121400" cy="49509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>
                <a:solidFill>
                  <a:srgbClr val="E5C07B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>
                <a:solidFill>
                  <a:srgbClr val="61AFEF"/>
                </a:solidFill>
                <a:latin typeface="Consolas" panose="020B0609020204030204" pitchFamily="49" charset="0"/>
              </a:rPr>
              <a:t>remove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  <a:endParaRPr lang="en-US" altLang="zh-CN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848867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日期对象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节点操作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M</a:t>
            </a:r>
            <a:r>
              <a:rPr lang="zh-CN" altLang="en-US">
                <a:solidFill>
                  <a:srgbClr val="C00000"/>
                </a:solidFill>
              </a:rPr>
              <a:t>端事件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JS</a:t>
            </a:r>
            <a:r>
              <a:rPr lang="zh-CN" altLang="en-US"/>
              <a:t>插件</a:t>
            </a:r>
            <a:endParaRPr lang="en-US" altLang="zh-CN"/>
          </a:p>
          <a:p>
            <a:r>
              <a:rPr lang="zh-CN" altLang="en-US"/>
              <a:t>综合</a:t>
            </a:r>
            <a:r>
              <a:rPr lang="zh-CN" altLang="en-US" dirty="0"/>
              <a:t>案例</a:t>
            </a:r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3. </a:t>
            </a:r>
            <a:r>
              <a:rPr lang="en-US" altLang="zh-CN" dirty="0"/>
              <a:t>M</a:t>
            </a:r>
            <a:r>
              <a:rPr lang="zh-CN" altLang="en-US" dirty="0"/>
              <a:t>端事件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79" y="1591200"/>
            <a:ext cx="11235587" cy="4550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M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端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移动端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有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自己独特的地方。比如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触屏事件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touch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（也称触摸事件），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Android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和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IOS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都有。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touch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对象代表一个触摸点。触摸点可能是一根手指，也可能是一根触摸笔。触屏事件可响应用户手指（或触控笔）对屏幕或者触控板操作。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常见的触屏事件如下：</a:t>
            </a:r>
          </a:p>
          <a:p>
            <a:endParaRPr lang="en-US" altLang="zh-CN" dirty="0"/>
          </a:p>
        </p:txBody>
      </p:sp>
      <p:pic>
        <p:nvPicPr>
          <p:cNvPr id="5" name="图片 4" descr="QKU32K%U{]]P[8F89LOB86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77" y="3334175"/>
            <a:ext cx="8882356" cy="1835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848867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日期对象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节点操作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端事件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JS</a:t>
            </a:r>
            <a:r>
              <a:rPr lang="zh-CN" altLang="en-US" dirty="0">
                <a:solidFill>
                  <a:srgbClr val="C00000"/>
                </a:solidFill>
              </a:rPr>
              <a:t>插件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综合案例</a:t>
            </a:r>
            <a:endParaRPr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/>
              <a:t>.</a:t>
            </a:r>
            <a:r>
              <a:rPr lang="zh-CN" altLang="en-US"/>
              <a:t>插件</a:t>
            </a:r>
            <a:r>
              <a:rPr lang="en-US" altLang="zh-CN"/>
              <a:t>-swiper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插件</a:t>
            </a:r>
            <a:r>
              <a:rPr lang="en-US" altLang="zh-CN" dirty="0"/>
              <a:t>: </a:t>
            </a:r>
            <a:r>
              <a:rPr lang="zh-CN" altLang="en-US" dirty="0"/>
              <a:t>就是别人写好的一些代码</a:t>
            </a:r>
            <a:r>
              <a:rPr lang="en-US" altLang="zh-CN" dirty="0"/>
              <a:t>,</a:t>
            </a:r>
            <a:r>
              <a:rPr lang="zh-CN" altLang="en-US" dirty="0"/>
              <a:t>我们只需要复制对应的代码</a:t>
            </a:r>
            <a:r>
              <a:rPr lang="en-US" altLang="zh-CN" dirty="0"/>
              <a:t>,</a:t>
            </a:r>
            <a:r>
              <a:rPr lang="zh-CN" altLang="en-US" dirty="0"/>
              <a:t>就可以直接实现对应的效果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学习插件的思路：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b="1"/>
              <a:t>看官网</a:t>
            </a:r>
            <a:r>
              <a:rPr lang="zh-CN" altLang="en-US" b="1" dirty="0"/>
              <a:t>。</a:t>
            </a:r>
            <a:r>
              <a:rPr lang="zh-CN" altLang="en-US"/>
              <a:t>了解</a:t>
            </a:r>
            <a:r>
              <a:rPr lang="zh-CN" altLang="en-US" dirty="0"/>
              <a:t>这个插件可以完成什么需求           </a:t>
            </a:r>
            <a:r>
              <a:rPr lang="en-US" altLang="zh-CN" dirty="0"/>
              <a:t>https://www.swiper.com.cn</a:t>
            </a:r>
            <a:r>
              <a:rPr lang="en-US" altLang="zh-CN"/>
              <a:t>/ 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b="1"/>
              <a:t>查看基本使用流程 。     </a:t>
            </a:r>
            <a:r>
              <a:rPr lang="en-US" altLang="zh-CN"/>
              <a:t>https://www.swiper.com.cn/usage/index.html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b="1"/>
              <a:t>写个小</a:t>
            </a:r>
            <a:r>
              <a:rPr lang="en-US" altLang="zh-CN" b="1"/>
              <a:t>demo</a:t>
            </a:r>
            <a:r>
              <a:rPr lang="zh-CN" altLang="en-US"/>
              <a:t>。看</a:t>
            </a:r>
            <a:r>
              <a:rPr lang="zh-CN" altLang="en-US" dirty="0"/>
              <a:t>在线演示</a:t>
            </a:r>
            <a:r>
              <a:rPr lang="en-US" altLang="zh-CN" dirty="0"/>
              <a:t>,</a:t>
            </a:r>
            <a:r>
              <a:rPr lang="zh-CN" altLang="en-US" dirty="0"/>
              <a:t>找到符合自己需求的</a:t>
            </a:r>
            <a:r>
              <a:rPr lang="en-US" altLang="zh-CN" dirty="0"/>
              <a:t>demo      https://www.swiper.com.cn/demo/index.html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b="1"/>
              <a:t>应用的开发中。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/>
              <a:t>.</a:t>
            </a:r>
            <a:r>
              <a:rPr lang="zh-CN" altLang="en-US"/>
              <a:t>插件</a:t>
            </a:r>
            <a:r>
              <a:rPr lang="en-US" altLang="zh-CN"/>
              <a:t>-swiper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小</a:t>
            </a:r>
            <a:r>
              <a:rPr lang="en-US" altLang="zh-CN"/>
              <a:t>demo</a:t>
            </a:r>
            <a:r>
              <a:rPr lang="zh-CN" altLang="en-US"/>
              <a:t>的实现步骤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C00000"/>
                </a:solidFill>
              </a:rPr>
              <a:t>下载</a:t>
            </a:r>
            <a:r>
              <a:rPr lang="zh-CN" altLang="en-US"/>
              <a:t>相关</a:t>
            </a:r>
            <a:r>
              <a:rPr lang="en-US" altLang="zh-CN"/>
              <a:t>js</a:t>
            </a:r>
            <a:r>
              <a:rPr lang="zh-CN" altLang="en-US"/>
              <a:t>文件和</a:t>
            </a:r>
            <a:r>
              <a:rPr lang="en-US" altLang="zh-CN"/>
              <a:t>css</a:t>
            </a:r>
            <a:r>
              <a:rPr lang="zh-CN" altLang="en-US"/>
              <a:t>文件</a:t>
            </a:r>
            <a:r>
              <a:rPr lang="zh-CN" altLang="en-US">
                <a:solidFill>
                  <a:srgbClr val="C00000"/>
                </a:solidFill>
              </a:rPr>
              <a:t>引入</a:t>
            </a:r>
            <a:r>
              <a:rPr lang="zh-CN" altLang="en-US"/>
              <a:t>到</a:t>
            </a:r>
            <a:r>
              <a:rPr lang="en-US" altLang="zh-CN"/>
              <a:t>html</a:t>
            </a:r>
            <a:r>
              <a:rPr lang="zh-CN" altLang="en-US"/>
              <a:t>页面中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C00000"/>
                </a:solidFill>
              </a:rPr>
              <a:t>找到</a:t>
            </a:r>
            <a:r>
              <a:rPr lang="zh-CN" altLang="en-US"/>
              <a:t>自己喜欢的轮播图 </a:t>
            </a:r>
            <a:r>
              <a:rPr lang="en-US" altLang="zh-CN">
                <a:solidFill>
                  <a:srgbClr val="C00000"/>
                </a:solidFill>
              </a:rPr>
              <a:t>demo</a:t>
            </a:r>
            <a:r>
              <a:rPr lang="zh-CN" altLang="en-US"/>
              <a:t>，</a:t>
            </a:r>
            <a:r>
              <a:rPr lang="zh-CN" altLang="en-US">
                <a:solidFill>
                  <a:srgbClr val="C00000"/>
                </a:solidFill>
              </a:rPr>
              <a:t>新窗口中打开</a:t>
            </a:r>
            <a:r>
              <a:rPr lang="zh-CN" altLang="en-US"/>
              <a:t>，然后复制相关</a:t>
            </a:r>
            <a:r>
              <a:rPr lang="en-US" altLang="zh-CN">
                <a:solidFill>
                  <a:srgbClr val="C00000"/>
                </a:solidFill>
              </a:rPr>
              <a:t>css</a:t>
            </a:r>
            <a:r>
              <a:rPr lang="zh-CN" altLang="en-US"/>
              <a:t>、</a:t>
            </a:r>
            <a:r>
              <a:rPr lang="en-US" altLang="zh-CN">
                <a:solidFill>
                  <a:srgbClr val="C00000"/>
                </a:solidFill>
              </a:rPr>
              <a:t>html</a:t>
            </a:r>
            <a:r>
              <a:rPr lang="zh-CN" altLang="en-US"/>
              <a:t>、</a:t>
            </a:r>
            <a:r>
              <a:rPr lang="en-US" altLang="zh-CN">
                <a:solidFill>
                  <a:srgbClr val="C00000"/>
                </a:solidFill>
              </a:rPr>
              <a:t>js</a:t>
            </a:r>
            <a:r>
              <a:rPr lang="zh-CN" altLang="en-US"/>
              <a:t>代码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填充自己的图片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600" y="898923"/>
            <a:ext cx="7000000" cy="3619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600" y="1332605"/>
            <a:ext cx="5780952" cy="3238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991" y="3188116"/>
            <a:ext cx="5540609" cy="258615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999" y="3412844"/>
            <a:ext cx="3531268" cy="17119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8269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插件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1. </a:t>
            </a:r>
            <a:r>
              <a:rPr lang="zh-CN" altLang="en-US" dirty="0"/>
              <a:t>本地文件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293762"/>
            <a:ext cx="5751466" cy="35350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日期对象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实例化</a:t>
            </a:r>
            <a:endParaRPr kumimoji="1"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时间对象方法</a:t>
            </a:r>
            <a:endParaRPr kumimoji="1" lang="en-US" altLang="zh-CN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时间戳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插件</a:t>
            </a:r>
            <a:r>
              <a:rPr lang="en-US" altLang="zh-CN"/>
              <a:t>- AlloyFinger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en-US" altLang="zh-CN" dirty="0"/>
              <a:t>AlloyFinger </a:t>
            </a:r>
            <a:r>
              <a:rPr lang="zh-CN" altLang="en-US" dirty="0"/>
              <a:t>是腾讯 </a:t>
            </a:r>
            <a:r>
              <a:rPr lang="en-US" altLang="zh-CN" dirty="0"/>
              <a:t>AlloyTeam </a:t>
            </a:r>
            <a:r>
              <a:rPr lang="zh-CN" altLang="en-US" dirty="0"/>
              <a:t>团队开源的超轻量级 </a:t>
            </a:r>
            <a:r>
              <a:rPr lang="en-US" altLang="zh-CN"/>
              <a:t>Web </a:t>
            </a:r>
            <a:r>
              <a:rPr lang="zh-CN" altLang="en-US"/>
              <a:t>手势插件，为元素注册各种手势事件</a:t>
            </a:r>
            <a:endParaRPr lang="en-US" altLang="zh-CN"/>
          </a:p>
          <a:p>
            <a:pPr marL="285750" indent="-285750"/>
            <a:r>
              <a:rPr lang="en-US" altLang="zh-CN" b="1"/>
              <a:t>github</a:t>
            </a:r>
            <a:r>
              <a:rPr lang="zh-CN" altLang="en-US" b="1"/>
              <a:t>地址</a:t>
            </a:r>
            <a:r>
              <a:rPr lang="zh-CN" altLang="en-US"/>
              <a:t>：</a:t>
            </a:r>
            <a:r>
              <a:rPr lang="en-US" altLang="zh-CN">
                <a:hlinkClick r:id="rId2"/>
              </a:rPr>
              <a:t>https://github.com/AlloyTeam/AlloyFinger</a:t>
            </a:r>
            <a:endParaRPr lang="en-US" altLang="zh-CN"/>
          </a:p>
          <a:p>
            <a:pPr marL="285750" indent="-285750"/>
            <a:r>
              <a:rPr lang="zh-CN" altLang="en-US" b="1"/>
              <a:t>使用步骤：</a:t>
            </a:r>
            <a:endParaRPr lang="en-US" altLang="zh-CN" b="1"/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>
                <a:solidFill>
                  <a:srgbClr val="C00000"/>
                </a:solidFill>
              </a:rPr>
              <a:t>下载</a:t>
            </a:r>
            <a:r>
              <a:rPr lang="en-US" altLang="zh-CN"/>
              <a:t>js</a:t>
            </a:r>
            <a:r>
              <a:rPr lang="zh-CN" altLang="en-US"/>
              <a:t>库：</a:t>
            </a:r>
            <a:r>
              <a:rPr lang="en-US" altLang="zh-CN">
                <a:hlinkClick r:id="rId3"/>
              </a:rPr>
              <a:t>http://alloyteam.github.io/AlloyFinger/alloy_finger.js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将</a:t>
            </a:r>
            <a:r>
              <a:rPr lang="en-US" altLang="zh-CN"/>
              <a:t>AlloyFinger</a:t>
            </a:r>
            <a:r>
              <a:rPr lang="zh-CN" altLang="en-US"/>
              <a:t>库</a:t>
            </a:r>
            <a:r>
              <a:rPr lang="zh-CN" altLang="en-US">
                <a:solidFill>
                  <a:srgbClr val="C00000"/>
                </a:solidFill>
              </a:rPr>
              <a:t>引入</a:t>
            </a:r>
            <a:r>
              <a:rPr lang="zh-CN" altLang="en-US"/>
              <a:t>当前文件：</a:t>
            </a:r>
            <a:r>
              <a:rPr lang="en-US" altLang="zh-CN"/>
              <a:t>&lt;script src="alloy_finger.js"&gt;&lt;/script&gt; </a:t>
            </a:r>
          </a:p>
          <a:p>
            <a:pPr marL="0" indent="0">
              <a:buNone/>
            </a:pPr>
            <a:r>
              <a:rPr lang="zh-CN" altLang="en-US"/>
              <a:t>    或者使用</a:t>
            </a:r>
            <a:r>
              <a:rPr lang="zh-CN" altLang="en-US">
                <a:solidFill>
                  <a:srgbClr val="C00000"/>
                </a:solidFill>
              </a:rPr>
              <a:t>在线地址</a:t>
            </a:r>
            <a:r>
              <a:rPr lang="zh-CN" altLang="en-US"/>
              <a:t>：</a:t>
            </a:r>
            <a:r>
              <a:rPr lang="en-US" altLang="zh-CN" dirty="0"/>
              <a:t>&lt;script src="</a:t>
            </a:r>
            <a:r>
              <a:rPr lang="en-US" altLang="zh-CN" dirty="0">
                <a:hlinkClick r:id="rId4"/>
              </a:rPr>
              <a:t>https://unpkg.com/alloyfinger@0.1.16/alloy_finger.js</a:t>
            </a:r>
            <a:r>
              <a:rPr lang="en-US" altLang="zh-CN" dirty="0"/>
              <a:t>"&gt;&lt;/script&gt;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配置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809066" y="4600667"/>
            <a:ext cx="10524428" cy="154093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>
                <a:solidFill>
                  <a:srgbClr val="C678D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61AFEF"/>
                </a:solidFill>
                <a:latin typeface="Consolas" panose="020B0609020204030204" pitchFamily="49" charset="0"/>
              </a:rPr>
              <a:t>AlloyFinger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, {  // element </a:t>
            </a:r>
            <a:r>
              <a:rPr lang="zh-CN" altLang="en-US">
                <a:solidFill>
                  <a:srgbClr val="ABB2BF"/>
                </a:solidFill>
                <a:latin typeface="Consolas" panose="020B0609020204030204" pitchFamily="49" charset="0"/>
              </a:rPr>
              <a:t>是给哪个元素做滑动事件</a:t>
            </a:r>
            <a:endParaRPr lang="en-US" altLang="zh-CN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  </a:t>
            </a:r>
            <a:r>
              <a:rPr lang="en-US" altLang="zh-CN">
                <a:solidFill>
                  <a:srgbClr val="61AFEF"/>
                </a:solidFill>
                <a:latin typeface="Consolas" panose="020B0609020204030204" pitchFamily="49" charset="0"/>
              </a:rPr>
              <a:t>swipe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 (</a:t>
            </a:r>
            <a:r>
              <a:rPr lang="en-US" altLang="zh-CN" i="1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i="1">
                <a:solidFill>
                  <a:srgbClr val="7F848E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i="1">
                <a:solidFill>
                  <a:srgbClr val="7F848E"/>
                </a:solidFill>
                <a:latin typeface="Consolas" panose="020B0609020204030204" pitchFamily="49" charset="0"/>
              </a:rPr>
              <a:t>滑动的时候要做的事情 </a:t>
            </a:r>
            <a:r>
              <a:rPr lang="en-US" altLang="zh-CN" i="1">
                <a:solidFill>
                  <a:srgbClr val="7F848E"/>
                </a:solidFill>
                <a:latin typeface="Consolas" panose="020B0609020204030204" pitchFamily="49" charset="0"/>
              </a:rPr>
              <a:t>e.direction </a:t>
            </a:r>
            <a:r>
              <a:rPr lang="zh-CN" altLang="en-US" i="1">
                <a:solidFill>
                  <a:srgbClr val="7F848E"/>
                </a:solidFill>
                <a:latin typeface="Consolas" panose="020B0609020204030204" pitchFamily="49" charset="0"/>
              </a:rPr>
              <a:t>可以判断上下左右滑动 </a:t>
            </a:r>
            <a:r>
              <a:rPr lang="en-US" altLang="zh-CN" i="1">
                <a:solidFill>
                  <a:srgbClr val="7F848E"/>
                </a:solidFill>
                <a:latin typeface="Consolas" panose="020B0609020204030204" pitchFamily="49" charset="0"/>
              </a:rPr>
              <a:t>Left  Right </a:t>
            </a:r>
            <a:r>
              <a:rPr lang="zh-CN" altLang="en-US" i="1">
                <a:solidFill>
                  <a:srgbClr val="7F848E"/>
                </a:solidFill>
                <a:latin typeface="Consolas" panose="020B0609020204030204" pitchFamily="49" charset="0"/>
              </a:rPr>
              <a:t>等</a:t>
            </a:r>
            <a:endParaRPr lang="zh-CN" altLang="en-US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})</a:t>
            </a:r>
            <a:endParaRPr lang="en-US" altLang="zh-CN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848867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日期对象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节点操作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端事件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JS</a:t>
            </a:r>
            <a:r>
              <a:rPr lang="zh-CN" altLang="en-US" dirty="0">
                <a:solidFill>
                  <a:schemeClr val="tx1"/>
                </a:solidFill>
              </a:rPr>
              <a:t>插件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综合案例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2186404" y="1004927"/>
            <a:ext cx="62113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通讯录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(</a:t>
            </a: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移动端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)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976" y="1004927"/>
            <a:ext cx="3215890" cy="562945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2186404" y="1004927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通讯录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(</a:t>
            </a: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移动端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)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896" y="1853450"/>
            <a:ext cx="2602564" cy="455581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左大括号 12"/>
          <p:cNvSpPr/>
          <p:nvPr/>
        </p:nvSpPr>
        <p:spPr>
          <a:xfrm>
            <a:off x="5232826" y="1853450"/>
            <a:ext cx="1210307" cy="4284133"/>
          </a:xfrm>
          <a:prstGeom prst="lef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737499" y="1853450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渲染业务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737499" y="3004917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滑动业务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737499" y="4156384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新增业务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6737499" y="5307851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删除业务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2186404" y="1004927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通讯录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(</a:t>
            </a: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移动端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)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19299" y="1887316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渲染业务</a:t>
            </a:r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837983" y="1887316"/>
            <a:ext cx="8116949" cy="4550400"/>
          </a:xfrm>
        </p:spPr>
        <p:txBody>
          <a:bodyPr/>
          <a:lstStyle/>
          <a:p>
            <a:r>
              <a:rPr lang="zh-CN" altLang="en-US" b="1" dirty="0"/>
              <a:t>核心思路：</a:t>
            </a:r>
            <a:endParaRPr lang="en-US" altLang="zh-CN" b="1" dirty="0"/>
          </a:p>
          <a:p>
            <a:r>
              <a:rPr lang="zh-CN" altLang="en-US"/>
              <a:t>①：</a:t>
            </a:r>
            <a:r>
              <a:rPr lang="zh-CN" altLang="en-US">
                <a:solidFill>
                  <a:srgbClr val="C00000"/>
                </a:solidFill>
              </a:rPr>
              <a:t>遍历</a:t>
            </a:r>
            <a:r>
              <a:rPr lang="zh-CN" altLang="en-US"/>
              <a:t>准备好的</a:t>
            </a:r>
            <a:r>
              <a:rPr lang="zh-CN" altLang="en-US">
                <a:solidFill>
                  <a:srgbClr val="C00000"/>
                </a:solidFill>
              </a:rPr>
              <a:t>对象数组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/>
              <a:t>②：遍历数组，我们使用新方法 </a:t>
            </a:r>
            <a:r>
              <a:rPr lang="en-US" altLang="zh-CN">
                <a:solidFill>
                  <a:srgbClr val="C00000"/>
                </a:solidFill>
              </a:rPr>
              <a:t>forEach()</a:t>
            </a:r>
          </a:p>
          <a:p>
            <a:endParaRPr lang="en-US" altLang="zh-CN">
              <a:solidFill>
                <a:srgbClr val="C00000"/>
              </a:solidFill>
            </a:endParaRPr>
          </a:p>
          <a:p>
            <a:endParaRPr lang="en-US" altLang="zh-CN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tx1"/>
                </a:solidFill>
              </a:rPr>
              <a:t>element </a:t>
            </a:r>
            <a:r>
              <a:rPr lang="zh-CN" altLang="en-US">
                <a:solidFill>
                  <a:schemeClr val="tx1"/>
                </a:solidFill>
              </a:rPr>
              <a:t>是</a:t>
            </a:r>
            <a:r>
              <a:rPr lang="zh-CN" altLang="en-US">
                <a:solidFill>
                  <a:srgbClr val="C00000"/>
                </a:solidFill>
              </a:rPr>
              <a:t>数组元素</a:t>
            </a:r>
            <a:endParaRPr lang="en-US" altLang="zh-CN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tx1"/>
                </a:solidFill>
              </a:rPr>
              <a:t>index </a:t>
            </a:r>
            <a:r>
              <a:rPr lang="zh-CN" altLang="en-US">
                <a:solidFill>
                  <a:schemeClr val="tx1"/>
                </a:solidFill>
              </a:rPr>
              <a:t>是数组元素的</a:t>
            </a:r>
            <a:r>
              <a:rPr lang="zh-CN" altLang="en-US">
                <a:solidFill>
                  <a:srgbClr val="C00000"/>
                </a:solidFill>
              </a:rPr>
              <a:t>索引号</a:t>
            </a:r>
            <a:endParaRPr lang="en-US" altLang="zh-CN"/>
          </a:p>
          <a:p>
            <a:r>
              <a:rPr lang="zh-CN" altLang="en-US"/>
              <a:t>③：利用</a:t>
            </a:r>
            <a:r>
              <a:rPr lang="zh-CN" altLang="en-US">
                <a:solidFill>
                  <a:srgbClr val="C00000"/>
                </a:solidFill>
              </a:rPr>
              <a:t>字符串拼接</a:t>
            </a:r>
            <a:r>
              <a:rPr lang="zh-CN" altLang="en-US"/>
              <a:t>，渲染页面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/>
              <a:t>注意封装渲染函数，后期要用</a:t>
            </a:r>
            <a:endParaRPr lang="en-US" altLang="zh-CN"/>
          </a:p>
          <a:p>
            <a:r>
              <a:rPr lang="zh-CN" altLang="en-US"/>
              <a:t>④：里面需要用到</a:t>
            </a:r>
            <a:r>
              <a:rPr lang="zh-CN" altLang="en-US">
                <a:solidFill>
                  <a:srgbClr val="C00000"/>
                </a:solidFill>
              </a:rPr>
              <a:t>字符串截取</a:t>
            </a:r>
            <a:r>
              <a:rPr lang="zh-CN" altLang="en-US"/>
              <a:t>，取出姓名</a:t>
            </a:r>
            <a:r>
              <a:rPr lang="zh-CN" altLang="en-US">
                <a:solidFill>
                  <a:srgbClr val="C00000"/>
                </a:solidFill>
              </a:rPr>
              <a:t>最后一个字</a:t>
            </a:r>
            <a:r>
              <a:rPr lang="zh-CN" altLang="en-US"/>
              <a:t>作为头像</a:t>
            </a:r>
            <a:endParaRPr lang="en-US" altLang="zh-CN"/>
          </a:p>
          <a:p>
            <a:r>
              <a:rPr lang="zh-CN" altLang="en-US">
                <a:solidFill>
                  <a:schemeClr val="tx1"/>
                </a:solidFill>
              </a:rPr>
              <a:t>       字符串</a:t>
            </a:r>
            <a:r>
              <a:rPr lang="en-US" altLang="zh-CN">
                <a:solidFill>
                  <a:schemeClr val="tx1"/>
                </a:solidFill>
              </a:rPr>
              <a:t>.substring(</a:t>
            </a:r>
            <a:r>
              <a:rPr lang="zh-CN" altLang="en-US">
                <a:solidFill>
                  <a:schemeClr val="tx1"/>
                </a:solidFill>
              </a:rPr>
              <a:t>起始索引号</a:t>
            </a:r>
            <a:r>
              <a:rPr lang="en-US" altLang="zh-CN">
                <a:solidFill>
                  <a:schemeClr val="tx1"/>
                </a:solidFill>
              </a:rPr>
              <a:t>, [</a:t>
            </a:r>
            <a:r>
              <a:rPr lang="zh-CN" altLang="en-US">
                <a:solidFill>
                  <a:schemeClr val="tx1"/>
                </a:solidFill>
              </a:rPr>
              <a:t>结束索引号</a:t>
            </a:r>
            <a:r>
              <a:rPr lang="en-US" altLang="zh-CN">
                <a:solidFill>
                  <a:schemeClr val="tx1"/>
                </a:solidFill>
              </a:rPr>
              <a:t>])</a:t>
            </a:r>
          </a:p>
          <a:p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10917" y="3193206"/>
            <a:ext cx="7076815" cy="49509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>
                <a:solidFill>
                  <a:srgbClr val="E5C07B"/>
                </a:solidFill>
                <a:latin typeface="Consolas" panose="020B0609020204030204" pitchFamily="49" charset="0"/>
              </a:rPr>
              <a:t>arr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>
                <a:solidFill>
                  <a:srgbClr val="61AFEF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 (</a:t>
            </a:r>
            <a:r>
              <a:rPr lang="en-US" altLang="zh-CN" i="1">
                <a:solidFill>
                  <a:srgbClr val="E06C75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CN" i="1">
                <a:solidFill>
                  <a:srgbClr val="E06C75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) { </a:t>
            </a:r>
            <a:r>
              <a:rPr lang="en-US" altLang="zh-CN" i="1">
                <a:solidFill>
                  <a:srgbClr val="7F848E"/>
                </a:solidFill>
                <a:latin typeface="Consolas" panose="020B0609020204030204" pitchFamily="49" charset="0"/>
              </a:rPr>
              <a:t>/* … */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 })</a:t>
            </a:r>
            <a:endParaRPr lang="en-US" altLang="zh-CN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65" y="2894848"/>
            <a:ext cx="2142067" cy="374971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782" y="1246779"/>
            <a:ext cx="3181331" cy="12810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917" y="3767630"/>
            <a:ext cx="3704015" cy="1750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2186404" y="1004927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通讯录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(</a:t>
            </a: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移动端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)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896" y="1853450"/>
            <a:ext cx="2602564" cy="455581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左大括号 12"/>
          <p:cNvSpPr/>
          <p:nvPr/>
        </p:nvSpPr>
        <p:spPr>
          <a:xfrm>
            <a:off x="5232826" y="1853450"/>
            <a:ext cx="1210307" cy="4284133"/>
          </a:xfrm>
          <a:prstGeom prst="lef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737499" y="1853450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渲染业务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737499" y="3004917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滑动业务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737499" y="4156384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新增业务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6737499" y="5307851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删除业务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2186404" y="1004927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通讯录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(</a:t>
            </a: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移动端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)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19299" y="1887316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滑动业务</a:t>
            </a:r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837984" y="1887316"/>
            <a:ext cx="7405750" cy="3108017"/>
          </a:xfrm>
        </p:spPr>
        <p:txBody>
          <a:bodyPr/>
          <a:lstStyle/>
          <a:p>
            <a:r>
              <a:rPr lang="zh-CN" altLang="en-US" b="1" dirty="0"/>
              <a:t>核心思路：</a:t>
            </a:r>
            <a:endParaRPr lang="en-US" altLang="zh-CN" b="1" dirty="0"/>
          </a:p>
          <a:p>
            <a:r>
              <a:rPr lang="zh-CN" altLang="en-US">
                <a:solidFill>
                  <a:schemeClr val="tx1"/>
                </a:solidFill>
              </a:rPr>
              <a:t>利用</a:t>
            </a:r>
            <a:r>
              <a:rPr lang="en-US" altLang="zh-CN">
                <a:solidFill>
                  <a:srgbClr val="C00000"/>
                </a:solidFill>
              </a:rPr>
              <a:t>AlloyFinger</a:t>
            </a:r>
            <a:r>
              <a:rPr lang="zh-CN" altLang="en-US">
                <a:solidFill>
                  <a:srgbClr val="C00000"/>
                </a:solidFill>
              </a:rPr>
              <a:t>手势插件</a:t>
            </a:r>
            <a:r>
              <a:rPr lang="zh-CN" altLang="en-US"/>
              <a:t>来实现滑动效果</a:t>
            </a:r>
            <a:endParaRPr lang="en-US" altLang="zh-CN"/>
          </a:p>
          <a:p>
            <a:r>
              <a:rPr lang="zh-CN" altLang="en-US">
                <a:solidFill>
                  <a:schemeClr val="tx1"/>
                </a:solidFill>
              </a:rPr>
              <a:t>①：利用</a:t>
            </a:r>
            <a:r>
              <a:rPr lang="en-US" altLang="zh-CN">
                <a:solidFill>
                  <a:schemeClr val="tx1"/>
                </a:solidFill>
              </a:rPr>
              <a:t>forEach</a:t>
            </a:r>
            <a:r>
              <a:rPr lang="zh-CN" altLang="en-US">
                <a:solidFill>
                  <a:schemeClr val="tx1"/>
                </a:solidFill>
              </a:rPr>
              <a:t>遍历每个 </a:t>
            </a:r>
            <a:r>
              <a:rPr lang="en-US" altLang="zh-CN">
                <a:solidFill>
                  <a:srgbClr val="C00000"/>
                </a:solidFill>
              </a:rPr>
              <a:t>item 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②：遍历的同时给每个 </a:t>
            </a:r>
            <a:r>
              <a:rPr lang="en-US" altLang="zh-CN">
                <a:solidFill>
                  <a:schemeClr val="tx1"/>
                </a:solidFill>
              </a:rPr>
              <a:t>item </a:t>
            </a:r>
            <a:r>
              <a:rPr lang="zh-CN" altLang="en-US">
                <a:solidFill>
                  <a:srgbClr val="C00000"/>
                </a:solidFill>
              </a:rPr>
              <a:t>添加滑动效果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>
                <a:solidFill>
                  <a:schemeClr val="tx1"/>
                </a:solidFill>
              </a:rPr>
              <a:t>如果是</a:t>
            </a:r>
            <a:r>
              <a:rPr lang="zh-CN" altLang="en-US" sz="1400">
                <a:solidFill>
                  <a:srgbClr val="C00000"/>
                </a:solidFill>
              </a:rPr>
              <a:t>左侧</a:t>
            </a:r>
            <a:r>
              <a:rPr lang="zh-CN" altLang="en-US" sz="1400">
                <a:solidFill>
                  <a:schemeClr val="tx1"/>
                </a:solidFill>
              </a:rPr>
              <a:t>滑动，则</a:t>
            </a:r>
            <a:r>
              <a:rPr lang="zh-CN" altLang="en-US" sz="1400">
                <a:solidFill>
                  <a:srgbClr val="C00000"/>
                </a:solidFill>
              </a:rPr>
              <a:t>添加</a:t>
            </a:r>
            <a:r>
              <a:rPr lang="en-US" altLang="zh-CN" sz="1400">
                <a:solidFill>
                  <a:srgbClr val="C00000"/>
                </a:solidFill>
              </a:rPr>
              <a:t>active</a:t>
            </a:r>
            <a:r>
              <a:rPr lang="zh-CN" altLang="en-US" sz="1400">
                <a:solidFill>
                  <a:schemeClr val="tx1"/>
                </a:solidFill>
              </a:rPr>
              <a:t>类，则实现滑动效果，</a:t>
            </a:r>
            <a:r>
              <a:rPr lang="zh-CN" altLang="en-US" sz="1400">
                <a:solidFill>
                  <a:srgbClr val="C00000"/>
                </a:solidFill>
              </a:rPr>
              <a:t>显示</a:t>
            </a:r>
            <a:r>
              <a:rPr lang="zh-CN" altLang="en-US" sz="1400">
                <a:solidFill>
                  <a:schemeClr val="tx1"/>
                </a:solidFill>
              </a:rPr>
              <a:t>删除按钮</a:t>
            </a:r>
            <a:endParaRPr lang="en-US" altLang="zh-CN" sz="14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>
                <a:solidFill>
                  <a:schemeClr val="tx1"/>
                </a:solidFill>
              </a:rPr>
              <a:t>否则</a:t>
            </a:r>
            <a:r>
              <a:rPr lang="zh-CN" altLang="en-US" sz="1400">
                <a:solidFill>
                  <a:srgbClr val="C00000"/>
                </a:solidFill>
              </a:rPr>
              <a:t>移除</a:t>
            </a:r>
            <a:r>
              <a:rPr lang="en-US" altLang="zh-CN" sz="1400">
                <a:solidFill>
                  <a:srgbClr val="C00000"/>
                </a:solidFill>
              </a:rPr>
              <a:t>active</a:t>
            </a:r>
            <a:r>
              <a:rPr lang="zh-CN" altLang="en-US" sz="1400">
                <a:solidFill>
                  <a:schemeClr val="tx1"/>
                </a:solidFill>
              </a:rPr>
              <a:t>这个类，则是</a:t>
            </a:r>
            <a:r>
              <a:rPr lang="zh-CN" altLang="en-US" sz="1400">
                <a:solidFill>
                  <a:srgbClr val="C00000"/>
                </a:solidFill>
              </a:rPr>
              <a:t>隐藏</a:t>
            </a:r>
            <a:r>
              <a:rPr lang="zh-CN" altLang="en-US" sz="1400">
                <a:solidFill>
                  <a:schemeClr val="tx1"/>
                </a:solidFill>
              </a:rPr>
              <a:t>删除按钮</a:t>
            </a:r>
            <a:endParaRPr lang="en-US" altLang="zh-CN" sz="1400">
              <a:solidFill>
                <a:schemeClr val="tx1"/>
              </a:solidFill>
            </a:endParaRPr>
          </a:p>
          <a:p>
            <a:r>
              <a:rPr lang="zh-CN" altLang="en-US"/>
              <a:t>③：需要封装一个函数 </a:t>
            </a:r>
            <a:r>
              <a:rPr lang="en-US" altLang="zh-CN">
                <a:solidFill>
                  <a:srgbClr val="C00000"/>
                </a:solidFill>
              </a:rPr>
              <a:t>initSwipe</a:t>
            </a:r>
            <a:r>
              <a:rPr lang="en-US" altLang="zh-CN"/>
              <a:t> </a:t>
            </a:r>
            <a:r>
              <a:rPr lang="zh-CN" altLang="en-US"/>
              <a:t>，提供给</a:t>
            </a:r>
            <a:r>
              <a:rPr lang="zh-CN" altLang="en-US">
                <a:solidFill>
                  <a:srgbClr val="C00000"/>
                </a:solidFill>
              </a:rPr>
              <a:t>渲染函数</a:t>
            </a:r>
            <a:r>
              <a:rPr lang="zh-CN" altLang="en-US"/>
              <a:t>使用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65" y="2894848"/>
            <a:ext cx="2142067" cy="374971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2186404" y="1004927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通讯录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(</a:t>
            </a: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移动端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)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896" y="1853450"/>
            <a:ext cx="2602564" cy="455581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左大括号 12"/>
          <p:cNvSpPr/>
          <p:nvPr/>
        </p:nvSpPr>
        <p:spPr>
          <a:xfrm>
            <a:off x="5232826" y="1853450"/>
            <a:ext cx="1210307" cy="4284133"/>
          </a:xfrm>
          <a:prstGeom prst="lef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737499" y="1853450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渲染业务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737499" y="3004917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滑动业务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737499" y="4156384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新增业务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6737499" y="5307851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删除业务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2186404" y="1004927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通讯录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(</a:t>
            </a: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移动端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)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19299" y="1887316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新增业务</a:t>
            </a:r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837983" y="1887316"/>
            <a:ext cx="8193149" cy="4386484"/>
          </a:xfrm>
        </p:spPr>
        <p:txBody>
          <a:bodyPr/>
          <a:lstStyle/>
          <a:p>
            <a:r>
              <a:rPr lang="zh-CN" altLang="en-US" b="1"/>
              <a:t>说明：</a:t>
            </a:r>
            <a:endParaRPr lang="en-US" altLang="zh-CN" b="1"/>
          </a:p>
          <a:p>
            <a:r>
              <a:rPr lang="zh-CN" altLang="en-US"/>
              <a:t>本次案例，我们尽量</a:t>
            </a:r>
            <a:r>
              <a:rPr lang="zh-CN" altLang="en-US">
                <a:solidFill>
                  <a:srgbClr val="C00000"/>
                </a:solidFill>
              </a:rPr>
              <a:t>减少</a:t>
            </a:r>
            <a:r>
              <a:rPr lang="en-US" altLang="zh-CN">
                <a:solidFill>
                  <a:srgbClr val="C00000"/>
                </a:solidFill>
              </a:rPr>
              <a:t>dom</a:t>
            </a:r>
            <a:r>
              <a:rPr lang="zh-CN" altLang="en-US">
                <a:solidFill>
                  <a:srgbClr val="C00000"/>
                </a:solidFill>
              </a:rPr>
              <a:t>操作</a:t>
            </a:r>
            <a:r>
              <a:rPr lang="zh-CN" altLang="en-US"/>
              <a:t>，采取</a:t>
            </a:r>
            <a:r>
              <a:rPr lang="zh-CN" altLang="en-US">
                <a:solidFill>
                  <a:srgbClr val="C00000"/>
                </a:solidFill>
              </a:rPr>
              <a:t>操作数据</a:t>
            </a:r>
            <a:r>
              <a:rPr lang="zh-CN" altLang="en-US"/>
              <a:t>的形式，为了后期</a:t>
            </a:r>
            <a:r>
              <a:rPr lang="en-US" altLang="zh-CN"/>
              <a:t>Vue</a:t>
            </a:r>
            <a:r>
              <a:rPr lang="zh-CN" altLang="en-US"/>
              <a:t>做铺垫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增加</a:t>
            </a:r>
            <a:r>
              <a:rPr lang="zh-CN" altLang="en-US"/>
              <a:t>和</a:t>
            </a:r>
            <a:r>
              <a:rPr lang="zh-CN" altLang="en-US">
                <a:solidFill>
                  <a:srgbClr val="C00000"/>
                </a:solidFill>
              </a:rPr>
              <a:t>删除</a:t>
            </a:r>
            <a:r>
              <a:rPr lang="zh-CN" altLang="en-US"/>
              <a:t>都是针对于数组的操作，然后</a:t>
            </a:r>
            <a:r>
              <a:rPr lang="zh-CN" altLang="en-US">
                <a:solidFill>
                  <a:srgbClr val="C00000"/>
                </a:solidFill>
              </a:rPr>
              <a:t>根据数组数据渲染页面</a:t>
            </a:r>
            <a:r>
              <a:rPr lang="zh-CN" altLang="en-US"/>
              <a:t>（数据驱动视图）</a:t>
            </a:r>
            <a:endParaRPr lang="en-US" altLang="zh-CN"/>
          </a:p>
          <a:p>
            <a:endParaRPr lang="en-US" altLang="zh-CN" b="1"/>
          </a:p>
          <a:p>
            <a:r>
              <a:rPr lang="zh-CN" altLang="en-US" b="1"/>
              <a:t>思路：</a:t>
            </a:r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65" y="2894848"/>
            <a:ext cx="2142067" cy="374971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矩形 1"/>
          <p:cNvSpPr/>
          <p:nvPr/>
        </p:nvSpPr>
        <p:spPr>
          <a:xfrm>
            <a:off x="3872276" y="4326467"/>
            <a:ext cx="1591733" cy="635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新增数据</a:t>
            </a: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5497877" y="4639733"/>
            <a:ext cx="894458" cy="42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454609" y="4322233"/>
            <a:ext cx="1591733" cy="635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追加给数组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8114503" y="4639733"/>
            <a:ext cx="894458" cy="42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071235" y="4322233"/>
            <a:ext cx="2291032" cy="635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利用数组渲染页面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129" y="5245100"/>
            <a:ext cx="2430692" cy="945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1144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2186404" y="1004927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通讯录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(</a:t>
            </a: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移动端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)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19299" y="1887316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新增业务</a:t>
            </a:r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837983" y="1887316"/>
            <a:ext cx="8193149" cy="4386484"/>
          </a:xfrm>
        </p:spPr>
        <p:txBody>
          <a:bodyPr/>
          <a:lstStyle/>
          <a:p>
            <a:endParaRPr lang="en-US" altLang="zh-CN" b="1"/>
          </a:p>
          <a:p>
            <a:r>
              <a:rPr lang="zh-CN" altLang="en-US" b="1"/>
              <a:t>核心步骤：</a:t>
            </a:r>
            <a:endParaRPr lang="en-US" altLang="zh-CN" b="1" dirty="0"/>
          </a:p>
          <a:p>
            <a:r>
              <a:rPr lang="zh-CN" altLang="en-US" dirty="0"/>
              <a:t>①</a:t>
            </a:r>
            <a:r>
              <a:rPr lang="zh-CN" altLang="en-US"/>
              <a:t>： </a:t>
            </a:r>
            <a:r>
              <a:rPr lang="zh-CN" altLang="en-US">
                <a:solidFill>
                  <a:schemeClr val="tx1"/>
                </a:solidFill>
              </a:rPr>
              <a:t>用户</a:t>
            </a:r>
            <a:r>
              <a:rPr lang="zh-CN" altLang="en-US">
                <a:solidFill>
                  <a:srgbClr val="C00000"/>
                </a:solidFill>
              </a:rPr>
              <a:t>点击按钮</a:t>
            </a:r>
            <a:r>
              <a:rPr lang="zh-CN" altLang="en-US">
                <a:solidFill>
                  <a:schemeClr val="tx1"/>
                </a:solidFill>
              </a:rPr>
              <a:t>，先判断姓名和电话</a:t>
            </a:r>
            <a:r>
              <a:rPr lang="zh-CN" altLang="en-US">
                <a:solidFill>
                  <a:srgbClr val="C00000"/>
                </a:solidFill>
              </a:rPr>
              <a:t>是否为空</a:t>
            </a:r>
            <a:r>
              <a:rPr lang="zh-CN" altLang="en-US">
                <a:solidFill>
                  <a:schemeClr val="tx1"/>
                </a:solidFill>
              </a:rPr>
              <a:t>，如果为空则</a:t>
            </a:r>
            <a:r>
              <a:rPr lang="zh-CN" altLang="en-US">
                <a:solidFill>
                  <a:srgbClr val="C00000"/>
                </a:solidFill>
              </a:rPr>
              <a:t>提示不能为空</a:t>
            </a:r>
            <a:r>
              <a:rPr lang="zh-CN" altLang="en-US">
                <a:solidFill>
                  <a:schemeClr val="tx1"/>
                </a:solidFill>
              </a:rPr>
              <a:t>，终止执行</a:t>
            </a:r>
            <a:endParaRPr lang="en-US" altLang="zh-CN"/>
          </a:p>
          <a:p>
            <a:r>
              <a:rPr lang="zh-CN" altLang="en-US">
                <a:solidFill>
                  <a:schemeClr val="tx1"/>
                </a:solidFill>
              </a:rPr>
              <a:t>②： 如果用户输入正确，则把收集的表单数据</a:t>
            </a:r>
            <a:r>
              <a:rPr lang="zh-CN" altLang="en-US">
                <a:solidFill>
                  <a:srgbClr val="C00000"/>
                </a:solidFill>
              </a:rPr>
              <a:t>生成对象，追加给 </a:t>
            </a:r>
            <a:r>
              <a:rPr lang="en-US" altLang="zh-CN">
                <a:solidFill>
                  <a:srgbClr val="C00000"/>
                </a:solidFill>
              </a:rPr>
              <a:t>arr </a:t>
            </a:r>
            <a:r>
              <a:rPr lang="zh-CN" altLang="en-US">
                <a:solidFill>
                  <a:srgbClr val="C00000"/>
                </a:solidFill>
              </a:rPr>
              <a:t>数组</a:t>
            </a:r>
            <a:endParaRPr lang="en-US" altLang="zh-CN">
              <a:solidFill>
                <a:srgbClr val="C00000"/>
              </a:solidFill>
            </a:endParaRPr>
          </a:p>
          <a:p>
            <a:endParaRPr lang="en-US" altLang="zh-CN">
              <a:solidFill>
                <a:srgbClr val="C00000"/>
              </a:solidFill>
            </a:endParaRPr>
          </a:p>
          <a:p>
            <a:endParaRPr lang="en-US" altLang="zh-CN">
              <a:solidFill>
                <a:srgbClr val="C00000"/>
              </a:solidFill>
            </a:endParaRPr>
          </a:p>
          <a:p>
            <a:endParaRPr lang="en-US" altLang="zh-CN">
              <a:solidFill>
                <a:srgbClr val="C00000"/>
              </a:solidFill>
            </a:endParaRPr>
          </a:p>
          <a:p>
            <a:endParaRPr lang="en-US" altLang="zh-CN">
              <a:solidFill>
                <a:srgbClr val="C00000"/>
              </a:solidFill>
            </a:endParaRPr>
          </a:p>
          <a:p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③：  </a:t>
            </a:r>
            <a:r>
              <a:rPr lang="zh-CN" altLang="en-US">
                <a:solidFill>
                  <a:srgbClr val="C00000"/>
                </a:solidFill>
              </a:rPr>
              <a:t>重新渲染页面</a:t>
            </a:r>
            <a:r>
              <a:rPr lang="zh-CN" altLang="en-US">
                <a:solidFill>
                  <a:schemeClr val="tx1"/>
                </a:solidFill>
              </a:rPr>
              <a:t>，然后</a:t>
            </a:r>
            <a:r>
              <a:rPr lang="zh-CN" altLang="en-US">
                <a:solidFill>
                  <a:srgbClr val="C00000"/>
                </a:solidFill>
              </a:rPr>
              <a:t>清空</a:t>
            </a:r>
            <a:r>
              <a:rPr lang="zh-CN" altLang="en-US">
                <a:solidFill>
                  <a:schemeClr val="tx1"/>
                </a:solidFill>
              </a:rPr>
              <a:t>姓名和手机号</a:t>
            </a:r>
            <a:r>
              <a:rPr lang="zh-CN" altLang="en-US">
                <a:solidFill>
                  <a:srgbClr val="C00000"/>
                </a:solidFill>
              </a:rPr>
              <a:t>表单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65" y="2894848"/>
            <a:ext cx="2142067" cy="374971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8" name="直接箭头连接符 7"/>
          <p:cNvCxnSpPr/>
          <p:nvPr/>
        </p:nvCxnSpPr>
        <p:spPr>
          <a:xfrm flipV="1">
            <a:off x="7572796" y="4596191"/>
            <a:ext cx="894458" cy="42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552" y="3924646"/>
            <a:ext cx="3014707" cy="13430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661" y="4429498"/>
            <a:ext cx="4061837" cy="3728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1. </a:t>
            </a:r>
            <a:r>
              <a:rPr lang="zh-CN" altLang="en-US"/>
              <a:t>日期</a:t>
            </a:r>
            <a:r>
              <a:rPr lang="zh-CN" altLang="en-US" b="0"/>
              <a:t>对象 </a:t>
            </a:r>
            <a:r>
              <a:rPr lang="en-US" altLang="zh-CN" b="0"/>
              <a:t>Date</a:t>
            </a:r>
            <a:endParaRPr kumimoji="1" lang="zh-CN" altLang="en-US" b="0" dirty="0"/>
          </a:p>
        </p:txBody>
      </p:sp>
      <p:sp>
        <p:nvSpPr>
          <p:cNvPr id="1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对象：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用来表示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日期和时间的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作用：可以得到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当前系统日期和时间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en-US" altLang="zh-CN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en-US" altLang="zh-CN"/>
              <a:t>Date</a:t>
            </a:r>
            <a:r>
              <a:rPr kumimoji="1" lang="zh-CN" altLang="en-US"/>
              <a:t>是</a:t>
            </a:r>
            <a:r>
              <a:rPr kumimoji="1" lang="en-US" altLang="zh-CN"/>
              <a:t>JavaScript</a:t>
            </a:r>
            <a:r>
              <a:rPr kumimoji="1" lang="zh-CN" altLang="en-US">
                <a:solidFill>
                  <a:srgbClr val="C00000"/>
                </a:solidFill>
              </a:rPr>
              <a:t>内置对象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133" y="2765606"/>
            <a:ext cx="5566364" cy="357477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133" y="886715"/>
            <a:ext cx="6197058" cy="15356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2186404" y="1004927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通讯录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(</a:t>
            </a: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移动端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)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896" y="1853450"/>
            <a:ext cx="2602564" cy="455581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左大括号 12"/>
          <p:cNvSpPr/>
          <p:nvPr/>
        </p:nvSpPr>
        <p:spPr>
          <a:xfrm>
            <a:off x="5232826" y="1853450"/>
            <a:ext cx="1210307" cy="4284133"/>
          </a:xfrm>
          <a:prstGeom prst="lef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737499" y="1853450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渲染业务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737499" y="3004917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滑动业务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737499" y="4156384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新增业务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6737499" y="5307851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删除业务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2186404" y="1004927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通讯录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(</a:t>
            </a: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移动端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)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19299" y="1887316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删除业务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65" y="2894848"/>
            <a:ext cx="2142067" cy="374971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838575" y="1887538"/>
            <a:ext cx="8193088" cy="4386262"/>
          </a:xfrm>
        </p:spPr>
        <p:txBody>
          <a:bodyPr/>
          <a:lstStyle/>
          <a:p>
            <a:r>
              <a:rPr lang="zh-CN" altLang="en-US" b="1"/>
              <a:t>说明：</a:t>
            </a:r>
            <a:endParaRPr lang="en-US" altLang="zh-CN" b="1"/>
          </a:p>
          <a:p>
            <a:r>
              <a:rPr lang="zh-CN" altLang="en-US"/>
              <a:t>本次案例，我们尽量</a:t>
            </a:r>
            <a:r>
              <a:rPr lang="zh-CN" altLang="en-US">
                <a:solidFill>
                  <a:srgbClr val="C00000"/>
                </a:solidFill>
              </a:rPr>
              <a:t>减少</a:t>
            </a:r>
            <a:r>
              <a:rPr lang="en-US" altLang="zh-CN">
                <a:solidFill>
                  <a:srgbClr val="C00000"/>
                </a:solidFill>
              </a:rPr>
              <a:t>dom</a:t>
            </a:r>
            <a:r>
              <a:rPr lang="zh-CN" altLang="en-US">
                <a:solidFill>
                  <a:srgbClr val="C00000"/>
                </a:solidFill>
              </a:rPr>
              <a:t>操作</a:t>
            </a:r>
            <a:r>
              <a:rPr lang="zh-CN" altLang="en-US"/>
              <a:t>，采取</a:t>
            </a:r>
            <a:r>
              <a:rPr lang="zh-CN" altLang="en-US">
                <a:solidFill>
                  <a:srgbClr val="C00000"/>
                </a:solidFill>
              </a:rPr>
              <a:t>操作数据</a:t>
            </a:r>
            <a:r>
              <a:rPr lang="zh-CN" altLang="en-US"/>
              <a:t>的形式，为了后期</a:t>
            </a:r>
            <a:r>
              <a:rPr lang="en-US" altLang="zh-CN"/>
              <a:t>Vue</a:t>
            </a:r>
            <a:r>
              <a:rPr lang="zh-CN" altLang="en-US"/>
              <a:t>做铺垫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增加</a:t>
            </a:r>
            <a:r>
              <a:rPr lang="zh-CN" altLang="en-US"/>
              <a:t>和</a:t>
            </a:r>
            <a:r>
              <a:rPr lang="zh-CN" altLang="en-US">
                <a:solidFill>
                  <a:srgbClr val="C00000"/>
                </a:solidFill>
              </a:rPr>
              <a:t>删除</a:t>
            </a:r>
            <a:r>
              <a:rPr lang="zh-CN" altLang="en-US"/>
              <a:t>都是针对于数组的操作，然后</a:t>
            </a:r>
            <a:r>
              <a:rPr lang="zh-CN" altLang="en-US">
                <a:solidFill>
                  <a:srgbClr val="C00000"/>
                </a:solidFill>
              </a:rPr>
              <a:t>根据数组数据渲染页面</a:t>
            </a:r>
            <a:r>
              <a:rPr lang="zh-CN" altLang="en-US"/>
              <a:t>（数据驱动视图）</a:t>
            </a:r>
            <a:endParaRPr lang="en-US" altLang="zh-CN"/>
          </a:p>
          <a:p>
            <a:endParaRPr lang="en-US" altLang="zh-CN" b="1"/>
          </a:p>
          <a:p>
            <a:r>
              <a:rPr lang="zh-CN" altLang="en-US" b="1"/>
              <a:t>思路：</a:t>
            </a:r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</p:txBody>
      </p:sp>
      <p:sp>
        <p:nvSpPr>
          <p:cNvPr id="8" name="矩形 7"/>
          <p:cNvSpPr/>
          <p:nvPr/>
        </p:nvSpPr>
        <p:spPr>
          <a:xfrm>
            <a:off x="3437468" y="4326467"/>
            <a:ext cx="2026542" cy="635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确定要删除的数据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5497877" y="4639733"/>
            <a:ext cx="894458" cy="42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454609" y="4322233"/>
            <a:ext cx="2107123" cy="635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数组删除对应数据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8675522" y="4639733"/>
            <a:ext cx="894458" cy="42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770533" y="4322233"/>
            <a:ext cx="1532468" cy="635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渲染页面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335" y="5245322"/>
            <a:ext cx="2430692" cy="945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2186404" y="1004927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通讯录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(</a:t>
            </a: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移动端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)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19299" y="1887316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删除业务</a:t>
            </a:r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837983" y="1887316"/>
            <a:ext cx="8193149" cy="4386484"/>
          </a:xfrm>
        </p:spPr>
        <p:txBody>
          <a:bodyPr/>
          <a:lstStyle/>
          <a:p>
            <a:r>
              <a:rPr lang="zh-CN" altLang="en-US" b="1"/>
              <a:t>核心步骤：</a:t>
            </a:r>
            <a:endParaRPr lang="en-US" altLang="zh-CN" b="1" dirty="0"/>
          </a:p>
          <a:p>
            <a:r>
              <a:rPr lang="zh-CN" altLang="en-US" dirty="0"/>
              <a:t>①</a:t>
            </a:r>
            <a:r>
              <a:rPr lang="zh-CN" altLang="en-US"/>
              <a:t>： 因为新增了数据，此处采取</a:t>
            </a:r>
            <a:r>
              <a:rPr lang="zh-CN" altLang="en-US">
                <a:solidFill>
                  <a:srgbClr val="C00000"/>
                </a:solidFill>
              </a:rPr>
              <a:t>事件委托</a:t>
            </a:r>
            <a:r>
              <a:rPr lang="zh-CN" altLang="en-US"/>
              <a:t>的形式</a:t>
            </a:r>
            <a:r>
              <a:rPr lang="zh-CN" altLang="en-US">
                <a:solidFill>
                  <a:srgbClr val="C00000"/>
                </a:solidFill>
              </a:rPr>
              <a:t>注册</a:t>
            </a:r>
            <a:r>
              <a:rPr lang="zh-CN" altLang="en-US"/>
              <a:t>点击</a:t>
            </a:r>
            <a:r>
              <a:rPr lang="zh-CN" altLang="en-US">
                <a:solidFill>
                  <a:srgbClr val="C00000"/>
                </a:solidFill>
              </a:rPr>
              <a:t>事件</a:t>
            </a:r>
            <a:endParaRPr lang="en-US" altLang="zh-CN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/>
                </a:solidFill>
              </a:rPr>
              <a:t>新增元素无法直接注册事件，但是父级 </a:t>
            </a:r>
            <a:r>
              <a:rPr lang="en-US" altLang="zh-CN">
                <a:solidFill>
                  <a:srgbClr val="C00000"/>
                </a:solidFill>
              </a:rPr>
              <a:t>book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盒子没有变化，所以给他注册点击事件</a:t>
            </a:r>
            <a:endParaRPr lang="en-US" altLang="zh-CN"/>
          </a:p>
          <a:p>
            <a:r>
              <a:rPr lang="zh-CN" altLang="en-US"/>
              <a:t>②：利用</a:t>
            </a:r>
            <a:r>
              <a:rPr lang="zh-CN" altLang="en-US">
                <a:solidFill>
                  <a:srgbClr val="C00000"/>
                </a:solidFill>
              </a:rPr>
              <a:t>自定义属性</a:t>
            </a:r>
            <a:r>
              <a:rPr lang="zh-CN" altLang="en-US"/>
              <a:t>得到当前点击元素的</a:t>
            </a:r>
            <a:r>
              <a:rPr lang="zh-CN" altLang="en-US">
                <a:solidFill>
                  <a:srgbClr val="C00000"/>
                </a:solidFill>
              </a:rPr>
              <a:t>索引号</a:t>
            </a:r>
            <a:r>
              <a:rPr lang="zh-CN" altLang="en-US"/>
              <a:t>，确定要删除第几条数据</a:t>
            </a:r>
            <a:endParaRPr lang="en-US" altLang="zh-CN"/>
          </a:p>
          <a:p>
            <a:r>
              <a:rPr lang="zh-CN" altLang="en-US" b="1"/>
              <a:t>心得总结：</a:t>
            </a:r>
            <a:endParaRPr lang="en-US" altLang="zh-CN" b="1"/>
          </a:p>
          <a:p>
            <a:r>
              <a:rPr lang="zh-CN" altLang="en-US"/>
              <a:t>事件委托的</a:t>
            </a:r>
            <a:r>
              <a:rPr lang="zh-CN" altLang="en-US">
                <a:solidFill>
                  <a:srgbClr val="C00000"/>
                </a:solidFill>
              </a:rPr>
              <a:t>两个重要作用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 altLang="en-US">
                <a:solidFill>
                  <a:srgbClr val="C00000"/>
                </a:solidFill>
              </a:rPr>
              <a:t>减少了注册次数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2. </a:t>
            </a:r>
            <a:r>
              <a:rPr lang="zh-CN" altLang="en-US"/>
              <a:t>给</a:t>
            </a:r>
            <a:r>
              <a:rPr lang="zh-CN" altLang="en-US">
                <a:solidFill>
                  <a:srgbClr val="C00000"/>
                </a:solidFill>
              </a:rPr>
              <a:t>新增元素注册</a:t>
            </a:r>
            <a:r>
              <a:rPr lang="zh-CN" altLang="en-US"/>
              <a:t>事件</a:t>
            </a:r>
            <a:endParaRPr lang="en-US" altLang="zh-CN"/>
          </a:p>
          <a:p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65" y="2894848"/>
            <a:ext cx="2142067" cy="374971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2124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2186404" y="1004927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通讯录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(</a:t>
            </a: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移动端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)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19299" y="1887316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删除业务</a:t>
            </a:r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837983" y="1887316"/>
            <a:ext cx="8193149" cy="4386484"/>
          </a:xfrm>
        </p:spPr>
        <p:txBody>
          <a:bodyPr/>
          <a:lstStyle/>
          <a:p>
            <a:r>
              <a:rPr lang="zh-CN" altLang="en-US" b="1"/>
              <a:t>核心</a:t>
            </a:r>
            <a:r>
              <a:rPr lang="zh-CN" altLang="en-US" b="1" dirty="0"/>
              <a:t>思路：</a:t>
            </a:r>
            <a:endParaRPr lang="en-US" altLang="zh-CN" b="1" dirty="0"/>
          </a:p>
          <a:p>
            <a:r>
              <a:rPr lang="zh-CN" altLang="en-US">
                <a:solidFill>
                  <a:schemeClr val="tx1"/>
                </a:solidFill>
              </a:rPr>
              <a:t>③：</a:t>
            </a:r>
            <a:r>
              <a:rPr lang="zh-CN" altLang="en-US">
                <a:solidFill>
                  <a:srgbClr val="C00000"/>
                </a:solidFill>
              </a:rPr>
              <a:t>删除数组中对应索引号的数据，</a:t>
            </a:r>
            <a:r>
              <a:rPr lang="zh-CN" altLang="en-US">
                <a:solidFill>
                  <a:schemeClr val="tx1"/>
                </a:solidFill>
              </a:rPr>
              <a:t>然后</a:t>
            </a:r>
            <a:r>
              <a:rPr lang="zh-CN" altLang="en-US">
                <a:solidFill>
                  <a:srgbClr val="C00000"/>
                </a:solidFill>
              </a:rPr>
              <a:t>重新渲染页面</a:t>
            </a:r>
            <a:endParaRPr lang="en-US" altLang="zh-CN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/>
                </a:solidFill>
              </a:rPr>
              <a:t>删除方法使用 </a:t>
            </a:r>
            <a:r>
              <a:rPr lang="en-US" altLang="zh-CN">
                <a:solidFill>
                  <a:srgbClr val="C00000"/>
                </a:solidFill>
              </a:rPr>
              <a:t>splice(</a:t>
            </a:r>
            <a:r>
              <a:rPr lang="zh-CN" altLang="en-US">
                <a:solidFill>
                  <a:srgbClr val="C00000"/>
                </a:solidFill>
              </a:rPr>
              <a:t>起始索引号，</a:t>
            </a:r>
            <a:r>
              <a:rPr lang="en-US" altLang="zh-CN">
                <a:solidFill>
                  <a:srgbClr val="C00000"/>
                </a:solidFill>
              </a:rPr>
              <a:t>[</a:t>
            </a:r>
            <a:r>
              <a:rPr lang="zh-CN" altLang="en-US">
                <a:solidFill>
                  <a:srgbClr val="C00000"/>
                </a:solidFill>
              </a:rPr>
              <a:t>删除几个</a:t>
            </a:r>
            <a:r>
              <a:rPr lang="en-US" altLang="zh-CN">
                <a:solidFill>
                  <a:srgbClr val="C00000"/>
                </a:solidFill>
              </a:rPr>
              <a:t>])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④：防止误删除，所以删除时候，可以添加</a:t>
            </a:r>
            <a:r>
              <a:rPr lang="en-US" altLang="zh-CN">
                <a:solidFill>
                  <a:srgbClr val="C00000"/>
                </a:solidFill>
              </a:rPr>
              <a:t>confirm</a:t>
            </a:r>
            <a:r>
              <a:rPr lang="zh-CN" altLang="en-US">
                <a:solidFill>
                  <a:srgbClr val="C00000"/>
                </a:solidFill>
              </a:rPr>
              <a:t>确认框</a:t>
            </a:r>
            <a:r>
              <a:rPr lang="zh-CN" altLang="en-US"/>
              <a:t>，确认是否删除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65" y="2894848"/>
            <a:ext cx="2142067" cy="374971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1489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</a:t>
            </a:r>
            <a:r>
              <a:rPr lang="en-US" altLang="zh-CN" dirty="0"/>
              <a:t>-</a:t>
            </a:r>
            <a:r>
              <a:rPr lang="zh-CN" altLang="en-US" b="0" dirty="0"/>
              <a:t>重绘和回流</a:t>
            </a:r>
            <a:endParaRPr kumimoji="1" lang="zh-CN" altLang="en-US" b="0" dirty="0"/>
          </a:p>
        </p:txBody>
      </p:sp>
      <p:sp>
        <p:nvSpPr>
          <p:cNvPr id="1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解析（</a:t>
            </a:r>
            <a:r>
              <a:rPr lang="en-US" altLang="zh-CN" dirty="0"/>
              <a:t>Parser</a:t>
            </a:r>
            <a:r>
              <a:rPr lang="zh-CN" altLang="en-US" dirty="0"/>
              <a:t>）</a:t>
            </a:r>
            <a:r>
              <a:rPr lang="en-US" altLang="zh-CN" dirty="0"/>
              <a:t>HTML</a:t>
            </a:r>
            <a:r>
              <a:rPr lang="zh-CN" altLang="en-US" dirty="0"/>
              <a:t>，生成</a:t>
            </a:r>
            <a:r>
              <a:rPr lang="en-US" altLang="zh-CN" dirty="0"/>
              <a:t>DOM</a:t>
            </a:r>
            <a:r>
              <a:rPr lang="zh-CN" altLang="en-US" dirty="0"/>
              <a:t>树</a:t>
            </a:r>
            <a:r>
              <a:rPr lang="en-US" altLang="zh-CN" dirty="0"/>
              <a:t>(DOM Tree)</a:t>
            </a:r>
          </a:p>
          <a:p>
            <a:r>
              <a:rPr lang="zh-CN" altLang="en-US" dirty="0"/>
              <a:t>同时解析（</a:t>
            </a:r>
            <a:r>
              <a:rPr lang="en-US" altLang="zh-CN" dirty="0"/>
              <a:t>Parser</a:t>
            </a:r>
            <a:r>
              <a:rPr lang="zh-CN" altLang="en-US" dirty="0"/>
              <a:t>） </a:t>
            </a:r>
            <a:r>
              <a:rPr lang="en-US" altLang="zh-CN" dirty="0"/>
              <a:t>CSS</a:t>
            </a:r>
            <a:r>
              <a:rPr lang="zh-CN" altLang="en-US" dirty="0"/>
              <a:t>，生成样式规则 </a:t>
            </a:r>
            <a:r>
              <a:rPr lang="en-US" altLang="zh-CN" dirty="0"/>
              <a:t>(Style Rules)</a:t>
            </a:r>
          </a:p>
          <a:p>
            <a:r>
              <a:rPr lang="zh-CN" altLang="en-US" dirty="0"/>
              <a:t>根据</a:t>
            </a:r>
            <a:r>
              <a:rPr lang="en-US" altLang="zh-CN" dirty="0"/>
              <a:t>DOM</a:t>
            </a:r>
            <a:r>
              <a:rPr lang="zh-CN" altLang="en-US" dirty="0"/>
              <a:t>树和样式规则，生成渲染树</a:t>
            </a:r>
            <a:r>
              <a:rPr lang="en-US" altLang="zh-CN" dirty="0"/>
              <a:t>(Render Tree)</a:t>
            </a:r>
          </a:p>
          <a:p>
            <a:r>
              <a:rPr lang="zh-CN" altLang="en-US" dirty="0"/>
              <a:t>进行布局 </a:t>
            </a:r>
            <a:r>
              <a:rPr lang="en-US" altLang="zh-CN" dirty="0"/>
              <a:t>Layout(</a:t>
            </a:r>
            <a:r>
              <a:rPr lang="zh-CN" altLang="en-US" dirty="0"/>
              <a:t>回流</a:t>
            </a:r>
            <a:r>
              <a:rPr lang="en-US" altLang="zh-CN" dirty="0"/>
              <a:t>/</a:t>
            </a:r>
            <a:r>
              <a:rPr lang="zh-CN" altLang="en-US" dirty="0"/>
              <a:t>重排</a:t>
            </a:r>
            <a:r>
              <a:rPr lang="en-US" altLang="zh-CN" dirty="0"/>
              <a:t>):</a:t>
            </a:r>
            <a:r>
              <a:rPr lang="zh-CN" altLang="en-US" dirty="0"/>
              <a:t>根据生成的渲染树，得到节点的几何信息（位置，大小）</a:t>
            </a:r>
          </a:p>
          <a:p>
            <a:r>
              <a:rPr lang="zh-CN" altLang="en-US" dirty="0"/>
              <a:t>进行绘制 </a:t>
            </a:r>
            <a:r>
              <a:rPr lang="en-US" altLang="zh-CN" dirty="0"/>
              <a:t>Painting(</a:t>
            </a:r>
            <a:r>
              <a:rPr lang="zh-CN" altLang="en-US" dirty="0"/>
              <a:t>重绘</a:t>
            </a:r>
            <a:r>
              <a:rPr lang="en-US" altLang="zh-CN" dirty="0"/>
              <a:t>): </a:t>
            </a:r>
            <a:r>
              <a:rPr lang="zh-CN" altLang="en-US" dirty="0"/>
              <a:t>根据计算和获取的信息进行整个页面的绘制</a:t>
            </a:r>
          </a:p>
          <a:p>
            <a:r>
              <a:rPr lang="en-US" altLang="zh-CN" dirty="0"/>
              <a:t>Display: </a:t>
            </a:r>
            <a:r>
              <a:rPr lang="zh-CN" altLang="en-US" dirty="0"/>
              <a:t>展示在页面上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710880" y="1740476"/>
            <a:ext cx="10748963" cy="51752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 </a:t>
            </a:r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浏览器是如何进行界面渲染的</a:t>
            </a:r>
          </a:p>
        </p:txBody>
      </p:sp>
      <p:pic>
        <p:nvPicPr>
          <p:cNvPr id="1026" name="Picture 2" descr="webkit渲染过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364" y="761379"/>
            <a:ext cx="59436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</a:t>
            </a:r>
            <a:r>
              <a:rPr lang="en-US" altLang="zh-CN" dirty="0"/>
              <a:t>-</a:t>
            </a:r>
            <a:r>
              <a:rPr lang="zh-CN" altLang="en-US" dirty="0"/>
              <a:t>重绘和回流</a:t>
            </a:r>
            <a:endParaRPr kumimoji="1" lang="zh-CN" altLang="en-US" b="0" dirty="0"/>
          </a:p>
        </p:txBody>
      </p:sp>
      <p:sp>
        <p:nvSpPr>
          <p:cNvPr id="1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回流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重排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lang="zh-CN" altLang="en-US" dirty="0"/>
              <a:t>当 </a:t>
            </a:r>
            <a:r>
              <a:rPr lang="en-US" altLang="zh-CN" dirty="0"/>
              <a:t>Render Tree </a:t>
            </a:r>
            <a:r>
              <a:rPr lang="zh-CN" altLang="en-US" dirty="0"/>
              <a:t>中部分或者全部元素的尺寸、结构、布局等发生改变时，浏览器就会重新渲染部分或全部文档的过程称为 回流。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重绘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/>
              <a:t>      由于节点</a:t>
            </a:r>
            <a:r>
              <a:rPr lang="en-US" altLang="zh-CN" dirty="0"/>
              <a:t>(</a:t>
            </a:r>
            <a:r>
              <a:rPr lang="zh-CN" altLang="en-US" dirty="0"/>
              <a:t>元素</a:t>
            </a:r>
            <a:r>
              <a:rPr lang="en-US" altLang="zh-CN" dirty="0"/>
              <a:t>)</a:t>
            </a:r>
            <a:r>
              <a:rPr lang="zh-CN" altLang="en-US" dirty="0"/>
              <a:t>的样式的改变并不影响它在文档流中的位置和文档布局时</a:t>
            </a:r>
            <a:r>
              <a:rPr lang="en-US" altLang="zh-CN" dirty="0"/>
              <a:t>(</a:t>
            </a:r>
            <a:r>
              <a:rPr lang="zh-CN" altLang="en-US" dirty="0"/>
              <a:t>比如：</a:t>
            </a:r>
            <a:r>
              <a:rPr lang="en-US" altLang="zh-CN" dirty="0"/>
              <a:t>color</a:t>
            </a:r>
            <a:r>
              <a:rPr lang="zh-CN" altLang="en-US" dirty="0"/>
              <a:t>、</a:t>
            </a:r>
            <a:r>
              <a:rPr lang="en-US" altLang="zh-CN" dirty="0"/>
              <a:t>background-color</a:t>
            </a:r>
            <a:r>
              <a:rPr lang="zh-CN" altLang="en-US" dirty="0"/>
              <a:t>、</a:t>
            </a:r>
            <a:r>
              <a:rPr lang="en-US" altLang="zh-CN" dirty="0"/>
              <a:t>outline</a:t>
            </a:r>
            <a:r>
              <a:rPr lang="zh-CN" altLang="en-US" dirty="0"/>
              <a:t>等</a:t>
            </a:r>
            <a:r>
              <a:rPr lang="en-US" altLang="zh-CN" dirty="0"/>
              <a:t>), </a:t>
            </a:r>
            <a:r>
              <a:rPr lang="zh-CN" altLang="en-US" dirty="0"/>
              <a:t>称为重绘。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r>
              <a:rPr lang="zh-CN" altLang="en-US" b="1" dirty="0">
                <a:solidFill>
                  <a:srgbClr val="C00000"/>
                </a:solidFill>
              </a:rPr>
              <a:t>重绘不一定引起回流，而回流一定会引起重绘。</a:t>
            </a: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</a:t>
            </a:r>
            <a:r>
              <a:rPr lang="en-US" altLang="zh-CN" dirty="0"/>
              <a:t>-</a:t>
            </a:r>
            <a:r>
              <a:rPr lang="zh-CN" altLang="en-US" dirty="0"/>
              <a:t>重绘和回流</a:t>
            </a:r>
            <a:endParaRPr kumimoji="1" lang="zh-CN" altLang="en-US" b="0" dirty="0"/>
          </a:p>
        </p:txBody>
      </p:sp>
      <p:sp>
        <p:nvSpPr>
          <p:cNvPr id="1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会导致回流（重排）的操作：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页面的首次刷新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浏览器的窗口大小发生改变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元素的大小或位置发生改变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改变字体的大小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内容的变化（如：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input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框的输入，图片的大小）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激活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css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伪类 （如：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:hover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脚本操作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（添加或者删除可见的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元素）</a:t>
            </a: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简单理解影响到布局了，就会有回流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</a:t>
            </a:r>
            <a:r>
              <a:rPr lang="en-US" altLang="zh-CN" dirty="0"/>
              <a:t>-</a:t>
            </a:r>
            <a:r>
              <a:rPr lang="zh-CN" altLang="en-US" dirty="0"/>
              <a:t>重绘和回流</a:t>
            </a:r>
            <a:endParaRPr kumimoji="1" lang="zh-CN" altLang="en-US" b="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1760342"/>
            <a:ext cx="10246870" cy="195099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1.1 </a:t>
            </a:r>
            <a:r>
              <a:rPr lang="zh-CN" altLang="en-US" b="0" dirty="0"/>
              <a:t>实例化</a:t>
            </a:r>
            <a:endParaRPr kumimoji="1" lang="zh-CN" altLang="en-US" b="0" dirty="0"/>
          </a:p>
        </p:txBody>
      </p:sp>
      <p:sp>
        <p:nvSpPr>
          <p:cNvPr id="1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38137" y="1650467"/>
            <a:ext cx="10720800" cy="4550400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日期对象使用必须先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实例化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：创建一个日期对象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并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获取时间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在代码中发现了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关键字时，一般将这个操作称为</a:t>
            </a:r>
            <a:r>
              <a:rPr lang="zh-CN" altLang="en-US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实例化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获得当前日期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获得指定日期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17" y="3230435"/>
            <a:ext cx="3933333" cy="580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17" y="4944801"/>
            <a:ext cx="4771429" cy="514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2.2 </a:t>
            </a:r>
            <a:r>
              <a:rPr lang="zh-CN" altLang="en-US" dirty="0"/>
              <a:t>日期</a:t>
            </a:r>
            <a:r>
              <a:rPr lang="zh-CN" altLang="en-US" b="0"/>
              <a:t>对象方法 </a:t>
            </a:r>
            <a:r>
              <a:rPr lang="en-US" altLang="zh-CN" b="0"/>
              <a:t>- </a:t>
            </a:r>
            <a:r>
              <a:rPr lang="zh-CN" altLang="en-US" b="0"/>
              <a:t>格式化日期对象</a:t>
            </a:r>
            <a:endParaRPr kumimoji="1" lang="zh-CN" altLang="en-US" b="0" dirty="0"/>
          </a:p>
        </p:txBody>
      </p:sp>
      <p:sp>
        <p:nvSpPr>
          <p:cNvPr id="1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490273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场景：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因为日期对象返回的数据我们不能直接使用，所以需要转换为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实际开发中常用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的格式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格式化日期对象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10880" y="2334873"/>
          <a:ext cx="10413048" cy="4047178"/>
        </p:xfrm>
        <a:graphic>
          <a:graphicData uri="http://schemas.openxmlformats.org/drawingml/2006/table">
            <a:tbl>
              <a:tblPr/>
              <a:tblGrid>
                <a:gridCol w="1769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0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020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020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02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9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getFullYear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获得年份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获取四位年份 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9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getMonth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获得月份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取值为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0 ~ 11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8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getDate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获取月份中的每一天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不同月份取值也不相同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6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getDay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()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获取星期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取值为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0 ~ 6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6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getHours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()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获取小时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取值为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0 ~ 23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6020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6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getMinutes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()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获取分钟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取值为 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0 ~ 59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getSeconds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()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获取秒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取值为 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0 ~ 59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4668838" y="1517929"/>
            <a:ext cx="6690872" cy="4246563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实例化日期对象怎么写？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0231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Date()	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日期对象方法里面月份和星期有什么注意的？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0231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月份是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0~11, 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星期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 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0~6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054" y="3466908"/>
            <a:ext cx="6512656" cy="267142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2169470" y="915560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页面显示自动变化的日期和时间案例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2169470" y="1547640"/>
            <a:ext cx="937272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将当前日期以：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2088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年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8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月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8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号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08:08:56 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显示到页面中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26626" y="968974"/>
            <a:ext cx="1228476" cy="528956"/>
            <a:chOff x="852891" y="1026849"/>
            <a:chExt cx="1228476" cy="528956"/>
          </a:xfrm>
        </p:grpSpPr>
        <p:sp>
          <p:nvSpPr>
            <p:cNvPr id="15" name="矩形 14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B60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" name="六边形 1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B60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" name="图形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4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8" name="TextBox 5"/>
          <p:cNvSpPr txBox="1"/>
          <p:nvPr/>
        </p:nvSpPr>
        <p:spPr>
          <a:xfrm>
            <a:off x="2181045" y="2093029"/>
            <a:ext cx="9104271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①：封装一个函数 </a:t>
            </a:r>
            <a:r>
              <a:rPr lang="en-US" altLang="zh-CN" sz="16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getDateTime</a:t>
            </a:r>
            <a:r>
              <a:rPr lang="zh-CN" altLang="en-US" sz="16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zh-CN" altLang="en-US" sz="16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显示 </a:t>
            </a:r>
            <a:r>
              <a:rPr lang="en-US" altLang="zh-CN" sz="16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2088</a:t>
            </a:r>
            <a:r>
              <a:rPr lang="zh-CN" altLang="en-US" sz="16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年</a:t>
            </a:r>
            <a:r>
              <a:rPr lang="en-US" altLang="zh-CN" sz="16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8</a:t>
            </a:r>
            <a:r>
              <a:rPr lang="zh-CN" altLang="en-US" sz="16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月</a:t>
            </a:r>
            <a:r>
              <a:rPr lang="en-US" altLang="zh-CN" sz="16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8</a:t>
            </a:r>
            <a:r>
              <a:rPr lang="zh-CN" altLang="en-US" sz="16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号</a:t>
            </a:r>
            <a:r>
              <a:rPr lang="en-US" altLang="zh-CN" sz="16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08:08:56  </a:t>
            </a:r>
            <a:r>
              <a:rPr lang="zh-CN" altLang="en-US" sz="16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格式</a:t>
            </a:r>
            <a:endParaRPr lang="en-US" altLang="zh-CN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</a:t>
            </a:r>
            <a:r>
              <a:rPr lang="zh-CN" altLang="en-US" sz="16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：记得</a:t>
            </a:r>
            <a:r>
              <a:rPr lang="zh-CN" altLang="en-US" sz="16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时间</a:t>
            </a:r>
            <a:r>
              <a:rPr lang="zh-CN" altLang="en-US" sz="16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的数字</a:t>
            </a: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要</a:t>
            </a:r>
            <a:r>
              <a:rPr lang="zh-CN" altLang="en-US" sz="16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补</a:t>
            </a:r>
            <a:r>
              <a:rPr lang="en-US" altLang="zh-CN" sz="16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0 </a:t>
            </a:r>
            <a:r>
              <a:rPr lang="zh-CN" altLang="en-US" sz="16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成为 </a:t>
            </a:r>
            <a:r>
              <a:rPr lang="en-US" altLang="zh-CN" sz="16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08:08:56 </a:t>
            </a:r>
            <a:r>
              <a:rPr lang="zh-CN" altLang="en-US" sz="16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格式</a:t>
            </a:r>
            <a:endParaRPr lang="en-US" altLang="zh-CN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③：字符串拼接后，通过 </a:t>
            </a:r>
            <a:r>
              <a:rPr lang="en-US" altLang="zh-CN" sz="16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innerText</a:t>
            </a:r>
            <a:r>
              <a:rPr lang="en-US" altLang="zh-CN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sz="16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给 </a:t>
            </a:r>
            <a:r>
              <a:rPr lang="en-US" altLang="zh-CN" sz="16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div</a:t>
            </a:r>
            <a:r>
              <a:rPr lang="zh-CN" altLang="en-US" sz="16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标签显示到页面中，并添加定时器效果</a:t>
            </a:r>
            <a:endParaRPr lang="en-US" altLang="zh-CN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595ca53-3bac-4cc7-8489-bde9928f81a8"/>
  <p:tag name="COMMONDATA" val="eyJoZGlkIjoiN2UwN2FiYWYyMjE1OWEzMGUzYWQ4ODk4YTE1NGRjNG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8f1388e-f5a2-418c-8392-fa0891115afd}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4748</TotalTime>
  <Words>2697</Words>
  <Application>Microsoft Office PowerPoint</Application>
  <PresentationFormat>宽屏</PresentationFormat>
  <Paragraphs>410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58</vt:i4>
      </vt:variant>
    </vt:vector>
  </HeadingPairs>
  <TitlesOfParts>
    <vt:vector size="76" baseType="lpstr">
      <vt:lpstr>Alibaba PuHuiTi B</vt:lpstr>
      <vt:lpstr>Alibaba PuHuiTi M</vt:lpstr>
      <vt:lpstr>Alibaba PuHuiTi R</vt:lpstr>
      <vt:lpstr>阿里巴巴普惠体</vt:lpstr>
      <vt:lpstr>阿里巴巴普惠体 Medium</vt:lpstr>
      <vt:lpstr>等线</vt:lpstr>
      <vt:lpstr>黑体</vt:lpstr>
      <vt:lpstr>华文楷体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</vt:lpstr>
      <vt:lpstr>正文设计方案</vt:lpstr>
      <vt:lpstr>5_结束页设计方案</vt:lpstr>
      <vt:lpstr>web APIs 第四天</vt:lpstr>
      <vt:lpstr>PowerPoint 演示文稿</vt:lpstr>
      <vt:lpstr>PowerPoint 演示文稿</vt:lpstr>
      <vt:lpstr>日期对象</vt:lpstr>
      <vt:lpstr>1. 日期对象 Date</vt:lpstr>
      <vt:lpstr>1.1 实例化</vt:lpstr>
      <vt:lpstr>2.2 日期对象方法 - 格式化日期对象</vt:lpstr>
      <vt:lpstr>PowerPoint 演示文稿</vt:lpstr>
      <vt:lpstr>PowerPoint 演示文稿</vt:lpstr>
      <vt:lpstr>2.2 日期对象方法</vt:lpstr>
      <vt:lpstr>日期对象</vt:lpstr>
      <vt:lpstr>2.3 时间戳</vt:lpstr>
      <vt:lpstr>2.3 时间戳</vt:lpstr>
      <vt:lpstr>PowerPoint 演示文稿</vt:lpstr>
      <vt:lpstr>PowerPoint 演示文稿</vt:lpstr>
      <vt:lpstr>PowerPoint 演示文稿</vt:lpstr>
      <vt:lpstr>节点操作</vt:lpstr>
      <vt:lpstr>2.1 DOM节点</vt:lpstr>
      <vt:lpstr>2.1 DOM节点</vt:lpstr>
      <vt:lpstr>PowerPoint 演示文稿</vt:lpstr>
      <vt:lpstr>节点操作</vt:lpstr>
      <vt:lpstr>2.2 查找节点</vt:lpstr>
      <vt:lpstr>2.2 查找节点</vt:lpstr>
      <vt:lpstr>PowerPoint 演示文稿</vt:lpstr>
      <vt:lpstr>2.2 查找节点</vt:lpstr>
      <vt:lpstr>2.2 查找节点</vt:lpstr>
      <vt:lpstr>PowerPoint 演示文稿</vt:lpstr>
      <vt:lpstr>节点操作</vt:lpstr>
      <vt:lpstr>2.3 增加节点</vt:lpstr>
      <vt:lpstr>2.3 增加节点</vt:lpstr>
      <vt:lpstr>2.3 增加节点</vt:lpstr>
      <vt:lpstr>节点操作</vt:lpstr>
      <vt:lpstr>2.4 删除节点</vt:lpstr>
      <vt:lpstr>PowerPoint 演示文稿</vt:lpstr>
      <vt:lpstr>3. M端事件</vt:lpstr>
      <vt:lpstr>PowerPoint 演示文稿</vt:lpstr>
      <vt:lpstr>4.插件-swiper</vt:lpstr>
      <vt:lpstr>4.插件-swiper</vt:lpstr>
      <vt:lpstr>4.插件</vt:lpstr>
      <vt:lpstr>插件- AlloyFinger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拓展-重绘和回流</vt:lpstr>
      <vt:lpstr>拓展-重绘和回流</vt:lpstr>
      <vt:lpstr>拓展-重绘和回流</vt:lpstr>
      <vt:lpstr>拓展-重绘和回流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李 天成</cp:lastModifiedBy>
  <cp:revision>4867</cp:revision>
  <dcterms:created xsi:type="dcterms:W3CDTF">2020-03-31T02:23:00Z</dcterms:created>
  <dcterms:modified xsi:type="dcterms:W3CDTF">2023-03-28T08:04:56Z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77AE1C6EEC684FDBBAE20FEC1C0A5E91</vt:lpwstr>
  </property>
  <property fmtid="{D5CDD505-2E9C-101B-9397-08002B2CF9AE}" pid="3" name="KSOProductBuildVer">
    <vt:lpwstr>2052-11.1.0.13703</vt:lpwstr>
  </property>
</Properties>
</file>