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  <p:sldMasterId id="2147483688" r:id="rId3"/>
  </p:sldMasterIdLst>
  <p:notesMasterIdLst>
    <p:notesMasterId r:id="rId55"/>
  </p:notesMasterIdLst>
  <p:handoutMasterIdLst>
    <p:handoutMasterId r:id="rId56"/>
  </p:handoutMasterIdLst>
  <p:sldIdLst>
    <p:sldId id="526" r:id="rId4"/>
    <p:sldId id="842" r:id="rId5"/>
    <p:sldId id="843" r:id="rId6"/>
    <p:sldId id="785" r:id="rId7"/>
    <p:sldId id="845" r:id="rId8"/>
    <p:sldId id="786" r:id="rId9"/>
    <p:sldId id="870" r:id="rId10"/>
    <p:sldId id="844" r:id="rId11"/>
    <p:sldId id="788" r:id="rId12"/>
    <p:sldId id="790" r:id="rId13"/>
    <p:sldId id="854" r:id="rId14"/>
    <p:sldId id="800" r:id="rId15"/>
    <p:sldId id="806" r:id="rId16"/>
    <p:sldId id="802" r:id="rId17"/>
    <p:sldId id="855" r:id="rId18"/>
    <p:sldId id="808" r:id="rId19"/>
    <p:sldId id="856" r:id="rId20"/>
    <p:sldId id="810" r:id="rId21"/>
    <p:sldId id="857" r:id="rId22"/>
    <p:sldId id="813" r:id="rId23"/>
    <p:sldId id="815" r:id="rId24"/>
    <p:sldId id="818" r:id="rId25"/>
    <p:sldId id="819" r:id="rId26"/>
    <p:sldId id="817" r:id="rId27"/>
    <p:sldId id="821" r:id="rId28"/>
    <p:sldId id="871" r:id="rId29"/>
    <p:sldId id="859" r:id="rId30"/>
    <p:sldId id="823" r:id="rId31"/>
    <p:sldId id="824" r:id="rId32"/>
    <p:sldId id="822" r:id="rId33"/>
    <p:sldId id="858" r:id="rId34"/>
    <p:sldId id="825" r:id="rId35"/>
    <p:sldId id="826" r:id="rId36"/>
    <p:sldId id="860" r:id="rId37"/>
    <p:sldId id="861" r:id="rId38"/>
    <p:sldId id="862" r:id="rId39"/>
    <p:sldId id="828" r:id="rId40"/>
    <p:sldId id="863" r:id="rId41"/>
    <p:sldId id="865" r:id="rId42"/>
    <p:sldId id="833" r:id="rId43"/>
    <p:sldId id="835" r:id="rId44"/>
    <p:sldId id="864" r:id="rId45"/>
    <p:sldId id="866" r:id="rId46"/>
    <p:sldId id="837" r:id="rId47"/>
    <p:sldId id="872" r:id="rId48"/>
    <p:sldId id="867" r:id="rId49"/>
    <p:sldId id="868" r:id="rId50"/>
    <p:sldId id="869" r:id="rId51"/>
    <p:sldId id="873" r:id="rId52"/>
    <p:sldId id="874" r:id="rId53"/>
    <p:sldId id="264" r:id="rId54"/>
  </p:sldIdLst>
  <p:sldSz cx="12192000" cy="6858000"/>
  <p:notesSz cx="6858000" cy="9144000"/>
  <p:custDataLst>
    <p:tags r:id="rId5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AD2B26"/>
    <a:srgbClr val="B70004"/>
    <a:srgbClr val="AD2A26"/>
    <a:srgbClr val="4C5252"/>
    <a:srgbClr val="FFFFE4"/>
    <a:srgbClr val="F9F9F9"/>
    <a:srgbClr val="8A8A8A"/>
    <a:srgbClr val="48504F"/>
    <a:srgbClr val="B60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5852" autoAdjust="0"/>
  </p:normalViewPr>
  <p:slideViewPr>
    <p:cSldViewPr snapToGrid="0">
      <p:cViewPr varScale="1">
        <p:scale>
          <a:sx n="81" d="100"/>
          <a:sy n="81" d="100"/>
        </p:scale>
        <p:origin x="634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gs" Target="tags/tag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Tuesday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8983133" cy="105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31F57E1-EBC0-524C-9B6C-A0200F23BED1}" type="datetimeFigureOut">
              <a:rPr lang="en-US" altLang="zh-CN" smtClean="0"/>
              <a:t>3/28/2023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1171" y="161956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31171" y="2351311"/>
            <a:ext cx="8690163" cy="12192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131171" y="372897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1131171" y="4460721"/>
            <a:ext cx="8690163" cy="1644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/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todomvc.com/examples/vanilla-es6/" TargetMode="Externa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9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web APIs</a:t>
            </a:r>
            <a:r>
              <a:rPr kumimoji="1" lang="zh-CN" altLang="en-US"/>
              <a:t> 第五天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BOM</a:t>
            </a:r>
            <a:r>
              <a:rPr kumimoji="1" lang="zh-CN" altLang="en-US"/>
              <a:t>操作 </a:t>
            </a:r>
            <a:r>
              <a:rPr kumimoji="1" lang="en-US" altLang="zh-CN"/>
              <a:t>(</a:t>
            </a:r>
            <a:r>
              <a:rPr kumimoji="1" lang="zh-CN" altLang="en-US"/>
              <a:t>本地存储）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5</a:t>
            </a: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秒钟之后消失的广告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5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秒钟之后，广告自动消失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①：点击关闭按钮可以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关闭</a:t>
            </a:r>
            <a:endParaRPr lang="en-US" altLang="zh-CN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②：设置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延迟函数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时间为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5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秒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③：调用点击事件 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click()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533" y="1103440"/>
            <a:ext cx="5735913" cy="364333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BOM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696528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window</a:t>
            </a:r>
            <a:r>
              <a:rPr lang="zh-CN" altLang="en-US">
                <a:solidFill>
                  <a:schemeClr val="tx1"/>
                </a:solidFill>
              </a:rPr>
              <a:t>对象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定时器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延时函数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location</a:t>
            </a:r>
            <a:r>
              <a:rPr lang="zh-CN" altLang="en-US" dirty="0">
                <a:solidFill>
                  <a:srgbClr val="C00000"/>
                </a:solidFill>
              </a:rPr>
              <a:t>对象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navigator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en-US" altLang="zh-CN" err="1"/>
              <a:t>histroy</a:t>
            </a:r>
            <a:r>
              <a:rPr lang="zh-CN" altLang="en-US"/>
              <a:t>对象</a:t>
            </a:r>
            <a:endParaRPr lang="en-US" altLang="zh-CN"/>
          </a:p>
          <a:p>
            <a:r>
              <a:rPr lang="zh-CN" altLang="en-US"/>
              <a:t>本地存储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2"/>
          <p:cNvSpPr txBox="1"/>
          <p:nvPr/>
        </p:nvSpPr>
        <p:spPr>
          <a:xfrm>
            <a:off x="2900361" y="6032304"/>
            <a:ext cx="7922970" cy="5171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目标：学习 </a:t>
            </a:r>
            <a:r>
              <a:rPr lang="en-US" altLang="zh-CN" dirty="0"/>
              <a:t>window </a:t>
            </a:r>
            <a:r>
              <a:rPr lang="zh-CN" altLang="en-US" dirty="0"/>
              <a:t>对象的常见属性，知道各个 </a:t>
            </a:r>
            <a:r>
              <a:rPr lang="en-US" altLang="zh-CN" dirty="0"/>
              <a:t>BOM </a:t>
            </a:r>
            <a:r>
              <a:rPr lang="zh-CN" altLang="en-US" dirty="0"/>
              <a:t>对象的功能含义</a:t>
            </a:r>
          </a:p>
        </p:txBody>
      </p:sp>
    </p:spTree>
    <p:extLst>
      <p:ext uri="{BB962C8B-B14F-4D97-AF65-F5344CB8AC3E}">
        <p14:creationId xmlns:p14="http://schemas.microsoft.com/office/powerpoint/2010/main" val="100335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</a:t>
            </a:r>
            <a:r>
              <a:rPr lang="en-US" altLang="zh-CN" dirty="0"/>
              <a:t>location</a:t>
            </a:r>
            <a:r>
              <a:rPr lang="zh-CN" altLang="en-US" dirty="0"/>
              <a:t>对象</a:t>
            </a: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endParaRPr lang="en-US" altLang="zh-CN">
              <a:solidFill>
                <a:srgbClr val="C00000"/>
              </a:solidFill>
            </a:endParaRPr>
          </a:p>
          <a:p>
            <a:pPr marL="285750" indent="-285750"/>
            <a:endParaRPr lang="en-US" altLang="zh-CN">
              <a:solidFill>
                <a:srgbClr val="C00000"/>
              </a:solidFill>
            </a:endParaRPr>
          </a:p>
          <a:p>
            <a:pPr marL="285750" indent="-285750"/>
            <a:endParaRPr lang="en-US" altLang="zh-CN">
              <a:solidFill>
                <a:srgbClr val="C00000"/>
              </a:solidFill>
            </a:endParaRPr>
          </a:p>
          <a:p>
            <a:pPr marL="285750" indent="-285750"/>
            <a:endParaRPr lang="en-US" altLang="zh-CN">
              <a:solidFill>
                <a:srgbClr val="C00000"/>
              </a:solidFill>
            </a:endParaRPr>
          </a:p>
          <a:p>
            <a:pPr marL="285750" indent="-285750"/>
            <a:endParaRPr lang="en-US" altLang="zh-CN">
              <a:solidFill>
                <a:srgbClr val="C00000"/>
              </a:solidFill>
            </a:endParaRPr>
          </a:p>
          <a:p>
            <a:pPr marL="285750" indent="-285750"/>
            <a:r>
              <a:rPr lang="en-US" altLang="zh-CN">
                <a:solidFill>
                  <a:srgbClr val="C00000"/>
                </a:solidFill>
              </a:rPr>
              <a:t>location (</a:t>
            </a:r>
            <a:r>
              <a:rPr lang="zh-CN" altLang="en-US">
                <a:solidFill>
                  <a:srgbClr val="C00000"/>
                </a:solidFill>
              </a:rPr>
              <a:t>地址</a:t>
            </a:r>
            <a:r>
              <a:rPr lang="en-US" altLang="zh-CN">
                <a:solidFill>
                  <a:srgbClr val="C00000"/>
                </a:solidFill>
              </a:rPr>
              <a:t>)</a:t>
            </a:r>
            <a:r>
              <a:rPr lang="en-US" altLang="zh-CN"/>
              <a:t> </a:t>
            </a:r>
            <a:r>
              <a:rPr lang="zh-CN" altLang="en-US"/>
              <a:t>它</a:t>
            </a:r>
            <a:r>
              <a:rPr lang="zh-CN" altLang="en-US">
                <a:solidFill>
                  <a:srgbClr val="C00000"/>
                </a:solidFill>
              </a:rPr>
              <a:t>拆分并保存</a:t>
            </a:r>
            <a:r>
              <a:rPr lang="zh-CN" altLang="en-US"/>
              <a:t>了 </a:t>
            </a:r>
            <a:r>
              <a:rPr lang="en-US" altLang="zh-CN">
                <a:solidFill>
                  <a:srgbClr val="C00000"/>
                </a:solidFill>
              </a:rPr>
              <a:t>URL </a:t>
            </a:r>
            <a:r>
              <a:rPr lang="zh-CN" altLang="en-US">
                <a:solidFill>
                  <a:srgbClr val="C00000"/>
                </a:solidFill>
              </a:rPr>
              <a:t>地址</a:t>
            </a:r>
            <a:r>
              <a:rPr lang="zh-CN" altLang="en-US"/>
              <a:t>的各个</a:t>
            </a:r>
            <a:r>
              <a:rPr lang="zh-CN" altLang="en-US">
                <a:solidFill>
                  <a:srgbClr val="C00000"/>
                </a:solidFill>
              </a:rPr>
              <a:t>组成</a:t>
            </a:r>
            <a:r>
              <a:rPr lang="zh-CN" altLang="en-US"/>
              <a:t>部分，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它是一个</a:t>
            </a:r>
            <a:r>
              <a:rPr lang="zh-CN" altLang="en-US">
                <a:solidFill>
                  <a:srgbClr val="C00000"/>
                </a:solidFill>
              </a:rPr>
              <a:t>对象</a:t>
            </a:r>
            <a:endParaRPr lang="en-US" altLang="zh-CN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/>
              <a:t>常用</a:t>
            </a:r>
            <a:r>
              <a:rPr lang="zh-CN" altLang="en-US" b="1" dirty="0"/>
              <a:t>属性和方法：</a:t>
            </a:r>
            <a:endParaRPr lang="en-US" altLang="zh-CN" dirty="0"/>
          </a:p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5" name="表格 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55593213"/>
              </p:ext>
            </p:extLst>
          </p:nvPr>
        </p:nvGraphicFramePr>
        <p:xfrm>
          <a:off x="1032932" y="4622581"/>
          <a:ext cx="8102599" cy="1974242"/>
        </p:xfrm>
        <a:graphic>
          <a:graphicData uri="http://schemas.openxmlformats.org/drawingml/2006/table">
            <a:tbl>
              <a:tblPr firstRow="1" bandRow="1">
                <a:solidFill>
                  <a:srgbClr val="B60206"/>
                </a:solidFill>
                <a:tableStyleId>{8A107856-5554-42FB-B03E-39F5DBC370BA}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0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</a:t>
                      </a:r>
                      <a:r>
                        <a:rPr lang="en-US" altLang="zh-CN" sz="1400" b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zh-CN" altLang="en-US" sz="1400" b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</a:t>
                      </a:r>
                      <a:endParaRPr lang="zh-CN" altLang="en-US" sz="1400" b="0" dirty="0">
                        <a:solidFill>
                          <a:schemeClr val="bg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  <a:endParaRPr lang="zh-CN" altLang="en-US" sz="1400" b="0" dirty="0">
                        <a:solidFill>
                          <a:schemeClr val="bg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31"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kern="12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href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属性，</a:t>
                      </a:r>
                      <a:r>
                        <a:rPr lang="zh-CN" altLang="en-US" sz="1400" kern="12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获取</a:t>
                      </a:r>
                      <a:r>
                        <a:rPr lang="zh-CN" altLang="en-US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完整的 </a:t>
                      </a:r>
                      <a:r>
                        <a:rPr lang="en-US" altLang="zh-CN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URL </a:t>
                      </a:r>
                      <a:r>
                        <a:rPr lang="zh-CN" altLang="en-US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地址，</a:t>
                      </a:r>
                      <a:r>
                        <a:rPr lang="zh-CN" altLang="en-US" sz="1400" kern="12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赋值</a:t>
                      </a:r>
                      <a:r>
                        <a:rPr lang="zh-CN" altLang="en-US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时用于地址的跳转</a:t>
                      </a:r>
                      <a:endParaRPr lang="en-US" altLang="zh-CN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31"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search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属性，</a:t>
                      </a:r>
                      <a:r>
                        <a:rPr lang="zh-CN" altLang="en-US" sz="1400" kern="12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获取</a:t>
                      </a:r>
                      <a:r>
                        <a:rPr lang="zh-CN" altLang="en-US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地址中携带的参数，符号 </a:t>
                      </a:r>
                      <a:r>
                        <a:rPr lang="zh-CN" altLang="en-US" sz="1400" kern="12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？后面</a:t>
                      </a:r>
                      <a:r>
                        <a:rPr lang="zh-CN" altLang="en-US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部分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39"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hash</a:t>
                      </a:r>
                      <a:endParaRPr lang="en-US" altLang="zh-CN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属性，</a:t>
                      </a:r>
                      <a:r>
                        <a:rPr lang="zh-CN" altLang="en-US" sz="1400" kern="12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获取</a:t>
                      </a:r>
                      <a:r>
                        <a:rPr lang="zh-CN" altLang="en-US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地址中的啥希值，符号 </a:t>
                      </a:r>
                      <a:r>
                        <a:rPr lang="en-US" altLang="zh-CN" sz="1400" kern="12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# </a:t>
                      </a:r>
                      <a:r>
                        <a:rPr lang="zh-CN" altLang="en-US" sz="1400" kern="12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后面</a:t>
                      </a:r>
                      <a:r>
                        <a:rPr lang="zh-CN" altLang="en-US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部分</a:t>
                      </a:r>
                      <a:endParaRPr lang="zh-CN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220"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reload()</a:t>
                      </a:r>
                      <a:endParaRPr lang="en-US" altLang="zh-CN" sz="1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方法，用来</a:t>
                      </a:r>
                      <a:r>
                        <a:rPr lang="zh-CN" altLang="en-US" sz="1400" kern="12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刷新当前页面</a:t>
                      </a:r>
                      <a:r>
                        <a:rPr lang="zh-CN" altLang="en-US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，传入参数 </a:t>
                      </a:r>
                      <a:r>
                        <a:rPr lang="en-US" altLang="zh-CN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 </a:t>
                      </a:r>
                      <a:r>
                        <a:rPr lang="zh-CN" altLang="en-US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时表示强制刷新</a:t>
                      </a:r>
                      <a:endParaRPr lang="zh-CN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2" y="1718200"/>
            <a:ext cx="6644443" cy="16500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5959853"/>
              </p:ext>
            </p:extLst>
          </p:nvPr>
        </p:nvGraphicFramePr>
        <p:xfrm>
          <a:off x="4631268" y="2641378"/>
          <a:ext cx="7238999" cy="2416175"/>
        </p:xfrm>
        <a:graphic>
          <a:graphicData uri="http://schemas.openxmlformats.org/drawingml/2006/table">
            <a:tbl>
              <a:tblPr firstRow="1" bandRow="1">
                <a:solidFill>
                  <a:srgbClr val="B60206"/>
                </a:solidFill>
                <a:tableStyleId>{8A107856-5554-42FB-B03E-39F5DBC370BA}</a:tableStyleId>
              </a:tblPr>
              <a:tblGrid>
                <a:gridCol w="2110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8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</a:t>
                      </a:r>
                      <a:r>
                        <a:rPr lang="en-US" altLang="zh-CN" sz="1400" b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zh-CN" altLang="en-US" sz="1400" b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</a:t>
                      </a:r>
                      <a:endParaRPr lang="zh-CN" altLang="en-US" sz="1400" b="0" dirty="0">
                        <a:solidFill>
                          <a:schemeClr val="bg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0">
                          <a:solidFill>
                            <a:schemeClr val="bg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  <a:endParaRPr lang="zh-CN" altLang="en-US" sz="1400" b="0" dirty="0">
                        <a:solidFill>
                          <a:schemeClr val="bg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1" kern="12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href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属性，</a:t>
                      </a:r>
                      <a:r>
                        <a:rPr lang="zh-CN" altLang="en-US" sz="1400" kern="12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获取</a:t>
                      </a:r>
                      <a:r>
                        <a:rPr lang="zh-CN" altLang="en-US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完整的 </a:t>
                      </a:r>
                      <a:r>
                        <a:rPr lang="en-US" altLang="zh-CN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URL </a:t>
                      </a:r>
                      <a:r>
                        <a:rPr lang="zh-CN" altLang="en-US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地址，</a:t>
                      </a:r>
                      <a:r>
                        <a:rPr lang="zh-CN" altLang="en-US" sz="1400" kern="12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赋值</a:t>
                      </a:r>
                      <a:r>
                        <a:rPr lang="zh-CN" altLang="en-US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时用于地址的跳转（重点）</a:t>
                      </a:r>
                      <a:endParaRPr lang="en-US" altLang="zh-CN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search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属性，</a:t>
                      </a:r>
                      <a:r>
                        <a:rPr lang="zh-CN" altLang="en-US" sz="1400" kern="12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获取</a:t>
                      </a:r>
                      <a:r>
                        <a:rPr lang="zh-CN" altLang="en-US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地址中携带的参数，符号 </a:t>
                      </a:r>
                      <a:r>
                        <a:rPr lang="zh-CN" altLang="en-US" sz="1400" kern="12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？后面</a:t>
                      </a:r>
                      <a:r>
                        <a:rPr lang="zh-CN" altLang="en-US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部分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605"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hash</a:t>
                      </a:r>
                      <a:endParaRPr lang="en-US" altLang="zh-CN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属性，</a:t>
                      </a:r>
                      <a:r>
                        <a:rPr lang="zh-CN" altLang="en-US" sz="1400" kern="12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获取</a:t>
                      </a:r>
                      <a:r>
                        <a:rPr lang="zh-CN" altLang="en-US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地址中的啥希值，符号 </a:t>
                      </a:r>
                      <a:r>
                        <a:rPr lang="en-US" altLang="zh-CN" sz="1400" kern="12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# </a:t>
                      </a:r>
                      <a:r>
                        <a:rPr lang="zh-CN" altLang="en-US" sz="1400" kern="12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后面</a:t>
                      </a:r>
                      <a:r>
                        <a:rPr lang="zh-CN" altLang="en-US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部分</a:t>
                      </a:r>
                      <a:endParaRPr lang="zh-CN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70"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reload()</a:t>
                      </a:r>
                      <a:endParaRPr lang="en-US" altLang="zh-CN" sz="1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方法，用来</a:t>
                      </a:r>
                      <a:r>
                        <a:rPr lang="zh-CN" altLang="en-US" sz="1400" kern="120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刷新当前页面</a:t>
                      </a:r>
                      <a:r>
                        <a:rPr lang="zh-CN" altLang="en-US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，传入参数 </a:t>
                      </a:r>
                      <a:r>
                        <a:rPr lang="en-US" altLang="zh-CN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 </a:t>
                      </a:r>
                      <a:r>
                        <a:rPr lang="zh-CN" altLang="en-US" sz="1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时表示强制刷新</a:t>
                      </a:r>
                      <a:endParaRPr lang="zh-CN" alt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4538134" y="1895101"/>
            <a:ext cx="7332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location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是对象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，它拆分并保存了 </a:t>
            </a:r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 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的各个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组成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部分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5</a:t>
            </a:r>
            <a:r>
              <a:rPr lang="zh-CN" altLang="en-US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秒钟之后</a:t>
            </a:r>
            <a:r>
              <a:rPr lang="zh-CN" altLang="en-US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跳转页面</a:t>
            </a:r>
            <a:endParaRPr lang="zh-CN" altLang="en-US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需求：用户点击可以跳转，如果不点击，则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5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秒之后自动跳转，要求里面有秒数倒计时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①：利用定时器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间歇函数</a:t>
            </a:r>
            <a:r>
              <a:rPr lang="zh-CN" altLang="en-US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设置链接里面的数字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倒计时</a:t>
            </a:r>
            <a:endParaRPr lang="en-US" altLang="zh-CN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</a:t>
            </a:r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时间到</a:t>
            </a:r>
            <a:r>
              <a:rPr lang="zh-CN" altLang="en-US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了，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关闭定时器</a:t>
            </a:r>
            <a:r>
              <a:rPr lang="zh-CN" altLang="en-US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同时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自动跳转</a:t>
            </a:r>
            <a:r>
              <a:rPr lang="zh-CN" altLang="en-US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到</a:t>
            </a:r>
            <a:r>
              <a:rPr lang="zh-CN" altLang="en-US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新</a:t>
            </a:r>
            <a:r>
              <a:rPr lang="zh-CN" altLang="en-US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的页面</a:t>
            </a:r>
            <a:r>
              <a:rPr lang="en-US" altLang="zh-CN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（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location.href</a:t>
            </a:r>
            <a:r>
              <a:rPr lang="zh-CN" altLang="en-US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717" y="4094400"/>
            <a:ext cx="5258417" cy="227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BOM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696528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window</a:t>
            </a:r>
            <a:r>
              <a:rPr lang="zh-CN" altLang="en-US">
                <a:solidFill>
                  <a:schemeClr val="tx1"/>
                </a:solidFill>
              </a:rPr>
              <a:t>对象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定时器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延时函数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location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navigator</a:t>
            </a:r>
            <a:r>
              <a:rPr lang="zh-CN" altLang="en-US" dirty="0">
                <a:solidFill>
                  <a:srgbClr val="C00000"/>
                </a:solidFill>
              </a:rPr>
              <a:t>对象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err="1"/>
              <a:t>histroy</a:t>
            </a:r>
            <a:r>
              <a:rPr lang="zh-CN" altLang="en-US"/>
              <a:t>对象</a:t>
            </a:r>
            <a:endParaRPr lang="en-US" altLang="zh-CN"/>
          </a:p>
          <a:p>
            <a:r>
              <a:rPr lang="zh-CN" altLang="en-US"/>
              <a:t>本地存储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2"/>
          <p:cNvSpPr txBox="1"/>
          <p:nvPr/>
        </p:nvSpPr>
        <p:spPr>
          <a:xfrm>
            <a:off x="2900361" y="6032304"/>
            <a:ext cx="7922970" cy="5171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目标：学习 </a:t>
            </a:r>
            <a:r>
              <a:rPr lang="en-US" altLang="zh-CN" dirty="0"/>
              <a:t>window </a:t>
            </a:r>
            <a:r>
              <a:rPr lang="zh-CN" altLang="en-US" dirty="0"/>
              <a:t>对象的常见属性，知道各个 </a:t>
            </a:r>
            <a:r>
              <a:rPr lang="en-US" altLang="zh-CN" dirty="0"/>
              <a:t>BOM </a:t>
            </a:r>
            <a:r>
              <a:rPr lang="zh-CN" altLang="en-US" dirty="0"/>
              <a:t>对象的功能含义</a:t>
            </a:r>
          </a:p>
        </p:txBody>
      </p:sp>
    </p:spTree>
    <p:extLst>
      <p:ext uri="{BB962C8B-B14F-4D97-AF65-F5344CB8AC3E}">
        <p14:creationId xmlns:p14="http://schemas.microsoft.com/office/powerpoint/2010/main" val="313149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navigator</a:t>
            </a:r>
            <a:r>
              <a:rPr lang="zh-CN" altLang="en-US" dirty="0"/>
              <a:t>对象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C00000"/>
                </a:solidFill>
              </a:rPr>
              <a:t>navigator</a:t>
            </a:r>
            <a:r>
              <a:rPr lang="zh-CN" altLang="en-US"/>
              <a:t>是</a:t>
            </a:r>
            <a:r>
              <a:rPr lang="zh-CN" altLang="en-US" dirty="0">
                <a:solidFill>
                  <a:srgbClr val="C00000"/>
                </a:solidFill>
              </a:rPr>
              <a:t>对象</a:t>
            </a:r>
            <a:r>
              <a:rPr lang="zh-CN" altLang="en-US" dirty="0"/>
              <a:t>，该对象下记录了</a:t>
            </a:r>
            <a:r>
              <a:rPr lang="zh-CN" altLang="en-US" dirty="0">
                <a:solidFill>
                  <a:srgbClr val="C00000"/>
                </a:solidFill>
              </a:rPr>
              <a:t>浏览器自身的相关信息</a:t>
            </a:r>
            <a:endParaRPr lang="en-US" altLang="zh-CN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常用属性和方法：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通过 </a:t>
            </a:r>
            <a:r>
              <a:rPr lang="en-US" altLang="zh-CN" dirty="0" err="1">
                <a:solidFill>
                  <a:srgbClr val="C00000"/>
                </a:solidFill>
              </a:rPr>
              <a:t>userAgent</a:t>
            </a:r>
            <a:r>
              <a:rPr lang="en-US" altLang="zh-CN" dirty="0"/>
              <a:t> </a:t>
            </a:r>
            <a:r>
              <a:rPr lang="zh-CN" altLang="en-US" dirty="0"/>
              <a:t>检测浏览器的版本及平台</a:t>
            </a:r>
            <a:br>
              <a:rPr lang="en-US" altLang="zh-CN" dirty="0"/>
            </a:b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957866" y="3002424"/>
            <a:ext cx="7288668" cy="292749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400" dirty="0">
                <a:solidFill>
                  <a:srgbClr val="7F848E"/>
                </a:solidFill>
                <a:latin typeface="Consolas" panose="020B0609020204030204" pitchFamily="49" charset="0"/>
              </a:rPr>
              <a:t>    // </a:t>
            </a:r>
            <a:r>
              <a:rPr lang="zh-CN" altLang="en-US" sz="1400" dirty="0">
                <a:solidFill>
                  <a:srgbClr val="7F848E"/>
                </a:solidFill>
                <a:latin typeface="Consolas" panose="020B0609020204030204" pitchFamily="49" charset="0"/>
              </a:rPr>
              <a:t>检测 </a:t>
            </a:r>
            <a:r>
              <a:rPr lang="en-US" altLang="zh-CN" sz="1400" dirty="0" err="1">
                <a:solidFill>
                  <a:srgbClr val="7F848E"/>
                </a:solidFill>
                <a:latin typeface="Consolas" panose="020B0609020204030204" pitchFamily="49" charset="0"/>
              </a:rPr>
              <a:t>userAgent</a:t>
            </a:r>
            <a:r>
              <a:rPr lang="zh-CN" altLang="en-US" sz="1400" dirty="0">
                <a:solidFill>
                  <a:srgbClr val="7F848E"/>
                </a:solidFill>
                <a:latin typeface="Consolas" panose="020B0609020204030204" pitchFamily="49" charset="0"/>
              </a:rPr>
              <a:t>（浏览器信息）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 dirty="0">
                <a:solidFill>
                  <a:srgbClr val="C678DD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E5C07B"/>
                </a:solidFill>
                <a:latin typeface="Consolas" panose="020B0609020204030204" pitchFamily="49" charset="0"/>
              </a:rPr>
              <a:t>userAgent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E5C07B"/>
                </a:solidFill>
                <a:latin typeface="Consolas" panose="020B0609020204030204" pitchFamily="49" charset="0"/>
              </a:rPr>
              <a:t>navigator</a:t>
            </a:r>
            <a:r>
              <a:rPr lang="en-US" altLang="zh-CN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userAgent</a:t>
            </a:r>
            <a:endParaRPr lang="en-US" altLang="zh-CN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 dirty="0">
                <a:solidFill>
                  <a:srgbClr val="7F848E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7F848E"/>
                </a:solidFill>
                <a:latin typeface="Consolas" panose="020B0609020204030204" pitchFamily="49" charset="0"/>
              </a:rPr>
              <a:t>验证是否为</a:t>
            </a:r>
            <a:r>
              <a:rPr lang="en-US" altLang="zh-CN" sz="1400" dirty="0">
                <a:solidFill>
                  <a:srgbClr val="7F848E"/>
                </a:solidFill>
                <a:latin typeface="Consolas" panose="020B0609020204030204" pitchFamily="49" charset="0"/>
              </a:rPr>
              <a:t>Android</a:t>
            </a:r>
            <a:r>
              <a:rPr lang="zh-CN" altLang="en-US" sz="1400" dirty="0">
                <a:solidFill>
                  <a:srgbClr val="7F848E"/>
                </a:solidFill>
                <a:latin typeface="Consolas" panose="020B0609020204030204" pitchFamily="49" charset="0"/>
              </a:rPr>
              <a:t>或</a:t>
            </a:r>
            <a:r>
              <a:rPr lang="en-US" altLang="zh-CN" sz="1400" dirty="0">
                <a:solidFill>
                  <a:srgbClr val="7F848E"/>
                </a:solidFill>
                <a:latin typeface="Consolas" panose="020B0609020204030204" pitchFamily="49" charset="0"/>
              </a:rPr>
              <a:t>iPhone</a:t>
            </a:r>
            <a:endParaRPr lang="en-US" altLang="zh-CN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 dirty="0">
                <a:solidFill>
                  <a:srgbClr val="C678DD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android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E5C07B"/>
                </a:solidFill>
                <a:latin typeface="Consolas" panose="020B0609020204030204" pitchFamily="49" charset="0"/>
              </a:rPr>
              <a:t>userAgent</a:t>
            </a:r>
            <a:r>
              <a:rPr lang="en-US" altLang="zh-CN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/(Android);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?[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\s</a:t>
            </a:r>
            <a:r>
              <a:rPr lang="en-US" altLang="zh-CN" sz="1400" dirty="0">
                <a:solidFill>
                  <a:srgbClr val="56B6C2"/>
                </a:solidFill>
                <a:latin typeface="Consolas" panose="020B0609020204030204" pitchFamily="49" charset="0"/>
              </a:rPr>
              <a:t>\/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]+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\d.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]+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 dirty="0">
                <a:solidFill>
                  <a:srgbClr val="C678DD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E5C07B"/>
                </a:solidFill>
                <a:latin typeface="Consolas" panose="020B0609020204030204" pitchFamily="49" charset="0"/>
              </a:rPr>
              <a:t>iphone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E5C07B"/>
                </a:solidFill>
                <a:latin typeface="Consolas" panose="020B0609020204030204" pitchFamily="49" charset="0"/>
              </a:rPr>
              <a:t>userAgent</a:t>
            </a:r>
            <a:r>
              <a:rPr lang="en-US" altLang="zh-CN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/(iPhone\</a:t>
            </a:r>
            <a:r>
              <a:rPr lang="en-US" altLang="zh-CN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sOS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)\s(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\d</a:t>
            </a:r>
            <a:r>
              <a:rPr lang="en-US" altLang="zh-CN" sz="1400" dirty="0">
                <a:solidFill>
                  <a:srgbClr val="D19A66"/>
                </a:solidFill>
                <a:latin typeface="Consolas" panose="020B0609020204030204" pitchFamily="49" charset="0"/>
              </a:rPr>
              <a:t>_]+</a:t>
            </a:r>
            <a:r>
              <a:rPr lang="en-US" altLang="zh-CN" sz="1400" dirty="0">
                <a:solidFill>
                  <a:srgbClr val="E06C75"/>
                </a:solidFill>
                <a:latin typeface="Consolas" panose="020B0609020204030204" pitchFamily="49" charset="0"/>
              </a:rPr>
              <a:t>)/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 dirty="0">
                <a:solidFill>
                  <a:srgbClr val="7F848E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7F848E"/>
                </a:solidFill>
                <a:latin typeface="Consolas" panose="020B0609020204030204" pitchFamily="49" charset="0"/>
              </a:rPr>
              <a:t>如果是</a:t>
            </a:r>
            <a:r>
              <a:rPr lang="en-US" altLang="zh-CN" sz="1400" dirty="0">
                <a:solidFill>
                  <a:srgbClr val="7F848E"/>
                </a:solidFill>
                <a:latin typeface="Consolas" panose="020B0609020204030204" pitchFamily="49" charset="0"/>
              </a:rPr>
              <a:t>Android</a:t>
            </a:r>
            <a:r>
              <a:rPr lang="zh-CN" altLang="en-US" sz="1400" dirty="0">
                <a:solidFill>
                  <a:srgbClr val="7F848E"/>
                </a:solidFill>
                <a:latin typeface="Consolas" panose="020B0609020204030204" pitchFamily="49" charset="0"/>
              </a:rPr>
              <a:t>或</a:t>
            </a:r>
            <a:r>
              <a:rPr lang="en-US" altLang="zh-CN" sz="1400" dirty="0">
                <a:solidFill>
                  <a:srgbClr val="7F848E"/>
                </a:solidFill>
                <a:latin typeface="Consolas" panose="020B0609020204030204" pitchFamily="49" charset="0"/>
              </a:rPr>
              <a:t>iPhone</a:t>
            </a:r>
            <a:r>
              <a:rPr lang="zh-CN" altLang="en-US" sz="1400" dirty="0">
                <a:solidFill>
                  <a:srgbClr val="7F848E"/>
                </a:solidFill>
                <a:latin typeface="Consolas" panose="020B0609020204030204" pitchFamily="49" charset="0"/>
              </a:rPr>
              <a:t>，则跳转至移动站点</a:t>
            </a:r>
            <a:endParaRPr lang="zh-CN" altLang="en-US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 sz="1400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 dirty="0">
                <a:solidFill>
                  <a:srgbClr val="E5C07B"/>
                </a:solidFill>
                <a:latin typeface="Consolas" panose="020B0609020204030204" pitchFamily="49" charset="0"/>
              </a:rPr>
              <a:t>android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56B6C2"/>
                </a:solidFill>
                <a:latin typeface="Consolas" panose="020B0609020204030204" pitchFamily="49" charset="0"/>
              </a:rPr>
              <a:t>||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E5C07B"/>
                </a:solidFill>
                <a:latin typeface="Consolas" panose="020B0609020204030204" pitchFamily="49" charset="0"/>
              </a:rPr>
              <a:t>iphone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 dirty="0" err="1">
                <a:solidFill>
                  <a:srgbClr val="E5C07B"/>
                </a:solidFill>
                <a:latin typeface="Consolas" panose="020B0609020204030204" pitchFamily="49" charset="0"/>
              </a:rPr>
              <a:t>location</a:t>
            </a:r>
            <a:r>
              <a:rPr lang="en-US" altLang="zh-CN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err="1">
                <a:solidFill>
                  <a:srgbClr val="E06C75"/>
                </a:solidFill>
                <a:latin typeface="Consolas" panose="020B0609020204030204" pitchFamily="49" charset="0"/>
              </a:rPr>
              <a:t>href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98C379"/>
                </a:solidFill>
                <a:latin typeface="Consolas" panose="020B0609020204030204" pitchFamily="49" charset="0"/>
              </a:rPr>
              <a:t>'http://m.itcast.cn'</a:t>
            </a:r>
            <a:endParaRPr lang="en-US" altLang="zh-CN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zh-CN" sz="1400" dirty="0">
                <a:solidFill>
                  <a:srgbClr val="ABB2BF"/>
                </a:solidFill>
                <a:latin typeface="Consolas" panose="020B0609020204030204" pitchFamily="49" charset="0"/>
              </a:rPr>
              <a:t>    })()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BOM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696528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window</a:t>
            </a:r>
            <a:r>
              <a:rPr lang="zh-CN" altLang="en-US">
                <a:solidFill>
                  <a:schemeClr val="tx1"/>
                </a:solidFill>
              </a:rPr>
              <a:t>对象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定时器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延时函数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location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navigator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err="1">
                <a:solidFill>
                  <a:srgbClr val="C00000"/>
                </a:solidFill>
              </a:rPr>
              <a:t>histroy</a:t>
            </a:r>
            <a:r>
              <a:rPr lang="zh-CN" altLang="en-US">
                <a:solidFill>
                  <a:srgbClr val="C00000"/>
                </a:solidFill>
              </a:rPr>
              <a:t>对象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本地存储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2"/>
          <p:cNvSpPr txBox="1"/>
          <p:nvPr/>
        </p:nvSpPr>
        <p:spPr>
          <a:xfrm>
            <a:off x="2900361" y="6032304"/>
            <a:ext cx="7922970" cy="5171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目标：学习 </a:t>
            </a:r>
            <a:r>
              <a:rPr lang="en-US" altLang="zh-CN" dirty="0"/>
              <a:t>window </a:t>
            </a:r>
            <a:r>
              <a:rPr lang="zh-CN" altLang="en-US" dirty="0"/>
              <a:t>对象的常见属性，知道各个 </a:t>
            </a:r>
            <a:r>
              <a:rPr lang="en-US" altLang="zh-CN" dirty="0"/>
              <a:t>BOM </a:t>
            </a:r>
            <a:r>
              <a:rPr lang="zh-CN" altLang="en-US" dirty="0"/>
              <a:t>对象的功能含义</a:t>
            </a:r>
          </a:p>
        </p:txBody>
      </p:sp>
    </p:spTree>
    <p:extLst>
      <p:ext uri="{BB962C8B-B14F-4D97-AF65-F5344CB8AC3E}">
        <p14:creationId xmlns:p14="http://schemas.microsoft.com/office/powerpoint/2010/main" val="2436480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1.5 </a:t>
            </a:r>
            <a:r>
              <a:rPr lang="en-US" altLang="zh-CN" dirty="0" err="1"/>
              <a:t>histroy</a:t>
            </a:r>
            <a:r>
              <a:rPr lang="zh-CN" altLang="en-US" dirty="0"/>
              <a:t>对象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en-US" altLang="zh-CN">
                <a:solidFill>
                  <a:srgbClr val="C00000"/>
                </a:solidFill>
              </a:rPr>
              <a:t>history</a:t>
            </a:r>
            <a:r>
              <a:rPr lang="en-US" altLang="zh-CN"/>
              <a:t> (</a:t>
            </a:r>
            <a:r>
              <a:rPr lang="zh-CN" altLang="en-US"/>
              <a:t>历史</a:t>
            </a:r>
            <a:r>
              <a:rPr lang="en-US" altLang="zh-CN"/>
              <a:t>)</a:t>
            </a:r>
            <a:r>
              <a:rPr lang="zh-CN" altLang="en-US"/>
              <a:t>是</a:t>
            </a:r>
            <a:r>
              <a:rPr lang="zh-CN" altLang="en-US" dirty="0"/>
              <a:t>对象，主要</a:t>
            </a:r>
            <a:r>
              <a:rPr lang="zh-CN" altLang="en-US" dirty="0">
                <a:solidFill>
                  <a:srgbClr val="C00000"/>
                </a:solidFill>
              </a:rPr>
              <a:t>管理历史记录</a:t>
            </a:r>
            <a:r>
              <a:rPr lang="zh-CN" altLang="en-US" dirty="0"/>
              <a:t>， 该对象与浏览器地址栏的操作相对应，如</a:t>
            </a:r>
            <a:r>
              <a:rPr lang="zh-CN" altLang="en-US" dirty="0">
                <a:solidFill>
                  <a:srgbClr val="C00000"/>
                </a:solidFill>
              </a:rPr>
              <a:t>前进</a:t>
            </a:r>
            <a:r>
              <a:rPr lang="zh-CN" altLang="en-US"/>
              <a:t>、</a:t>
            </a:r>
            <a:r>
              <a:rPr lang="zh-CN" altLang="en-US">
                <a:solidFill>
                  <a:srgbClr val="C00000"/>
                </a:solidFill>
              </a:rPr>
              <a:t>后退</a:t>
            </a:r>
            <a:r>
              <a:rPr lang="zh-CN" altLang="en-US"/>
              <a:t>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/>
              <a:t>使用场景</a:t>
            </a:r>
            <a:endParaRPr lang="en-US" altLang="zh-CN" b="1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/>
          </a:p>
          <a:p>
            <a:pPr marL="0" indent="0">
              <a:buNone/>
            </a:pPr>
            <a:endParaRPr lang="en-US" altLang="zh-CN" b="1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/>
              <a:t>常见方法</a:t>
            </a:r>
            <a:r>
              <a:rPr lang="zh-CN" altLang="en-US" b="1" dirty="0"/>
              <a:t>：</a:t>
            </a:r>
            <a:endParaRPr lang="en-US" altLang="zh-CN" dirty="0"/>
          </a:p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 descr="YBIO${)M4JIPJPUQ$E4$]W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04" y="5029613"/>
            <a:ext cx="6750809" cy="1366772"/>
          </a:xfrm>
          <a:prstGeom prst="rect">
            <a:avLst/>
          </a:prstGeom>
        </p:spPr>
      </p:pic>
      <p:sp>
        <p:nvSpPr>
          <p:cNvPr id="8" name="内容占位符 5"/>
          <p:cNvSpPr>
            <a:spLocks noGrp="1"/>
          </p:cNvSpPr>
          <p:nvPr/>
        </p:nvSpPr>
        <p:spPr>
          <a:xfrm>
            <a:off x="944304" y="2446123"/>
            <a:ext cx="7452946" cy="6416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noProof="0" dirty="0">
                <a:ln>
                  <a:noFill/>
                </a:ln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history </a:t>
            </a:r>
            <a:r>
              <a:rPr lang="zh-CN" altLang="en-US" sz="1400" noProof="0" dirty="0">
                <a:ln>
                  <a:noFill/>
                </a:ln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对象一般在实际开发中比较少用，但是会在一些 </a:t>
            </a:r>
            <a:r>
              <a:rPr lang="en-US" altLang="zh-CN" sz="1400" noProof="0" dirty="0">
                <a:ln>
                  <a:noFill/>
                </a:ln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OA </a:t>
            </a:r>
            <a:r>
              <a:rPr lang="zh-CN" altLang="en-US" sz="1400" noProof="0" dirty="0">
                <a:ln>
                  <a:noFill/>
                </a:ln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办公系统中见到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zh-CN" altLang="en-US" sz="1400" noProof="0" dirty="0">
              <a:ln>
                <a:noFill/>
              </a:ln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571" y="2855172"/>
            <a:ext cx="6710638" cy="16705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5771" y="2207344"/>
            <a:ext cx="1809524" cy="66666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BOM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696528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window</a:t>
            </a:r>
            <a:r>
              <a:rPr lang="zh-CN" altLang="en-US">
                <a:solidFill>
                  <a:schemeClr val="tx1"/>
                </a:solidFill>
              </a:rPr>
              <a:t>对象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定时器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延时函数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location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navigator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err="1">
                <a:solidFill>
                  <a:schemeClr val="tx1"/>
                </a:solidFill>
              </a:rPr>
              <a:t>histroy</a:t>
            </a:r>
            <a:r>
              <a:rPr lang="zh-CN" altLang="en-US">
                <a:solidFill>
                  <a:schemeClr val="tx1"/>
                </a:solidFill>
              </a:rPr>
              <a:t>对象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本地存储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2"/>
          <p:cNvSpPr txBox="1"/>
          <p:nvPr/>
        </p:nvSpPr>
        <p:spPr>
          <a:xfrm>
            <a:off x="2900361" y="6032304"/>
            <a:ext cx="7922970" cy="5171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目标：学习 </a:t>
            </a:r>
            <a:r>
              <a:rPr lang="en-US" altLang="zh-CN" dirty="0"/>
              <a:t>window </a:t>
            </a:r>
            <a:r>
              <a:rPr lang="zh-CN" altLang="en-US" dirty="0"/>
              <a:t>对象的常见属性，知道各个 </a:t>
            </a:r>
            <a:r>
              <a:rPr lang="en-US" altLang="zh-CN" dirty="0"/>
              <a:t>BOM </a:t>
            </a:r>
            <a:r>
              <a:rPr lang="zh-CN" altLang="en-US" dirty="0"/>
              <a:t>对象的功能含义</a:t>
            </a:r>
          </a:p>
        </p:txBody>
      </p:sp>
    </p:spTree>
    <p:extLst>
      <p:ext uri="{BB962C8B-B14F-4D97-AF65-F5344CB8AC3E}">
        <p14:creationId xmlns:p14="http://schemas.microsoft.com/office/powerpoint/2010/main" val="163508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65358" y="664422"/>
            <a:ext cx="7011775" cy="4322445"/>
          </a:xfrm>
        </p:spPr>
        <p:txBody>
          <a:bodyPr/>
          <a:lstStyle/>
          <a:p>
            <a:r>
              <a:rPr lang="zh-CN" altLang="en-US" dirty="0"/>
              <a:t>依托 </a:t>
            </a:r>
            <a:r>
              <a:rPr lang="en-US" altLang="zh-CN" dirty="0"/>
              <a:t>BOM </a:t>
            </a:r>
            <a:r>
              <a:rPr lang="zh-CN" altLang="en-US" dirty="0"/>
              <a:t>对象实现对历史、地址、浏览器信息的操作或获取</a:t>
            </a:r>
            <a:endParaRPr lang="en-US" altLang="zh-CN" dirty="0"/>
          </a:p>
          <a:p>
            <a:r>
              <a:rPr lang="zh-CN" altLang="en-US" dirty="0"/>
              <a:t>具备利用本地存储</a:t>
            </a:r>
            <a:r>
              <a:rPr lang="zh-CN" altLang="en-US"/>
              <a:t>实现学生就业表</a:t>
            </a:r>
            <a:r>
              <a:rPr lang="zh-CN" altLang="en-US" dirty="0"/>
              <a:t>案例的能力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</a:t>
            </a:r>
            <a:r>
              <a:rPr lang="zh-CN" altLang="en-US"/>
              <a:t>本地存储（今日重点）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/>
              <a:t>本地存储：</a:t>
            </a:r>
            <a:r>
              <a:rPr lang="zh-CN" altLang="en-US" dirty="0"/>
              <a:t>将</a:t>
            </a:r>
            <a:r>
              <a:rPr lang="zh-CN" altLang="en-US" dirty="0">
                <a:solidFill>
                  <a:srgbClr val="C00000"/>
                </a:solidFill>
              </a:rPr>
              <a:t>数据存储在</a:t>
            </a:r>
            <a:r>
              <a:rPr lang="zh-CN" altLang="en-US">
                <a:solidFill>
                  <a:srgbClr val="C00000"/>
                </a:solidFill>
              </a:rPr>
              <a:t>本地</a:t>
            </a:r>
            <a:r>
              <a:rPr lang="zh-CN" altLang="en-US"/>
              <a:t>浏览器中</a:t>
            </a:r>
            <a:endParaRPr lang="en-US" altLang="zh-CN"/>
          </a:p>
          <a:p>
            <a:pPr marL="0" indent="0">
              <a:buNone/>
            </a:pPr>
            <a:r>
              <a:rPr lang="zh-CN" altLang="en-US" b="1"/>
              <a:t>常见的使用场景：</a:t>
            </a:r>
            <a:endParaRPr lang="en-US" altLang="zh-CN" b="1"/>
          </a:p>
          <a:p>
            <a:pPr marL="0" indent="0">
              <a:buNone/>
            </a:pPr>
            <a:r>
              <a:rPr lang="en-US" altLang="zh-CN">
                <a:hlinkClick r:id="rId2"/>
              </a:rPr>
              <a:t>https://todomvc.com/examples/vanilla-es6/</a:t>
            </a:r>
            <a:r>
              <a:rPr lang="en-US" altLang="zh-CN"/>
              <a:t>    </a:t>
            </a:r>
            <a:r>
              <a:rPr lang="zh-CN" altLang="en-US"/>
              <a:t>页面刷新数据不丢失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 b="1"/>
              <a:t>好处：</a:t>
            </a:r>
            <a:endParaRPr lang="en-US" altLang="zh-CN" b="1"/>
          </a:p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、页面刷新或者关闭不丢失数据，实现</a:t>
            </a:r>
            <a:r>
              <a:rPr lang="zh-CN" altLang="en-US">
                <a:solidFill>
                  <a:srgbClr val="C00000"/>
                </a:solidFill>
              </a:rPr>
              <a:t>数据持久化</a:t>
            </a:r>
            <a:endParaRPr lang="zh-CN" alt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 dirty="0"/>
              <a:t>容量较大，</a:t>
            </a:r>
            <a:r>
              <a:rPr lang="en-US" altLang="zh-CN" err="1"/>
              <a:t>sessionStorage</a:t>
            </a:r>
            <a:r>
              <a:rPr lang="zh-CN" altLang="en-US"/>
              <a:t>和 </a:t>
            </a:r>
            <a:r>
              <a:rPr lang="en-US" altLang="zh-CN">
                <a:solidFill>
                  <a:srgbClr val="C00000"/>
                </a:solidFill>
              </a:rPr>
              <a:t>localStorage</a:t>
            </a:r>
            <a:r>
              <a:rPr lang="en-US" altLang="zh-CN"/>
              <a:t> </a:t>
            </a:r>
            <a:r>
              <a:rPr lang="zh-CN" altLang="en-US"/>
              <a:t>约</a:t>
            </a:r>
            <a:r>
              <a:rPr lang="en-US" altLang="zh-CN"/>
              <a:t> </a:t>
            </a:r>
            <a:r>
              <a:rPr lang="en-US" altLang="zh-CN" dirty="0"/>
              <a:t>5M </a:t>
            </a:r>
            <a:r>
              <a:rPr lang="zh-CN" altLang="en-US" dirty="0"/>
              <a:t>左右</a:t>
            </a:r>
            <a:endParaRPr lang="en-US" altLang="zh-CN" dirty="0"/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333" y="1417823"/>
            <a:ext cx="4155685" cy="207148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</a:t>
            </a:r>
            <a:r>
              <a:rPr lang="zh-CN" altLang="en-US" dirty="0"/>
              <a:t>本地存储分类</a:t>
            </a:r>
            <a:r>
              <a:rPr lang="en-US" altLang="zh-CN"/>
              <a:t>- localStorage</a:t>
            </a:r>
            <a:r>
              <a:rPr lang="zh-CN" altLang="en-US"/>
              <a:t>（重点）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/>
              <a:t>作用</a:t>
            </a:r>
            <a:r>
              <a:rPr lang="en-US" altLang="zh-CN" b="1"/>
              <a:t>: </a:t>
            </a:r>
            <a:r>
              <a:rPr lang="zh-CN" altLang="en-US">
                <a:solidFill>
                  <a:srgbClr val="C00000"/>
                </a:solidFill>
              </a:rPr>
              <a:t>数据</a:t>
            </a:r>
            <a:r>
              <a:rPr lang="zh-CN" altLang="en-US" dirty="0"/>
              <a:t>可以</a:t>
            </a:r>
            <a:r>
              <a:rPr lang="zh-CN" altLang="en-US">
                <a:solidFill>
                  <a:srgbClr val="C00000"/>
                </a:solidFill>
              </a:rPr>
              <a:t>长期保留</a:t>
            </a:r>
            <a:r>
              <a:rPr lang="zh-CN" altLang="en-US"/>
              <a:t>在本地</a:t>
            </a:r>
            <a:r>
              <a:rPr lang="zh-CN" altLang="en-US">
                <a:solidFill>
                  <a:srgbClr val="C00000"/>
                </a:solidFill>
              </a:rPr>
              <a:t>浏览器中</a:t>
            </a:r>
            <a:r>
              <a:rPr lang="zh-CN" altLang="en-US"/>
              <a:t>，刷新页面和关闭页面，数据也不会丢失</a:t>
            </a:r>
            <a:endParaRPr lang="zh-CN" altLang="en-US" dirty="0"/>
          </a:p>
          <a:p>
            <a:r>
              <a:rPr lang="zh-CN" altLang="en-US" b="1"/>
              <a:t>特性：</a:t>
            </a:r>
            <a:r>
              <a:rPr lang="zh-CN" altLang="en-US"/>
              <a:t>以</a:t>
            </a:r>
            <a:r>
              <a:rPr lang="zh-CN" altLang="en-US">
                <a:solidFill>
                  <a:srgbClr val="C00000"/>
                </a:solidFill>
              </a:rPr>
              <a:t>键值对</a:t>
            </a:r>
            <a:r>
              <a:rPr lang="zh-CN" altLang="en-US"/>
              <a:t>的形式存储，并且存储的是</a:t>
            </a:r>
            <a:r>
              <a:rPr lang="zh-CN" altLang="en-US">
                <a:solidFill>
                  <a:srgbClr val="C00000"/>
                </a:solidFill>
              </a:rPr>
              <a:t>字符串， </a:t>
            </a:r>
            <a:r>
              <a:rPr lang="zh-CN" altLang="en-US">
                <a:solidFill>
                  <a:schemeClr val="tx1"/>
                </a:solidFill>
              </a:rPr>
              <a:t>省略了</a:t>
            </a:r>
            <a:r>
              <a:rPr lang="en-US" altLang="zh-CN">
                <a:solidFill>
                  <a:schemeClr val="tx1"/>
                </a:solidFill>
              </a:rPr>
              <a:t>window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A8A70C3-312D-4893-A6FB-8992AFA64517}"/>
              </a:ext>
            </a:extLst>
          </p:cNvPr>
          <p:cNvGrpSpPr/>
          <p:nvPr/>
        </p:nvGrpSpPr>
        <p:grpSpPr>
          <a:xfrm>
            <a:off x="1243214" y="2623626"/>
            <a:ext cx="6996237" cy="3991262"/>
            <a:chOff x="1138238" y="970148"/>
            <a:chExt cx="8807450" cy="5024535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26D28C0-6241-463D-B398-E8D3113EB85D}"/>
                </a:ext>
              </a:extLst>
            </p:cNvPr>
            <p:cNvSpPr/>
            <p:nvPr/>
          </p:nvSpPr>
          <p:spPr bwMode="auto">
            <a:xfrm>
              <a:off x="1138238" y="2667283"/>
              <a:ext cx="2065337" cy="1787524"/>
            </a:xfrm>
            <a:custGeom>
              <a:avLst/>
              <a:gdLst>
                <a:gd name="T0" fmla="*/ 2143 w 2858"/>
                <a:gd name="T1" fmla="*/ 0 h 2475"/>
                <a:gd name="T2" fmla="*/ 2501 w 2858"/>
                <a:gd name="T3" fmla="*/ 619 h 2475"/>
                <a:gd name="T4" fmla="*/ 2858 w 2858"/>
                <a:gd name="T5" fmla="*/ 1238 h 2475"/>
                <a:gd name="T6" fmla="*/ 2501 w 2858"/>
                <a:gd name="T7" fmla="*/ 1856 h 2475"/>
                <a:gd name="T8" fmla="*/ 2143 w 2858"/>
                <a:gd name="T9" fmla="*/ 2475 h 2475"/>
                <a:gd name="T10" fmla="*/ 1429 w 2858"/>
                <a:gd name="T11" fmla="*/ 2475 h 2475"/>
                <a:gd name="T12" fmla="*/ 714 w 2858"/>
                <a:gd name="T13" fmla="*/ 2475 h 2475"/>
                <a:gd name="T14" fmla="*/ 357 w 2858"/>
                <a:gd name="T15" fmla="*/ 1856 h 2475"/>
                <a:gd name="T16" fmla="*/ 0 w 2858"/>
                <a:gd name="T17" fmla="*/ 1238 h 2475"/>
                <a:gd name="T18" fmla="*/ 357 w 2858"/>
                <a:gd name="T19" fmla="*/ 619 h 2475"/>
                <a:gd name="T20" fmla="*/ 714 w 2858"/>
                <a:gd name="T21" fmla="*/ 0 h 2475"/>
                <a:gd name="T22" fmla="*/ 1429 w 2858"/>
                <a:gd name="T23" fmla="*/ 0 h 2475"/>
                <a:gd name="T24" fmla="*/ 2143 w 2858"/>
                <a:gd name="T25" fmla="*/ 0 h 2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58" h="2475">
                  <a:moveTo>
                    <a:pt x="2143" y="0"/>
                  </a:moveTo>
                  <a:lnTo>
                    <a:pt x="2501" y="619"/>
                  </a:lnTo>
                  <a:lnTo>
                    <a:pt x="2858" y="1238"/>
                  </a:lnTo>
                  <a:lnTo>
                    <a:pt x="2501" y="1856"/>
                  </a:lnTo>
                  <a:lnTo>
                    <a:pt x="2143" y="2475"/>
                  </a:lnTo>
                  <a:lnTo>
                    <a:pt x="1429" y="2475"/>
                  </a:lnTo>
                  <a:lnTo>
                    <a:pt x="714" y="2475"/>
                  </a:lnTo>
                  <a:lnTo>
                    <a:pt x="357" y="1856"/>
                  </a:lnTo>
                  <a:lnTo>
                    <a:pt x="0" y="1238"/>
                  </a:lnTo>
                  <a:lnTo>
                    <a:pt x="357" y="619"/>
                  </a:lnTo>
                  <a:lnTo>
                    <a:pt x="714" y="0"/>
                  </a:lnTo>
                  <a:lnTo>
                    <a:pt x="1429" y="0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C0000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AB5A8081-FD3E-4CC0-91ED-D4BC3A0BCB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0813" y="1833845"/>
              <a:ext cx="1055688" cy="833438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33D6B5DB-2D2B-4B6B-B85F-6017D907CA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1987" y="3564220"/>
              <a:ext cx="549275" cy="0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F28AE81-0EE3-4586-8D5B-2DCADB7D1C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0813" y="4456395"/>
              <a:ext cx="1055688" cy="833438"/>
            </a:xfrm>
            <a:prstGeom prst="line">
              <a:avLst/>
            </a:prstGeom>
            <a:noFill/>
            <a:ln w="9" cap="flat">
              <a:solidFill>
                <a:srgbClr val="2E2C2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4308BEA-CA4D-4226-AAF3-0714B11D77A8}"/>
                </a:ext>
              </a:extLst>
            </p:cNvPr>
            <p:cNvGrpSpPr/>
            <p:nvPr/>
          </p:nvGrpSpPr>
          <p:grpSpPr>
            <a:xfrm>
              <a:off x="3751263" y="970148"/>
              <a:ext cx="6194425" cy="1525685"/>
              <a:chOff x="3751263" y="970148"/>
              <a:chExt cx="6194425" cy="1525685"/>
            </a:xfrm>
          </p:grpSpPr>
          <p:sp>
            <p:nvSpPr>
              <p:cNvPr id="22" name="Rectangle 9">
                <a:extLst>
                  <a:ext uri="{FF2B5EF4-FFF2-40B4-BE49-F238E27FC236}">
                    <a16:creationId xmlns:a16="http://schemas.microsoft.com/office/drawing/2014/main" id="{3C2627B1-2B59-40AE-9BCC-FF3A19395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1263" y="1202020"/>
                <a:ext cx="6194425" cy="1293813"/>
              </a:xfrm>
              <a:prstGeom prst="rect">
                <a:avLst/>
              </a:prstGeom>
              <a:solidFill>
                <a:srgbClr val="FFFFFF"/>
              </a:solidFill>
              <a:ln w="9" cap="flat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Rectangle 10">
                <a:extLst>
                  <a:ext uri="{FF2B5EF4-FFF2-40B4-BE49-F238E27FC236}">
                    <a16:creationId xmlns:a16="http://schemas.microsoft.com/office/drawing/2014/main" id="{418A91CA-B2F5-480B-97BB-9864D0126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7775" y="995645"/>
                <a:ext cx="3581400" cy="422275"/>
              </a:xfrm>
              <a:prstGeom prst="rect">
                <a:avLst/>
              </a:prstGeom>
              <a:solidFill>
                <a:srgbClr val="404040"/>
              </a:solidFill>
              <a:ln w="19050" cap="flat">
                <a:solidFill>
                  <a:schemeClr val="bg1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16">
                <a:extLst>
                  <a:ext uri="{FF2B5EF4-FFF2-40B4-BE49-F238E27FC236}">
                    <a16:creationId xmlns:a16="http://schemas.microsoft.com/office/drawing/2014/main" id="{B0A27ECE-F21E-4673-A83D-92691CC72B60}"/>
                  </a:ext>
                </a:extLst>
              </p:cNvPr>
              <p:cNvSpPr txBox="1"/>
              <p:nvPr/>
            </p:nvSpPr>
            <p:spPr>
              <a:xfrm>
                <a:off x="5294452" y="970148"/>
                <a:ext cx="3108046" cy="46494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存储数据</a:t>
                </a:r>
                <a:endParaRPr lang="en-US" altLang="zh-CN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TextBox 17">
                <a:extLst>
                  <a:ext uri="{FF2B5EF4-FFF2-40B4-BE49-F238E27FC236}">
                    <a16:creationId xmlns:a16="http://schemas.microsoft.com/office/drawing/2014/main" id="{CDDC1057-94B3-4E66-B161-BB583237C245}"/>
                  </a:ext>
                </a:extLst>
              </p:cNvPr>
              <p:cNvSpPr txBox="1"/>
              <p:nvPr/>
            </p:nvSpPr>
            <p:spPr>
              <a:xfrm>
                <a:off x="3938141" y="1589264"/>
                <a:ext cx="5760640" cy="581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46685" defTabSz="12192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localStorage.</a:t>
                </a:r>
                <a:r>
                  <a:rPr lang="en-US" altLang="zh-CN" sz="16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setItem</a:t>
                </a:r>
                <a:r>
                  <a:rPr lang="en-US" altLang="zh-CN" sz="16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(key, value)</a:t>
                </a:r>
                <a:endParaRPr lang="en-US" altLang="zh-CN" sz="16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+mn-ea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0239B89-292A-45E9-A6BD-73D474609304}"/>
                </a:ext>
              </a:extLst>
            </p:cNvPr>
            <p:cNvGrpSpPr/>
            <p:nvPr/>
          </p:nvGrpSpPr>
          <p:grpSpPr>
            <a:xfrm>
              <a:off x="3751263" y="2727705"/>
              <a:ext cx="6194425" cy="1514377"/>
              <a:chOff x="3751263" y="2727705"/>
              <a:chExt cx="6194425" cy="1514377"/>
            </a:xfrm>
          </p:grpSpPr>
          <p:sp>
            <p:nvSpPr>
              <p:cNvPr id="18" name="Rectangle 11">
                <a:extLst>
                  <a:ext uri="{FF2B5EF4-FFF2-40B4-BE49-F238E27FC236}">
                    <a16:creationId xmlns:a16="http://schemas.microsoft.com/office/drawing/2014/main" id="{95EEB3D0-EE41-440B-9FF3-8A57AF7F6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1263" y="2949857"/>
                <a:ext cx="6194425" cy="1292225"/>
              </a:xfrm>
              <a:prstGeom prst="rect">
                <a:avLst/>
              </a:prstGeom>
              <a:solidFill>
                <a:srgbClr val="FFFFFF"/>
              </a:solidFill>
              <a:ln w="9" cap="flat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12">
                <a:extLst>
                  <a:ext uri="{FF2B5EF4-FFF2-40B4-BE49-F238E27FC236}">
                    <a16:creationId xmlns:a16="http://schemas.microsoft.com/office/drawing/2014/main" id="{D638BB64-C019-46B9-9106-E57887875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7775" y="2741895"/>
                <a:ext cx="3581400" cy="423863"/>
              </a:xfrm>
              <a:prstGeom prst="rect">
                <a:avLst/>
              </a:prstGeom>
              <a:solidFill>
                <a:srgbClr val="404040"/>
              </a:solidFill>
              <a:ln w="19050" cap="flat">
                <a:solidFill>
                  <a:schemeClr val="bg1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TextBox 18">
                <a:extLst>
                  <a:ext uri="{FF2B5EF4-FFF2-40B4-BE49-F238E27FC236}">
                    <a16:creationId xmlns:a16="http://schemas.microsoft.com/office/drawing/2014/main" id="{35199235-6C32-4B5A-BDF9-AD82576E0083}"/>
                  </a:ext>
                </a:extLst>
              </p:cNvPr>
              <p:cNvSpPr txBox="1"/>
              <p:nvPr/>
            </p:nvSpPr>
            <p:spPr>
              <a:xfrm>
                <a:off x="5294452" y="2727705"/>
                <a:ext cx="3108046" cy="46494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读取数据</a:t>
                </a:r>
                <a:endParaRPr lang="zh-CN" altLang="en-US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FAE65FCA-7A63-4D5E-A00D-90388A9D6F6D}"/>
                </a:ext>
              </a:extLst>
            </p:cNvPr>
            <p:cNvGrpSpPr/>
            <p:nvPr/>
          </p:nvGrpSpPr>
          <p:grpSpPr>
            <a:xfrm>
              <a:off x="3751263" y="4473953"/>
              <a:ext cx="6194425" cy="1520730"/>
              <a:chOff x="3751263" y="4473953"/>
              <a:chExt cx="6194425" cy="1520730"/>
            </a:xfrm>
          </p:grpSpPr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F1C871B2-C82E-4B48-BB13-9741F4067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1263" y="4700870"/>
                <a:ext cx="6194425" cy="1293813"/>
              </a:xfrm>
              <a:prstGeom prst="rect">
                <a:avLst/>
              </a:prstGeom>
              <a:solidFill>
                <a:srgbClr val="FFFFFF"/>
              </a:solidFill>
              <a:ln w="9" cap="flat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E209A3DE-8331-4D6E-9235-B4BE02AD6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7775" y="4494495"/>
                <a:ext cx="3581400" cy="423863"/>
              </a:xfrm>
              <a:prstGeom prst="rect">
                <a:avLst/>
              </a:prstGeom>
              <a:solidFill>
                <a:srgbClr val="404040"/>
              </a:solidFill>
              <a:ln w="19050" cap="flat">
                <a:solidFill>
                  <a:schemeClr val="bg1"/>
                </a:solidFill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TextBox 20">
                <a:extLst>
                  <a:ext uri="{FF2B5EF4-FFF2-40B4-BE49-F238E27FC236}">
                    <a16:creationId xmlns:a16="http://schemas.microsoft.com/office/drawing/2014/main" id="{AD41C243-2E32-4153-AEC7-3947C6E266D7}"/>
                  </a:ext>
                </a:extLst>
              </p:cNvPr>
              <p:cNvSpPr txBox="1"/>
              <p:nvPr/>
            </p:nvSpPr>
            <p:spPr>
              <a:xfrm>
                <a:off x="5294452" y="4473953"/>
                <a:ext cx="3108046" cy="46494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  <a:sym typeface="Arial" panose="020B0604020202020204" pitchFamily="34" charset="0"/>
                  </a:rPr>
                  <a:t>删除数据</a:t>
                </a:r>
                <a:endParaRPr lang="zh-CN" altLang="en-US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3" name="TextBox 22">
              <a:extLst>
                <a:ext uri="{FF2B5EF4-FFF2-40B4-BE49-F238E27FC236}">
                  <a16:creationId xmlns:a16="http://schemas.microsoft.com/office/drawing/2014/main" id="{7FF2F4B9-1355-4F5D-ABBE-F0C57B205C93}"/>
                </a:ext>
              </a:extLst>
            </p:cNvPr>
            <p:cNvSpPr txBox="1"/>
            <p:nvPr/>
          </p:nvSpPr>
          <p:spPr>
            <a:xfrm>
              <a:off x="1421403" y="3261061"/>
              <a:ext cx="1499007" cy="581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Arial" panose="020B0604020202020204" pitchFamily="34" charset="0"/>
                </a:rPr>
                <a:t>语法</a:t>
              </a:r>
              <a:endParaRPr lang="en-US" altLang="zh-CN" sz="2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6" name="TextBox 17">
            <a:extLst>
              <a:ext uri="{FF2B5EF4-FFF2-40B4-BE49-F238E27FC236}">
                <a16:creationId xmlns:a16="http://schemas.microsoft.com/office/drawing/2014/main" id="{CDDC1057-94B3-4E66-B161-BB583237C245}"/>
              </a:ext>
            </a:extLst>
          </p:cNvPr>
          <p:cNvSpPr txBox="1"/>
          <p:nvPr/>
        </p:nvSpPr>
        <p:spPr>
          <a:xfrm>
            <a:off x="3467329" y="4518903"/>
            <a:ext cx="4575990" cy="427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localStorage.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getItem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(key)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27" name="TextBox 17">
            <a:extLst>
              <a:ext uri="{FF2B5EF4-FFF2-40B4-BE49-F238E27FC236}">
                <a16:creationId xmlns:a16="http://schemas.microsoft.com/office/drawing/2014/main" id="{CDDC1057-94B3-4E66-B161-BB583237C245}"/>
              </a:ext>
            </a:extLst>
          </p:cNvPr>
          <p:cNvSpPr txBox="1"/>
          <p:nvPr/>
        </p:nvSpPr>
        <p:spPr>
          <a:xfrm>
            <a:off x="3467329" y="5916578"/>
            <a:ext cx="4575990" cy="427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localStorage.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removeItem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(key)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</a:t>
            </a:r>
            <a:r>
              <a:rPr lang="zh-CN" altLang="en-US" dirty="0"/>
              <a:t>本地存储分类</a:t>
            </a:r>
            <a:r>
              <a:rPr lang="en-US" altLang="zh-CN"/>
              <a:t>- sessionStorage</a:t>
            </a:r>
            <a:r>
              <a:rPr lang="zh-CN" altLang="en-US"/>
              <a:t>（了解）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特性：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用法跟</a:t>
            </a:r>
            <a:r>
              <a:rPr lang="en-US" altLang="zh-CN">
                <a:solidFill>
                  <a:schemeClr val="tx1"/>
                </a:solidFill>
              </a:rPr>
              <a:t>localStorage </a:t>
            </a:r>
            <a:r>
              <a:rPr lang="zh-CN" altLang="en-US">
                <a:solidFill>
                  <a:schemeClr val="tx1"/>
                </a:solidFill>
              </a:rPr>
              <a:t>基本相同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区别是：当页面浏览器被关闭时，存储在 </a:t>
            </a:r>
            <a:r>
              <a:rPr lang="en-US" altLang="zh-CN"/>
              <a:t>sessionStorage </a:t>
            </a:r>
            <a:r>
              <a:rPr lang="zh-CN" altLang="en-US"/>
              <a:t>的数据会</a:t>
            </a:r>
            <a:r>
              <a:rPr lang="zh-CN" altLang="en-US">
                <a:solidFill>
                  <a:srgbClr val="C00000"/>
                </a:solidFill>
              </a:rPr>
              <a:t>被清除</a:t>
            </a:r>
            <a:endParaRPr lang="zh-CN" alt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3" name="TextBox 17">
            <a:extLst>
              <a:ext uri="{FF2B5EF4-FFF2-40B4-BE49-F238E27FC236}">
                <a16:creationId xmlns:a16="http://schemas.microsoft.com/office/drawing/2014/main" id="{CDDC1057-94B3-4E66-B161-BB583237C245}"/>
              </a:ext>
            </a:extLst>
          </p:cNvPr>
          <p:cNvSpPr txBox="1"/>
          <p:nvPr/>
        </p:nvSpPr>
        <p:spPr>
          <a:xfrm>
            <a:off x="825729" y="3893968"/>
            <a:ext cx="4575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获取：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sessionStorage.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getItem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(key)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44" name="TextBox 17">
            <a:extLst>
              <a:ext uri="{FF2B5EF4-FFF2-40B4-BE49-F238E27FC236}">
                <a16:creationId xmlns:a16="http://schemas.microsoft.com/office/drawing/2014/main" id="{CDDC1057-94B3-4E66-B161-BB583237C245}"/>
              </a:ext>
            </a:extLst>
          </p:cNvPr>
          <p:cNvSpPr txBox="1"/>
          <p:nvPr/>
        </p:nvSpPr>
        <p:spPr>
          <a:xfrm>
            <a:off x="825729" y="4569280"/>
            <a:ext cx="5151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删除：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sessionStorage.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removeItem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(key)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45" name="TextBox 17">
            <a:extLst>
              <a:ext uri="{FF2B5EF4-FFF2-40B4-BE49-F238E27FC236}">
                <a16:creationId xmlns:a16="http://schemas.microsoft.com/office/drawing/2014/main" id="{CDDC1057-94B3-4E66-B161-BB583237C245}"/>
              </a:ext>
            </a:extLst>
          </p:cNvPr>
          <p:cNvSpPr txBox="1"/>
          <p:nvPr/>
        </p:nvSpPr>
        <p:spPr>
          <a:xfrm>
            <a:off x="825729" y="3273628"/>
            <a:ext cx="4575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6685" defTabSz="1219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存储：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sessionStorage.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setItem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(key, value)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3983582" y="1717040"/>
            <a:ext cx="8411617" cy="3887894"/>
          </a:xfrm>
        </p:spPr>
        <p:txBody>
          <a:bodyPr/>
          <a:lstStyle/>
          <a:p>
            <a:pPr marL="879475" lvl="1" indent="-342900">
              <a:lnSpc>
                <a:spcPct val="150000"/>
              </a:lnSpc>
              <a:buAutoNum type="arabicPeriod"/>
            </a:pP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localStorage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作用是什么？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可以长期</a:t>
            </a:r>
            <a:r>
              <a:rPr lang="zh-CN" altLang="en-US" sz="14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保留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在本地浏览器中，刷新页面和关闭页面，数据也不会丢失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79475" lvl="1" indent="-342900">
              <a:lnSpc>
                <a:spcPct val="150000"/>
              </a:lnSpc>
              <a:buAutoNum type="arabicPeriod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localStorage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存储，获取，删除的语法是什么？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存储：</a:t>
            </a:r>
            <a:r>
              <a:rPr lang="en-US" altLang="zh-CN" sz="14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localStorage.</a:t>
            </a:r>
            <a:r>
              <a:rPr lang="en-US" altLang="zh-CN" sz="14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setItem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(key, value)</a:t>
            </a: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获取：</a:t>
            </a:r>
            <a:r>
              <a:rPr lang="en-US" altLang="zh-CN" sz="14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localStorage.</a:t>
            </a:r>
            <a:r>
              <a:rPr lang="en-US" altLang="zh-CN" sz="14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getItem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(key)</a:t>
            </a: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删除：</a:t>
            </a:r>
            <a:r>
              <a:rPr lang="en-US" altLang="zh-CN" sz="14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localStorage.</a:t>
            </a:r>
            <a:r>
              <a:rPr lang="en-US" altLang="zh-CN" sz="14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removeItem</a:t>
            </a: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(key</a:t>
            </a:r>
            <a:r>
              <a:rPr lang="en-US" altLang="zh-CN" sz="1400" dirty="0"/>
              <a:t>)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</a:t>
            </a:r>
            <a:r>
              <a:rPr lang="zh-CN" altLang="en-US" dirty="0"/>
              <a:t>本地存储分类</a:t>
            </a:r>
            <a:r>
              <a:rPr lang="en-US" altLang="zh-CN" dirty="0"/>
              <a:t>- </a:t>
            </a:r>
            <a:r>
              <a:rPr lang="en-US" altLang="zh-CN" dirty="0" err="1"/>
              <a:t>localStorage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浏览器查看本地数据</a:t>
            </a:r>
            <a:r>
              <a:rPr lang="en-US" altLang="zh-CN" b="1" dirty="0"/>
              <a:t>: </a:t>
            </a:r>
          </a:p>
          <a:p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12" y="2322897"/>
            <a:ext cx="11316513" cy="308700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398933" y="2251120"/>
            <a:ext cx="1185333" cy="558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56733" y="4477853"/>
            <a:ext cx="1185333" cy="558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937933" y="3064933"/>
            <a:ext cx="7323667" cy="7017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localStorage </a:t>
            </a:r>
            <a:r>
              <a:rPr lang="zh-CN" altLang="en-US"/>
              <a:t>存储复杂数据类型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4962000"/>
          </a:xfrm>
        </p:spPr>
        <p:txBody>
          <a:bodyPr/>
          <a:lstStyle/>
          <a:p>
            <a:r>
              <a:rPr lang="zh-CN" altLang="en-US" b="1"/>
              <a:t>问题：</a:t>
            </a:r>
            <a:r>
              <a:rPr lang="zh-CN" altLang="en-US"/>
              <a:t>本地</a:t>
            </a:r>
            <a:r>
              <a:rPr lang="zh-CN" altLang="en-US" dirty="0"/>
              <a:t>只能存储字符串</a:t>
            </a:r>
            <a:r>
              <a:rPr lang="en-US" altLang="zh-CN"/>
              <a:t>,</a:t>
            </a:r>
            <a:r>
              <a:rPr lang="zh-CN" altLang="en-US"/>
              <a:t>无法存储</a:t>
            </a:r>
            <a:r>
              <a:rPr lang="zh-CN" altLang="en-US" dirty="0"/>
              <a:t>复杂数据类型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66" y="2325294"/>
            <a:ext cx="4343500" cy="1569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33" y="4524821"/>
            <a:ext cx="7427749" cy="139801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</a:t>
            </a:r>
            <a:r>
              <a:rPr lang="zh-CN" altLang="en-US"/>
              <a:t>本地存储分类</a:t>
            </a:r>
            <a:r>
              <a:rPr lang="en-US" altLang="zh-CN"/>
              <a:t>- localStorage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4962000"/>
          </a:xfrm>
        </p:spPr>
        <p:txBody>
          <a:bodyPr/>
          <a:lstStyle/>
          <a:p>
            <a:r>
              <a:rPr lang="zh-CN" altLang="en-US" b="1"/>
              <a:t>解决方案：</a:t>
            </a:r>
            <a:endParaRPr lang="en-US" altLang="zh-CN" b="1"/>
          </a:p>
          <a:p>
            <a:endParaRPr lang="en-US" altLang="zh-CN" b="1" dirty="0"/>
          </a:p>
        </p:txBody>
      </p:sp>
      <p:sp>
        <p:nvSpPr>
          <p:cNvPr id="3" name="圆角矩形 2"/>
          <p:cNvSpPr/>
          <p:nvPr/>
        </p:nvSpPr>
        <p:spPr>
          <a:xfrm>
            <a:off x="4569375" y="1794933"/>
            <a:ext cx="1515533" cy="56726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对象</a:t>
            </a:r>
          </a:p>
        </p:txBody>
      </p:sp>
      <p:cxnSp>
        <p:nvCxnSpPr>
          <p:cNvPr id="6" name="直接箭头连接符 5"/>
          <p:cNvCxnSpPr>
            <a:stCxn id="3" idx="2"/>
          </p:cNvCxnSpPr>
          <p:nvPr/>
        </p:nvCxnSpPr>
        <p:spPr>
          <a:xfrm>
            <a:off x="5327142" y="2362199"/>
            <a:ext cx="6858" cy="440268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4253187" y="2802467"/>
            <a:ext cx="2161625" cy="56726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JSON.stringify(</a:t>
            </a:r>
            <a:r>
              <a:rPr lang="zh-CN" altLang="en-US" b="1"/>
              <a:t>对象</a:t>
            </a:r>
            <a:r>
              <a:rPr lang="en-US" altLang="zh-CN" b="1"/>
              <a:t>)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320283" y="3441510"/>
            <a:ext cx="6858" cy="440268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4253187" y="3953555"/>
            <a:ext cx="2161625" cy="56726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本地存储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333999" y="4597555"/>
            <a:ext cx="6858" cy="440268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024945" y="5079399"/>
            <a:ext cx="2631823" cy="56726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JSON.parse(JSON</a:t>
            </a:r>
            <a:r>
              <a:rPr lang="zh-CN" altLang="en-US" b="1"/>
              <a:t>字符串</a:t>
            </a:r>
            <a:r>
              <a:rPr lang="en-US" altLang="zh-CN" b="1"/>
              <a:t>)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583089" y="6086933"/>
            <a:ext cx="1515533" cy="56726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对象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352539" y="5646665"/>
            <a:ext cx="6858" cy="440268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右大括号 6"/>
          <p:cNvSpPr/>
          <p:nvPr/>
        </p:nvSpPr>
        <p:spPr>
          <a:xfrm>
            <a:off x="6842675" y="1832654"/>
            <a:ext cx="397933" cy="2404534"/>
          </a:xfrm>
          <a:prstGeom prst="righ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668471" y="2907963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存储为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JSON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右大括号 18"/>
          <p:cNvSpPr/>
          <p:nvPr/>
        </p:nvSpPr>
        <p:spPr>
          <a:xfrm>
            <a:off x="6848251" y="4321854"/>
            <a:ext cx="397933" cy="2404534"/>
          </a:xfrm>
          <a:prstGeom prst="righ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668470" y="5363032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读取对象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22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7" grpId="0" animBg="1"/>
      <p:bldP spid="18" grpId="0"/>
      <p:bldP spid="19" grpId="0" animBg="1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</a:t>
            </a:r>
            <a:r>
              <a:rPr lang="zh-CN" altLang="en-US"/>
              <a:t>本地存储分类</a:t>
            </a:r>
            <a:r>
              <a:rPr lang="en-US" altLang="zh-CN"/>
              <a:t>- localStorage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4962000"/>
          </a:xfrm>
        </p:spPr>
        <p:txBody>
          <a:bodyPr/>
          <a:lstStyle/>
          <a:p>
            <a:r>
              <a:rPr lang="zh-CN" altLang="en-US" b="1" dirty="0"/>
              <a:t>解决：</a:t>
            </a:r>
            <a:r>
              <a:rPr lang="zh-CN" altLang="en-US" dirty="0"/>
              <a:t>需要将复杂数据类型</a:t>
            </a:r>
            <a:r>
              <a:rPr lang="zh-CN" altLang="en-US"/>
              <a:t>转换成 </a:t>
            </a:r>
            <a:r>
              <a:rPr lang="en-US" altLang="zh-CN">
                <a:solidFill>
                  <a:srgbClr val="C00000"/>
                </a:solidFill>
              </a:rPr>
              <a:t>JSON</a:t>
            </a:r>
            <a:r>
              <a:rPr lang="zh-CN" altLang="en-US" dirty="0">
                <a:solidFill>
                  <a:srgbClr val="C00000"/>
                </a:solidFill>
              </a:rPr>
              <a:t>字符串</a:t>
            </a:r>
            <a:r>
              <a:rPr lang="en-US" altLang="zh-CN" dirty="0"/>
              <a:t>,</a:t>
            </a:r>
            <a:r>
              <a:rPr lang="zh-CN" altLang="en-US" dirty="0"/>
              <a:t>在存储到本地</a:t>
            </a:r>
          </a:p>
          <a:p>
            <a:r>
              <a:rPr lang="zh-CN" altLang="en-US" b="1" dirty="0"/>
              <a:t>语法：</a:t>
            </a:r>
            <a:r>
              <a:rPr lang="en-US" altLang="zh-CN" b="1" dirty="0" err="1"/>
              <a:t>JSON.stringify</a:t>
            </a:r>
            <a:r>
              <a:rPr lang="en-US" altLang="zh-CN" b="1" dirty="0"/>
              <a:t>(</a:t>
            </a:r>
            <a:r>
              <a:rPr lang="zh-CN" altLang="en-US" b="1" dirty="0"/>
              <a:t>复杂数据类型</a:t>
            </a:r>
            <a:r>
              <a:rPr lang="en-US" altLang="zh-CN" b="1" dirty="0"/>
              <a:t>)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将复杂数据转换成</a:t>
            </a:r>
            <a:r>
              <a:rPr lang="en-US" altLang="zh-CN" dirty="0"/>
              <a:t>JSON</a:t>
            </a:r>
            <a:r>
              <a:rPr lang="zh-CN" altLang="en-US" dirty="0"/>
              <a:t>字符串    </a:t>
            </a:r>
            <a:r>
              <a:rPr lang="zh-CN" altLang="en-US" b="1" dirty="0">
                <a:solidFill>
                  <a:srgbClr val="C00000"/>
                </a:solidFill>
              </a:rPr>
              <a:t>存储 </a:t>
            </a:r>
            <a:r>
              <a:rPr lang="zh-CN" altLang="en-US" dirty="0"/>
              <a:t>本地存储中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4" y="2676794"/>
            <a:ext cx="6344967" cy="14888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34" y="5087993"/>
            <a:ext cx="8478670" cy="153698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矩形 3"/>
          <p:cNvSpPr/>
          <p:nvPr/>
        </p:nvSpPr>
        <p:spPr>
          <a:xfrm>
            <a:off x="7802033" y="2613283"/>
            <a:ext cx="430530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JSON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字符串：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首先是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个字符串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属性名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双引号引起来，不能单引号</a:t>
            </a:r>
            <a:endParaRPr lang="en-US" altLang="zh-CN" sz="16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属性值如果是字符串型也必须双引号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730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</a:t>
            </a:r>
            <a:r>
              <a:rPr lang="zh-CN" altLang="en-US"/>
              <a:t>本地存储分类</a:t>
            </a:r>
            <a:r>
              <a:rPr lang="en-US" altLang="zh-CN"/>
              <a:t>- localStorage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4962000"/>
          </a:xfrm>
        </p:spPr>
        <p:txBody>
          <a:bodyPr/>
          <a:lstStyle/>
          <a:p>
            <a:r>
              <a:rPr lang="zh-CN" altLang="en-US" b="1" dirty="0"/>
              <a:t>问题：</a:t>
            </a:r>
            <a:r>
              <a:rPr lang="zh-CN" altLang="en-US" dirty="0"/>
              <a:t>因为本地存储里面取出来的是字符串，不是对象，无法直接使用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533" y="2289228"/>
            <a:ext cx="6800000" cy="8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33" y="3930218"/>
            <a:ext cx="4666667" cy="157142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7" name="直接箭头连接符 6"/>
          <p:cNvCxnSpPr/>
          <p:nvPr/>
        </p:nvCxnSpPr>
        <p:spPr>
          <a:xfrm flipH="1">
            <a:off x="4842933" y="4639733"/>
            <a:ext cx="2023534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985000" y="4326467"/>
            <a:ext cx="1320800" cy="55033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字符串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</a:t>
            </a:r>
            <a:r>
              <a:rPr lang="zh-CN" altLang="en-US"/>
              <a:t>本地存储分类</a:t>
            </a:r>
            <a:r>
              <a:rPr lang="en-US" altLang="zh-CN"/>
              <a:t>- localStorage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4962000"/>
          </a:xfrm>
        </p:spPr>
        <p:txBody>
          <a:bodyPr/>
          <a:lstStyle/>
          <a:p>
            <a:r>
              <a:rPr lang="zh-CN" altLang="en-US" b="1" dirty="0"/>
              <a:t>解决：</a:t>
            </a:r>
            <a:r>
              <a:rPr lang="zh-CN" altLang="en-US" dirty="0"/>
              <a:t>把取出来的字符串</a:t>
            </a:r>
            <a:r>
              <a:rPr lang="zh-CN" altLang="en-US" dirty="0">
                <a:solidFill>
                  <a:srgbClr val="C00000"/>
                </a:solidFill>
              </a:rPr>
              <a:t>转换为对象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b="1" dirty="0"/>
              <a:t>语法：</a:t>
            </a:r>
            <a:r>
              <a:rPr lang="en-US" altLang="zh-CN" b="1" dirty="0" err="1"/>
              <a:t>JSON.parse</a:t>
            </a:r>
            <a:r>
              <a:rPr lang="en-US" altLang="zh-CN" b="1" dirty="0"/>
              <a:t>(JSON</a:t>
            </a:r>
            <a:r>
              <a:rPr lang="zh-CN" altLang="en-US" b="1" dirty="0"/>
              <a:t>字符串</a:t>
            </a:r>
            <a:r>
              <a:rPr lang="en-US" altLang="zh-CN" b="1" dirty="0"/>
              <a:t>)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将</a:t>
            </a:r>
            <a:r>
              <a:rPr lang="en-US" altLang="zh-CN" dirty="0"/>
              <a:t>JSON</a:t>
            </a:r>
            <a:r>
              <a:rPr lang="zh-CN" altLang="en-US" dirty="0"/>
              <a:t>字符串转换成对象     </a:t>
            </a:r>
            <a:r>
              <a:rPr lang="zh-CN" altLang="en-US" b="1" dirty="0">
                <a:solidFill>
                  <a:srgbClr val="C00000"/>
                </a:solidFill>
              </a:rPr>
              <a:t>取出 </a:t>
            </a:r>
            <a:r>
              <a:rPr lang="zh-CN" altLang="en-US" dirty="0"/>
              <a:t>时候使用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99" y="2636482"/>
            <a:ext cx="7704762" cy="980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99" y="4815116"/>
            <a:ext cx="3937733" cy="173808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696467"/>
          </a:xfrm>
        </p:spPr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BOM</a:t>
            </a:r>
            <a:r>
              <a:rPr lang="zh-CN" altLang="en-US">
                <a:solidFill>
                  <a:srgbClr val="C00000"/>
                </a:solidFill>
              </a:rPr>
              <a:t>操作</a:t>
            </a:r>
            <a:endParaRPr lang="en-US" altLang="zh-CN" dirty="0"/>
          </a:p>
          <a:p>
            <a:r>
              <a:rPr lang="zh-CN" altLang="en-US" dirty="0"/>
              <a:t>综合案例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</a:t>
            </a:r>
            <a:r>
              <a:rPr lang="zh-CN" altLang="en-US"/>
              <a:t>本地存储分类</a:t>
            </a:r>
            <a:r>
              <a:rPr lang="en-US" altLang="zh-CN"/>
              <a:t>- localStorage</a:t>
            </a:r>
            <a:endParaRPr lang="en-US" altLang="zh-CN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4962000"/>
          </a:xfrm>
        </p:spPr>
        <p:txBody>
          <a:bodyPr/>
          <a:lstStyle/>
          <a:p>
            <a:r>
              <a:rPr lang="zh-CN" altLang="en-US" b="1"/>
              <a:t>解决方案：</a:t>
            </a:r>
            <a:endParaRPr lang="en-US" altLang="zh-CN" b="1"/>
          </a:p>
          <a:p>
            <a:endParaRPr lang="en-US" altLang="zh-CN" b="1" dirty="0"/>
          </a:p>
        </p:txBody>
      </p:sp>
      <p:sp>
        <p:nvSpPr>
          <p:cNvPr id="3" name="圆角矩形 2"/>
          <p:cNvSpPr/>
          <p:nvPr/>
        </p:nvSpPr>
        <p:spPr>
          <a:xfrm>
            <a:off x="4569375" y="1794933"/>
            <a:ext cx="1515533" cy="56726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对象</a:t>
            </a:r>
          </a:p>
        </p:txBody>
      </p:sp>
      <p:cxnSp>
        <p:nvCxnSpPr>
          <p:cNvPr id="6" name="直接箭头连接符 5"/>
          <p:cNvCxnSpPr>
            <a:stCxn id="3" idx="2"/>
          </p:cNvCxnSpPr>
          <p:nvPr/>
        </p:nvCxnSpPr>
        <p:spPr>
          <a:xfrm>
            <a:off x="5327142" y="2362199"/>
            <a:ext cx="6858" cy="440268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4253187" y="2802467"/>
            <a:ext cx="2161625" cy="56726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JSON.stringify(</a:t>
            </a:r>
            <a:r>
              <a:rPr lang="zh-CN" altLang="en-US" b="1"/>
              <a:t>对象</a:t>
            </a:r>
            <a:r>
              <a:rPr lang="en-US" altLang="zh-CN" b="1"/>
              <a:t>)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320283" y="3441510"/>
            <a:ext cx="6858" cy="440268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4253187" y="3953555"/>
            <a:ext cx="2161625" cy="56726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本地存储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333999" y="4597555"/>
            <a:ext cx="6858" cy="440268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024945" y="5079399"/>
            <a:ext cx="2631823" cy="56726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JSON.parse(JSON</a:t>
            </a:r>
            <a:r>
              <a:rPr lang="zh-CN" altLang="en-US" b="1"/>
              <a:t>字符串</a:t>
            </a:r>
            <a:r>
              <a:rPr lang="en-US" altLang="zh-CN" b="1"/>
              <a:t>)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583089" y="6086933"/>
            <a:ext cx="1515533" cy="56726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对象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352539" y="5646665"/>
            <a:ext cx="6858" cy="440268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右大括号 6"/>
          <p:cNvSpPr/>
          <p:nvPr/>
        </p:nvSpPr>
        <p:spPr>
          <a:xfrm>
            <a:off x="6842675" y="1832654"/>
            <a:ext cx="397933" cy="2404534"/>
          </a:xfrm>
          <a:prstGeom prst="righ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668471" y="2907963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存储为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JSON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右大括号 18"/>
          <p:cNvSpPr/>
          <p:nvPr/>
        </p:nvSpPr>
        <p:spPr>
          <a:xfrm>
            <a:off x="6848251" y="4321854"/>
            <a:ext cx="397933" cy="2404534"/>
          </a:xfrm>
          <a:prstGeom prst="righ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668470" y="5363032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读取对象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3983582" y="1717040"/>
            <a:ext cx="8411617" cy="3887894"/>
          </a:xfrm>
        </p:spPr>
        <p:txBody>
          <a:bodyPr/>
          <a:lstStyle/>
          <a:p>
            <a:pPr marL="879475" lvl="1" indent="-342900">
              <a:lnSpc>
                <a:spcPct val="150000"/>
              </a:lnSpc>
              <a:buAutoNum type="arabicPeriod"/>
            </a:pPr>
            <a:r>
              <a:rPr lang="en-US" altLang="zh-CN" sz="1600" b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localStorage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如何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存储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复杂数据类型？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把对象转换为</a:t>
            </a:r>
            <a:r>
              <a:rPr lang="en-US" altLang="zh-CN" sz="14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JSON</a:t>
            </a:r>
            <a:r>
              <a:rPr lang="zh-CN" altLang="en-US" sz="14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字符串。 </a:t>
            </a:r>
            <a:r>
              <a:rPr lang="en-US" altLang="zh-CN" sz="14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JSON.stringify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复杂数据类型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79475" lvl="1" indent="-342900">
              <a:lnSpc>
                <a:spcPct val="150000"/>
              </a:lnSpc>
              <a:buAutoNum type="arabicPeriod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localStorage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如何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读取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复杂数据类型？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</a:t>
            </a:r>
            <a:r>
              <a:rPr lang="en-US" altLang="zh-CN" sz="14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JSON</a:t>
            </a:r>
            <a:r>
              <a:rPr lang="zh-CN" altLang="en-US" sz="14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字符串转换为对象。</a:t>
            </a:r>
            <a:r>
              <a:rPr lang="en-US" altLang="zh-CN" sz="14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JSON.parse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9" y="5198815"/>
            <a:ext cx="6379618" cy="812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199" y="2636250"/>
            <a:ext cx="4944533" cy="11602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5861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5864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BOM</a:t>
            </a:r>
            <a:r>
              <a: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</a:t>
            </a:r>
            <a:endParaRPr lang="en-US" altLang="zh-CN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综合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学生就业统计表</a:t>
            </a:r>
            <a:endParaRPr lang="zh-CN" altLang="en-US" b="1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需求： 录入学生信息，页面刷新</a:t>
            </a:r>
            <a:r>
              <a:rPr lang="zh-CN" altLang="en-US" dirty="0">
                <a:solidFill>
                  <a:srgbClr val="C00000"/>
                </a:solidFill>
              </a:rPr>
              <a:t>数据不丢失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450" y="2453581"/>
            <a:ext cx="7485523" cy="337333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左大括号 12"/>
          <p:cNvSpPr/>
          <p:nvPr/>
        </p:nvSpPr>
        <p:spPr>
          <a:xfrm>
            <a:off x="7000941" y="1686034"/>
            <a:ext cx="1210307" cy="4284133"/>
          </a:xfrm>
          <a:prstGeom prst="lef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8505614" y="1620630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渲染业务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8505614" y="3412150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新增业务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8505614" y="5138267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删除业务</a:t>
            </a:r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2195450" y="1103440"/>
            <a:ext cx="9214230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学生就业统计表</a:t>
            </a:r>
            <a:endParaRPr lang="zh-CN" altLang="en-US" b="1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67" y="2519099"/>
            <a:ext cx="6297898" cy="283813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6853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707813" y="4617830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渲染业务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4018281" y="4617829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新增业务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7328749" y="4617828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删除业务</a:t>
            </a:r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2195450" y="1103440"/>
            <a:ext cx="9214230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学生就业统计表</a:t>
            </a:r>
            <a:endParaRPr lang="zh-CN" altLang="en-US" b="1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94479" y="2134849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本地存储数据</a:t>
            </a:r>
          </a:p>
        </p:txBody>
      </p:sp>
      <p:cxnSp>
        <p:nvCxnSpPr>
          <p:cNvPr id="3" name="直接箭头连接符 2"/>
          <p:cNvCxnSpPr>
            <a:stCxn id="16" idx="0"/>
          </p:cNvCxnSpPr>
          <p:nvPr/>
        </p:nvCxnSpPr>
        <p:spPr>
          <a:xfrm flipV="1">
            <a:off x="5288281" y="3175000"/>
            <a:ext cx="11852" cy="1442829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4" idx="0"/>
          </p:cNvCxnSpPr>
          <p:nvPr/>
        </p:nvCxnSpPr>
        <p:spPr>
          <a:xfrm flipH="1">
            <a:off x="1977813" y="3175000"/>
            <a:ext cx="2551854" cy="144283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223000" y="3204632"/>
            <a:ext cx="2375750" cy="1413199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499725" y="3911231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修改数据</a:t>
            </a:r>
            <a:endParaRPr lang="zh-CN" altLang="en-US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04852" y="3634208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修改数据</a:t>
            </a:r>
            <a:endParaRPr lang="zh-CN" altLang="en-US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72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8" grpId="0" animBg="1"/>
      <p:bldP spid="2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左大括号 12"/>
          <p:cNvSpPr/>
          <p:nvPr/>
        </p:nvSpPr>
        <p:spPr>
          <a:xfrm>
            <a:off x="7000941" y="1686034"/>
            <a:ext cx="1210307" cy="4284133"/>
          </a:xfrm>
          <a:prstGeom prst="lef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8505614" y="1620630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渲染业务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8505614" y="3412150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新增业务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8505614" y="5138267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删除业务</a:t>
            </a:r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2195450" y="1103440"/>
            <a:ext cx="9214230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学生就业统计表</a:t>
            </a:r>
            <a:endParaRPr lang="zh-CN" altLang="en-US" b="1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67" y="2519099"/>
            <a:ext cx="6297898" cy="283813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61166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学生就业信息表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3372317" y="1815363"/>
            <a:ext cx="9214230" cy="4550400"/>
          </a:xfrm>
        </p:spPr>
        <p:txBody>
          <a:bodyPr/>
          <a:lstStyle/>
          <a:p>
            <a:r>
              <a:rPr lang="zh-CN" altLang="en-US"/>
              <a:t>根据持久化数据</a:t>
            </a:r>
            <a:r>
              <a:rPr lang="zh-CN" altLang="en-US">
                <a:solidFill>
                  <a:srgbClr val="C00000"/>
                </a:solidFill>
              </a:rPr>
              <a:t>渲染页面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核心步骤：</a:t>
            </a:r>
            <a:endParaRPr lang="en-US" altLang="zh-CN" dirty="0"/>
          </a:p>
          <a:p>
            <a:r>
              <a:rPr lang="zh-CN" altLang="en-US"/>
              <a:t>①：</a:t>
            </a:r>
            <a:r>
              <a:rPr lang="zh-CN" altLang="en-US">
                <a:solidFill>
                  <a:srgbClr val="C00000"/>
                </a:solidFill>
              </a:rPr>
              <a:t>读取</a:t>
            </a:r>
            <a:r>
              <a:rPr lang="zh-CN" altLang="en-US"/>
              <a:t> </a:t>
            </a:r>
            <a:r>
              <a:rPr lang="en-US" altLang="zh-CN"/>
              <a:t>localstorage </a:t>
            </a:r>
            <a:r>
              <a:rPr lang="zh-CN" altLang="en-US"/>
              <a:t>本地数据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如果有数据则</a:t>
            </a:r>
            <a:r>
              <a:rPr lang="zh-CN" altLang="en-US">
                <a:solidFill>
                  <a:srgbClr val="C00000"/>
                </a:solidFill>
              </a:rPr>
              <a:t>转换为对象</a:t>
            </a:r>
            <a:r>
              <a:rPr lang="zh-CN" altLang="en-US"/>
              <a:t>放到</a:t>
            </a:r>
            <a:r>
              <a:rPr lang="zh-CN" altLang="en-US">
                <a:solidFill>
                  <a:srgbClr val="C00000"/>
                </a:solidFill>
              </a:rPr>
              <a:t>变量</a:t>
            </a:r>
            <a:r>
              <a:rPr lang="zh-CN" altLang="en-US"/>
              <a:t>里面一会使用它渲染页面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如果没有则用默认</a:t>
            </a:r>
            <a:r>
              <a:rPr lang="zh-CN" altLang="en-US">
                <a:solidFill>
                  <a:srgbClr val="C00000"/>
                </a:solidFill>
              </a:rPr>
              <a:t>空数组 </a:t>
            </a:r>
            <a:r>
              <a:rPr lang="en-US" altLang="zh-CN">
                <a:solidFill>
                  <a:srgbClr val="C00000"/>
                </a:solidFill>
              </a:rPr>
              <a:t>[]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/>
                </a:solidFill>
              </a:rPr>
              <a:t>为了测试效果，咱们可以先把</a:t>
            </a:r>
            <a:r>
              <a:rPr lang="en-US" altLang="zh-CN">
                <a:solidFill>
                  <a:schemeClr val="tx1"/>
                </a:solidFill>
              </a:rPr>
              <a:t>initData </a:t>
            </a:r>
            <a:r>
              <a:rPr lang="zh-CN" altLang="en-US">
                <a:solidFill>
                  <a:schemeClr val="tx1"/>
                </a:solidFill>
              </a:rPr>
              <a:t>存入本地存储看效果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97747" y="1801926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渲染业务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47" y="2887929"/>
            <a:ext cx="2604285" cy="24052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学生就业信息表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3372317" y="1815363"/>
            <a:ext cx="9214230" cy="4550400"/>
          </a:xfrm>
        </p:spPr>
        <p:txBody>
          <a:bodyPr/>
          <a:lstStyle/>
          <a:p>
            <a:r>
              <a:rPr lang="zh-CN" altLang="en-US"/>
              <a:t>根据持久化数据</a:t>
            </a:r>
            <a:r>
              <a:rPr lang="zh-CN" altLang="en-US">
                <a:solidFill>
                  <a:srgbClr val="C00000"/>
                </a:solidFill>
              </a:rPr>
              <a:t>渲染页面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核心步骤：</a:t>
            </a:r>
            <a:endParaRPr lang="en-US" altLang="zh-CN" dirty="0"/>
          </a:p>
          <a:p>
            <a:r>
              <a:rPr lang="zh-CN" altLang="en-US"/>
              <a:t>②： 根据数据</a:t>
            </a:r>
            <a:r>
              <a:rPr lang="zh-CN" altLang="en-US">
                <a:solidFill>
                  <a:srgbClr val="C00000"/>
                </a:solidFill>
              </a:rPr>
              <a:t>渲染页面。</a:t>
            </a:r>
            <a:r>
              <a:rPr lang="zh-CN" altLang="en-US"/>
              <a:t>遍历数组， 根据数据生成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tr</a:t>
            </a:r>
            <a:r>
              <a:rPr lang="zh-CN" altLang="en-US"/>
              <a:t>，里面填充数据， 最后追加给 </a:t>
            </a:r>
            <a:r>
              <a:rPr lang="en-US" altLang="zh-CN"/>
              <a:t>tbody</a:t>
            </a:r>
          </a:p>
          <a:p>
            <a:endParaRPr lang="en-US" altLang="zh-CN">
              <a:solidFill>
                <a:srgbClr val="C00000"/>
              </a:solidFill>
            </a:endParaRPr>
          </a:p>
          <a:p>
            <a:endParaRPr lang="en-US" altLang="zh-CN">
              <a:solidFill>
                <a:srgbClr val="C00000"/>
              </a:solidFill>
            </a:endParaRPr>
          </a:p>
          <a:p>
            <a:endParaRPr lang="en-US" altLang="zh-CN">
              <a:solidFill>
                <a:srgbClr val="C00000"/>
              </a:solidFill>
            </a:endParaRPr>
          </a:p>
          <a:p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字符串拼接新思路：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效果更高，</a:t>
            </a:r>
            <a:r>
              <a:rPr lang="zh-CN" altLang="en-US">
                <a:solidFill>
                  <a:srgbClr val="C00000"/>
                </a:solidFill>
              </a:rPr>
              <a:t>开发常用</a:t>
            </a:r>
            <a:r>
              <a:rPr lang="zh-CN" altLang="en-US">
                <a:solidFill>
                  <a:schemeClr val="tx1"/>
                </a:solidFill>
              </a:rPr>
              <a:t>的写法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/>
                </a:solidFill>
              </a:rPr>
              <a:t>利用 </a:t>
            </a:r>
            <a:r>
              <a:rPr lang="en-US" altLang="zh-CN">
                <a:solidFill>
                  <a:srgbClr val="C00000"/>
                </a:solidFill>
              </a:rPr>
              <a:t>map()  </a:t>
            </a:r>
            <a:r>
              <a:rPr lang="zh-CN" altLang="en-US">
                <a:solidFill>
                  <a:schemeClr val="tx1"/>
                </a:solidFill>
              </a:rPr>
              <a:t>和 </a:t>
            </a:r>
            <a:r>
              <a:rPr lang="en-US" altLang="zh-CN">
                <a:solidFill>
                  <a:srgbClr val="C00000"/>
                </a:solidFill>
              </a:rPr>
              <a:t>join()  </a:t>
            </a:r>
            <a:r>
              <a:rPr lang="zh-CN" altLang="en-US">
                <a:solidFill>
                  <a:schemeClr val="tx1"/>
                </a:solidFill>
              </a:rPr>
              <a:t>数组方法实现字符串拼接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504" y="3362506"/>
            <a:ext cx="7162229" cy="9549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82" y="1815363"/>
            <a:ext cx="1918389" cy="17717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86" y="4012027"/>
            <a:ext cx="2847780" cy="23537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122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数组中</a:t>
            </a:r>
            <a:r>
              <a:rPr lang="en-US" altLang="zh-CN" dirty="0"/>
              <a:t>map</a:t>
            </a:r>
            <a:r>
              <a:rPr lang="zh-CN" altLang="en-US" dirty="0"/>
              <a:t>方法</a:t>
            </a:r>
            <a:r>
              <a:rPr lang="en-US" altLang="zh-CN" dirty="0"/>
              <a:t>  </a:t>
            </a:r>
            <a:r>
              <a:rPr lang="zh-CN" altLang="en-US" dirty="0">
                <a:solidFill>
                  <a:srgbClr val="262626"/>
                </a:solidFill>
              </a:rPr>
              <a:t>迭代数组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r>
              <a:rPr lang="zh-CN" altLang="en-US" b="1" dirty="0"/>
              <a:t>使用场景：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/>
              <a:t>map </a:t>
            </a:r>
            <a:r>
              <a:rPr lang="zh-CN" altLang="en-US"/>
              <a:t>可以遍历数组</a:t>
            </a:r>
            <a:r>
              <a:rPr lang="zh-CN" altLang="en-US">
                <a:solidFill>
                  <a:srgbClr val="C00000"/>
                </a:solidFill>
              </a:rPr>
              <a:t>处理数据</a:t>
            </a:r>
            <a:r>
              <a:rPr lang="zh-CN" altLang="en-US"/>
              <a:t>，</a:t>
            </a:r>
            <a:r>
              <a:rPr lang="zh-CN" altLang="en-US" dirty="0"/>
              <a:t>并且</a:t>
            </a:r>
            <a:r>
              <a:rPr lang="zh-CN" altLang="en-US" b="1" dirty="0">
                <a:solidFill>
                  <a:srgbClr val="C00000"/>
                </a:solidFill>
              </a:rPr>
              <a:t>返回新的数组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map </a:t>
            </a:r>
            <a:r>
              <a:rPr lang="zh-CN" altLang="en-US" b="1" dirty="0">
                <a:solidFill>
                  <a:srgbClr val="C00000"/>
                </a:solidFill>
              </a:rPr>
              <a:t>也称为映射。</a:t>
            </a:r>
            <a:r>
              <a:rPr lang="zh-CN" altLang="en-US" dirty="0"/>
              <a:t>映射是个术语，指两个元素的集之间元素相互“对应”</a:t>
            </a:r>
            <a:r>
              <a:rPr lang="zh-CN" altLang="en-US"/>
              <a:t>的关系。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</a:rPr>
              <a:t>map</a:t>
            </a:r>
            <a:r>
              <a:rPr lang="zh-CN" altLang="en-US">
                <a:solidFill>
                  <a:srgbClr val="C00000"/>
                </a:solidFill>
              </a:rPr>
              <a:t>重点在于有返回值</a:t>
            </a:r>
            <a:r>
              <a:rPr lang="zh-CN" altLang="en-US"/>
              <a:t>，</a:t>
            </a:r>
            <a:r>
              <a:rPr lang="en-US" altLang="zh-CN"/>
              <a:t>forEach</a:t>
            </a:r>
            <a:r>
              <a:rPr lang="zh-CN" altLang="en-US"/>
              <a:t>没有返回值（</a:t>
            </a:r>
            <a:r>
              <a:rPr lang="en-US" altLang="zh-CN"/>
              <a:t>undefined</a:t>
            </a:r>
            <a:r>
              <a:rPr lang="zh-CN" altLang="en-US"/>
              <a:t>）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654" y="2728298"/>
            <a:ext cx="3109610" cy="5482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0" name="直接箭头连接符 19"/>
          <p:cNvCxnSpPr/>
          <p:nvPr/>
        </p:nvCxnSpPr>
        <p:spPr>
          <a:xfrm flipH="1">
            <a:off x="8308023" y="3276571"/>
            <a:ext cx="124778" cy="81698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9347201" y="3276571"/>
            <a:ext cx="62389" cy="81698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0323990" y="3276570"/>
            <a:ext cx="352477" cy="81698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599" y="886937"/>
            <a:ext cx="5029146" cy="10368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67" y="2679561"/>
            <a:ext cx="6144444" cy="17661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476" y="4165332"/>
            <a:ext cx="4106738" cy="5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1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BOM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696528"/>
          </a:xfrm>
        </p:spPr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window</a:t>
            </a:r>
            <a:r>
              <a:rPr lang="zh-CN" altLang="en-US">
                <a:solidFill>
                  <a:srgbClr val="C00000"/>
                </a:solidFill>
              </a:rPr>
              <a:t>对象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定时器</a:t>
            </a:r>
            <a:r>
              <a:rPr lang="en-US" altLang="zh-CN" dirty="0"/>
              <a:t>-</a:t>
            </a:r>
            <a:r>
              <a:rPr lang="zh-CN" altLang="en-US" dirty="0"/>
              <a:t>延时函数</a:t>
            </a:r>
            <a:endParaRPr lang="en-US" altLang="zh-CN" dirty="0"/>
          </a:p>
          <a:p>
            <a:r>
              <a:rPr lang="en-US" altLang="zh-CN"/>
              <a:t>location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en-US" altLang="zh-CN" dirty="0"/>
              <a:t>navigator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en-US" altLang="zh-CN" err="1"/>
              <a:t>histroy</a:t>
            </a:r>
            <a:r>
              <a:rPr lang="zh-CN" altLang="en-US"/>
              <a:t>对象</a:t>
            </a:r>
            <a:endParaRPr lang="en-US" altLang="zh-CN"/>
          </a:p>
          <a:p>
            <a:r>
              <a:rPr lang="zh-CN" altLang="en-US"/>
              <a:t>本地存储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2"/>
          <p:cNvSpPr txBox="1"/>
          <p:nvPr/>
        </p:nvSpPr>
        <p:spPr>
          <a:xfrm>
            <a:off x="2900361" y="6032304"/>
            <a:ext cx="7922970" cy="5171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目标：学习 </a:t>
            </a:r>
            <a:r>
              <a:rPr lang="en-US" altLang="zh-CN" dirty="0"/>
              <a:t>window </a:t>
            </a:r>
            <a:r>
              <a:rPr lang="zh-CN" altLang="en-US" dirty="0"/>
              <a:t>对象的常见属性，知道各个 </a:t>
            </a:r>
            <a:r>
              <a:rPr lang="en-US" altLang="zh-CN" dirty="0"/>
              <a:t>BOM </a:t>
            </a:r>
            <a:r>
              <a:rPr lang="zh-CN" altLang="en-US" dirty="0"/>
              <a:t>对象的功能含义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数组中</a:t>
            </a:r>
            <a:r>
              <a:rPr lang="en-US" altLang="zh-CN" dirty="0"/>
              <a:t>join</a:t>
            </a:r>
            <a:r>
              <a:rPr lang="zh-CN" altLang="en-US" dirty="0"/>
              <a:t>方法</a:t>
            </a:r>
            <a:r>
              <a:rPr lang="en-US" altLang="zh-CN" dirty="0"/>
              <a:t>  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r>
              <a:rPr lang="zh-CN" altLang="en-US" b="1" dirty="0"/>
              <a:t>作用：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     join()</a:t>
            </a:r>
            <a:r>
              <a:rPr lang="zh-CN" altLang="en-US" dirty="0"/>
              <a:t> 方法用于把数组中的所有元素</a:t>
            </a:r>
            <a:r>
              <a:rPr lang="zh-CN" altLang="en-US" dirty="0">
                <a:solidFill>
                  <a:srgbClr val="C00000"/>
                </a:solidFill>
              </a:rPr>
              <a:t>转换一个字符串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b="1" dirty="0"/>
              <a:t>语法：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参数：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/>
              <a:t>       数组</a:t>
            </a:r>
            <a:r>
              <a:rPr lang="zh-CN" altLang="en-US" dirty="0"/>
              <a:t>元素是通过参数里面指定的分隔符进行</a:t>
            </a:r>
            <a:r>
              <a:rPr lang="zh-CN" altLang="en-US"/>
              <a:t>分隔的，</a:t>
            </a:r>
            <a:r>
              <a:rPr lang="zh-CN" altLang="en-US">
                <a:solidFill>
                  <a:srgbClr val="C00000"/>
                </a:solidFill>
              </a:rPr>
              <a:t>空字符串</a:t>
            </a:r>
            <a:r>
              <a:rPr lang="zh-CN" altLang="en-US"/>
              <a:t>（</a:t>
            </a:r>
            <a:r>
              <a:rPr lang="en-US" altLang="zh-CN"/>
              <a:t>''</a:t>
            </a:r>
            <a:r>
              <a:rPr lang="zh-CN" altLang="en-US"/>
              <a:t>），则所有元素之间都</a:t>
            </a:r>
            <a:r>
              <a:rPr lang="zh-CN" altLang="en-US">
                <a:solidFill>
                  <a:srgbClr val="C00000"/>
                </a:solidFill>
              </a:rPr>
              <a:t>没有任何字符</a:t>
            </a:r>
            <a:r>
              <a:rPr lang="zh-CN" altLang="en-US"/>
              <a:t>。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572" y="3180876"/>
            <a:ext cx="7476190" cy="8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r>
              <a:rPr lang="zh-CN" altLang="en-US"/>
              <a:t>中</a:t>
            </a:r>
            <a:r>
              <a:rPr lang="en-US" altLang="zh-CN"/>
              <a:t>map</a:t>
            </a:r>
            <a:r>
              <a:rPr lang="zh-CN" altLang="en-US"/>
              <a:t> </a:t>
            </a:r>
            <a:r>
              <a:rPr lang="en-US" altLang="zh-CN"/>
              <a:t>+ join </a:t>
            </a:r>
            <a:r>
              <a:rPr lang="zh-CN" altLang="en-US"/>
              <a:t>方法渲染页面思路：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endParaRPr lang="en-US" altLang="zh-CN" b="1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[                                 ,                                   ]   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30" y="2980265"/>
            <a:ext cx="1533104" cy="17232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083" y="2912532"/>
            <a:ext cx="1461928" cy="17232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32400" y="3697486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join(‘’)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4796504" y="3803409"/>
            <a:ext cx="346340" cy="18826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6371304" y="3803409"/>
            <a:ext cx="346340" cy="18826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844" y="2366151"/>
            <a:ext cx="1478002" cy="3062780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8993821" y="3747737"/>
            <a:ext cx="346340" cy="18826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8008" y="2077922"/>
            <a:ext cx="1658450" cy="371615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544474" y="1640121"/>
            <a:ext cx="2002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把数组转换为字符串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818008" y="1631476"/>
            <a:ext cx="1353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追加给</a:t>
            </a:r>
            <a:r>
              <a:rPr lang="en-US" altLang="zh-CN" sz="16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tbody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6102" y="1676780"/>
            <a:ext cx="4209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遍历数组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处理数据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生成</a:t>
            </a: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</a:t>
            </a: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，返回一个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2957" y="756552"/>
            <a:ext cx="6141727" cy="81889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0092" y="4978491"/>
            <a:ext cx="1766142" cy="1631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2" grpId="0" animBg="1"/>
      <p:bldP spid="14" grpId="0"/>
      <p:bldP spid="15" grpId="0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学生就业统计表</a:t>
            </a:r>
            <a:endParaRPr lang="zh-CN" altLang="en-US" b="1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3372317" y="1815363"/>
            <a:ext cx="9214230" cy="4550400"/>
          </a:xfrm>
        </p:spPr>
        <p:txBody>
          <a:bodyPr/>
          <a:lstStyle/>
          <a:p>
            <a:r>
              <a:rPr lang="zh-CN" altLang="en-US"/>
              <a:t>根据持久化数据</a:t>
            </a:r>
            <a:r>
              <a:rPr lang="zh-CN" altLang="en-US">
                <a:solidFill>
                  <a:srgbClr val="C00000"/>
                </a:solidFill>
              </a:rPr>
              <a:t>渲染页面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核心步骤：</a:t>
            </a:r>
            <a:endParaRPr lang="en-US" altLang="zh-CN" dirty="0"/>
          </a:p>
          <a:p>
            <a:r>
              <a:rPr lang="zh-CN" altLang="en-US"/>
              <a:t>②： 根据数据</a:t>
            </a:r>
            <a:r>
              <a:rPr lang="zh-CN" altLang="en-US">
                <a:solidFill>
                  <a:srgbClr val="C00000"/>
                </a:solidFill>
              </a:rPr>
              <a:t>渲染页面。</a:t>
            </a:r>
            <a:r>
              <a:rPr lang="zh-CN" altLang="en-US"/>
              <a:t>遍历数组， 根据数据生成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tr</a:t>
            </a:r>
            <a:r>
              <a:rPr lang="zh-CN" altLang="en-US"/>
              <a:t>，里面填充数据， 最后追加给 </a:t>
            </a:r>
            <a:r>
              <a:rPr lang="en-US" altLang="zh-CN"/>
              <a:t>tbody</a:t>
            </a:r>
          </a:p>
          <a:p>
            <a:r>
              <a:rPr lang="en-US" altLang="zh-CN">
                <a:solidFill>
                  <a:schemeClr val="tx1"/>
                </a:solidFill>
              </a:rPr>
              <a:t>1. </a:t>
            </a:r>
            <a:r>
              <a:rPr lang="zh-CN" altLang="en-US">
                <a:solidFill>
                  <a:schemeClr val="tx1"/>
                </a:solidFill>
              </a:rPr>
              <a:t>渲染业务要封装成一个函数 </a:t>
            </a:r>
            <a:r>
              <a:rPr lang="en-US" altLang="zh-CN">
                <a:solidFill>
                  <a:srgbClr val="C00000"/>
                </a:solidFill>
              </a:rPr>
              <a:t>render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2. </a:t>
            </a:r>
            <a:r>
              <a:rPr lang="zh-CN" altLang="en-US">
                <a:solidFill>
                  <a:schemeClr val="tx1"/>
                </a:solidFill>
              </a:rPr>
              <a:t>我们使用</a:t>
            </a:r>
            <a:r>
              <a:rPr lang="en-US" altLang="zh-CN">
                <a:solidFill>
                  <a:srgbClr val="C00000"/>
                </a:solidFill>
              </a:rPr>
              <a:t>map</a:t>
            </a:r>
            <a:r>
              <a:rPr lang="zh-CN" altLang="en-US">
                <a:solidFill>
                  <a:schemeClr val="tx1"/>
                </a:solidFill>
              </a:rPr>
              <a:t>方法遍历数组，里面更换数据，然后会</a:t>
            </a:r>
            <a:r>
              <a:rPr lang="zh-CN" altLang="en-US">
                <a:solidFill>
                  <a:srgbClr val="C00000"/>
                </a:solidFill>
              </a:rPr>
              <a:t>返回</a:t>
            </a:r>
            <a:r>
              <a:rPr lang="zh-CN" altLang="en-US">
                <a:solidFill>
                  <a:schemeClr val="tx1"/>
                </a:solidFill>
              </a:rPr>
              <a:t> 有数据的 </a:t>
            </a:r>
            <a:r>
              <a:rPr lang="en-US" altLang="zh-CN">
                <a:solidFill>
                  <a:schemeClr val="tx1"/>
                </a:solidFill>
              </a:rPr>
              <a:t>tr </a:t>
            </a:r>
            <a:r>
              <a:rPr lang="zh-CN" altLang="en-US">
                <a:solidFill>
                  <a:srgbClr val="C00000"/>
                </a:solidFill>
              </a:rPr>
              <a:t>数组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3. </a:t>
            </a:r>
            <a:r>
              <a:rPr lang="zh-CN" altLang="en-US">
                <a:solidFill>
                  <a:schemeClr val="tx1"/>
                </a:solidFill>
              </a:rPr>
              <a:t>通过 </a:t>
            </a:r>
            <a:r>
              <a:rPr lang="en-US" altLang="zh-CN">
                <a:solidFill>
                  <a:srgbClr val="C00000"/>
                </a:solidFill>
              </a:rPr>
              <a:t>join </a:t>
            </a:r>
            <a:r>
              <a:rPr lang="zh-CN" altLang="en-US">
                <a:solidFill>
                  <a:schemeClr val="tx1"/>
                </a:solidFill>
              </a:rPr>
              <a:t>方法把</a:t>
            </a:r>
            <a:r>
              <a:rPr lang="en-US" altLang="zh-CN">
                <a:solidFill>
                  <a:schemeClr val="tx1"/>
                </a:solidFill>
              </a:rPr>
              <a:t>map</a:t>
            </a:r>
            <a:r>
              <a:rPr lang="zh-CN" altLang="en-US">
                <a:solidFill>
                  <a:schemeClr val="tx1"/>
                </a:solidFill>
              </a:rPr>
              <a:t>返回的</a:t>
            </a:r>
            <a:r>
              <a:rPr lang="zh-CN" altLang="en-US">
                <a:solidFill>
                  <a:srgbClr val="C00000"/>
                </a:solidFill>
              </a:rPr>
              <a:t>数组转换为字符串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4. </a:t>
            </a:r>
            <a:r>
              <a:rPr lang="zh-CN" altLang="en-US">
                <a:solidFill>
                  <a:srgbClr val="C00000"/>
                </a:solidFill>
              </a:rPr>
              <a:t>把字符串通</a:t>
            </a:r>
            <a:r>
              <a:rPr lang="zh-CN" altLang="en-US">
                <a:solidFill>
                  <a:schemeClr val="tx1"/>
                </a:solidFill>
              </a:rPr>
              <a:t>过 </a:t>
            </a:r>
            <a:r>
              <a:rPr lang="en-US" altLang="zh-CN">
                <a:solidFill>
                  <a:schemeClr val="tx1"/>
                </a:solidFill>
              </a:rPr>
              <a:t>innerHTML </a:t>
            </a:r>
            <a:r>
              <a:rPr lang="zh-CN" altLang="en-US">
                <a:solidFill>
                  <a:schemeClr val="tx1"/>
                </a:solidFill>
              </a:rPr>
              <a:t>赋值</a:t>
            </a:r>
            <a:r>
              <a:rPr lang="zh-CN" altLang="en-US">
                <a:solidFill>
                  <a:srgbClr val="C00000"/>
                </a:solidFill>
              </a:rPr>
              <a:t>给 </a:t>
            </a:r>
            <a:r>
              <a:rPr lang="en-US" altLang="zh-CN">
                <a:solidFill>
                  <a:srgbClr val="C00000"/>
                </a:solidFill>
              </a:rPr>
              <a:t>tbody</a:t>
            </a:r>
          </a:p>
          <a:p>
            <a:endParaRPr lang="en-US" altLang="zh-CN">
              <a:solidFill>
                <a:srgbClr val="C00000"/>
              </a:solidFill>
            </a:endParaRPr>
          </a:p>
          <a:p>
            <a:endParaRPr lang="en-US" altLang="zh-CN">
              <a:solidFill>
                <a:srgbClr val="C00000"/>
              </a:solidFill>
            </a:endParaRPr>
          </a:p>
          <a:p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97747" y="1801926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渲染业务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051" y="4928839"/>
            <a:ext cx="7162229" cy="95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4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左大括号 12"/>
          <p:cNvSpPr/>
          <p:nvPr/>
        </p:nvSpPr>
        <p:spPr>
          <a:xfrm>
            <a:off x="7000941" y="1686034"/>
            <a:ext cx="1210307" cy="4284133"/>
          </a:xfrm>
          <a:prstGeom prst="lef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8505614" y="1620630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渲染业务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8505614" y="3412150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新增业务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8505614" y="5138267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删除业务</a:t>
            </a:r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2195450" y="1103440"/>
            <a:ext cx="9214230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学生就业统计表</a:t>
            </a:r>
            <a:endParaRPr lang="zh-CN" altLang="en-US" b="1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67" y="2519099"/>
            <a:ext cx="6297898" cy="283813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338768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学生就业统计表</a:t>
            </a:r>
            <a:endParaRPr lang="zh-CN" altLang="en-US" b="1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3522133" y="1622390"/>
            <a:ext cx="8373532" cy="4550400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点击新增</a:t>
            </a:r>
            <a:r>
              <a:rPr lang="zh-CN" altLang="en-US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按钮，页面显示新的数据</a:t>
            </a:r>
            <a:endParaRPr lang="en-US" altLang="zh-CN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b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核心步骤：</a:t>
            </a:r>
            <a:endParaRPr lang="en-US" altLang="zh-CN" b="1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/>
              <a:t>①：给</a:t>
            </a:r>
            <a:r>
              <a:rPr lang="en-US" altLang="zh-CN"/>
              <a:t>form</a:t>
            </a:r>
            <a:r>
              <a:rPr lang="zh-CN" altLang="en-US"/>
              <a:t>注册</a:t>
            </a:r>
            <a:r>
              <a:rPr lang="zh-CN" altLang="en-US">
                <a:solidFill>
                  <a:srgbClr val="C00000"/>
                </a:solidFill>
              </a:rPr>
              <a:t>提交事件</a:t>
            </a:r>
            <a:r>
              <a:rPr lang="zh-CN" altLang="en-US"/>
              <a:t>，要阻止</a:t>
            </a:r>
            <a:r>
              <a:rPr lang="zh-CN" altLang="en-US" dirty="0"/>
              <a:t>默认</a:t>
            </a:r>
            <a:r>
              <a:rPr lang="zh-CN" altLang="en-US"/>
              <a:t>提交事件（阻止默认行为）</a:t>
            </a:r>
            <a:endParaRPr lang="en-US" altLang="zh-CN"/>
          </a:p>
          <a:p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</a:t>
            </a: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/>
              <a:t>②：非空判断 </a:t>
            </a:r>
            <a:endParaRPr lang="en-US" altLang="zh-CN" dirty="0"/>
          </a:p>
          <a:p>
            <a:r>
              <a:rPr lang="zh-CN" altLang="en-US"/>
              <a:t>       如果</a:t>
            </a:r>
            <a:r>
              <a:rPr lang="zh-CN" altLang="en-US">
                <a:solidFill>
                  <a:srgbClr val="C00000"/>
                </a:solidFill>
              </a:rPr>
              <a:t>年龄</a:t>
            </a:r>
            <a:r>
              <a:rPr lang="zh-CN" altLang="en-US"/>
              <a:t>、</a:t>
            </a:r>
            <a:r>
              <a:rPr lang="zh-CN" altLang="en-US">
                <a:solidFill>
                  <a:srgbClr val="C00000"/>
                </a:solidFill>
              </a:rPr>
              <a:t>性别</a:t>
            </a:r>
            <a:r>
              <a:rPr lang="zh-CN" altLang="en-US"/>
              <a:t>、</a:t>
            </a:r>
            <a:r>
              <a:rPr lang="zh-CN" altLang="en-US">
                <a:solidFill>
                  <a:srgbClr val="C00000"/>
                </a:solidFill>
              </a:rPr>
              <a:t>薪资</a:t>
            </a:r>
            <a:r>
              <a:rPr lang="zh-CN" altLang="en-US"/>
              <a:t>有</a:t>
            </a:r>
            <a:r>
              <a:rPr lang="zh-CN" altLang="en-US" dirty="0"/>
              <a:t>一个值为空</a:t>
            </a:r>
            <a:r>
              <a:rPr lang="zh-CN" altLang="en-US"/>
              <a:t>，则 </a:t>
            </a:r>
            <a:r>
              <a:rPr lang="en-US" altLang="zh-CN">
                <a:solidFill>
                  <a:srgbClr val="C00000"/>
                </a:solidFill>
              </a:rPr>
              <a:t>return</a:t>
            </a:r>
            <a:r>
              <a:rPr lang="en-US" altLang="zh-CN"/>
              <a:t> </a:t>
            </a:r>
            <a:r>
              <a:rPr lang="zh-CN" altLang="en-US"/>
              <a:t>返回 </a:t>
            </a:r>
            <a:r>
              <a:rPr lang="en-US" altLang="zh-CN"/>
              <a:t>'</a:t>
            </a:r>
            <a:r>
              <a:rPr lang="zh-CN" altLang="en-US"/>
              <a:t>输入不能为空</a:t>
            </a:r>
            <a:r>
              <a:rPr lang="en-US" altLang="zh-CN"/>
              <a:t>' </a:t>
            </a:r>
            <a:r>
              <a:rPr lang="zh-CN" altLang="en-US">
                <a:solidFill>
                  <a:srgbClr val="C00000"/>
                </a:solidFill>
              </a:rPr>
              <a:t>中断</a:t>
            </a:r>
            <a:r>
              <a:rPr lang="zh-CN" altLang="en-US" dirty="0">
                <a:solidFill>
                  <a:srgbClr val="C00000"/>
                </a:solidFill>
              </a:rPr>
              <a:t>程序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84014" y="1820417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新增业务</a:t>
            </a:r>
          </a:p>
        </p:txBody>
      </p:sp>
      <p:sp>
        <p:nvSpPr>
          <p:cNvPr id="5" name="矩形 4"/>
          <p:cNvSpPr/>
          <p:nvPr/>
        </p:nvSpPr>
        <p:spPr>
          <a:xfrm>
            <a:off x="3604517" y="3057739"/>
            <a:ext cx="7076815" cy="49509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>
                <a:solidFill>
                  <a:srgbClr val="E06C75"/>
                </a:solidFill>
                <a:latin typeface="Consolas" panose="020B0609020204030204" pitchFamily="49" charset="0"/>
              </a:rPr>
              <a:t>事件对象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>
                <a:solidFill>
                  <a:srgbClr val="61AFEF"/>
                </a:solidFill>
                <a:latin typeface="Consolas" panose="020B0609020204030204" pitchFamily="49" charset="0"/>
              </a:rPr>
              <a:t>preventDefault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()  // </a:t>
            </a:r>
            <a:r>
              <a:rPr lang="zh-CN" altLang="en-US">
                <a:solidFill>
                  <a:srgbClr val="ABB2BF"/>
                </a:solidFill>
                <a:latin typeface="Consolas" panose="020B0609020204030204" pitchFamily="49" charset="0"/>
              </a:rPr>
              <a:t>阻止默认行为</a:t>
            </a:r>
            <a:endParaRPr lang="en-US" altLang="zh-CN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4988178"/>
            <a:ext cx="8390476" cy="88571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707813" y="4617830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渲染业务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4018281" y="4617829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新增业务</a:t>
            </a:r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2195450" y="1103440"/>
            <a:ext cx="9214230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学生就业统计表</a:t>
            </a:r>
            <a:endParaRPr lang="zh-CN" altLang="en-US" b="1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94479" y="2134849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本地存储数据</a:t>
            </a:r>
          </a:p>
        </p:txBody>
      </p:sp>
      <p:cxnSp>
        <p:nvCxnSpPr>
          <p:cNvPr id="3" name="直接箭头连接符 2"/>
          <p:cNvCxnSpPr>
            <a:stCxn id="16" idx="0"/>
          </p:cNvCxnSpPr>
          <p:nvPr/>
        </p:nvCxnSpPr>
        <p:spPr>
          <a:xfrm flipV="1">
            <a:off x="5288281" y="3175000"/>
            <a:ext cx="11852" cy="1442829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4" idx="0"/>
          </p:cNvCxnSpPr>
          <p:nvPr/>
        </p:nvCxnSpPr>
        <p:spPr>
          <a:xfrm flipH="1">
            <a:off x="1977813" y="3175000"/>
            <a:ext cx="2551854" cy="144283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499725" y="3911231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修改数据</a:t>
            </a:r>
            <a:endParaRPr lang="zh-CN" altLang="en-US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562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8" grpId="0" animBg="1"/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学生就业统计表</a:t>
            </a:r>
            <a:endParaRPr lang="zh-CN" altLang="en-US" b="1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3522133" y="1622390"/>
            <a:ext cx="8373532" cy="4550400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点击新增</a:t>
            </a:r>
            <a:r>
              <a:rPr lang="zh-CN" altLang="en-US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按钮，页面显示新的数据</a:t>
            </a:r>
            <a:endParaRPr lang="en-US" altLang="zh-CN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b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核心步骤：</a:t>
            </a:r>
            <a:endParaRPr lang="en-US" altLang="zh-CN" b="1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/>
              <a:t>③：给 </a:t>
            </a:r>
            <a:r>
              <a:rPr lang="en-US" altLang="zh-CN"/>
              <a:t>arr </a:t>
            </a:r>
            <a:r>
              <a:rPr lang="zh-CN" altLang="en-US"/>
              <a:t>数组追加对象，里面存储</a:t>
            </a:r>
            <a:r>
              <a:rPr lang="zh-CN" altLang="en-US">
                <a:solidFill>
                  <a:srgbClr val="C00000"/>
                </a:solidFill>
              </a:rPr>
              <a:t>表单获取过来的数据</a:t>
            </a:r>
            <a:r>
              <a:rPr lang="zh-CN" altLang="en-US"/>
              <a:t>，格式如左图：</a:t>
            </a:r>
            <a:endParaRPr lang="en-US" altLang="zh-CN"/>
          </a:p>
          <a:p>
            <a:r>
              <a:rPr lang="zh-CN" altLang="en-US"/>
              <a:t>④：利用本地存储最新数据</a:t>
            </a:r>
            <a:r>
              <a:rPr lang="zh-CN" altLang="en-US">
                <a:solidFill>
                  <a:srgbClr val="C00000"/>
                </a:solidFill>
              </a:rPr>
              <a:t>渲染页面</a:t>
            </a:r>
            <a:r>
              <a:rPr lang="zh-CN" altLang="en-US"/>
              <a:t>和</a:t>
            </a:r>
            <a:r>
              <a:rPr lang="zh-CN" altLang="en-US">
                <a:solidFill>
                  <a:srgbClr val="C00000"/>
                </a:solidFill>
              </a:rPr>
              <a:t>重置表单</a:t>
            </a:r>
            <a:r>
              <a:rPr lang="zh-CN" altLang="en-US"/>
              <a:t>（</a:t>
            </a:r>
            <a:r>
              <a:rPr lang="en-US" altLang="zh-CN">
                <a:solidFill>
                  <a:srgbClr val="C00000"/>
                </a:solidFill>
              </a:rPr>
              <a:t>reset()</a:t>
            </a:r>
            <a:r>
              <a:rPr lang="zh-CN" altLang="en-US"/>
              <a:t>方法）</a:t>
            </a:r>
            <a:endParaRPr lang="en-US" altLang="zh-CN"/>
          </a:p>
          <a:p>
            <a:r>
              <a:rPr lang="zh-CN" altLang="en-US"/>
              <a:t>⑤：把数组数据存储到</a:t>
            </a:r>
            <a:r>
              <a:rPr lang="zh-CN" altLang="en-US">
                <a:solidFill>
                  <a:srgbClr val="C00000"/>
                </a:solidFill>
              </a:rPr>
              <a:t>本地存储</a:t>
            </a:r>
            <a:r>
              <a:rPr lang="zh-CN" altLang="en-US"/>
              <a:t>里面，</a:t>
            </a:r>
            <a:r>
              <a:rPr lang="en-US" altLang="zh-CN"/>
              <a:t> </a:t>
            </a:r>
            <a:r>
              <a:rPr lang="zh-CN" altLang="en-US"/>
              <a:t>利用 </a:t>
            </a:r>
            <a:r>
              <a:rPr lang="en-US" altLang="zh-CN">
                <a:solidFill>
                  <a:srgbClr val="C00000"/>
                </a:solidFill>
              </a:rPr>
              <a:t>JSON.stringify() </a:t>
            </a:r>
            <a:r>
              <a:rPr lang="zh-CN" altLang="en-US"/>
              <a:t>存储为</a:t>
            </a:r>
            <a:r>
              <a:rPr lang="en-US" altLang="zh-CN"/>
              <a:t>JSON</a:t>
            </a:r>
            <a:r>
              <a:rPr lang="zh-CN" altLang="en-US"/>
              <a:t>字符串</a:t>
            </a:r>
            <a:endParaRPr lang="en-US" altLang="zh-CN"/>
          </a:p>
          <a:p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784014" y="1820417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新增业务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58" y="2932828"/>
            <a:ext cx="2550356" cy="1893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216" y="3880656"/>
            <a:ext cx="5905251" cy="266118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873904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左大括号 12"/>
          <p:cNvSpPr/>
          <p:nvPr/>
        </p:nvSpPr>
        <p:spPr>
          <a:xfrm>
            <a:off x="7000941" y="1686034"/>
            <a:ext cx="1210307" cy="4284133"/>
          </a:xfrm>
          <a:prstGeom prst="lef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8505614" y="1620630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渲染业务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8505614" y="3412150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新增业务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8505614" y="5138267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删除业务</a:t>
            </a:r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2195450" y="1103440"/>
            <a:ext cx="9214230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学生就业统计表</a:t>
            </a:r>
            <a:endParaRPr lang="zh-CN" altLang="en-US" b="1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67" y="2519099"/>
            <a:ext cx="6297898" cy="283813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595320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学生就业统计表</a:t>
            </a:r>
            <a:endParaRPr lang="zh-CN" altLang="en-US" b="1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3522133" y="1622390"/>
            <a:ext cx="8373532" cy="4550400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点击删除</a:t>
            </a:r>
            <a:r>
              <a:rPr lang="zh-CN" altLang="en-US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按钮，可以删除对应的数据</a:t>
            </a:r>
            <a:endParaRPr lang="en-US" altLang="zh-CN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b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核心步骤：</a:t>
            </a:r>
            <a:endParaRPr lang="en-US" altLang="zh-CN" b="1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/>
              <a:t>①：采用</a:t>
            </a:r>
            <a:r>
              <a:rPr lang="zh-CN" altLang="en-US">
                <a:solidFill>
                  <a:srgbClr val="C00000"/>
                </a:solidFill>
              </a:rPr>
              <a:t>事件委托</a:t>
            </a:r>
            <a:r>
              <a:rPr lang="zh-CN" altLang="en-US"/>
              <a:t>形式，给 </a:t>
            </a:r>
            <a:r>
              <a:rPr lang="en-US" altLang="zh-CN">
                <a:solidFill>
                  <a:srgbClr val="C00000"/>
                </a:solidFill>
              </a:rPr>
              <a:t>tbody </a:t>
            </a:r>
            <a:r>
              <a:rPr lang="zh-CN" altLang="en-US"/>
              <a:t>注册点击事件</a:t>
            </a:r>
            <a:endParaRPr lang="en-US" altLang="zh-CN"/>
          </a:p>
          <a:p>
            <a:r>
              <a:rPr lang="zh-CN" altLang="en-US"/>
              <a:t>②：得到当前点击的索引号。渲染数据的时候，动态给</a:t>
            </a:r>
            <a:r>
              <a:rPr lang="en-US" altLang="zh-CN"/>
              <a:t>a</a:t>
            </a:r>
            <a:r>
              <a:rPr lang="zh-CN" altLang="en-US"/>
              <a:t>链接添加</a:t>
            </a:r>
            <a:r>
              <a:rPr lang="zh-CN" altLang="en-US">
                <a:solidFill>
                  <a:srgbClr val="C00000"/>
                </a:solidFill>
              </a:rPr>
              <a:t>自定义属性 </a:t>
            </a:r>
            <a:r>
              <a:rPr lang="en-US" altLang="zh-CN"/>
              <a:t>data-id=“0” </a:t>
            </a:r>
            <a:r>
              <a:rPr lang="zh-CN" altLang="en-US"/>
              <a:t>③：根据索引号，利用 </a:t>
            </a:r>
            <a:r>
              <a:rPr lang="en-US" altLang="zh-CN">
                <a:solidFill>
                  <a:srgbClr val="C00000"/>
                </a:solidFill>
              </a:rPr>
              <a:t>splice</a:t>
            </a:r>
            <a:r>
              <a:rPr lang="en-US" altLang="zh-CN"/>
              <a:t> </a:t>
            </a:r>
            <a:r>
              <a:rPr lang="zh-CN" altLang="en-US"/>
              <a:t>删除数组这条数据</a:t>
            </a:r>
            <a:endParaRPr lang="en-US" altLang="zh-CN"/>
          </a:p>
          <a:p>
            <a:r>
              <a:rPr lang="zh-CN" altLang="en-US"/>
              <a:t>④：重新渲染页面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</a:p>
          <a:p>
            <a:r>
              <a:rPr lang="zh-CN" altLang="en-US"/>
              <a:t>⑤：把最新 </a:t>
            </a:r>
            <a:r>
              <a:rPr lang="en-US" altLang="zh-CN"/>
              <a:t>arr </a:t>
            </a:r>
            <a:r>
              <a:rPr lang="zh-CN" altLang="en-US"/>
              <a:t>数组存入</a:t>
            </a:r>
            <a:r>
              <a:rPr lang="zh-CN" altLang="en-US">
                <a:solidFill>
                  <a:srgbClr val="C00000"/>
                </a:solidFill>
              </a:rPr>
              <a:t>本地存储</a:t>
            </a:r>
            <a:endParaRPr lang="en-US" altLang="zh-CN"/>
          </a:p>
          <a:p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767081" y="1709267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删除业务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616" y="3394645"/>
            <a:ext cx="6297898" cy="283813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772383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学生就业统计表</a:t>
            </a:r>
            <a:endParaRPr lang="zh-CN" altLang="en-US" b="1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3522133" y="1622390"/>
            <a:ext cx="8373532" cy="4550400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点击删除</a:t>
            </a:r>
            <a:r>
              <a:rPr lang="zh-CN" altLang="en-US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按钮，可以删除对应的数据</a:t>
            </a:r>
            <a:endParaRPr lang="en-US" altLang="zh-CN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b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核心步骤：</a:t>
            </a:r>
            <a:endParaRPr lang="en-US" altLang="zh-CN" b="1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/>
              <a:t>①：采用</a:t>
            </a:r>
            <a:r>
              <a:rPr lang="zh-CN" altLang="en-US">
                <a:solidFill>
                  <a:srgbClr val="C00000"/>
                </a:solidFill>
              </a:rPr>
              <a:t>事件委托</a:t>
            </a:r>
            <a:r>
              <a:rPr lang="zh-CN" altLang="en-US"/>
              <a:t>形式，给 </a:t>
            </a:r>
            <a:r>
              <a:rPr lang="en-US" altLang="zh-CN">
                <a:solidFill>
                  <a:srgbClr val="C00000"/>
                </a:solidFill>
              </a:rPr>
              <a:t>tbody </a:t>
            </a:r>
            <a:r>
              <a:rPr lang="zh-CN" altLang="en-US"/>
              <a:t>注册点击事件</a:t>
            </a:r>
            <a:endParaRPr lang="en-US" altLang="zh-CN"/>
          </a:p>
          <a:p>
            <a:r>
              <a:rPr lang="zh-CN" altLang="en-US"/>
              <a:t>②：得到当前点击的索引号。渲染数据的时候，动态给</a:t>
            </a:r>
            <a:r>
              <a:rPr lang="en-US" altLang="zh-CN"/>
              <a:t>a</a:t>
            </a:r>
            <a:r>
              <a:rPr lang="zh-CN" altLang="en-US"/>
              <a:t>链接添加</a:t>
            </a:r>
            <a:r>
              <a:rPr lang="zh-CN" altLang="en-US">
                <a:solidFill>
                  <a:srgbClr val="C00000"/>
                </a:solidFill>
              </a:rPr>
              <a:t>自定义属性 </a:t>
            </a:r>
            <a:r>
              <a:rPr lang="en-US" altLang="zh-CN"/>
              <a:t>data-id=“0” </a:t>
            </a:r>
            <a:r>
              <a:rPr lang="zh-CN" altLang="en-US"/>
              <a:t>③：根据索引号，利用 </a:t>
            </a:r>
            <a:r>
              <a:rPr lang="en-US" altLang="zh-CN">
                <a:solidFill>
                  <a:srgbClr val="C00000"/>
                </a:solidFill>
              </a:rPr>
              <a:t>splice</a:t>
            </a:r>
            <a:r>
              <a:rPr lang="en-US" altLang="zh-CN"/>
              <a:t> </a:t>
            </a:r>
            <a:r>
              <a:rPr lang="zh-CN" altLang="en-US"/>
              <a:t>删除数组这条数据</a:t>
            </a:r>
            <a:endParaRPr lang="en-US" altLang="zh-CN"/>
          </a:p>
          <a:p>
            <a:r>
              <a:rPr lang="zh-CN" altLang="en-US"/>
              <a:t>④：重新渲染页面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</a:p>
          <a:p>
            <a:r>
              <a:rPr lang="zh-CN" altLang="en-US"/>
              <a:t>⑤：把最新 </a:t>
            </a:r>
            <a:r>
              <a:rPr lang="en-US" altLang="zh-CN"/>
              <a:t>arr </a:t>
            </a:r>
            <a:r>
              <a:rPr lang="zh-CN" altLang="en-US"/>
              <a:t>数组存入</a:t>
            </a:r>
            <a:r>
              <a:rPr lang="zh-CN" altLang="en-US">
                <a:solidFill>
                  <a:srgbClr val="C00000"/>
                </a:solidFill>
              </a:rPr>
              <a:t>本地存储</a:t>
            </a:r>
            <a:endParaRPr lang="en-US" altLang="zh-CN"/>
          </a:p>
          <a:p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767081" y="1709267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删除业务</a:t>
            </a:r>
          </a:p>
        </p:txBody>
      </p:sp>
    </p:spTree>
    <p:extLst>
      <p:ext uri="{BB962C8B-B14F-4D97-AF65-F5344CB8AC3E}">
        <p14:creationId xmlns:p14="http://schemas.microsoft.com/office/powerpoint/2010/main" val="58597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JavaScript</a:t>
            </a:r>
            <a:r>
              <a:rPr lang="zh-CN" altLang="en-US"/>
              <a:t>的组成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b="1">
                <a:solidFill>
                  <a:srgbClr val="B60206"/>
                </a:solidFill>
              </a:rPr>
              <a:t>ECMAScript</a:t>
            </a:r>
            <a:r>
              <a:rPr lang="en-US" altLang="zh-CN" sz="1800" b="1" dirty="0">
                <a:solidFill>
                  <a:srgbClr val="B60206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/>
              <a:t>      </a:t>
            </a:r>
            <a:r>
              <a:rPr lang="zh-CN" altLang="en-US"/>
              <a:t>规定</a:t>
            </a:r>
            <a:r>
              <a:rPr lang="zh-CN" altLang="en-US" dirty="0"/>
              <a:t>了</a:t>
            </a:r>
            <a:r>
              <a:rPr lang="en-US" altLang="zh-CN" dirty="0" err="1"/>
              <a:t>js</a:t>
            </a:r>
            <a:r>
              <a:rPr lang="zh-CN" altLang="en-US" dirty="0"/>
              <a:t>基础语法核心知识。</a:t>
            </a:r>
            <a:endParaRPr lang="en-US" altLang="zh-CN" dirty="0"/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/>
              <a:t>比如：变量、分支语句、循环语句、对象等等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rgbClr val="B60206"/>
                </a:solidFill>
              </a:rPr>
              <a:t>Web APIs :</a:t>
            </a: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/>
              <a:t>DOM   </a:t>
            </a:r>
            <a:r>
              <a:rPr lang="zh-CN" altLang="en-US" sz="1600">
                <a:solidFill>
                  <a:srgbClr val="C00000"/>
                </a:solidFill>
              </a:rPr>
              <a:t>文档对象模型</a:t>
            </a:r>
            <a:r>
              <a:rPr lang="zh-CN" altLang="en-US" sz="1600"/>
              <a:t>， 定义了一套操作</a:t>
            </a:r>
            <a:r>
              <a:rPr lang="en-US" altLang="zh-CN" sz="1600">
                <a:solidFill>
                  <a:srgbClr val="C00000"/>
                </a:solidFill>
              </a:rPr>
              <a:t>HTML</a:t>
            </a:r>
            <a:r>
              <a:rPr lang="zh-CN" altLang="en-US" sz="1600">
                <a:solidFill>
                  <a:srgbClr val="C00000"/>
                </a:solidFill>
              </a:rPr>
              <a:t>文档</a:t>
            </a:r>
            <a:r>
              <a:rPr lang="zh-CN" altLang="en-US" sz="1600"/>
              <a:t>的</a:t>
            </a:r>
            <a:r>
              <a:rPr lang="en-US" altLang="zh-CN" sz="1600"/>
              <a:t>API</a:t>
            </a:r>
          </a:p>
          <a:p>
            <a:pPr marL="645795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/>
              <a:t>BOM   </a:t>
            </a:r>
            <a:r>
              <a:rPr lang="zh-CN" altLang="en-US" sz="1600">
                <a:solidFill>
                  <a:srgbClr val="C00000"/>
                </a:solidFill>
              </a:rPr>
              <a:t>浏览器对象模型</a:t>
            </a:r>
            <a:r>
              <a:rPr lang="zh-CN" altLang="en-US" sz="1600"/>
              <a:t>，定义了一套操作</a:t>
            </a:r>
            <a:r>
              <a:rPr lang="zh-CN" altLang="en-US" sz="1600">
                <a:solidFill>
                  <a:srgbClr val="C00000"/>
                </a:solidFill>
              </a:rPr>
              <a:t>浏览器窗口</a:t>
            </a:r>
            <a:r>
              <a:rPr lang="zh-CN" altLang="en-US" sz="1600"/>
              <a:t>的</a:t>
            </a:r>
            <a:r>
              <a:rPr lang="en-US" altLang="zh-CN" sz="1600"/>
              <a:t>API</a:t>
            </a:r>
            <a:endParaRPr lang="en-US" altLang="zh-CN" sz="1600" b="1"/>
          </a:p>
          <a:p>
            <a:endParaRPr lang="en-US" altLang="zh-CN" dirty="0"/>
          </a:p>
        </p:txBody>
      </p:sp>
      <p:grpSp>
        <p:nvGrpSpPr>
          <p:cNvPr id="9" name="组合 8"/>
          <p:cNvGrpSpPr/>
          <p:nvPr/>
        </p:nvGrpSpPr>
        <p:grpSpPr>
          <a:xfrm>
            <a:off x="8602315" y="2040422"/>
            <a:ext cx="1338485" cy="498015"/>
            <a:chOff x="3717164" y="2033588"/>
            <a:chExt cx="1338485" cy="4980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矩形 10"/>
            <p:cNvSpPr/>
            <p:nvPr/>
          </p:nvSpPr>
          <p:spPr>
            <a:xfrm>
              <a:off x="3717164" y="2033588"/>
              <a:ext cx="1338485" cy="498015"/>
            </a:xfrm>
            <a:prstGeom prst="rect">
              <a:avLst/>
            </a:prstGeom>
            <a:solidFill>
              <a:srgbClr val="558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2" name="TextBox 5"/>
            <p:cNvSpPr txBox="1"/>
            <p:nvPr/>
          </p:nvSpPr>
          <p:spPr>
            <a:xfrm>
              <a:off x="3941112" y="2143689"/>
              <a:ext cx="890587" cy="252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+mn-ea"/>
                </a:rPr>
                <a:t>JavaScript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427665" y="3137874"/>
            <a:ext cx="1914743" cy="1271503"/>
            <a:chOff x="2181071" y="2643188"/>
            <a:chExt cx="1914743" cy="12715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椭圆 13"/>
            <p:cNvSpPr/>
            <p:nvPr/>
          </p:nvSpPr>
          <p:spPr>
            <a:xfrm>
              <a:off x="2372790" y="2643188"/>
              <a:ext cx="1008062" cy="1008062"/>
            </a:xfrm>
            <a:prstGeom prst="ellipse">
              <a:avLst/>
            </a:prstGeom>
            <a:solidFill>
              <a:srgbClr val="558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5" name="TextBox 11"/>
            <p:cNvSpPr txBox="1"/>
            <p:nvPr/>
          </p:nvSpPr>
          <p:spPr>
            <a:xfrm>
              <a:off x="2228327" y="3025775"/>
              <a:ext cx="1296988" cy="252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+mn-ea"/>
                </a:rPr>
                <a:t>ECMAScript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181071" y="3660775"/>
              <a:ext cx="191474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JavaScript</a:t>
              </a:r>
              <a:r>
                <a:rPr lang="zh-CN" altLang="en-US" sz="1050" dirty="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语言基础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789440" y="4790461"/>
            <a:ext cx="1481844" cy="1309488"/>
            <a:chOff x="3615565" y="2643188"/>
            <a:chExt cx="1481844" cy="13094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椭圆 17"/>
            <p:cNvSpPr/>
            <p:nvPr/>
          </p:nvSpPr>
          <p:spPr>
            <a:xfrm>
              <a:off x="3760028" y="2643188"/>
              <a:ext cx="1008062" cy="1008062"/>
            </a:xfrm>
            <a:prstGeom prst="ellipse">
              <a:avLst/>
            </a:prstGeom>
            <a:solidFill>
              <a:srgbClr val="558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9" name="TextBox 11"/>
            <p:cNvSpPr txBox="1"/>
            <p:nvPr/>
          </p:nvSpPr>
          <p:spPr>
            <a:xfrm>
              <a:off x="3615565" y="3025775"/>
              <a:ext cx="1296988" cy="252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+mn-ea"/>
                </a:rPr>
                <a:t>DOM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787422" y="3698760"/>
              <a:ext cx="130998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文档对象模型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658056" y="4787739"/>
            <a:ext cx="1418006" cy="1275443"/>
            <a:chOff x="5448623" y="2621604"/>
            <a:chExt cx="1418006" cy="12754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椭圆 21"/>
            <p:cNvSpPr/>
            <p:nvPr/>
          </p:nvSpPr>
          <p:spPr>
            <a:xfrm>
              <a:off x="5622274" y="2621604"/>
              <a:ext cx="1008063" cy="1008063"/>
            </a:xfrm>
            <a:prstGeom prst="ellipse">
              <a:avLst/>
            </a:prstGeom>
            <a:solidFill>
              <a:srgbClr val="558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3" name="TextBox 11"/>
            <p:cNvSpPr txBox="1"/>
            <p:nvPr/>
          </p:nvSpPr>
          <p:spPr>
            <a:xfrm>
              <a:off x="5448623" y="3009360"/>
              <a:ext cx="1296987" cy="252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+mn-ea"/>
                </a:rPr>
                <a:t>BOM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606796" y="3643131"/>
              <a:ext cx="125983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浏览器对象模型</a:t>
              </a:r>
            </a:p>
          </p:txBody>
        </p:sp>
      </p:grpSp>
      <p:cxnSp>
        <p:nvCxnSpPr>
          <p:cNvPr id="26" name="直接箭头连接符 25"/>
          <p:cNvCxnSpPr>
            <a:stCxn id="11" idx="2"/>
            <a:endCxn id="14" idx="0"/>
          </p:cNvCxnSpPr>
          <p:nvPr/>
        </p:nvCxnSpPr>
        <p:spPr>
          <a:xfrm flipH="1">
            <a:off x="8123415" y="2538437"/>
            <a:ext cx="1148143" cy="59943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左大括号 3"/>
          <p:cNvSpPr/>
          <p:nvPr/>
        </p:nvSpPr>
        <p:spPr>
          <a:xfrm rot="5400000">
            <a:off x="10086451" y="3535452"/>
            <a:ext cx="558156" cy="1860590"/>
          </a:xfrm>
          <a:prstGeom prst="leftBrac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9678864" y="3167210"/>
            <a:ext cx="1296988" cy="1008062"/>
            <a:chOff x="3615565" y="2643188"/>
            <a:chExt cx="1296988" cy="10080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椭圆 31"/>
            <p:cNvSpPr/>
            <p:nvPr/>
          </p:nvSpPr>
          <p:spPr>
            <a:xfrm>
              <a:off x="3760028" y="2643188"/>
              <a:ext cx="1008062" cy="1008062"/>
            </a:xfrm>
            <a:prstGeom prst="ellipse">
              <a:avLst/>
            </a:prstGeom>
            <a:solidFill>
              <a:srgbClr val="558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3" name="TextBox 11"/>
            <p:cNvSpPr txBox="1"/>
            <p:nvPr/>
          </p:nvSpPr>
          <p:spPr>
            <a:xfrm>
              <a:off x="3615565" y="3025775"/>
              <a:ext cx="1296988" cy="252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+mn-ea"/>
                </a:rPr>
                <a:t>Web APIs</a:t>
              </a:r>
            </a:p>
          </p:txBody>
        </p:sp>
      </p:grpSp>
      <p:cxnSp>
        <p:nvCxnSpPr>
          <p:cNvPr id="3" name="直接箭头连接符 2"/>
          <p:cNvCxnSpPr>
            <a:stCxn id="11" idx="2"/>
            <a:endCxn id="32" idx="0"/>
          </p:cNvCxnSpPr>
          <p:nvPr/>
        </p:nvCxnSpPr>
        <p:spPr>
          <a:xfrm>
            <a:off x="9271558" y="2538437"/>
            <a:ext cx="1055800" cy="62877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099" y="4624622"/>
            <a:ext cx="5423569" cy="160167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rgbClr val="B6020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学生就业统计表</a:t>
            </a:r>
            <a:endParaRPr lang="zh-CN" altLang="en-US" b="1" dirty="0">
              <a:solidFill>
                <a:srgbClr val="B6020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931333" y="1834056"/>
            <a:ext cx="8373532" cy="4550400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关于</a:t>
            </a:r>
            <a:r>
              <a:rPr lang="en-US" altLang="zh-CN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stuId </a:t>
            </a:r>
            <a:r>
              <a:rPr lang="zh-CN" altLang="en-US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的处理</a:t>
            </a:r>
            <a:endParaRPr lang="en-US" altLang="zh-CN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b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核心思路：</a:t>
            </a:r>
            <a:endParaRPr lang="en-US" altLang="zh-CN" b="1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/>
              <a:t>①：新增加序号应该是</a:t>
            </a:r>
            <a:r>
              <a:rPr lang="zh-CN" altLang="en-US">
                <a:solidFill>
                  <a:srgbClr val="C00000"/>
                </a:solidFill>
              </a:rPr>
              <a:t>最后一条数据的</a:t>
            </a:r>
            <a:r>
              <a:rPr lang="en-US" altLang="zh-CN">
                <a:solidFill>
                  <a:srgbClr val="C00000"/>
                </a:solidFill>
              </a:rPr>
              <a:t>stuId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+ 1   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C00000"/>
                </a:solidFill>
              </a:rPr>
              <a:t>数组</a:t>
            </a:r>
            <a:r>
              <a:rPr lang="en-US" altLang="zh-CN">
                <a:solidFill>
                  <a:srgbClr val="C00000"/>
                </a:solidFill>
              </a:rPr>
              <a:t>[</a:t>
            </a:r>
            <a:r>
              <a:rPr lang="zh-CN" altLang="en-US">
                <a:solidFill>
                  <a:srgbClr val="C00000"/>
                </a:solidFill>
              </a:rPr>
              <a:t>数组的长度</a:t>
            </a:r>
            <a:r>
              <a:rPr lang="en-US" altLang="zh-CN">
                <a:solidFill>
                  <a:srgbClr val="C00000"/>
                </a:solidFill>
              </a:rPr>
              <a:t>-1]</a:t>
            </a:r>
            <a:r>
              <a:rPr lang="en-US" altLang="zh-CN"/>
              <a:t>.stuId + 1</a:t>
            </a:r>
          </a:p>
          <a:p>
            <a:r>
              <a:rPr lang="zh-CN" altLang="en-US"/>
              <a:t>②：但是要判断， 如果</a:t>
            </a:r>
            <a:r>
              <a:rPr lang="zh-CN" altLang="en-US">
                <a:solidFill>
                  <a:srgbClr val="C00000"/>
                </a:solidFill>
              </a:rPr>
              <a:t>没有数据</a:t>
            </a:r>
            <a:r>
              <a:rPr lang="zh-CN" altLang="en-US"/>
              <a:t>则是直接</a:t>
            </a:r>
            <a:r>
              <a:rPr lang="zh-CN" altLang="en-US">
                <a:solidFill>
                  <a:srgbClr val="C00000"/>
                </a:solidFill>
              </a:rPr>
              <a:t>赋值为</a:t>
            </a:r>
            <a:r>
              <a:rPr lang="en-US" altLang="zh-CN">
                <a:solidFill>
                  <a:srgbClr val="C00000"/>
                </a:solidFill>
              </a:rPr>
              <a:t>1</a:t>
            </a:r>
            <a:r>
              <a:rPr lang="zh-CN" altLang="en-US"/>
              <a:t>，否则就采用上面的做法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3" y="4213027"/>
            <a:ext cx="9676190" cy="217142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7549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1.1 BOM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C00000"/>
                </a:solidFill>
              </a:rPr>
              <a:t>BOM</a:t>
            </a:r>
            <a:r>
              <a:rPr lang="en-US" altLang="zh-CN"/>
              <a:t> (</a:t>
            </a:r>
            <a:r>
              <a:rPr lang="en-US" altLang="zh-CN" dirty="0"/>
              <a:t>Browser Object Model ) 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C00000"/>
                </a:solidFill>
              </a:rPr>
              <a:t>浏览器对象模型</a:t>
            </a:r>
            <a:endParaRPr lang="en-US" altLang="zh-CN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  <a:p>
            <a:pPr marL="285750" indent="-285750"/>
            <a:r>
              <a:rPr lang="en-US" altLang="zh-CN" dirty="0">
                <a:solidFill>
                  <a:srgbClr val="C00000"/>
                </a:solidFill>
              </a:rPr>
              <a:t>window</a:t>
            </a:r>
            <a:r>
              <a:rPr lang="zh-CN" altLang="en-US" dirty="0">
                <a:solidFill>
                  <a:srgbClr val="C00000"/>
                </a:solidFill>
              </a:rPr>
              <a:t>对象</a:t>
            </a:r>
            <a:r>
              <a:rPr lang="zh-CN" altLang="en-US" dirty="0"/>
              <a:t>是一个全局对象，也可以说是</a:t>
            </a:r>
            <a:r>
              <a:rPr lang="en-US" altLang="zh-CN" dirty="0"/>
              <a:t>JavaScript</a:t>
            </a:r>
            <a:r>
              <a:rPr lang="zh-CN" altLang="en-US" dirty="0"/>
              <a:t>中的</a:t>
            </a:r>
            <a:r>
              <a:rPr lang="zh-CN" altLang="en-US" dirty="0">
                <a:solidFill>
                  <a:srgbClr val="C00000"/>
                </a:solidFill>
              </a:rPr>
              <a:t>顶级对象</a:t>
            </a:r>
          </a:p>
          <a:p>
            <a:pPr marL="285750" indent="-285750"/>
            <a:r>
              <a:rPr lang="zh-CN" altLang="en-US" dirty="0"/>
              <a:t>像</a:t>
            </a:r>
            <a:r>
              <a:rPr lang="en-US" altLang="zh-CN" dirty="0"/>
              <a:t>document</a:t>
            </a:r>
            <a:r>
              <a:rPr lang="zh-CN" altLang="en-US" dirty="0"/>
              <a:t>、</a:t>
            </a:r>
            <a:r>
              <a:rPr lang="en-US" altLang="zh-CN" dirty="0"/>
              <a:t>alert()</a:t>
            </a:r>
            <a:r>
              <a:rPr lang="zh-CN" altLang="en-US" dirty="0"/>
              <a:t>、</a:t>
            </a:r>
            <a:r>
              <a:rPr lang="en-US" altLang="zh-CN" dirty="0"/>
              <a:t>console.log()</a:t>
            </a:r>
            <a:r>
              <a:rPr lang="zh-CN" altLang="en-US" dirty="0"/>
              <a:t>这些都是</a:t>
            </a:r>
            <a:r>
              <a:rPr lang="en-US" altLang="zh-CN" dirty="0"/>
              <a:t>window</a:t>
            </a:r>
            <a:r>
              <a:rPr lang="zh-CN" altLang="en-US" dirty="0"/>
              <a:t>的属性，基本</a:t>
            </a:r>
            <a:r>
              <a:rPr lang="en-US" altLang="zh-CN" dirty="0"/>
              <a:t>BOM</a:t>
            </a:r>
            <a:r>
              <a:rPr lang="zh-CN" altLang="en-US" dirty="0"/>
              <a:t>的属性和方法都是</a:t>
            </a:r>
            <a:r>
              <a:rPr lang="en-US" altLang="zh-CN"/>
              <a:t>window</a:t>
            </a:r>
            <a:r>
              <a:rPr lang="zh-CN" altLang="en-US"/>
              <a:t>的</a:t>
            </a:r>
            <a:endParaRPr lang="en-US" altLang="zh-CN"/>
          </a:p>
          <a:p>
            <a:pPr marL="285750" indent="-285750"/>
            <a:r>
              <a:rPr lang="zh-CN" altLang="en-US"/>
              <a:t>所有</a:t>
            </a:r>
            <a:r>
              <a:rPr lang="zh-CN" altLang="en-US" dirty="0"/>
              <a:t>通过</a:t>
            </a:r>
            <a:r>
              <a:rPr lang="en-US" altLang="zh-CN" dirty="0">
                <a:solidFill>
                  <a:srgbClr val="C00000"/>
                </a:solidFill>
              </a:rPr>
              <a:t>var</a:t>
            </a:r>
            <a:r>
              <a:rPr lang="zh-CN" altLang="en-US" dirty="0">
                <a:solidFill>
                  <a:srgbClr val="C00000"/>
                </a:solidFill>
              </a:rPr>
              <a:t>定义</a:t>
            </a:r>
            <a:r>
              <a:rPr lang="zh-CN" altLang="en-US" dirty="0"/>
              <a:t>在全局作用域中的</a:t>
            </a:r>
            <a:r>
              <a:rPr lang="zh-CN" altLang="en-US" dirty="0">
                <a:solidFill>
                  <a:srgbClr val="C00000"/>
                </a:solidFill>
              </a:rPr>
              <a:t>变量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函数</a:t>
            </a:r>
            <a:r>
              <a:rPr lang="zh-CN" altLang="en-US" dirty="0"/>
              <a:t>都会变成</a:t>
            </a:r>
            <a:r>
              <a:rPr lang="en-US" altLang="zh-CN" dirty="0"/>
              <a:t>window</a:t>
            </a:r>
            <a:r>
              <a:rPr lang="zh-CN" altLang="en-US" dirty="0"/>
              <a:t>对象的属性和方法</a:t>
            </a:r>
          </a:p>
          <a:p>
            <a:pPr marL="285750" indent="-285750"/>
            <a:r>
              <a:rPr lang="en-US" altLang="zh-CN"/>
              <a:t>window</a:t>
            </a:r>
            <a:r>
              <a:rPr lang="zh-CN" altLang="en-US" dirty="0"/>
              <a:t>对象下的属性和方法调用的时候可以</a:t>
            </a:r>
            <a:r>
              <a:rPr lang="zh-CN" altLang="en-US" dirty="0">
                <a:solidFill>
                  <a:srgbClr val="C00000"/>
                </a:solidFill>
              </a:rPr>
              <a:t>省略</a:t>
            </a:r>
            <a:r>
              <a:rPr lang="en-US" altLang="zh-CN" dirty="0">
                <a:solidFill>
                  <a:srgbClr val="C00000"/>
                </a:solidFill>
              </a:rPr>
              <a:t>window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98" y="2216363"/>
            <a:ext cx="6644443" cy="16500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3983582" y="1717040"/>
            <a:ext cx="8411617" cy="3887894"/>
          </a:xfrm>
        </p:spPr>
        <p:txBody>
          <a:bodyPr/>
          <a:lstStyle/>
          <a:p>
            <a:pPr marL="879475" lvl="1" indent="-342900">
              <a:lnSpc>
                <a:spcPct val="150000"/>
              </a:lnSpc>
              <a:buAutoNum type="arabicPeriod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有几部分组成的？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ECMAScript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定义基本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语法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web APIs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BOM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79475" lvl="1" indent="-342900">
              <a:lnSpc>
                <a:spcPct val="150000"/>
              </a:lnSpc>
              <a:buAutoNum type="arabicPeriod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BOM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是什么？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浏览器对象模型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，定义了一套操作</a:t>
            </a:r>
            <a:r>
              <a:rPr lang="zh-CN" altLang="en-US" sz="14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浏览器窗口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  <a:p>
            <a:pPr marL="879475" lvl="1" indent="-342900">
              <a:lnSpc>
                <a:spcPct val="150000"/>
              </a:lnSpc>
              <a:buAutoNum type="arabicPeriod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window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对象是什么？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平时可以省略吗？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是一个全局对象，也可以说是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</a:t>
            </a:r>
            <a:r>
              <a:rPr lang="zh-CN" altLang="en-US" sz="14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顶级对象</a:t>
            </a:r>
            <a:endParaRPr lang="en-US" altLang="zh-CN" sz="14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window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对象下的属性和方法调用的时候可以</a:t>
            </a:r>
            <a:r>
              <a:rPr lang="zh-CN" altLang="en-US" sz="14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省略</a:t>
            </a:r>
            <a:r>
              <a:rPr lang="en-US" altLang="zh-CN" sz="14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window</a:t>
            </a: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89075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671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BOM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696528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window</a:t>
            </a:r>
            <a:r>
              <a:rPr lang="zh-CN" altLang="en-US">
                <a:solidFill>
                  <a:schemeClr val="tx1"/>
                </a:solidFill>
              </a:rPr>
              <a:t>对象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定时器</a:t>
            </a:r>
            <a:r>
              <a:rPr lang="en-US" altLang="zh-CN" dirty="0">
                <a:solidFill>
                  <a:srgbClr val="C00000"/>
                </a:solidFill>
              </a:rPr>
              <a:t>-</a:t>
            </a:r>
            <a:r>
              <a:rPr lang="zh-CN" altLang="en-US" dirty="0">
                <a:solidFill>
                  <a:srgbClr val="C00000"/>
                </a:solidFill>
              </a:rPr>
              <a:t>延时函数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/>
              <a:t>location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en-US" altLang="zh-CN" dirty="0"/>
              <a:t>navigator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en-US" altLang="zh-CN" err="1"/>
              <a:t>histroy</a:t>
            </a:r>
            <a:r>
              <a:rPr lang="zh-CN" altLang="en-US"/>
              <a:t>对象</a:t>
            </a:r>
            <a:endParaRPr lang="en-US" altLang="zh-CN"/>
          </a:p>
          <a:p>
            <a:r>
              <a:rPr lang="zh-CN" altLang="en-US"/>
              <a:t>本地存储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2"/>
          <p:cNvSpPr txBox="1"/>
          <p:nvPr/>
        </p:nvSpPr>
        <p:spPr>
          <a:xfrm>
            <a:off x="2900361" y="6032304"/>
            <a:ext cx="7922970" cy="5171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目标：学习 </a:t>
            </a:r>
            <a:r>
              <a:rPr lang="en-US" altLang="zh-CN" dirty="0"/>
              <a:t>window </a:t>
            </a:r>
            <a:r>
              <a:rPr lang="zh-CN" altLang="en-US" dirty="0"/>
              <a:t>对象的常见属性，知道各个 </a:t>
            </a:r>
            <a:r>
              <a:rPr lang="en-US" altLang="zh-CN" dirty="0"/>
              <a:t>BOM </a:t>
            </a:r>
            <a:r>
              <a:rPr lang="zh-CN" altLang="en-US" dirty="0"/>
              <a:t>对象的功能含义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/>
              <a:t>定时器</a:t>
            </a:r>
            <a:r>
              <a:rPr lang="en-US" altLang="zh-CN"/>
              <a:t>-</a:t>
            </a:r>
            <a:r>
              <a:rPr lang="zh-CN" altLang="en-US"/>
              <a:t>延迟函数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02126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JavaScript </a:t>
            </a:r>
            <a:r>
              <a:rPr lang="zh-CN" altLang="en-US" dirty="0"/>
              <a:t>内置的一个用来让代码</a:t>
            </a:r>
            <a:r>
              <a:rPr lang="zh-CN" altLang="en-US" dirty="0">
                <a:solidFill>
                  <a:srgbClr val="C00000"/>
                </a:solidFill>
              </a:rPr>
              <a:t>延迟执行</a:t>
            </a:r>
            <a:r>
              <a:rPr lang="zh-CN" altLang="en-US" dirty="0"/>
              <a:t>的函数，叫 </a:t>
            </a:r>
            <a:r>
              <a:rPr lang="en-US" altLang="zh-CN" dirty="0" err="1">
                <a:solidFill>
                  <a:srgbClr val="C00000"/>
                </a:solidFill>
              </a:rPr>
              <a:t>setTimeout</a:t>
            </a:r>
            <a:endParaRPr lang="en-US" altLang="zh-CN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语法：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setTimeout</a:t>
            </a:r>
            <a:r>
              <a:rPr lang="en-US" altLang="zh-CN" dirty="0"/>
              <a:t> </a:t>
            </a:r>
            <a:r>
              <a:rPr lang="zh-CN" altLang="en-US" dirty="0"/>
              <a:t>仅仅</a:t>
            </a:r>
            <a:r>
              <a:rPr lang="zh-CN" altLang="en-US" dirty="0">
                <a:solidFill>
                  <a:srgbClr val="C00000"/>
                </a:solidFill>
              </a:rPr>
              <a:t>只执行一次</a:t>
            </a:r>
            <a:r>
              <a:rPr lang="zh-CN" altLang="en-US" dirty="0"/>
              <a:t>，所以可以理解为就是把一段代码延迟执行</a:t>
            </a:r>
            <a:r>
              <a:rPr lang="en-US" altLang="zh-CN" dirty="0"/>
              <a:t>, </a:t>
            </a:r>
            <a:r>
              <a:rPr lang="zh-CN" altLang="en-US" dirty="0"/>
              <a:t>平时</a:t>
            </a:r>
            <a:r>
              <a:rPr lang="zh-CN" altLang="en-US"/>
              <a:t>省略</a:t>
            </a:r>
            <a:r>
              <a:rPr lang="en-US" altLang="zh-CN"/>
              <a:t>window</a:t>
            </a:r>
          </a:p>
          <a:p>
            <a:pPr marL="285750" indent="-285750"/>
            <a:r>
              <a:rPr lang="zh-CN" altLang="en-US"/>
              <a:t>间歇函数 </a:t>
            </a:r>
            <a:r>
              <a:rPr lang="en-US" altLang="zh-CN"/>
              <a:t>setInterval : </a:t>
            </a:r>
            <a:r>
              <a:rPr lang="zh-CN" altLang="en-US"/>
              <a:t>每</a:t>
            </a:r>
            <a:r>
              <a:rPr lang="zh-CN" altLang="en-US">
                <a:solidFill>
                  <a:srgbClr val="C00000"/>
                </a:solidFill>
              </a:rPr>
              <a:t>隔一段时间</a:t>
            </a:r>
            <a:r>
              <a:rPr lang="zh-CN" altLang="en-US"/>
              <a:t>就执行一次，</a:t>
            </a:r>
            <a:r>
              <a:rPr lang="en-US" altLang="zh-CN"/>
              <a:t> , </a:t>
            </a:r>
            <a:r>
              <a:rPr lang="zh-CN" altLang="en-US"/>
              <a:t>平时省略</a:t>
            </a:r>
            <a:r>
              <a:rPr lang="en-US" altLang="zh-CN"/>
              <a:t>window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清除延时</a:t>
            </a:r>
            <a:r>
              <a:rPr lang="zh-CN" altLang="en-US" b="1"/>
              <a:t>函数</a:t>
            </a:r>
            <a:r>
              <a:rPr lang="zh-CN" altLang="en-US"/>
              <a:t>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/>
            <a:r>
              <a:rPr lang="zh-CN" altLang="en-US" b="1" dirty="0"/>
              <a:t>注意点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延时函数需要</a:t>
            </a:r>
            <a:r>
              <a:rPr lang="zh-CN" altLang="en-US" dirty="0"/>
              <a:t>等待</a:t>
            </a:r>
            <a:r>
              <a:rPr lang="en-US" altLang="zh-CN" dirty="0"/>
              <a:t>,</a:t>
            </a:r>
            <a:r>
              <a:rPr lang="zh-CN" altLang="en-US" dirty="0"/>
              <a:t>所以后面的代码先执行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返回值是一个</a:t>
            </a:r>
            <a:r>
              <a:rPr lang="zh-CN" altLang="en-US">
                <a:solidFill>
                  <a:srgbClr val="C00000"/>
                </a:solidFill>
              </a:rPr>
              <a:t>正整数</a:t>
            </a:r>
            <a:r>
              <a:rPr lang="zh-CN" altLang="en-US" dirty="0"/>
              <a:t>，表示定时器的</a:t>
            </a:r>
            <a:r>
              <a:rPr lang="zh-CN" altLang="en-US" dirty="0">
                <a:solidFill>
                  <a:srgbClr val="C00000"/>
                </a:solidFill>
              </a:rPr>
              <a:t>编号</a:t>
            </a:r>
            <a:endParaRPr lang="en-US" altLang="zh-CN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32" y="2599284"/>
            <a:ext cx="4578801" cy="5497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32" y="4603001"/>
            <a:ext cx="4815868" cy="6642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595ca53-3bac-4cc7-8489-bde9928f81a8"/>
  <p:tag name="COMMONDATA" val="eyJoZGlkIjoiN2UwN2FiYWYyMjE1OWEzMGUzYWQ4ODk4YTE1NGRjNG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ba9e40-423f-47a1-bbcb-7b038773e5b7}"/>
  <p:tag name="TABLE_ENDDRAG_ORIGIN_RECT" val="670*424"/>
  <p:tag name="TABLE_ENDDRAG_RECT" val="145*83*670*4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ba9e40-423f-47a1-bbcb-7b038773e5b7}"/>
  <p:tag name="TABLE_ENDDRAG_ORIGIN_RECT" val="670*424"/>
  <p:tag name="TABLE_ENDDRAG_RECT" val="145*83*670*424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4576</TotalTime>
  <Words>2346</Words>
  <Application>Microsoft Office PowerPoint</Application>
  <PresentationFormat>宽屏</PresentationFormat>
  <Paragraphs>420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51</vt:i4>
      </vt:variant>
    </vt:vector>
  </HeadingPairs>
  <TitlesOfParts>
    <vt:vector size="70" baseType="lpstr">
      <vt:lpstr>Alibaba PuHuiTi B</vt:lpstr>
      <vt:lpstr>Alibaba PuHuiTi M</vt:lpstr>
      <vt:lpstr>Alibaba PuHuiTi R</vt:lpstr>
      <vt:lpstr>阿里巴巴普惠体</vt:lpstr>
      <vt:lpstr>阿里巴巴普惠体 Medium</vt:lpstr>
      <vt:lpstr>等线</vt:lpstr>
      <vt:lpstr>黑体</vt:lpstr>
      <vt:lpstr>华文楷体</vt:lpstr>
      <vt:lpstr>微软雅黑</vt:lpstr>
      <vt:lpstr>Arial</vt:lpstr>
      <vt:lpstr>Calibri</vt:lpstr>
      <vt:lpstr>Consolas</vt:lpstr>
      <vt:lpstr>Courier New</vt:lpstr>
      <vt:lpstr>Segoe UI</vt:lpstr>
      <vt:lpstr>Verdana</vt:lpstr>
      <vt:lpstr>Wingdings</vt:lpstr>
      <vt:lpstr>封面</vt:lpstr>
      <vt:lpstr>正文设计方案</vt:lpstr>
      <vt:lpstr>5_结束页设计方案</vt:lpstr>
      <vt:lpstr>web APIs 第五天</vt:lpstr>
      <vt:lpstr>PowerPoint 演示文稿</vt:lpstr>
      <vt:lpstr>PowerPoint 演示文稿</vt:lpstr>
      <vt:lpstr>BOM</vt:lpstr>
      <vt:lpstr>JavaScript的组成</vt:lpstr>
      <vt:lpstr>1.1 BOM</vt:lpstr>
      <vt:lpstr>PowerPoint 演示文稿</vt:lpstr>
      <vt:lpstr>BOM</vt:lpstr>
      <vt:lpstr>1.2 定时器-延迟函数</vt:lpstr>
      <vt:lpstr>PowerPoint 演示文稿</vt:lpstr>
      <vt:lpstr>BOM</vt:lpstr>
      <vt:lpstr>1.3 location对象  </vt:lpstr>
      <vt:lpstr>PowerPoint 演示文稿</vt:lpstr>
      <vt:lpstr>PowerPoint 演示文稿</vt:lpstr>
      <vt:lpstr>BOM</vt:lpstr>
      <vt:lpstr>1.5 navigator对象</vt:lpstr>
      <vt:lpstr>BOM</vt:lpstr>
      <vt:lpstr>1.5 histroy对象</vt:lpstr>
      <vt:lpstr>BOM</vt:lpstr>
      <vt:lpstr>1.6 本地存储（今日重点）</vt:lpstr>
      <vt:lpstr>1.6 本地存储分类- localStorage（重点）</vt:lpstr>
      <vt:lpstr>1.6 本地存储分类- sessionStorage（了解）</vt:lpstr>
      <vt:lpstr>PowerPoint 演示文稿</vt:lpstr>
      <vt:lpstr>1.6 本地存储分类- localStorage</vt:lpstr>
      <vt:lpstr>1.6 localStorage 存储复杂数据类型</vt:lpstr>
      <vt:lpstr>1.6 本地存储分类- localStorage</vt:lpstr>
      <vt:lpstr>1.6 本地存储分类- localStorage</vt:lpstr>
      <vt:lpstr>1.6 本地存储分类- localStorage</vt:lpstr>
      <vt:lpstr>1.6 本地存储分类- localStorage</vt:lpstr>
      <vt:lpstr>1.6 本地存储分类- localStorage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数组中map方法  迭代数组</vt:lpstr>
      <vt:lpstr>数组中join方法  </vt:lpstr>
      <vt:lpstr>数组中map + join 方法渲染页面思路：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李 天成</cp:lastModifiedBy>
  <cp:revision>5173</cp:revision>
  <dcterms:created xsi:type="dcterms:W3CDTF">2020-03-31T02:23:00Z</dcterms:created>
  <dcterms:modified xsi:type="dcterms:W3CDTF">2023-03-28T09:13:28Z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77AE1C6EEC684FDBBAE20FEC1C0A5E91</vt:lpwstr>
  </property>
  <property fmtid="{D5CDD505-2E9C-101B-9397-08002B2CF9AE}" pid="3" name="KSOProductBuildVer">
    <vt:lpwstr>2052-11.1.0.13703</vt:lpwstr>
  </property>
</Properties>
</file>