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2"/>
  </p:notesMasterIdLst>
  <p:handoutMasterIdLst>
    <p:handoutMasterId r:id="rId63"/>
  </p:handoutMasterIdLst>
  <p:sldIdLst>
    <p:sldId id="533" r:id="rId4"/>
    <p:sldId id="536" r:id="rId5"/>
    <p:sldId id="537" r:id="rId6"/>
    <p:sldId id="538" r:id="rId7"/>
    <p:sldId id="539" r:id="rId8"/>
    <p:sldId id="541" r:id="rId9"/>
    <p:sldId id="542" r:id="rId10"/>
    <p:sldId id="543" r:id="rId11"/>
    <p:sldId id="595" r:id="rId12"/>
    <p:sldId id="544" r:id="rId13"/>
    <p:sldId id="545" r:id="rId14"/>
    <p:sldId id="546" r:id="rId15"/>
    <p:sldId id="547" r:id="rId16"/>
    <p:sldId id="548" r:id="rId17"/>
    <p:sldId id="549" r:id="rId18"/>
    <p:sldId id="551" r:id="rId19"/>
    <p:sldId id="552" r:id="rId20"/>
    <p:sldId id="553" r:id="rId21"/>
    <p:sldId id="590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4" r:id="rId32"/>
    <p:sldId id="565" r:id="rId33"/>
    <p:sldId id="566" r:id="rId34"/>
    <p:sldId id="568" r:id="rId35"/>
    <p:sldId id="569" r:id="rId36"/>
    <p:sldId id="591" r:id="rId37"/>
    <p:sldId id="592" r:id="rId38"/>
    <p:sldId id="593" r:id="rId39"/>
    <p:sldId id="596" r:id="rId40"/>
    <p:sldId id="597" r:id="rId41"/>
    <p:sldId id="570" r:id="rId42"/>
    <p:sldId id="571" r:id="rId43"/>
    <p:sldId id="572" r:id="rId44"/>
    <p:sldId id="574" r:id="rId45"/>
    <p:sldId id="598" r:id="rId46"/>
    <p:sldId id="576" r:id="rId47"/>
    <p:sldId id="599" r:id="rId48"/>
    <p:sldId id="600" r:id="rId49"/>
    <p:sldId id="579" r:id="rId50"/>
    <p:sldId id="583" r:id="rId51"/>
    <p:sldId id="584" r:id="rId52"/>
    <p:sldId id="585" r:id="rId53"/>
    <p:sldId id="601" r:id="rId54"/>
    <p:sldId id="586" r:id="rId55"/>
    <p:sldId id="602" r:id="rId56"/>
    <p:sldId id="587" r:id="rId57"/>
    <p:sldId id="603" r:id="rId58"/>
    <p:sldId id="588" r:id="rId59"/>
    <p:sldId id="604" r:id="rId60"/>
    <p:sldId id="26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4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52" autoAdjust="0"/>
  </p:normalViewPr>
  <p:slideViewPr>
    <p:cSldViewPr snapToGrid="0">
      <p:cViewPr varScale="1">
        <p:scale>
          <a:sx n="75" d="100"/>
          <a:sy n="75" d="100"/>
        </p:scale>
        <p:origin x="5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Thursday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4/6/2023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进</a:t>
            </a:r>
            <a:r>
              <a:rPr kumimoji="1" lang="zh-CN" altLang="en-US" sz="5400"/>
              <a:t>阶第三天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深入面向对象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编程思想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24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94411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封装</a:t>
            </a:r>
            <a:r>
              <a:rPr lang="zh-CN" altLang="en-US" dirty="0">
                <a:sym typeface="+mn-ea"/>
              </a:rPr>
              <a:t>是面向对象思想中比较重要的一部分，</a:t>
            </a:r>
            <a:r>
              <a:rPr lang="en-US" altLang="zh-CN" dirty="0" err="1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面向对象可以通过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构造函数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封装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把公共的属性和方法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抽取封装到</a:t>
            </a:r>
            <a:r>
              <a:rPr lang="zh-CN" altLang="en-US">
                <a:sym typeface="+mn-ea"/>
              </a:rPr>
              <a:t>构造函数里面来实现</a:t>
            </a:r>
            <a:r>
              <a:rPr lang="zh-CN" altLang="en-US" dirty="0">
                <a:sym typeface="+mn-ea"/>
              </a:rPr>
              <a:t>数据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共享</a:t>
            </a:r>
            <a:r>
              <a:rPr lang="zh-CN" altLang="en-US">
                <a:sym typeface="+mn-ea"/>
              </a:rPr>
              <a:t>，这样创建的实例对象可以使用这些属性和方法了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6381241" y="2886600"/>
            <a:ext cx="5207069" cy="33872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/>
              <a:t>总结：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体现了面向对象的</a:t>
            </a:r>
            <a:r>
              <a:rPr lang="zh-CN" altLang="en-US" dirty="0">
                <a:solidFill>
                  <a:srgbClr val="C00000"/>
                </a:solidFill>
              </a:rPr>
              <a:t>封装</a:t>
            </a:r>
            <a:r>
              <a:rPr lang="zh-CN" altLang="en-US" dirty="0"/>
              <a:t>特性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构造函数实例创建的对象</a:t>
            </a:r>
            <a:r>
              <a:rPr lang="zh-CN" altLang="en-US" dirty="0">
                <a:solidFill>
                  <a:srgbClr val="C00000"/>
                </a:solidFill>
              </a:rPr>
              <a:t>彼此独立</a:t>
            </a:r>
            <a:r>
              <a:rPr lang="zh-CN" altLang="en-US" dirty="0"/>
              <a:t>、互不影响</a:t>
            </a:r>
          </a:p>
          <a:p>
            <a:pPr marL="0" indent="0">
              <a:buFont typeface="Wingdings" pitchFamily="2" charset="2"/>
              <a:buNone/>
            </a:pPr>
            <a:endParaRPr lang="zh-CN" altLang="en-US" b="1" dirty="0"/>
          </a:p>
          <a:p>
            <a:pPr marL="0" indent="0">
              <a:buFont typeface="Wingdings" pitchFamily="2" charset="2"/>
              <a:buNone/>
            </a:pP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5" y="2618551"/>
            <a:ext cx="3947691" cy="3041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76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前面我们学过的构造函数方法很好用，但是 </a:t>
            </a:r>
            <a:r>
              <a:rPr lang="zh-CN" altLang="en-US" dirty="0">
                <a:solidFill>
                  <a:srgbClr val="C00000"/>
                </a:solidFill>
              </a:rPr>
              <a:t>存在浪费内存的问题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633174" y="2786046"/>
            <a:ext cx="7755854" cy="3241623"/>
            <a:chOff x="1464234" y="2169477"/>
            <a:chExt cx="5238115" cy="2091055"/>
          </a:xfrm>
        </p:grpSpPr>
        <p:sp>
          <p:nvSpPr>
            <p:cNvPr id="13" name="矩形 12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802972" y="2758550"/>
            <a:ext cx="2582455" cy="329661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构造函数实现封装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 dirty="0" err="1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i="1" dirty="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 dirty="0" err="1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 dirty="0" err="1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 dirty="0" err="1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sayHi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 dirty="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'hi~'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实例对象使用属性和方法</a:t>
            </a:r>
            <a:endParaRPr lang="zh-CN" altLang="en-US" sz="1200" dirty="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err="1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ls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李四</a:t>
            </a:r>
            <a:r>
              <a:rPr lang="en-US" altLang="zh-CN" sz="1200" dirty="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</a:t>
            </a:r>
            <a:r>
              <a:rPr lang="en-US" altLang="zh-CN" sz="1200" dirty="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200" b="0" dirty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9691" y="3062756"/>
            <a:ext cx="1639908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23" name="椭圆 22"/>
          <p:cNvSpPr/>
          <p:nvPr/>
        </p:nvSpPr>
        <p:spPr>
          <a:xfrm>
            <a:off x="6654801" y="3062756"/>
            <a:ext cx="4457699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24" name="矩形 23"/>
          <p:cNvSpPr/>
          <p:nvPr/>
        </p:nvSpPr>
        <p:spPr>
          <a:xfrm>
            <a:off x="4529667" y="3241910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cxnSpLocks/>
            <a:endCxn id="27" idx="1"/>
          </p:cNvCxnSpPr>
          <p:nvPr/>
        </p:nvCxnSpPr>
        <p:spPr>
          <a:xfrm>
            <a:off x="5985933" y="3428589"/>
            <a:ext cx="1493649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79582" y="3277531"/>
            <a:ext cx="1627225" cy="1010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name: </a:t>
            </a:r>
            <a:r>
              <a:rPr lang="zh-CN" altLang="en-US" dirty="0"/>
              <a:t>张三</a:t>
            </a:r>
            <a:endParaRPr lang="en-US" altLang="zh-CN" dirty="0"/>
          </a:p>
          <a:p>
            <a:pPr algn="ctr"/>
            <a:r>
              <a:rPr lang="en-US" altLang="zh-CN" dirty="0"/>
              <a:t>age: 18</a:t>
            </a:r>
          </a:p>
          <a:p>
            <a:pPr algn="ctr"/>
            <a:r>
              <a:rPr lang="en-US" altLang="zh-CN" dirty="0" err="1"/>
              <a:t>sayHi</a:t>
            </a:r>
            <a:r>
              <a:rPr lang="en-US" altLang="zh-CN" dirty="0"/>
              <a:t>: 0x0001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555067" y="3814199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0x222222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cxnSpLocks/>
            <a:stCxn id="29" idx="3"/>
            <a:endCxn id="31" idx="1"/>
          </p:cNvCxnSpPr>
          <p:nvPr/>
        </p:nvCxnSpPr>
        <p:spPr>
          <a:xfrm>
            <a:off x="5985933" y="4000878"/>
            <a:ext cx="1493649" cy="108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79582" y="4577217"/>
            <a:ext cx="1627225" cy="1010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name: </a:t>
            </a:r>
            <a:r>
              <a:rPr lang="zh-CN" altLang="en-US" dirty="0"/>
              <a:t>李四</a:t>
            </a:r>
            <a:endParaRPr lang="en-US" altLang="zh-CN" dirty="0"/>
          </a:p>
          <a:p>
            <a:pPr algn="ctr"/>
            <a:r>
              <a:rPr lang="en-US" altLang="zh-CN" dirty="0"/>
              <a:t>age: 19</a:t>
            </a:r>
          </a:p>
          <a:p>
            <a:pPr algn="ctr"/>
            <a:r>
              <a:rPr lang="en-US" altLang="zh-CN" dirty="0" err="1"/>
              <a:t>sayHi</a:t>
            </a:r>
            <a:r>
              <a:rPr lang="en-US" altLang="zh-CN" dirty="0"/>
              <a:t>: 0x0002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71BE29-29CD-4D4F-A3DB-DB192B2EA6AD}"/>
              </a:ext>
            </a:extLst>
          </p:cNvPr>
          <p:cNvSpPr/>
          <p:nvPr/>
        </p:nvSpPr>
        <p:spPr>
          <a:xfrm>
            <a:off x="9485275" y="3543265"/>
            <a:ext cx="1627225" cy="541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function()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E92FF9-E1EB-4887-AF9B-201C38AA0340}"/>
              </a:ext>
            </a:extLst>
          </p:cNvPr>
          <p:cNvSpPr/>
          <p:nvPr/>
        </p:nvSpPr>
        <p:spPr>
          <a:xfrm>
            <a:off x="9485275" y="4577217"/>
            <a:ext cx="1627225" cy="541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function()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B5E04D-A408-4ADB-8C61-248F4F6D2207}"/>
              </a:ext>
            </a:extLst>
          </p:cNvPr>
          <p:cNvSpPr txBox="1"/>
          <p:nvPr/>
        </p:nvSpPr>
        <p:spPr>
          <a:xfrm>
            <a:off x="3797344" y="3241910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"/>
                <a:ea typeface="阿里巴巴普惠体" panose="00020600040101010101"/>
              </a:rPr>
              <a:t>zs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/>
              <a:ea typeface="阿里巴巴普惠体" panose="00020600040101010101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454255-2ABA-4CA8-BC98-D4542A92D8D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167148" y="3422169"/>
            <a:ext cx="362519" cy="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7DF410-6F7E-47E3-A7F9-1F118863A830}"/>
              </a:ext>
            </a:extLst>
          </p:cNvPr>
          <p:cNvSpPr txBox="1"/>
          <p:nvPr/>
        </p:nvSpPr>
        <p:spPr>
          <a:xfrm>
            <a:off x="3797344" y="3831601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/>
                <a:ea typeface="阿里巴巴普惠体" panose="00020600040101010101"/>
              </a:rPr>
              <a:t>ls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/>
              <a:ea typeface="阿里巴巴普惠体" panose="00020600040101010101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19E593-37A8-40BE-B95F-83C839E2034B}"/>
              </a:ext>
            </a:extLst>
          </p:cNvPr>
          <p:cNvCxnSpPr>
            <a:cxnSpLocks/>
          </p:cNvCxnSpPr>
          <p:nvPr/>
        </p:nvCxnSpPr>
        <p:spPr>
          <a:xfrm>
            <a:off x="4167148" y="4011860"/>
            <a:ext cx="362519" cy="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0BCFE4-ADD7-4984-B98A-B180697D7CDA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9106807" y="3782923"/>
            <a:ext cx="378468" cy="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C26635-56E9-406D-A691-8B7374873895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9106807" y="4848151"/>
            <a:ext cx="378468" cy="23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16" grpId="0" animBg="1"/>
      <p:bldP spid="17" grpId="0" animBg="1"/>
      <p:bldP spid="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前面</a:t>
            </a:r>
            <a:r>
              <a:rPr lang="zh-CN" altLang="en-US" dirty="0"/>
              <a:t>我们学过的构造函数方法很好用，但是 </a:t>
            </a:r>
            <a:r>
              <a:rPr lang="zh-CN" altLang="en-US" dirty="0">
                <a:solidFill>
                  <a:srgbClr val="C00000"/>
                </a:solidFill>
              </a:rPr>
              <a:t>存在浪费内存的问题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802972" y="2758550"/>
            <a:ext cx="2582455" cy="329661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200" i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构造函数实现封装</a:t>
            </a:r>
            <a:endParaRPr lang="zh-CN" altLang="en-US" sz="120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i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i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i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20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i="1">
                <a:solidFill>
                  <a:srgbClr val="E06C7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20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sayHi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200">
                <a:solidFill>
                  <a:srgbClr val="61AFE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'hi~'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i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>
                <a:solidFill>
                  <a:srgbClr val="7F848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实例对象使用属性和方法</a:t>
            </a:r>
            <a:endParaRPr lang="zh-CN" altLang="en-US" sz="1200">
              <a:solidFill>
                <a:srgbClr val="ABB2B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zs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</a:t>
            </a:r>
            <a:r>
              <a:rPr lang="en-US" altLang="zh-CN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ls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56B6C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678D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E5C07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zh-CN" altLang="en-US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李四</a:t>
            </a:r>
            <a:r>
              <a:rPr lang="en-US" altLang="zh-CN" sz="1200">
                <a:solidFill>
                  <a:srgbClr val="98C37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>
                <a:solidFill>
                  <a:srgbClr val="D19A6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</a:t>
            </a:r>
            <a:r>
              <a:rPr lang="en-US" altLang="zh-CN" sz="1200">
                <a:solidFill>
                  <a:srgbClr val="ABB2B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200" b="0">
              <a:solidFill>
                <a:srgbClr val="ABB2B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3" y="2758550"/>
            <a:ext cx="6851481" cy="3299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6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/>
              <a:t>实现面向对象中的</a:t>
            </a:r>
            <a:r>
              <a:rPr lang="zh-CN" altLang="en-US">
                <a:solidFill>
                  <a:srgbClr val="C00000"/>
                </a:solidFill>
              </a:rPr>
              <a:t>封装</a:t>
            </a:r>
            <a:r>
              <a:rPr lang="zh-CN" altLang="en-US"/>
              <a:t>需要</a:t>
            </a:r>
            <a:r>
              <a:rPr lang="zh-CN" altLang="en-US" dirty="0"/>
              <a:t>借助于谁来实现？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构造函数存在什么问题？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浪费内存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构造函数中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会多次创建，占用内存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98" y="4417067"/>
            <a:ext cx="4840613" cy="2330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77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编程思想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3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原型对象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constructor </a:t>
            </a:r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  <a:p>
            <a:r>
              <a:rPr lang="zh-CN" altLang="en-US">
                <a:solidFill>
                  <a:schemeClr val="tx1"/>
                </a:solidFill>
              </a:rPr>
              <a:t>原型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原型继承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原型链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98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原型对象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是什么？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规定，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每一个构造函数都有一个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prototype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属性，指向另一个对象，所以我们也称为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可以解决：构造函数封装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时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函数（方法）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会多次创建，占用内存的问题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/>
              <a:t>原型对象可以挂载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r>
              <a:rPr lang="zh-CN" altLang="en-US"/>
              <a:t>，对象实例化</a:t>
            </a:r>
            <a:r>
              <a:rPr lang="zh-CN" altLang="en-US">
                <a:solidFill>
                  <a:srgbClr val="C00000"/>
                </a:solidFill>
              </a:rPr>
              <a:t>不会</a:t>
            </a:r>
            <a:r>
              <a:rPr lang="zh-CN" altLang="en-US"/>
              <a:t>多次创建原型对象里面的函数，节约内存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145" y="2400031"/>
            <a:ext cx="2553850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this.name = </a:t>
            </a:r>
            <a:r>
              <a:rPr lang="en-US" altLang="zh-CN" sz="1600" 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136593" y="2954597"/>
            <a:ext cx="838520" cy="846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41711" y="2400031"/>
            <a:ext cx="1742938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prototype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225" y="376522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7504" y="376522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61" y="2400031"/>
            <a:ext cx="4600076" cy="216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圆角矩形 6"/>
          <p:cNvSpPr/>
          <p:nvPr/>
        </p:nvSpPr>
        <p:spPr>
          <a:xfrm>
            <a:off x="7050449" y="3022600"/>
            <a:ext cx="2523066" cy="584200"/>
          </a:xfrm>
          <a:prstGeom prst="roundRect">
            <a:avLst/>
          </a:prstGeom>
          <a:solidFill>
            <a:srgbClr val="292C3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/>
      <p:bldP spid="13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原型对象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286387" cy="4953534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可直接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执行过程：先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实例对象属性或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，找不到会再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原型对象中属性或函数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429" y="2739730"/>
            <a:ext cx="2751457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this.name = </a:t>
            </a:r>
            <a:r>
              <a:rPr lang="en-US" altLang="zh-CN" sz="1600" 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216484" y="3290063"/>
            <a:ext cx="838520" cy="846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21602" y="2739730"/>
            <a:ext cx="1742938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sayHi()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437" y="410041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5328" y="409141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3557" y="5245742"/>
            <a:ext cx="2253123" cy="9142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zs</a:t>
            </a:r>
            <a:endParaRPr lang="en-US" altLang="zh-CN" dirty="0"/>
          </a:p>
        </p:txBody>
      </p: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2774158" y="3865797"/>
            <a:ext cx="1243666" cy="1379945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2"/>
          </p:cNvCxnSpPr>
          <p:nvPr/>
        </p:nvCxnSpPr>
        <p:spPr>
          <a:xfrm flipV="1">
            <a:off x="4805224" y="3865797"/>
            <a:ext cx="1187847" cy="1379945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54442" y="636033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67" y="1036542"/>
            <a:ext cx="2723474" cy="25477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90" y="3923044"/>
            <a:ext cx="2723474" cy="25725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6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zh-CN" altLang="en-US" dirty="0"/>
              <a:t>理解面向对象思想，掌握函数原型对象</a:t>
            </a:r>
            <a:endParaRPr lang="en-US" altLang="zh-CN" dirty="0"/>
          </a:p>
          <a:p>
            <a:r>
              <a:rPr lang="zh-CN" altLang="en-US" dirty="0"/>
              <a:t>运用面向对象封装确认框对话框功能</a:t>
            </a:r>
          </a:p>
        </p:txBody>
      </p:sp>
    </p:spTree>
    <p:extLst>
      <p:ext uri="{BB962C8B-B14F-4D97-AF65-F5344CB8AC3E}">
        <p14:creationId xmlns:p14="http://schemas.microsoft.com/office/powerpoint/2010/main" val="1691880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7" y="1200573"/>
            <a:ext cx="6980749" cy="5166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原型对象是</a:t>
            </a:r>
            <a:r>
              <a:rPr lang="zh-CN" altLang="en-US" dirty="0">
                <a:sym typeface="+mn-ea"/>
              </a:rPr>
              <a:t>什么 ？  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prototype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，每个构造函数都有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原型对象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原型对象的作用是什么 </a:t>
            </a:r>
            <a:r>
              <a:rPr lang="zh-CN" altLang="en-US"/>
              <a:t>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把那些公共的属性和方法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，直接定义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prototype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可直接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原型对象中属性和方法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这些属性和方法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不会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多次内存中创建，从而节约内存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原型对象</a:t>
            </a:r>
            <a:r>
              <a:rPr lang="en-US" altLang="zh-CN"/>
              <a:t>- this</a:t>
            </a:r>
            <a:r>
              <a:rPr lang="zh-CN" altLang="en-US"/>
              <a:t>指向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09733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目标：能够说出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构造函数和原型对象中的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指向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构造函数和原型对象中的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都指向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实例化的对象</a:t>
            </a: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3" y="2835938"/>
            <a:ext cx="4289066" cy="3320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750860" y="4074446"/>
            <a:ext cx="59162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箭头函数不能做构造函数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，因为箭头函数里面没有 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原型对象里面的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如果需要用到</a:t>
            </a: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this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，也不要用箭头函数</a:t>
            </a:r>
            <a:endParaRPr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2469" y="3374521"/>
            <a:ext cx="6006864" cy="193267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94543" y="358865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6680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7" y="1200573"/>
            <a:ext cx="6980749" cy="5166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和原型对象里面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指向谁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实例化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的对象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构造函数能用箭头函数吗</a:t>
            </a:r>
            <a:r>
              <a:rPr lang="zh-CN" altLang="en-US"/>
              <a:t>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不能，因为箭头函数没有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</a:p>
          <a:p>
            <a:pPr indent="0">
              <a:lnSpc>
                <a:spcPct val="150000"/>
              </a:lnSpc>
              <a:buNone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给数组扩展方法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需求：给</a:t>
            </a:r>
            <a:r>
              <a:rPr lang="zh-CN" altLang="en-US" dirty="0"/>
              <a:t>数组扩展求</a:t>
            </a:r>
            <a:r>
              <a:rPr lang="zh-CN" altLang="en-US" dirty="0">
                <a:solidFill>
                  <a:srgbClr val="C00000"/>
                </a:solidFill>
              </a:rPr>
              <a:t>最大值</a:t>
            </a:r>
            <a:r>
              <a:rPr lang="zh-CN" altLang="en-US" dirty="0"/>
              <a:t>方法和</a:t>
            </a:r>
            <a:r>
              <a:rPr lang="zh-CN" altLang="en-US" dirty="0">
                <a:solidFill>
                  <a:srgbClr val="C00000"/>
                </a:solidFill>
              </a:rPr>
              <a:t>求和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比如： 以前学过  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[1,2,3]</a:t>
            </a:r>
          </a:p>
          <a:p>
            <a:r>
              <a:rPr lang="en-US" altLang="zh-CN" dirty="0" err="1"/>
              <a:t>arr.reverse</a:t>
            </a:r>
            <a:r>
              <a:rPr lang="en-US" altLang="zh-CN" dirty="0"/>
              <a:t>()      </a:t>
            </a:r>
            <a:r>
              <a:rPr lang="zh-CN" altLang="en-US" dirty="0"/>
              <a:t>结果是  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>
                <a:solidFill>
                  <a:srgbClr val="C00000"/>
                </a:solidFill>
              </a:rPr>
              <a:t>3,2,1]</a:t>
            </a:r>
          </a:p>
          <a:p>
            <a:endParaRPr lang="en-US" altLang="zh-CN" dirty="0"/>
          </a:p>
          <a:p>
            <a:r>
              <a:rPr lang="zh-CN" altLang="en-US" b="1"/>
              <a:t>需求扩展</a:t>
            </a:r>
            <a:r>
              <a:rPr lang="zh-CN" altLang="en-US" b="1" dirty="0"/>
              <a:t>完毕</a:t>
            </a:r>
            <a:r>
              <a:rPr lang="zh-CN" altLang="en-US" b="1"/>
              <a:t>之后：</a:t>
            </a:r>
            <a:endParaRPr lang="en-US" altLang="zh-CN" b="1"/>
          </a:p>
          <a:p>
            <a:r>
              <a:rPr lang="en-US" altLang="zh-CN">
                <a:solidFill>
                  <a:srgbClr val="C00000"/>
                </a:solidFill>
              </a:rPr>
              <a:t>arr.max()  </a:t>
            </a:r>
            <a:r>
              <a:rPr lang="zh-CN" altLang="en-US"/>
              <a:t>返回结果是 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arr.sum</a:t>
            </a:r>
            <a:r>
              <a:rPr lang="en-US" altLang="zh-CN" dirty="0">
                <a:solidFill>
                  <a:srgbClr val="C00000"/>
                </a:solidFill>
              </a:rPr>
              <a:t>()     </a:t>
            </a:r>
            <a:r>
              <a:rPr lang="zh-CN" altLang="en-US" dirty="0"/>
              <a:t>返回的结果是 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</a:p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9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给数组扩展方法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①：给数组扩展求最大值方法和求和方法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17" y="2796608"/>
            <a:ext cx="4679483" cy="1752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17" y="4823000"/>
            <a:ext cx="7380952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939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原型对象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constructor 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</a:p>
          <a:p>
            <a:r>
              <a:rPr lang="zh-CN" altLang="en-US">
                <a:solidFill>
                  <a:schemeClr val="tx1"/>
                </a:solidFill>
              </a:rPr>
              <a:t>原型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原型继承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原型链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0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en-US" altLang="zh-CN" dirty="0">
                <a:solidFill>
                  <a:srgbClr val="C00000"/>
                </a:solidFill>
              </a:rPr>
              <a:t>constructor 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1085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在哪里？ </a:t>
            </a:r>
            <a:r>
              <a:rPr lang="zh-CN" altLang="en-US" dirty="0">
                <a:solidFill>
                  <a:schemeClr val="tx1"/>
                </a:solidFill>
              </a:rPr>
              <a:t>每个</a:t>
            </a:r>
            <a:r>
              <a:rPr lang="zh-CN" altLang="en-US" dirty="0">
                <a:solidFill>
                  <a:srgbClr val="C00000"/>
                </a:solidFill>
              </a:rPr>
              <a:t>原型对象</a:t>
            </a:r>
            <a:r>
              <a:rPr lang="zh-CN" altLang="en-US" dirty="0">
                <a:solidFill>
                  <a:schemeClr val="tx1"/>
                </a:solidFill>
              </a:rPr>
              <a:t>里面都有个</a:t>
            </a:r>
            <a:r>
              <a:rPr lang="en-US" altLang="zh-CN" dirty="0">
                <a:solidFill>
                  <a:schemeClr val="tx1"/>
                </a:solidFill>
              </a:rPr>
              <a:t>constructor </a:t>
            </a:r>
            <a:r>
              <a:rPr lang="zh-CN" altLang="en-US" dirty="0">
                <a:solidFill>
                  <a:schemeClr val="tx1"/>
                </a:solidFill>
              </a:rPr>
              <a:t>属性（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作用：</a:t>
            </a:r>
            <a:r>
              <a:rPr lang="zh-CN" altLang="en-US" dirty="0"/>
              <a:t>该属性</a:t>
            </a:r>
            <a:r>
              <a:rPr lang="zh-CN" altLang="en-US" dirty="0">
                <a:solidFill>
                  <a:srgbClr val="C00000"/>
                </a:solidFill>
              </a:rPr>
              <a:t>指向</a:t>
            </a:r>
            <a:r>
              <a:rPr lang="zh-CN" altLang="en-US" dirty="0"/>
              <a:t>该原型对象的</a:t>
            </a:r>
            <a:r>
              <a:rPr lang="zh-CN" altLang="en-US" dirty="0">
                <a:solidFill>
                  <a:srgbClr val="C00000"/>
                </a:solidFill>
              </a:rPr>
              <a:t>构造函数， 简单理解，就是指向我的爸爸，我是有爸爸的孩子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2734" y="3598334"/>
            <a:ext cx="2683934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function </a:t>
            </a:r>
            <a:r>
              <a:rPr lang="en-US" altLang="zh-CN" b="1"/>
              <a:t>Person</a:t>
            </a:r>
            <a:r>
              <a:rPr lang="en-US" altLang="zh-CN"/>
              <a:t>(</a:t>
            </a:r>
            <a:r>
              <a:rPr lang="en-US" altLang="zh-CN" i="1"/>
              <a:t>name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     this.name = </a:t>
            </a:r>
            <a:r>
              <a:rPr lang="en-US" altLang="zh-CN" i="1" dirty="0"/>
              <a:t>name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75467" y="486833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656668" y="3776134"/>
            <a:ext cx="195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45344" y="3581401"/>
            <a:ext cx="2683934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共享的属性和方法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 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7877" y="4868334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656668" y="4368801"/>
            <a:ext cx="1955799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en-US" altLang="zh-CN" dirty="0">
                <a:solidFill>
                  <a:srgbClr val="C00000"/>
                </a:solidFill>
              </a:rPr>
              <a:t>constructor 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1085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zh-CN" altLang="en-US" b="1" dirty="0">
                <a:solidFill>
                  <a:schemeClr val="tx1"/>
                </a:solidFill>
              </a:rPr>
              <a:t>场景：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如果有多个对象的方法，我们可以给原型对象采取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对象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形式赋值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但是这样就会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覆盖</a:t>
            </a:r>
            <a:r>
              <a:rPr lang="zh-CN" altLang="en-US" dirty="0">
                <a:sym typeface="+mn-ea"/>
              </a:rPr>
              <a:t>构造函数原型对象原来的内容，这样修改后的原型对象 </a:t>
            </a:r>
            <a:r>
              <a:rPr lang="en-US" altLang="zh-CN" dirty="0">
                <a:sym typeface="+mn-ea"/>
              </a:rPr>
              <a:t>constructor  </a:t>
            </a:r>
            <a:r>
              <a:rPr lang="zh-CN" altLang="en-US" dirty="0">
                <a:sym typeface="+mn-ea"/>
              </a:rPr>
              <a:t>就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不再指向</a:t>
            </a:r>
            <a:r>
              <a:rPr lang="zh-CN" altLang="en-US" dirty="0">
                <a:sym typeface="+mn-ea"/>
              </a:rPr>
              <a:t>当前构造函数了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此时，我们可以在修改后的原型对象中，添加一个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constructor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指向原来的构造函数。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7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constructor</a:t>
            </a:r>
            <a:r>
              <a:rPr lang="zh-CN" altLang="en-US"/>
              <a:t>属性的在哪里呀？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constructor</a:t>
            </a:r>
            <a:r>
              <a:rPr lang="zh-CN" altLang="en-US" dirty="0"/>
              <a:t>属性的作用是</a:t>
            </a:r>
            <a:r>
              <a:rPr lang="zh-CN" altLang="en-US"/>
              <a:t>什么？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该原型对象的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原型对象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constructor </a:t>
            </a:r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  <a:p>
            <a:r>
              <a:rPr lang="zh-CN" altLang="en-US">
                <a:solidFill>
                  <a:srgbClr val="C00000"/>
                </a:solidFill>
              </a:rPr>
              <a:t>原型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原型继承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原型链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8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编程思想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原型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原型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1067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都会有一个属性 </a:t>
            </a:r>
            <a:r>
              <a:rPr lang="en-US" altLang="zh-CN" dirty="0">
                <a:solidFill>
                  <a:srgbClr val="C00000"/>
                </a:solidFill>
              </a:rPr>
              <a:t>__proto__  </a:t>
            </a:r>
            <a:r>
              <a:rPr lang="zh-CN" altLang="en-US" dirty="0">
                <a:solidFill>
                  <a:srgbClr val="C00000"/>
                </a:solidFill>
              </a:rPr>
              <a:t>指向</a:t>
            </a:r>
            <a:r>
              <a:rPr lang="zh-CN" altLang="en-US" dirty="0"/>
              <a:t>构造函数的 prototype </a:t>
            </a:r>
            <a:r>
              <a:rPr lang="zh-CN" altLang="en-US">
                <a:solidFill>
                  <a:srgbClr val="C00000"/>
                </a:solidFill>
              </a:rPr>
              <a:t>原型对象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/>
              <a:t>之所以</a:t>
            </a:r>
            <a:r>
              <a:rPr lang="zh-CN" altLang="en-US" dirty="0"/>
              <a:t>我们对象可以使用构造函数 </a:t>
            </a:r>
            <a:r>
              <a:rPr lang="en-US" altLang="zh-CN" dirty="0">
                <a:solidFill>
                  <a:srgbClr val="C00000"/>
                </a:solidFill>
              </a:rPr>
              <a:t>prototype </a:t>
            </a:r>
            <a:r>
              <a:rPr lang="zh-CN" altLang="en-US" dirty="0">
                <a:solidFill>
                  <a:srgbClr val="C00000"/>
                </a:solidFill>
              </a:rPr>
              <a:t>原型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的方法</a:t>
            </a:r>
            <a:r>
              <a:rPr lang="zh-CN" altLang="en-US" dirty="0"/>
              <a:t>，就是因为对象有 </a:t>
            </a:r>
            <a:r>
              <a:rPr lang="en-US" altLang="zh-CN" dirty="0">
                <a:solidFill>
                  <a:srgbClr val="C00000"/>
                </a:solidFill>
              </a:rPr>
              <a:t>__proto__ </a:t>
            </a:r>
            <a:r>
              <a:rPr lang="zh-CN" altLang="en-US" dirty="0">
                <a:solidFill>
                  <a:srgbClr val="C00000"/>
                </a:solidFill>
              </a:rPr>
              <a:t>原型</a:t>
            </a:r>
            <a:r>
              <a:rPr lang="zh-CN" altLang="en-US"/>
              <a:t>的存在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5067" y="2819401"/>
            <a:ext cx="2683934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function </a:t>
            </a:r>
            <a:r>
              <a:rPr lang="en-US" altLang="zh-CN" b="1"/>
              <a:t>Person</a:t>
            </a:r>
            <a:r>
              <a:rPr lang="en-US" altLang="zh-CN"/>
              <a:t>(</a:t>
            </a:r>
            <a:r>
              <a:rPr lang="en-US" altLang="zh-CN" i="1"/>
              <a:t>name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     this.name = </a:t>
            </a:r>
            <a:r>
              <a:rPr lang="en-US" altLang="zh-CN" i="1" dirty="0"/>
              <a:t>name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7800" y="408940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699001" y="3352801"/>
            <a:ext cx="195579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87677" y="2802468"/>
            <a:ext cx="2683934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共享方法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1188" y="4066286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34933" y="5219699"/>
            <a:ext cx="2683934" cy="11260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zs</a:t>
            </a:r>
            <a:endParaRPr lang="en-US" altLang="zh-CN" dirty="0"/>
          </a:p>
          <a:p>
            <a:pPr algn="ctr"/>
            <a:r>
              <a:rPr lang="en-US" altLang="zh-CN" dirty="0"/>
              <a:t>__proto__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56810" y="642837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3357034" y="3945468"/>
            <a:ext cx="977899" cy="18372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</p:cNvCxnSpPr>
          <p:nvPr/>
        </p:nvCxnSpPr>
        <p:spPr>
          <a:xfrm flipV="1">
            <a:off x="7018867" y="3928535"/>
            <a:ext cx="948266" cy="1854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原型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8"/>
            <a:ext cx="10720800" cy="44286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__proto</a:t>
            </a:r>
            <a:r>
              <a:rPr lang="en-US" altLang="zh-CN">
                <a:solidFill>
                  <a:schemeClr val="tx1"/>
                </a:solidFill>
              </a:rPr>
              <a:t>__ </a:t>
            </a:r>
            <a:r>
              <a:rPr lang="zh-CN" altLang="en-US">
                <a:solidFill>
                  <a:schemeClr val="tx1"/>
                </a:solidFill>
              </a:rPr>
              <a:t>原先是 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非标准属性，但是 </a:t>
            </a:r>
            <a:r>
              <a:rPr lang="en-US" altLang="zh-CN">
                <a:solidFill>
                  <a:schemeClr val="tx1"/>
                </a:solidFill>
              </a:rPr>
              <a:t>es6 </a:t>
            </a:r>
            <a:r>
              <a:rPr lang="zh-CN" altLang="en-US"/>
              <a:t>规范中开始标准化，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[[prototype]]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__proto__</a:t>
            </a:r>
            <a:r>
              <a:rPr lang="zh-CN" altLang="en-US">
                <a:solidFill>
                  <a:schemeClr val="tx1"/>
                </a:solidFill>
              </a:rPr>
              <a:t>意义相同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尽量</a:t>
            </a:r>
            <a:r>
              <a:rPr lang="zh-CN" altLang="en-US">
                <a:solidFill>
                  <a:srgbClr val="C00000"/>
                </a:solidFill>
              </a:rPr>
              <a:t>不要修改</a:t>
            </a:r>
            <a:r>
              <a:rPr lang="zh-CN" altLang="en-US"/>
              <a:t>这个属性，对</a:t>
            </a:r>
            <a:r>
              <a:rPr lang="zh-CN" altLang="en-US" dirty="0"/>
              <a:t>性能影响非常</a:t>
            </a:r>
            <a:r>
              <a:rPr lang="zh-CN" altLang="en-US"/>
              <a:t>严重的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约定： </a:t>
            </a:r>
            <a:r>
              <a:rPr lang="en-US" altLang="zh-CN">
                <a:solidFill>
                  <a:schemeClr val="tx1"/>
                </a:solidFill>
              </a:rPr>
              <a:t>prototype </a:t>
            </a:r>
            <a:r>
              <a:rPr lang="zh-CN" altLang="en-US">
                <a:solidFill>
                  <a:srgbClr val="C00000"/>
                </a:solidFill>
              </a:rPr>
              <a:t>原型对象 </a:t>
            </a:r>
            <a:r>
              <a:rPr lang="zh-CN" altLang="en-US">
                <a:solidFill>
                  <a:schemeClr val="tx1"/>
                </a:solidFill>
              </a:rPr>
              <a:t>而  </a:t>
            </a:r>
            <a:r>
              <a:rPr lang="en-US" altLang="zh-CN">
                <a:solidFill>
                  <a:schemeClr val="tx1"/>
                </a:solidFill>
              </a:rPr>
              <a:t>__proto__ </a:t>
            </a:r>
            <a:r>
              <a:rPr lang="zh-CN" altLang="en-US">
                <a:solidFill>
                  <a:srgbClr val="C00000"/>
                </a:solidFill>
              </a:rPr>
              <a:t>原型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89" y="2904847"/>
            <a:ext cx="3728245" cy="12963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1380066" y="3553004"/>
            <a:ext cx="1803400" cy="39011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7650" y="1454574"/>
            <a:ext cx="7658083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prototype</a:t>
            </a:r>
            <a:r>
              <a:rPr lang="zh-CN" altLang="en-US" dirty="0"/>
              <a:t>是什么？哪里来的？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都自动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有原型对象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__</a:t>
            </a:r>
            <a:r>
              <a:rPr lang="en-US" altLang="zh-CN" dirty="0"/>
              <a:t>proto</a:t>
            </a:r>
            <a:r>
              <a:rPr lang="en-US" altLang="zh-CN"/>
              <a:t>__</a:t>
            </a:r>
            <a:r>
              <a:rPr lang="zh-CN" altLang="en-US"/>
              <a:t>属性是什么？在</a:t>
            </a:r>
            <a:r>
              <a:rPr lang="zh-CN" altLang="en-US" dirty="0"/>
              <a:t>哪里？指向谁？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实例对象里面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prototype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原型对象，这样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就可以访问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0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根据下面代码，</a:t>
            </a:r>
            <a:r>
              <a:rPr lang="zh-CN" altLang="en-US"/>
              <a:t>请画图（课堂练习）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①：利用画图工具，画出 </a:t>
            </a:r>
            <a:r>
              <a:rPr lang="zh-CN" altLang="en-US" dirty="0">
                <a:solidFill>
                  <a:srgbClr val="C00000"/>
                </a:solidFill>
              </a:rPr>
              <a:t>构造</a:t>
            </a:r>
            <a:r>
              <a:rPr lang="zh-CN" altLang="en-US">
                <a:solidFill>
                  <a:srgbClr val="C00000"/>
                </a:solidFill>
              </a:rPr>
              <a:t>函数  原型对象  </a:t>
            </a:r>
            <a:r>
              <a:rPr lang="zh-CN" altLang="en-US" dirty="0">
                <a:solidFill>
                  <a:srgbClr val="C00000"/>
                </a:solidFill>
              </a:rPr>
              <a:t>实例对象 </a:t>
            </a:r>
            <a:r>
              <a:rPr lang="zh-CN" altLang="en-US" dirty="0"/>
              <a:t>三者的关系</a:t>
            </a:r>
            <a:endParaRPr lang="en-US" altLang="zh-CN" dirty="0"/>
          </a:p>
          <a:p>
            <a:r>
              <a:rPr lang="zh-CN" altLang="en-US" dirty="0"/>
              <a:t>②：要求里面有</a:t>
            </a:r>
            <a:r>
              <a:rPr lang="en-US" altLang="zh-CN" dirty="0">
                <a:solidFill>
                  <a:srgbClr val="C00000"/>
                </a:solidFill>
              </a:rPr>
              <a:t>__proto__ 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constructor </a:t>
            </a:r>
            <a:r>
              <a:rPr lang="zh-CN" altLang="en-US" dirty="0"/>
              <a:t>的指向</a:t>
            </a:r>
            <a:endParaRPr lang="en-US" altLang="zh-CN" dirty="0"/>
          </a:p>
          <a:p>
            <a:r>
              <a:rPr lang="zh-CN" altLang="en-US" dirty="0"/>
              <a:t>③：并在代码打印验证指向正确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50" y="3667723"/>
            <a:ext cx="5542857" cy="17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759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原型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constructor </a:t>
            </a:r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  <a:p>
            <a:r>
              <a:rPr lang="zh-CN" altLang="en-US">
                <a:solidFill>
                  <a:schemeClr val="tx1"/>
                </a:solidFill>
              </a:rPr>
              <a:t>原型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原型</a:t>
            </a:r>
            <a:r>
              <a:rPr lang="zh-CN" altLang="en-US" dirty="0">
                <a:solidFill>
                  <a:srgbClr val="C00000"/>
                </a:solidFill>
              </a:rPr>
              <a:t>链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原型继承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73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原型链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7220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__proto__</a:t>
            </a:r>
            <a:r>
              <a:rPr lang="zh-CN" altLang="en-US" dirty="0"/>
              <a:t>属性链</a:t>
            </a:r>
            <a:r>
              <a:rPr lang="zh-CN" altLang="en-US"/>
              <a:t>状结构称为</a:t>
            </a:r>
            <a:r>
              <a:rPr lang="zh-CN" altLang="en-US">
                <a:solidFill>
                  <a:srgbClr val="C00000"/>
                </a:solidFill>
              </a:rPr>
              <a:t>原型链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作用：</a:t>
            </a:r>
            <a:r>
              <a:rPr lang="zh-CN" altLang="en-US">
                <a:sym typeface="+mn-ea"/>
              </a:rPr>
              <a:t>原型链为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对象成员</a:t>
            </a:r>
            <a:r>
              <a:rPr lang="zh-CN" altLang="en-US">
                <a:sym typeface="+mn-ea"/>
              </a:rPr>
              <a:t>查找机制提供一个方向，或者说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一条路线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3200" y="4487333"/>
            <a:ext cx="1545221" cy="6213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0942" y="4521736"/>
            <a:ext cx="1341890" cy="591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Person</a:t>
            </a:r>
            <a:r>
              <a:rPr lang="zh-CN" sz="1100"/>
              <a:t>原型</a:t>
            </a:r>
            <a:r>
              <a:rPr lang="zh-CN" sz="1100" dirty="0"/>
              <a:t>对象</a:t>
            </a:r>
            <a:r>
              <a:rPr lang="en-US" altLang="zh-CN" sz="1100" dirty="0"/>
              <a:t>prototype</a:t>
            </a:r>
          </a:p>
        </p:txBody>
      </p:sp>
      <p:cxnSp>
        <p:nvCxnSpPr>
          <p:cNvPr id="7" name="直接箭头连接符 6"/>
          <p:cNvCxnSpPr>
            <a:endCxn id="23" idx="1"/>
          </p:cNvCxnSpPr>
          <p:nvPr/>
        </p:nvCxnSpPr>
        <p:spPr>
          <a:xfrm>
            <a:off x="2580906" y="5129925"/>
            <a:ext cx="745490" cy="73914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3" idx="3"/>
            <a:endCxn id="6" idx="2"/>
          </p:cNvCxnSpPr>
          <p:nvPr/>
        </p:nvCxnSpPr>
        <p:spPr>
          <a:xfrm flipV="1">
            <a:off x="4477016" y="5113097"/>
            <a:ext cx="764871" cy="755968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18421" y="4945409"/>
            <a:ext cx="153924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18421" y="4797756"/>
            <a:ext cx="1536065" cy="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05266" y="5420746"/>
            <a:ext cx="1185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zs</a:t>
            </a:r>
            <a:r>
              <a:rPr lang="en-US" altLang="zh-CN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05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proto__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85758" y="5026868"/>
            <a:ext cx="1699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en-US" altLang="zh-CN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.constructor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85758" y="4567886"/>
            <a:ext cx="1323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erson</a:t>
            </a:r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/>
          <p:cNvCxnSpPr>
            <a:stCxn id="6" idx="3"/>
          </p:cNvCxnSpPr>
          <p:nvPr/>
        </p:nvCxnSpPr>
        <p:spPr>
          <a:xfrm flipV="1">
            <a:off x="5912832" y="4003961"/>
            <a:ext cx="864046" cy="813456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11836" y="4404964"/>
            <a:ext cx="286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Person</a:t>
            </a:r>
            <a:r>
              <a:rPr 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原型</a:t>
            </a:r>
            <a:r>
              <a:rPr 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r>
              <a:rPr lang="en-US" altLang="zh-CN" sz="11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prototype</a:t>
            </a:r>
            <a:r>
              <a:rPr lang="en-US" altLang="zh-CN" sz="11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.__proto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28042" y="3326949"/>
            <a:ext cx="1371443" cy="634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Object </a:t>
            </a:r>
            <a:r>
              <a:rPr lang="zh-CN" altLang="en-US" sz="1200" dirty="0"/>
              <a:t>构造函数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18614" y="3543639"/>
            <a:ext cx="1493221" cy="15903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614" y="3255233"/>
            <a:ext cx="133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11835" y="3358696"/>
            <a:ext cx="1371443" cy="6452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Object </a:t>
            </a:r>
            <a:r>
              <a:rPr lang="zh-CN" altLang="en-US" sz="1200" dirty="0"/>
              <a:t>原型对象</a:t>
            </a:r>
          </a:p>
          <a:p>
            <a:pPr algn="ctr"/>
            <a:r>
              <a:rPr lang="en-US" altLang="zh-CN" sz="1200" dirty="0"/>
              <a:t>prototype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999128" y="2313218"/>
            <a:ext cx="1332072" cy="479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null</a:t>
            </a: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V="1">
            <a:off x="6897557" y="2792869"/>
            <a:ext cx="767607" cy="565827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28770" y="3066263"/>
            <a:ext cx="313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Object</a:t>
            </a:r>
            <a:r>
              <a:rPr 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原型对象</a:t>
            </a:r>
            <a:r>
              <a:rPr lang="en-US" altLang="zh-CN" sz="11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prototype</a:t>
            </a:r>
            <a:r>
              <a:rPr lang="en-US" altLang="zh-CN" sz="11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.__proto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26396" y="5651578"/>
            <a:ext cx="1150620" cy="434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4543345" y="4014281"/>
            <a:ext cx="182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原型象</a:t>
            </a:r>
            <a:r>
              <a:rPr lang="en-US" altLang="zh-CN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.constructor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18614" y="3810000"/>
            <a:ext cx="1472242" cy="108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FBD8DC6-4F52-0601-0F5C-0F000C5BEBFC}"/>
              </a:ext>
            </a:extLst>
          </p:cNvPr>
          <p:cNvCxnSpPr/>
          <p:nvPr/>
        </p:nvCxnSpPr>
        <p:spPr>
          <a:xfrm>
            <a:off x="3795370" y="3971925"/>
            <a:ext cx="745490" cy="73914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 animBg="1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原型链</a:t>
            </a:r>
            <a:r>
              <a:rPr lang="en-US" altLang="zh-CN" dirty="0"/>
              <a:t>-</a:t>
            </a:r>
            <a:r>
              <a:rPr lang="zh-CN" altLang="en-US" dirty="0"/>
              <a:t>查找规则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当访问一</a:t>
            </a:r>
            <a:r>
              <a:rPr lang="zh-CN" altLang="en-US"/>
              <a:t>个对象成员</a:t>
            </a:r>
            <a:r>
              <a:rPr lang="en-US" altLang="zh-CN"/>
              <a:t>(</a:t>
            </a:r>
            <a:r>
              <a:rPr lang="zh-CN" altLang="en-US"/>
              <a:t>属性</a:t>
            </a:r>
            <a:r>
              <a:rPr lang="en-US" altLang="zh-CN"/>
              <a:t>/</a:t>
            </a:r>
            <a:r>
              <a:rPr lang="zh-CN" altLang="en-US"/>
              <a:t>方法</a:t>
            </a:r>
            <a:r>
              <a:rPr lang="en-US" altLang="zh-CN"/>
              <a:t>)</a:t>
            </a:r>
            <a:r>
              <a:rPr lang="zh-CN" altLang="en-US"/>
              <a:t>时</a:t>
            </a:r>
            <a:r>
              <a:rPr lang="zh-CN" altLang="en-US" dirty="0"/>
              <a:t>，首先查找这个</a:t>
            </a:r>
            <a:r>
              <a:rPr lang="zh-CN" altLang="en-US" dirty="0">
                <a:solidFill>
                  <a:srgbClr val="C00000"/>
                </a:solidFill>
              </a:rPr>
              <a:t>对象自身</a:t>
            </a:r>
            <a:r>
              <a:rPr lang="zh-CN" altLang="en-US"/>
              <a:t>有没有该成员</a:t>
            </a:r>
            <a:r>
              <a:rPr lang="en-US" altLang="zh-CN"/>
              <a:t>(</a:t>
            </a:r>
            <a:r>
              <a:rPr lang="zh-CN" altLang="en-US"/>
              <a:t>属性</a:t>
            </a:r>
            <a:r>
              <a:rPr lang="en-US" altLang="zh-CN"/>
              <a:t>/</a:t>
            </a:r>
            <a:r>
              <a:rPr lang="zh-CN" altLang="en-US"/>
              <a:t>方法</a:t>
            </a:r>
            <a:r>
              <a:rPr lang="en-US" altLang="zh-CN"/>
              <a:t>)</a:t>
            </a:r>
            <a:endParaRPr lang="zh-CN" altLang="en-US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如果没有就查找它</a:t>
            </a:r>
            <a:r>
              <a:rPr lang="zh-CN" altLang="en-US"/>
              <a:t>的原型对象（</a:t>
            </a:r>
            <a:r>
              <a:rPr lang="zh-CN" altLang="en-US" dirty="0"/>
              <a:t>也就是 </a:t>
            </a:r>
            <a:r>
              <a:rPr lang="en-US" altLang="zh-CN" dirty="0"/>
              <a:t>__proto__</a:t>
            </a:r>
            <a:r>
              <a:rPr lang="zh-CN" altLang="en-US" dirty="0"/>
              <a:t>指向的 </a:t>
            </a:r>
            <a:r>
              <a:rPr lang="en-US" altLang="zh-CN" dirty="0">
                <a:solidFill>
                  <a:srgbClr val="C00000"/>
                </a:solidFill>
              </a:rPr>
              <a:t>prototype </a:t>
            </a:r>
            <a:r>
              <a:rPr lang="zh-CN" altLang="en-US" dirty="0">
                <a:solidFill>
                  <a:srgbClr val="C00000"/>
                </a:solidFill>
              </a:rPr>
              <a:t>原型对象</a:t>
            </a:r>
            <a:r>
              <a:rPr lang="zh-CN" altLang="en-US" dirty="0"/>
              <a:t>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如果还没有就查找原型对象</a:t>
            </a:r>
            <a:r>
              <a:rPr lang="zh-CN" altLang="en-US"/>
              <a:t>的原型对象（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zh-CN" altLang="en-US" dirty="0">
                <a:solidFill>
                  <a:srgbClr val="C00000"/>
                </a:solidFill>
              </a:rPr>
              <a:t>的原型对象</a:t>
            </a:r>
            <a:r>
              <a:rPr lang="zh-CN" altLang="en-US" dirty="0"/>
              <a:t>）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依此类推一直找到 </a:t>
            </a:r>
            <a:r>
              <a:rPr lang="en-US" altLang="zh-CN" dirty="0"/>
              <a:t>Object </a:t>
            </a:r>
            <a:r>
              <a:rPr lang="zh-CN" altLang="en-US" dirty="0"/>
              <a:t>为止（</a:t>
            </a:r>
            <a:r>
              <a:rPr lang="en-US" altLang="zh-CN">
                <a:solidFill>
                  <a:srgbClr val="C00000"/>
                </a:solidFill>
              </a:rPr>
              <a:t>null</a:t>
            </a:r>
            <a:r>
              <a:rPr lang="zh-CN" altLang="en-US"/>
              <a:t>）</a:t>
            </a:r>
            <a:endParaRPr lang="en-US" altLang="zh-CN"/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原型链</a:t>
            </a:r>
            <a:r>
              <a:rPr lang="zh-CN" altLang="en-US">
                <a:sym typeface="+mn-ea"/>
              </a:rPr>
              <a:t>就在于为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对象成员</a:t>
            </a:r>
            <a:r>
              <a:rPr lang="zh-CN" altLang="en-US">
                <a:sym typeface="+mn-ea"/>
              </a:rPr>
              <a:t>查找机制提供一个方向，或者说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一条路线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2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原型</a:t>
            </a:r>
            <a:r>
              <a:rPr lang="zh-CN" altLang="en-US"/>
              <a:t>链</a:t>
            </a:r>
            <a:r>
              <a:rPr lang="en-US" altLang="zh-CN"/>
              <a:t>-</a:t>
            </a:r>
            <a:r>
              <a:rPr lang="en-US" altLang="zh-CN">
                <a:solidFill>
                  <a:srgbClr val="C00000"/>
                </a:solidFill>
              </a:rPr>
              <a:t> instanceof </a:t>
            </a:r>
            <a:r>
              <a:rPr lang="zh-CN" altLang="en-US"/>
              <a:t>运算符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语法：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作用：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用来检测</a:t>
            </a:r>
            <a:r>
              <a:rPr lang="zh-CN" altLang="en-US">
                <a:solidFill>
                  <a:srgbClr val="C00000"/>
                </a:solidFill>
              </a:rPr>
              <a:t>构造函数</a:t>
            </a:r>
            <a:r>
              <a:rPr lang="en-US" altLang="zh-CN">
                <a:solidFill>
                  <a:srgbClr val="C00000"/>
                </a:solidFill>
              </a:rPr>
              <a:t>.prototype</a:t>
            </a:r>
            <a:r>
              <a:rPr lang="en-US" altLang="zh-CN"/>
              <a:t> </a:t>
            </a:r>
            <a:r>
              <a:rPr lang="zh-CN" altLang="en-US"/>
              <a:t>是否存在于</a:t>
            </a:r>
            <a:r>
              <a:rPr lang="zh-CN" altLang="en-US">
                <a:solidFill>
                  <a:srgbClr val="C00000"/>
                </a:solidFill>
              </a:rPr>
              <a:t>实例对象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原型链</a:t>
            </a:r>
            <a:r>
              <a:rPr lang="zh-CN" altLang="en-US"/>
              <a:t>上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754010" y="2158515"/>
            <a:ext cx="4934195" cy="6252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olidFill>
                  <a:schemeClr val="tx1"/>
                </a:solidFill>
              </a:rPr>
              <a:t>实例对象</a:t>
            </a:r>
            <a:r>
              <a:rPr lang="en-US" altLang="zh-CN">
                <a:solidFill>
                  <a:schemeClr val="tx1"/>
                </a:solidFill>
              </a:rPr>
              <a:t> </a:t>
            </a:r>
            <a:r>
              <a:rPr lang="en-US" altLang="zh-CN">
                <a:solidFill>
                  <a:srgbClr val="C00000"/>
                </a:solidFill>
              </a:rPr>
              <a:t>instanceof</a:t>
            </a:r>
            <a:r>
              <a:rPr lang="en-US" altLang="zh-CN">
                <a:solidFill>
                  <a:schemeClr val="tx1"/>
                </a:solidFill>
              </a:rPr>
              <a:t> </a:t>
            </a:r>
            <a:r>
              <a:rPr lang="zh-CN" altLang="en-US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99" y="3751748"/>
            <a:ext cx="6591573" cy="29030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82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原型</a:t>
            </a:r>
            <a:r>
              <a:rPr lang="zh-CN" altLang="en-US"/>
              <a:t>链</a:t>
            </a:r>
            <a:r>
              <a:rPr lang="en-US" altLang="zh-CN"/>
              <a:t>-</a:t>
            </a:r>
            <a:r>
              <a:rPr lang="en-US" altLang="zh-CN">
                <a:solidFill>
                  <a:srgbClr val="C00000"/>
                </a:solidFill>
              </a:rPr>
              <a:t> instanceof </a:t>
            </a:r>
            <a:r>
              <a:rPr lang="zh-CN" altLang="en-US"/>
              <a:t>运算符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793585" y="1669205"/>
            <a:ext cx="7076815" cy="6252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olidFill>
                  <a:schemeClr val="tx1"/>
                </a:solidFill>
              </a:rPr>
              <a:t>实例对象</a:t>
            </a:r>
            <a:r>
              <a:rPr lang="en-US" altLang="zh-CN">
                <a:solidFill>
                  <a:schemeClr val="tx1"/>
                </a:solidFill>
              </a:rPr>
              <a:t> </a:t>
            </a:r>
            <a:r>
              <a:rPr lang="en-US" altLang="zh-CN">
                <a:solidFill>
                  <a:srgbClr val="C00000"/>
                </a:solidFill>
              </a:rPr>
              <a:t>instanceof</a:t>
            </a:r>
            <a:r>
              <a:rPr lang="en-US" altLang="zh-CN">
                <a:solidFill>
                  <a:schemeClr val="tx1"/>
                </a:solidFill>
              </a:rPr>
              <a:t> </a:t>
            </a:r>
            <a:r>
              <a:rPr lang="zh-CN" altLang="en-US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60322" y="4732866"/>
            <a:ext cx="1545221" cy="6213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58064" y="4767269"/>
            <a:ext cx="1341890" cy="591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Array</a:t>
            </a:r>
            <a:r>
              <a:rPr lang="zh-CN" sz="1100"/>
              <a:t>原型</a:t>
            </a:r>
            <a:r>
              <a:rPr lang="zh-CN" sz="1100" dirty="0"/>
              <a:t>对象</a:t>
            </a:r>
            <a:r>
              <a:rPr lang="en-US" altLang="zh-CN" sz="1100" dirty="0"/>
              <a:t>prototype</a:t>
            </a:r>
          </a:p>
        </p:txBody>
      </p:sp>
      <p:cxnSp>
        <p:nvCxnSpPr>
          <p:cNvPr id="8" name="直接箭头连接符 7"/>
          <p:cNvCxnSpPr>
            <a:endCxn id="24" idx="1"/>
          </p:cNvCxnSpPr>
          <p:nvPr/>
        </p:nvCxnSpPr>
        <p:spPr>
          <a:xfrm>
            <a:off x="2868028" y="5375458"/>
            <a:ext cx="647137" cy="812636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4" idx="3"/>
            <a:endCxn id="7" idx="2"/>
          </p:cNvCxnSpPr>
          <p:nvPr/>
        </p:nvCxnSpPr>
        <p:spPr>
          <a:xfrm flipV="1">
            <a:off x="4886607" y="5358630"/>
            <a:ext cx="642402" cy="829464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05543" y="5190942"/>
            <a:ext cx="153924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05543" y="5043289"/>
            <a:ext cx="1536065" cy="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92387" y="5666279"/>
            <a:ext cx="1472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[1,2,3]</a:t>
            </a:r>
            <a:r>
              <a:rPr lang="en-US" altLang="zh-CN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05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proto__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72880" y="5272401"/>
            <a:ext cx="1699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en-US" altLang="zh-CN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.constructor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72880" y="4813419"/>
            <a:ext cx="1323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rray</a:t>
            </a:r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/>
          <p:cNvCxnSpPr>
            <a:stCxn id="7" idx="3"/>
          </p:cNvCxnSpPr>
          <p:nvPr/>
        </p:nvCxnSpPr>
        <p:spPr>
          <a:xfrm flipV="1">
            <a:off x="6199954" y="4249494"/>
            <a:ext cx="864046" cy="813456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98958" y="4650497"/>
            <a:ext cx="286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Array</a:t>
            </a:r>
            <a:r>
              <a:rPr 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原型</a:t>
            </a:r>
            <a:r>
              <a:rPr 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r>
              <a:rPr lang="en-US" altLang="zh-CN" sz="11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prototype</a:t>
            </a:r>
            <a:r>
              <a:rPr lang="en-US" altLang="zh-CN" sz="11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.__proto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15164" y="3572482"/>
            <a:ext cx="1371443" cy="634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Object </a:t>
            </a:r>
            <a:r>
              <a:rPr lang="zh-CN" altLang="en-US" sz="1200" dirty="0"/>
              <a:t>构造函数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05736" y="3789172"/>
            <a:ext cx="1493221" cy="15903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05736" y="3500766"/>
            <a:ext cx="133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98957" y="3604229"/>
            <a:ext cx="1371443" cy="6452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Object </a:t>
            </a:r>
            <a:r>
              <a:rPr lang="zh-CN" altLang="en-US" sz="1200" dirty="0"/>
              <a:t>原型对象</a:t>
            </a:r>
          </a:p>
          <a:p>
            <a:pPr algn="ctr"/>
            <a:r>
              <a:rPr lang="en-US" altLang="zh-CN" sz="1200" dirty="0"/>
              <a:t>prototype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286250" y="2558751"/>
            <a:ext cx="1332072" cy="479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null</a:t>
            </a:r>
          </a:p>
        </p:txBody>
      </p:sp>
      <p:cxnSp>
        <p:nvCxnSpPr>
          <p:cNvPr id="22" name="直接箭头连接符 21"/>
          <p:cNvCxnSpPr>
            <a:stCxn id="20" idx="0"/>
            <a:endCxn id="21" idx="2"/>
          </p:cNvCxnSpPr>
          <p:nvPr/>
        </p:nvCxnSpPr>
        <p:spPr>
          <a:xfrm flipV="1">
            <a:off x="7184679" y="3038402"/>
            <a:ext cx="767607" cy="565827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15892" y="3311796"/>
            <a:ext cx="3134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Object</a:t>
            </a:r>
            <a:r>
              <a:rPr lang="zh-CN" sz="11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原型对象</a:t>
            </a:r>
            <a:r>
              <a:rPr lang="en-US" altLang="zh-CN" sz="11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prototype</a:t>
            </a:r>
            <a:r>
              <a:rPr lang="en-US" altLang="zh-CN" sz="11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.__proto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endParaRPr lang="zh-CN" altLang="en-US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515165" y="5897111"/>
            <a:ext cx="1371442" cy="581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[1,2,3]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5"/>
          <p:cNvSpPr txBox="1"/>
          <p:nvPr/>
        </p:nvSpPr>
        <p:spPr>
          <a:xfrm>
            <a:off x="4830467" y="4259814"/>
            <a:ext cx="182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原型象</a:t>
            </a:r>
            <a:r>
              <a:rPr lang="en-US" altLang="zh-CN" sz="105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.constructor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005736" y="4055533"/>
            <a:ext cx="1472242" cy="108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F8B17DB-902A-B3B9-6602-010CD4ECB81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200886" y="4206710"/>
            <a:ext cx="662846" cy="798963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6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原型对象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constructor </a:t>
            </a:r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  <a:p>
            <a:r>
              <a:rPr lang="zh-CN" altLang="en-US">
                <a:solidFill>
                  <a:schemeClr val="tx1"/>
                </a:solidFill>
              </a:rPr>
              <a:t>原型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原型链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原型继承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编程思想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面向过程介绍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面向对象介绍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89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634453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/>
              <a:t>是面向对象编程的另一</a:t>
            </a:r>
            <a:r>
              <a:rPr lang="zh-CN" altLang="en-US"/>
              <a:t>个特征。龙生龙</a:t>
            </a:r>
            <a:r>
              <a:rPr lang="zh-CN" altLang="en-US" dirty="0"/>
              <a:t>、凤生凤、老鼠的儿子会打洞描述的正是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/>
              <a:t>的含义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有些公共的</a:t>
            </a:r>
            <a:r>
              <a:rPr lang="zh-CN" altLang="en-US">
                <a:solidFill>
                  <a:srgbClr val="C00000"/>
                </a:solidFill>
              </a:rPr>
              <a:t>属性和方法</a:t>
            </a:r>
            <a:r>
              <a:rPr lang="zh-CN" altLang="en-US"/>
              <a:t>可以写到</a:t>
            </a:r>
            <a:r>
              <a:rPr lang="zh-CN" altLang="en-US">
                <a:solidFill>
                  <a:srgbClr val="C00000"/>
                </a:solidFill>
              </a:rPr>
              <a:t>父级</a:t>
            </a:r>
            <a:r>
              <a:rPr lang="zh-CN" altLang="en-US"/>
              <a:t>身上，</a:t>
            </a:r>
            <a:r>
              <a:rPr lang="zh-CN" altLang="en-US">
                <a:solidFill>
                  <a:srgbClr val="C00000"/>
                </a:solidFill>
              </a:rPr>
              <a:t>子级</a:t>
            </a: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继承</a:t>
            </a:r>
            <a:r>
              <a:rPr lang="zh-CN" altLang="en-US"/>
              <a:t>也可以</a:t>
            </a:r>
            <a:r>
              <a:rPr lang="zh-CN" altLang="en-US">
                <a:solidFill>
                  <a:srgbClr val="C00000"/>
                </a:solidFill>
              </a:rPr>
              <a:t>使用</a:t>
            </a:r>
            <a:r>
              <a:rPr lang="zh-CN" altLang="en-US"/>
              <a:t>这些属性和方法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JavaScript </a:t>
            </a:r>
            <a:r>
              <a:rPr lang="zh-CN" altLang="en-US"/>
              <a:t>中大多是借助</a:t>
            </a:r>
            <a:r>
              <a:rPr lang="zh-CN" altLang="en-US">
                <a:solidFill>
                  <a:srgbClr val="C00000"/>
                </a:solidFill>
              </a:rPr>
              <a:t>原型对象</a:t>
            </a:r>
            <a:r>
              <a:rPr lang="zh-CN" altLang="en-US"/>
              <a:t>实现</a:t>
            </a:r>
            <a:r>
              <a:rPr lang="zh-CN" altLang="en-US">
                <a:solidFill>
                  <a:srgbClr val="C00000"/>
                </a:solidFill>
              </a:rPr>
              <a:t>继承</a:t>
            </a:r>
            <a:r>
              <a:rPr lang="zh-CN" altLang="en-US"/>
              <a:t>的特性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</a:t>
            </a:r>
            <a:r>
              <a:rPr lang="zh-CN" altLang="en-US" dirty="0">
                <a:solidFill>
                  <a:schemeClr val="tx1"/>
                </a:solidFill>
              </a:rPr>
              <a:t>来看个代码：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4" y="3634447"/>
            <a:ext cx="3437787" cy="1783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15" y="3634448"/>
            <a:ext cx="3362086" cy="1781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98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1199"/>
            <a:ext cx="523272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1. 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/>
              <a:t>抽取公共部分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把男人和女人公共的部分抽取出来</a:t>
            </a:r>
            <a:r>
              <a:rPr lang="zh-CN" altLang="en-US">
                <a:solidFill>
                  <a:schemeClr val="tx1"/>
                </a:solidFill>
              </a:rPr>
              <a:t>放到</a:t>
            </a:r>
            <a:r>
              <a:rPr lang="en-US" altLang="zh-CN">
                <a:solidFill>
                  <a:srgbClr val="C00000"/>
                </a:solidFill>
              </a:rPr>
              <a:t>person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里面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6226217" y="1709733"/>
            <a:ext cx="523272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</a:rPr>
              <a:t>2. </a:t>
            </a:r>
            <a:r>
              <a:rPr lang="zh-CN" altLang="en-US" b="1">
                <a:solidFill>
                  <a:srgbClr val="C00000"/>
                </a:solidFill>
              </a:rPr>
              <a:t>继承</a:t>
            </a:r>
            <a:r>
              <a:rPr lang="en-US" altLang="zh-CN" b="1">
                <a:solidFill>
                  <a:srgbClr val="C00000"/>
                </a:solidFill>
              </a:rPr>
              <a:t>-</a:t>
            </a:r>
            <a:r>
              <a:rPr lang="zh-CN" altLang="en-US" b="1"/>
              <a:t> 通过原型对象实现继承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把男人和女人</a:t>
            </a:r>
            <a:r>
              <a:rPr lang="zh-CN" altLang="en-US">
                <a:solidFill>
                  <a:srgbClr val="C00000"/>
                </a:solidFill>
              </a:rPr>
              <a:t>原型对象</a:t>
            </a:r>
            <a:r>
              <a:rPr lang="zh-CN" altLang="en-US">
                <a:solidFill>
                  <a:schemeClr val="tx1"/>
                </a:solidFill>
              </a:rPr>
              <a:t>赋值为 </a:t>
            </a:r>
            <a:r>
              <a:rPr lang="en-US" altLang="zh-CN">
                <a:solidFill>
                  <a:srgbClr val="C00000"/>
                </a:solidFill>
              </a:rPr>
              <a:t>person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7" y="2673455"/>
            <a:ext cx="3317088" cy="2983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66" y="2741666"/>
            <a:ext cx="3666667" cy="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120172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3. </a:t>
            </a:r>
            <a:r>
              <a:rPr lang="zh-CN" altLang="en-US" b="1" dirty="0">
                <a:solidFill>
                  <a:srgbClr val="C00000"/>
                </a:solidFill>
              </a:rPr>
              <a:t>问题：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如果给女人添加一个</a:t>
            </a:r>
            <a:r>
              <a:rPr lang="en-US" altLang="zh-CN">
                <a:solidFill>
                  <a:schemeClr val="tx1"/>
                </a:solidFill>
              </a:rPr>
              <a:t>baby</a:t>
            </a:r>
            <a:r>
              <a:rPr lang="zh-CN" altLang="en-US">
                <a:solidFill>
                  <a:schemeClr val="tx1"/>
                </a:solidFill>
              </a:rPr>
              <a:t>方法，男人也会自动增加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原因：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男人和女人都同时使用了同一个对象，根据引用类型的特点，他们指向</a:t>
            </a:r>
            <a:r>
              <a:rPr lang="zh-CN" altLang="en-US">
                <a:solidFill>
                  <a:srgbClr val="C00000"/>
                </a:solidFill>
              </a:rPr>
              <a:t>同一个对象</a:t>
            </a:r>
            <a:r>
              <a:rPr lang="zh-CN" altLang="en-US">
                <a:solidFill>
                  <a:schemeClr val="tx1"/>
                </a:solidFill>
              </a:rPr>
              <a:t>，修改一个就会都影响（</a:t>
            </a:r>
            <a:r>
              <a:rPr lang="zh-CN" altLang="en-US">
                <a:solidFill>
                  <a:srgbClr val="C00000"/>
                </a:solidFill>
              </a:rPr>
              <a:t>对象不独立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7418" y="3429000"/>
            <a:ext cx="9837163" cy="3033586"/>
            <a:chOff x="1464234" y="2169477"/>
            <a:chExt cx="5238115" cy="2091055"/>
          </a:xfrm>
        </p:grpSpPr>
        <p:sp>
          <p:nvSpPr>
            <p:cNvPr id="11" name="矩形 10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4540325" y="4164947"/>
            <a:ext cx="1439496" cy="64566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79821" y="4641784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cxnSpLocks/>
            <a:endCxn id="17" idx="1"/>
          </p:cNvCxnSpPr>
          <p:nvPr/>
        </p:nvCxnSpPr>
        <p:spPr>
          <a:xfrm flipV="1">
            <a:off x="4485391" y="4828463"/>
            <a:ext cx="1494430" cy="2432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7410687" y="4828462"/>
            <a:ext cx="78470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5999" y="3993103"/>
            <a:ext cx="3050234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Man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person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5157" y="4911190"/>
            <a:ext cx="3050234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Woman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person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95" y="4338180"/>
            <a:ext cx="1881367" cy="980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54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7650" y="1454574"/>
            <a:ext cx="7658083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JavaScript</a:t>
            </a:r>
            <a:r>
              <a:rPr lang="zh-CN" altLang="en-US"/>
              <a:t>实现继承借助于谁呢？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借助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实现继承的特性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用字面量对象继承有什么缺点？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同一个对象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，修改任何一个都会影响其他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对象不独立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的问题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8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634453" cy="1556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en-US" altLang="zh-CN" b="1">
                <a:solidFill>
                  <a:srgbClr val="C00000"/>
                </a:solidFill>
              </a:rPr>
              <a:t>. </a:t>
            </a:r>
            <a:r>
              <a:rPr lang="zh-CN" altLang="en-US" b="1" dirty="0">
                <a:solidFill>
                  <a:srgbClr val="C00000"/>
                </a:solidFill>
              </a:rPr>
              <a:t>解决：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需求：男人和女人不要使用</a:t>
            </a:r>
            <a:r>
              <a:rPr lang="zh-CN" altLang="en-US" dirty="0">
                <a:solidFill>
                  <a:srgbClr val="C00000"/>
                </a:solidFill>
              </a:rPr>
              <a:t>同一个对象</a:t>
            </a:r>
            <a:r>
              <a:rPr lang="zh-CN" altLang="en-US" dirty="0">
                <a:solidFill>
                  <a:schemeClr val="tx1"/>
                </a:solidFill>
              </a:rPr>
              <a:t>，但是不同对象里面包含</a:t>
            </a:r>
            <a:r>
              <a:rPr lang="zh-CN" altLang="en-US" dirty="0">
                <a:solidFill>
                  <a:srgbClr val="C00000"/>
                </a:solidFill>
              </a:rPr>
              <a:t>相同的属性和方法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2679DC-AEE6-690D-6EAD-E4323DB86AB8}"/>
              </a:ext>
            </a:extLst>
          </p:cNvPr>
          <p:cNvGrpSpPr/>
          <p:nvPr/>
        </p:nvGrpSpPr>
        <p:grpSpPr>
          <a:xfrm>
            <a:off x="993411" y="3277466"/>
            <a:ext cx="9837163" cy="3033586"/>
            <a:chOff x="1464234" y="2169477"/>
            <a:chExt cx="5238115" cy="20910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2774A5-AB95-3E5B-6040-15548B194E01}"/>
                </a:ext>
              </a:extLst>
            </p:cNvPr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CD541D-D83E-00EB-AE62-68141592312D}"/>
                </a:ext>
              </a:extLst>
            </p:cNvPr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FA0EF2-0F98-0148-16C4-656EA9E3F124}"/>
              </a:ext>
            </a:extLst>
          </p:cNvPr>
          <p:cNvCxnSpPr>
            <a:cxnSpLocks/>
          </p:cNvCxnSpPr>
          <p:nvPr/>
        </p:nvCxnSpPr>
        <p:spPr>
          <a:xfrm>
            <a:off x="4549086" y="4069308"/>
            <a:ext cx="1352743" cy="140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BDFCDAB-4B2F-51D5-4A5C-D57A68C20EAF}"/>
              </a:ext>
            </a:extLst>
          </p:cNvPr>
          <p:cNvSpPr/>
          <p:nvPr/>
        </p:nvSpPr>
        <p:spPr>
          <a:xfrm>
            <a:off x="5906144" y="3896652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4033D0E-613A-1755-2070-87711A55FDD6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4549086" y="5208865"/>
            <a:ext cx="1357058" cy="270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567E3EA-4964-4EA3-02F3-254BDAF49D83}"/>
              </a:ext>
            </a:extLst>
          </p:cNvPr>
          <p:cNvCxnSpPr>
            <a:cxnSpLocks/>
          </p:cNvCxnSpPr>
          <p:nvPr/>
        </p:nvCxnSpPr>
        <p:spPr>
          <a:xfrm>
            <a:off x="7337010" y="5235878"/>
            <a:ext cx="9146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795D8F5-EBEE-8F06-8CB0-69B221387B17}"/>
              </a:ext>
            </a:extLst>
          </p:cNvPr>
          <p:cNvSpPr/>
          <p:nvPr/>
        </p:nvSpPr>
        <p:spPr>
          <a:xfrm>
            <a:off x="1504765" y="3868619"/>
            <a:ext cx="3050234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Man</a:t>
            </a:r>
            <a:r>
              <a:rPr lang="en-US" altLang="zh-CN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E5C07B"/>
                </a:solidFill>
                <a:latin typeface="Consolas" panose="020B0609020204030204" pitchFamily="49" charset="0"/>
              </a:rPr>
              <a:t>?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7DF3A7-1344-727A-B358-76F4F73D7FB8}"/>
              </a:ext>
            </a:extLst>
          </p:cNvPr>
          <p:cNvSpPr/>
          <p:nvPr/>
        </p:nvSpPr>
        <p:spPr>
          <a:xfrm>
            <a:off x="1498852" y="5035188"/>
            <a:ext cx="3050234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Woman</a:t>
            </a:r>
            <a:r>
              <a:rPr lang="en-US" altLang="zh-CN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E5C07B"/>
                </a:solidFill>
                <a:latin typeface="Consolas" panose="020B0609020204030204" pitchFamily="49" charset="0"/>
              </a:rPr>
              <a:t>?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0B52FE5-116A-022F-3F9E-C3221B86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16" y="3708418"/>
            <a:ext cx="1405466" cy="749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7F6B758-4AA5-4217-75EE-5FB21B75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16" y="4830777"/>
            <a:ext cx="1405466" cy="749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B615338-6164-0D91-C4CF-4D484506A6D6}"/>
              </a:ext>
            </a:extLst>
          </p:cNvPr>
          <p:cNvSpPr/>
          <p:nvPr/>
        </p:nvSpPr>
        <p:spPr>
          <a:xfrm>
            <a:off x="5906144" y="5022186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0x222222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C9EFF7-DD7E-DEAA-A886-652C5B0851B8}"/>
              </a:ext>
            </a:extLst>
          </p:cNvPr>
          <p:cNvCxnSpPr>
            <a:cxnSpLocks/>
          </p:cNvCxnSpPr>
          <p:nvPr/>
        </p:nvCxnSpPr>
        <p:spPr>
          <a:xfrm>
            <a:off x="7337010" y="4091844"/>
            <a:ext cx="9146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634453" cy="1556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en-US" altLang="zh-CN" b="1">
                <a:solidFill>
                  <a:srgbClr val="C00000"/>
                </a:solidFill>
              </a:rPr>
              <a:t>. </a:t>
            </a:r>
            <a:r>
              <a:rPr lang="zh-CN" altLang="en-US" b="1" dirty="0">
                <a:solidFill>
                  <a:srgbClr val="C00000"/>
                </a:solidFill>
              </a:rPr>
              <a:t>解决：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需求：男人和女人不要使用</a:t>
            </a:r>
            <a:r>
              <a:rPr lang="zh-CN" altLang="en-US" dirty="0">
                <a:solidFill>
                  <a:srgbClr val="C00000"/>
                </a:solidFill>
              </a:rPr>
              <a:t>同一个对象</a:t>
            </a:r>
            <a:r>
              <a:rPr lang="zh-CN" altLang="en-US" dirty="0">
                <a:solidFill>
                  <a:schemeClr val="tx1"/>
                </a:solidFill>
              </a:rPr>
              <a:t>，但是不同对象里面包含</a:t>
            </a:r>
            <a:r>
              <a:rPr lang="zh-CN" altLang="en-US" dirty="0">
                <a:solidFill>
                  <a:srgbClr val="C00000"/>
                </a:solidFill>
              </a:rPr>
              <a:t>相同的属性和方法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答案：</a:t>
            </a:r>
            <a:r>
              <a:rPr lang="zh-CN" altLang="en-US" dirty="0">
                <a:solidFill>
                  <a:srgbClr val="C00000"/>
                </a:solidFill>
              </a:rPr>
              <a:t>构造函数实例化</a:t>
            </a:r>
            <a:r>
              <a:rPr lang="zh-CN" altLang="en-US">
                <a:solidFill>
                  <a:srgbClr val="C00000"/>
                </a:solidFill>
              </a:rPr>
              <a:t>对象继承，</a:t>
            </a:r>
            <a:r>
              <a:rPr lang="zh-CN" altLang="en-US">
                <a:solidFill>
                  <a:schemeClr val="tx1"/>
                </a:solidFill>
              </a:rPr>
              <a:t>因为 </a:t>
            </a:r>
            <a:r>
              <a:rPr lang="en-US" altLang="zh-CN">
                <a:solidFill>
                  <a:schemeClr val="tx1"/>
                </a:solidFill>
              </a:rPr>
              <a:t>new </a:t>
            </a:r>
            <a:r>
              <a:rPr lang="zh-CN" altLang="en-US">
                <a:solidFill>
                  <a:schemeClr val="tx1"/>
                </a:solidFill>
              </a:rPr>
              <a:t>每次都会创建一个新的对象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34" y="1665661"/>
            <a:ext cx="3388615" cy="1336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C6BE91-7D05-0584-846A-4497EAA597DE}"/>
              </a:ext>
            </a:extLst>
          </p:cNvPr>
          <p:cNvGrpSpPr/>
          <p:nvPr/>
        </p:nvGrpSpPr>
        <p:grpSpPr>
          <a:xfrm>
            <a:off x="971638" y="3293870"/>
            <a:ext cx="9837163" cy="3033586"/>
            <a:chOff x="1464234" y="2169477"/>
            <a:chExt cx="5238115" cy="209105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07F72BF-0DE7-BF11-A7A7-07813408ED37}"/>
                </a:ext>
              </a:extLst>
            </p:cNvPr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EE67D71-EB43-B25C-CB97-66B23BD2372C}"/>
                </a:ext>
              </a:extLst>
            </p:cNvPr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内存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245F18F-88B7-760A-C4B2-CBC1B27CD217}"/>
              </a:ext>
            </a:extLst>
          </p:cNvPr>
          <p:cNvCxnSpPr>
            <a:cxnSpLocks/>
          </p:cNvCxnSpPr>
          <p:nvPr/>
        </p:nvCxnSpPr>
        <p:spPr>
          <a:xfrm>
            <a:off x="4527313" y="4085712"/>
            <a:ext cx="1352743" cy="140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6395977-373B-E4EF-EE3D-4F0010C9E11B}"/>
              </a:ext>
            </a:extLst>
          </p:cNvPr>
          <p:cNvSpPr/>
          <p:nvPr/>
        </p:nvSpPr>
        <p:spPr>
          <a:xfrm>
            <a:off x="5884371" y="3913056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0x111111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DF73BA-31CE-1C82-3A07-08D49AF340C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4527313" y="5225269"/>
            <a:ext cx="1357058" cy="270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9A0BA2C-DD5E-FF68-04AE-BA370A151394}"/>
              </a:ext>
            </a:extLst>
          </p:cNvPr>
          <p:cNvCxnSpPr>
            <a:cxnSpLocks/>
          </p:cNvCxnSpPr>
          <p:nvPr/>
        </p:nvCxnSpPr>
        <p:spPr>
          <a:xfrm>
            <a:off x="7315237" y="5252282"/>
            <a:ext cx="9146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9AAC497-A7DA-3C79-47C8-1CC55BA80D4F}"/>
              </a:ext>
            </a:extLst>
          </p:cNvPr>
          <p:cNvSpPr/>
          <p:nvPr/>
        </p:nvSpPr>
        <p:spPr>
          <a:xfrm>
            <a:off x="1233714" y="3885023"/>
            <a:ext cx="3299512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Man</a:t>
            </a:r>
            <a:r>
              <a:rPr lang="en-US" altLang="zh-CN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E5C07B"/>
                </a:solidFill>
                <a:latin typeface="Consolas" panose="020B0609020204030204" pitchFamily="49" charset="0"/>
              </a:rPr>
              <a:t>new Person()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4DC429A-3D18-B033-886C-D8EF619FEA23}"/>
              </a:ext>
            </a:extLst>
          </p:cNvPr>
          <p:cNvSpPr/>
          <p:nvPr/>
        </p:nvSpPr>
        <p:spPr>
          <a:xfrm>
            <a:off x="1067587" y="5051592"/>
            <a:ext cx="3459726" cy="4013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Woman</a:t>
            </a:r>
            <a:r>
              <a:rPr lang="en-US" altLang="zh-CN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E5C07B"/>
                </a:solidFill>
                <a:latin typeface="Consolas" panose="020B0609020204030204" pitchFamily="49" charset="0"/>
              </a:rPr>
              <a:t>new Person()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2C71ED5-478F-FBF5-389B-1C271C42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43" y="3724822"/>
            <a:ext cx="1405466" cy="749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68C2B22-6BB0-B6FD-0F01-3C7DD2F5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43" y="4847181"/>
            <a:ext cx="1405466" cy="749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F2C6AC67-24DB-22C6-403E-D6ECA9F07CC6}"/>
              </a:ext>
            </a:extLst>
          </p:cNvPr>
          <p:cNvSpPr/>
          <p:nvPr/>
        </p:nvSpPr>
        <p:spPr>
          <a:xfrm>
            <a:off x="5884371" y="5038590"/>
            <a:ext cx="1430866" cy="3733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0x222222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21B9DF8-22CB-7F82-D37E-9B72BE66B61D}"/>
              </a:ext>
            </a:extLst>
          </p:cNvPr>
          <p:cNvCxnSpPr>
            <a:cxnSpLocks/>
          </p:cNvCxnSpPr>
          <p:nvPr/>
        </p:nvCxnSpPr>
        <p:spPr>
          <a:xfrm>
            <a:off x="7315237" y="4108248"/>
            <a:ext cx="9146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原型继承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634453" cy="1556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en-US" altLang="zh-CN" b="1">
                <a:solidFill>
                  <a:srgbClr val="C00000"/>
                </a:solidFill>
              </a:rPr>
              <a:t>. </a:t>
            </a:r>
            <a:r>
              <a:rPr lang="zh-CN" altLang="en-US" b="1">
                <a:solidFill>
                  <a:srgbClr val="C00000"/>
                </a:solidFill>
              </a:rPr>
              <a:t>完整过程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760322" y="4233332"/>
            <a:ext cx="1545221" cy="6213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Woman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58064" y="4267735"/>
            <a:ext cx="1341890" cy="591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Woman</a:t>
            </a:r>
            <a:r>
              <a:rPr lang="zh-CN" sz="1100"/>
              <a:t>原型</a:t>
            </a:r>
            <a:r>
              <a:rPr lang="zh-CN" sz="1100" dirty="0"/>
              <a:t>对象</a:t>
            </a:r>
            <a:r>
              <a:rPr lang="en-US" altLang="zh-CN" sz="1100" dirty="0"/>
              <a:t>prototype</a:t>
            </a:r>
          </a:p>
        </p:txBody>
      </p:sp>
      <p:cxnSp>
        <p:nvCxnSpPr>
          <p:cNvPr id="23" name="直接箭头连接符 22"/>
          <p:cNvCxnSpPr>
            <a:endCxn id="39" idx="1"/>
          </p:cNvCxnSpPr>
          <p:nvPr/>
        </p:nvCxnSpPr>
        <p:spPr>
          <a:xfrm>
            <a:off x="2868028" y="4875924"/>
            <a:ext cx="653801" cy="990437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2" idx="2"/>
          </p:cNvCxnSpPr>
          <p:nvPr/>
        </p:nvCxnSpPr>
        <p:spPr>
          <a:xfrm flipV="1">
            <a:off x="4886607" y="4859096"/>
            <a:ext cx="642402" cy="829464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05543" y="4543755"/>
            <a:ext cx="1536065" cy="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92387" y="5166745"/>
            <a:ext cx="1472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xl</a:t>
            </a:r>
            <a:r>
              <a:rPr lang="en-US" altLang="zh-CN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05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proto__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372880" y="4313885"/>
            <a:ext cx="1383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Woman.prototype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直接箭头连接符 29"/>
          <p:cNvCxnSpPr>
            <a:stCxn id="22" idx="3"/>
            <a:endCxn id="44" idx="2"/>
          </p:cNvCxnSpPr>
          <p:nvPr/>
        </p:nvCxnSpPr>
        <p:spPr>
          <a:xfrm flipV="1">
            <a:off x="6199954" y="3723312"/>
            <a:ext cx="864046" cy="840104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521829" y="5575378"/>
            <a:ext cx="1371442" cy="5819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xl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88198" y="2087348"/>
            <a:ext cx="1545221" cy="6213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285940" y="2121751"/>
            <a:ext cx="1341890" cy="591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Person</a:t>
            </a:r>
            <a:r>
              <a:rPr lang="zh-CN" sz="1100"/>
              <a:t>原型</a:t>
            </a:r>
            <a:r>
              <a:rPr lang="zh-CN" sz="1100" dirty="0"/>
              <a:t>对象</a:t>
            </a:r>
            <a:r>
              <a:rPr lang="en-US" altLang="zh-CN" sz="1100" dirty="0"/>
              <a:t>prototype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393055" y="3131951"/>
            <a:ext cx="1341890" cy="591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new Person()</a:t>
            </a:r>
          </a:p>
          <a:p>
            <a:pPr algn="ctr"/>
            <a:r>
              <a:rPr lang="zh-CN" altLang="en-US" sz="1100"/>
              <a:t>实例对象</a:t>
            </a:r>
            <a:endParaRPr lang="en-US" altLang="zh-CN" sz="1100" dirty="0"/>
          </a:p>
        </p:txBody>
      </p:sp>
      <p:cxnSp>
        <p:nvCxnSpPr>
          <p:cNvPr id="46" name="直接箭头连接符 45"/>
          <p:cNvCxnSpPr>
            <a:endCxn id="44" idx="1"/>
          </p:cNvCxnSpPr>
          <p:nvPr/>
        </p:nvCxnSpPr>
        <p:spPr>
          <a:xfrm>
            <a:off x="5921490" y="2708667"/>
            <a:ext cx="471565" cy="718965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343267" y="3186799"/>
            <a:ext cx="1472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r>
              <a:rPr lang="en-US" altLang="zh-CN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05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proto__</a:t>
            </a:r>
          </a:p>
        </p:txBody>
      </p:sp>
      <p:cxnSp>
        <p:nvCxnSpPr>
          <p:cNvPr id="49" name="直接箭头连接符 48"/>
          <p:cNvCxnSpPr>
            <a:endCxn id="43" idx="2"/>
          </p:cNvCxnSpPr>
          <p:nvPr/>
        </p:nvCxnSpPr>
        <p:spPr>
          <a:xfrm flipV="1">
            <a:off x="7729650" y="2713112"/>
            <a:ext cx="1227235" cy="727603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738258" y="2297509"/>
            <a:ext cx="1472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eat</a:t>
            </a:r>
            <a:r>
              <a:rPr lang="zh-CN" altLang="en-US" sz="105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sz="105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49759" y="2163515"/>
            <a:ext cx="1383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erson</a:t>
            </a:r>
            <a:r>
              <a:rPr 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.prototype</a:t>
            </a:r>
            <a:endParaRPr lang="en-US" sz="105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33419" y="2417431"/>
            <a:ext cx="1536065" cy="0"/>
          </a:xfrm>
          <a:prstGeom prst="straightConnector1">
            <a:avLst/>
          </a:prstGeom>
          <a:ln w="190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8" grpId="0"/>
      <p:bldP spid="51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634453" cy="29215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真正做这个案例，我们的思路应该是</a:t>
            </a:r>
            <a:r>
              <a:rPr lang="zh-CN" altLang="en-US">
                <a:solidFill>
                  <a:schemeClr val="tx1"/>
                </a:solidFill>
              </a:rPr>
              <a:t>先考虑</a:t>
            </a:r>
            <a:r>
              <a:rPr lang="zh-CN" altLang="en-US">
                <a:solidFill>
                  <a:srgbClr val="C00000"/>
                </a:solidFill>
              </a:rPr>
              <a:t>父级</a:t>
            </a:r>
            <a:r>
              <a:rPr lang="zh-CN" altLang="en-US">
                <a:solidFill>
                  <a:schemeClr val="tx1"/>
                </a:solidFill>
              </a:rPr>
              <a:t>，后考虑</a:t>
            </a:r>
            <a:r>
              <a:rPr lang="zh-CN" altLang="en-US">
                <a:solidFill>
                  <a:srgbClr val="C00000"/>
                </a:solidFill>
              </a:rPr>
              <a:t>子级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父级</a:t>
            </a:r>
            <a:r>
              <a:rPr lang="zh-CN" altLang="en-US">
                <a:solidFill>
                  <a:schemeClr val="tx1"/>
                </a:solidFill>
              </a:rPr>
              <a:t>人共有的属性和方法有那些，然后做个</a:t>
            </a:r>
            <a:r>
              <a:rPr lang="zh-CN" altLang="en-US">
                <a:solidFill>
                  <a:srgbClr val="C00000"/>
                </a:solidFill>
              </a:rPr>
              <a:t>构造函数</a:t>
            </a:r>
            <a:r>
              <a:rPr lang="zh-CN" altLang="en-US">
                <a:solidFill>
                  <a:schemeClr val="tx1"/>
                </a:solidFill>
              </a:rPr>
              <a:t>，进行封装。</a:t>
            </a:r>
            <a:endParaRPr lang="en-US" altLang="zh-CN">
              <a:solidFill>
                <a:schemeClr val="tx1"/>
              </a:solidFill>
            </a:endParaRP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一般公共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写到构造函数</a:t>
            </a:r>
            <a:r>
              <a:rPr lang="zh-CN" altLang="en-US">
                <a:solidFill>
                  <a:srgbClr val="C00000"/>
                </a:solidFill>
              </a:rPr>
              <a:t>内部</a:t>
            </a:r>
            <a:r>
              <a:rPr lang="zh-CN" altLang="en-US">
                <a:solidFill>
                  <a:schemeClr val="tx1"/>
                </a:solidFill>
              </a:rPr>
              <a:t>，公共</a:t>
            </a:r>
            <a:r>
              <a:rPr lang="zh-CN" altLang="en-US">
                <a:solidFill>
                  <a:srgbClr val="C00000"/>
                </a:solidFill>
              </a:rPr>
              <a:t>方法</a:t>
            </a:r>
            <a:r>
              <a:rPr lang="zh-CN" altLang="en-US">
                <a:solidFill>
                  <a:schemeClr val="tx1"/>
                </a:solidFill>
              </a:rPr>
              <a:t>，挂载到构造函数</a:t>
            </a:r>
            <a:r>
              <a:rPr lang="zh-CN" altLang="en-US">
                <a:solidFill>
                  <a:srgbClr val="C00000"/>
                </a:solidFill>
              </a:rPr>
              <a:t>原型对象</a:t>
            </a:r>
            <a:r>
              <a:rPr lang="zh-CN" altLang="en-US">
                <a:solidFill>
                  <a:schemeClr val="tx1"/>
                </a:solidFill>
              </a:rPr>
              <a:t>身上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子级</a:t>
            </a:r>
            <a:endParaRPr lang="en-US" altLang="zh-CN">
              <a:solidFill>
                <a:srgbClr val="C00000"/>
              </a:solidFill>
            </a:endParaRPr>
          </a:p>
          <a:p>
            <a:pPr marL="702038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男人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>
                <a:solidFill>
                  <a:schemeClr val="tx1"/>
                </a:solidFill>
              </a:rPr>
              <a:t>人类的属性和方法，之后创建自己独有的属性和方法</a:t>
            </a:r>
            <a:endParaRPr lang="en-US" altLang="zh-CN" dirty="0">
              <a:solidFill>
                <a:schemeClr val="tx1"/>
              </a:solidFill>
            </a:endParaRPr>
          </a:p>
          <a:p>
            <a:pPr marL="702038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子级女人</a:t>
            </a:r>
            <a:r>
              <a:rPr lang="zh-CN" altLang="en-US">
                <a:solidFill>
                  <a:schemeClr val="tx1"/>
                </a:solidFill>
              </a:rPr>
              <a:t>同理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注意： 因为对象覆盖了原型对象，所以在把</a:t>
            </a:r>
            <a:r>
              <a:rPr lang="en-US" altLang="zh-CN">
                <a:solidFill>
                  <a:srgbClr val="C00000"/>
                </a:solidFill>
              </a:rPr>
              <a:t>constructor</a:t>
            </a:r>
            <a:r>
              <a:rPr lang="zh-CN" altLang="en-US">
                <a:solidFill>
                  <a:schemeClr val="tx1"/>
                </a:solidFill>
              </a:rPr>
              <a:t>指回当前构造函数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18" y="1591199"/>
            <a:ext cx="3388615" cy="1336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18" y="3350247"/>
            <a:ext cx="3376393" cy="1162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86" y="4584509"/>
            <a:ext cx="4904762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97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编程思想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839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目的： 练习</a:t>
            </a:r>
            <a:r>
              <a:rPr lang="zh-CN" altLang="en-US" dirty="0">
                <a:solidFill>
                  <a:srgbClr val="C00000"/>
                </a:solidFill>
              </a:rPr>
              <a:t>面向对象</a:t>
            </a:r>
            <a:r>
              <a:rPr lang="zh-CN" altLang="en-US" dirty="0"/>
              <a:t>写插件（模态框）</a:t>
            </a:r>
            <a:endParaRPr lang="en-US" altLang="zh-CN" dirty="0"/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2266936"/>
            <a:ext cx="5799667" cy="41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面向过程编程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面向过程</a:t>
            </a:r>
            <a:r>
              <a:rPr lang="zh-CN" altLang="en-US" dirty="0">
                <a:sym typeface="+mn-ea"/>
              </a:rPr>
              <a:t>就是分析出解决问题所需要的步骤，然后用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函数</a:t>
            </a:r>
            <a:r>
              <a:rPr lang="zh-CN" altLang="en-US" dirty="0">
                <a:sym typeface="+mn-ea"/>
              </a:rPr>
              <a:t>把这些步骤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一步一步</a:t>
            </a:r>
            <a:r>
              <a:rPr lang="zh-CN" altLang="en-US" dirty="0">
                <a:sym typeface="+mn-ea"/>
              </a:rPr>
              <a:t>实现，使用的时候再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一个一个</a:t>
            </a:r>
            <a:r>
              <a:rPr lang="zh-CN" altLang="en-US" dirty="0">
                <a:sym typeface="+mn-ea"/>
              </a:rPr>
              <a:t>的依次调用就可以了。</a:t>
            </a: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举个栗子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：蛋炒饭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面向过程，就是按照我们分析好了的步骤，按照步骤解决问题。</a:t>
            </a: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13" y="3555458"/>
            <a:ext cx="1829277" cy="1710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755351"/>
            <a:ext cx="2118457" cy="1329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99" y="3526502"/>
            <a:ext cx="1814521" cy="17397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629" y="3527510"/>
            <a:ext cx="1745644" cy="17387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20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分析需求：</a:t>
            </a:r>
            <a:endParaRPr lang="en-US" altLang="zh-CN" dirty="0"/>
          </a:p>
          <a:p>
            <a:r>
              <a:rPr lang="en-US" altLang="zh-CN"/>
              <a:t>1. </a:t>
            </a:r>
            <a:r>
              <a:rPr lang="zh-CN" altLang="en-US"/>
              <a:t>多个模态框一样的，而且每次点击都会出来一个，怎么做呢？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构造函数。</a:t>
            </a:r>
            <a:r>
              <a:rPr lang="zh-CN" altLang="en-US"/>
              <a:t>把模态框封装一个</a:t>
            </a:r>
            <a:r>
              <a:rPr lang="zh-CN" altLang="en-US">
                <a:solidFill>
                  <a:srgbClr val="C00000"/>
                </a:solidFill>
              </a:rPr>
              <a:t>构造函数 </a:t>
            </a:r>
            <a:r>
              <a:rPr lang="en-US" altLang="zh-CN">
                <a:solidFill>
                  <a:srgbClr val="C00000"/>
                </a:solidFill>
              </a:rPr>
              <a:t>Modal</a:t>
            </a:r>
            <a:r>
              <a:rPr lang="zh-CN" altLang="en-US"/>
              <a:t>，每次</a:t>
            </a:r>
            <a:r>
              <a:rPr lang="en-US" altLang="zh-CN"/>
              <a:t>new </a:t>
            </a:r>
            <a:r>
              <a:rPr lang="zh-CN" altLang="en-US"/>
              <a:t>都会产出一个模态框，所以点击不同的按钮就是在做 </a:t>
            </a:r>
            <a:r>
              <a:rPr lang="en-US" altLang="zh-CN">
                <a:solidFill>
                  <a:srgbClr val="C00000"/>
                </a:solidFill>
              </a:rPr>
              <a:t>new </a:t>
            </a:r>
            <a:r>
              <a:rPr lang="zh-CN" altLang="en-US">
                <a:solidFill>
                  <a:srgbClr val="C00000"/>
                </a:solidFill>
              </a:rPr>
              <a:t>模态框</a:t>
            </a:r>
            <a:r>
              <a:rPr lang="zh-CN" altLang="en-US"/>
              <a:t>，实例化。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模态框有什么功能呢？ 打开功能（显示），关闭功能，而且每个模态框都包含着</a:t>
            </a:r>
            <a:r>
              <a:rPr lang="en-US" altLang="zh-CN"/>
              <a:t>2</a:t>
            </a:r>
            <a:r>
              <a:rPr lang="zh-CN" altLang="en-US"/>
              <a:t>个功能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open</a:t>
            </a:r>
            <a:r>
              <a:rPr lang="zh-CN" altLang="en-US"/>
              <a:t>功能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close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问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open </a:t>
            </a:r>
            <a:r>
              <a:rPr lang="zh-CN" altLang="en-US" dirty="0"/>
              <a:t>和 </a:t>
            </a:r>
            <a:r>
              <a:rPr lang="en-US" altLang="zh-CN" dirty="0"/>
              <a:t>close </a:t>
            </a:r>
            <a:r>
              <a:rPr lang="zh-CN" altLang="en-US" dirty="0"/>
              <a:t>方法 写到哪里？</a:t>
            </a:r>
            <a:endParaRPr lang="en-US" altLang="zh-CN" dirty="0"/>
          </a:p>
          <a:p>
            <a:r>
              <a:rPr lang="zh-CN" altLang="en-US">
                <a:solidFill>
                  <a:srgbClr val="C00000"/>
                </a:solidFill>
              </a:rPr>
              <a:t>构造函数</a:t>
            </a:r>
            <a:r>
              <a:rPr lang="en-US" altLang="zh-CN">
                <a:solidFill>
                  <a:srgbClr val="C00000"/>
                </a:solidFill>
              </a:rPr>
              <a:t>Modal</a:t>
            </a:r>
            <a:r>
              <a:rPr lang="zh-CN" altLang="en-US">
                <a:solidFill>
                  <a:srgbClr val="C00000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原型对象上，共享方法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/>
              <a:t>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62" y="855814"/>
            <a:ext cx="2720505" cy="1012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74" y="855814"/>
            <a:ext cx="2774999" cy="1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7" y="2372415"/>
            <a:ext cx="4388385" cy="31391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5600415" y="1734916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05088" y="17349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模态框</a:t>
            </a:r>
            <a:r>
              <a:rPr lang="en-US" altLang="zh-CN"/>
              <a:t>Modal</a:t>
            </a:r>
            <a:r>
              <a:rPr lang="zh-CN" altLang="en-US"/>
              <a:t>业务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05088" y="34158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打开方法</a:t>
            </a:r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05088" y="509671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关闭方法</a:t>
            </a:r>
            <a:r>
              <a:rPr lang="en-US" altLang="zh-CN"/>
              <a:t>close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89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5066" y="1666799"/>
            <a:ext cx="8126383" cy="4550400"/>
          </a:xfrm>
        </p:spPr>
        <p:txBody>
          <a:bodyPr/>
          <a:lstStyle/>
          <a:p>
            <a:r>
              <a:rPr lang="zh-CN" altLang="en-US"/>
              <a:t>业务①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Modal</a:t>
            </a:r>
            <a:r>
              <a:rPr lang="en-US" altLang="zh-CN" dirty="0"/>
              <a:t> </a:t>
            </a:r>
            <a:r>
              <a:rPr lang="zh-CN" altLang="en-US" dirty="0"/>
              <a:t>构造函数 制作</a:t>
            </a:r>
            <a:endParaRPr lang="en-US" altLang="zh-CN" dirty="0"/>
          </a:p>
          <a:p>
            <a:r>
              <a:rPr lang="en-US" altLang="zh-CN"/>
              <a:t>         -  </a:t>
            </a:r>
            <a:r>
              <a:rPr lang="zh-CN" altLang="en-US" dirty="0"/>
              <a:t>在页面中创建模态框</a:t>
            </a:r>
            <a:endParaRPr lang="en-US" altLang="zh-CN" dirty="0"/>
          </a:p>
          <a:p>
            <a:r>
              <a:rPr lang="en-US" altLang="zh-CN" dirty="0"/>
              <a:t>           (1)  </a:t>
            </a:r>
            <a:r>
              <a:rPr lang="zh-CN" altLang="en-US" dirty="0"/>
              <a:t>创建</a:t>
            </a:r>
            <a:r>
              <a:rPr lang="en-US" altLang="zh-CN" dirty="0"/>
              <a:t>div</a:t>
            </a:r>
            <a:r>
              <a:rPr lang="zh-CN" altLang="en-US" dirty="0"/>
              <a:t>标签可以命名为：</a:t>
            </a:r>
            <a:r>
              <a:rPr lang="en-US" altLang="zh-CN" dirty="0" err="1">
                <a:solidFill>
                  <a:srgbClr val="C00000"/>
                </a:solidFill>
              </a:rPr>
              <a:t>modalBox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         (2)  div</a:t>
            </a:r>
            <a:r>
              <a:rPr lang="zh-CN" altLang="en-US" dirty="0"/>
              <a:t>标签的类名为 </a:t>
            </a:r>
            <a:r>
              <a:rPr lang="en-US" altLang="zh-CN" dirty="0">
                <a:solidFill>
                  <a:srgbClr val="C00000"/>
                </a:solidFill>
              </a:rPr>
              <a:t>modal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(3)  </a:t>
            </a:r>
            <a:r>
              <a:rPr lang="zh-CN" altLang="en-US" dirty="0"/>
              <a:t>标签</a:t>
            </a:r>
            <a:r>
              <a:rPr lang="zh-CN" altLang="en-US"/>
              <a:t>内部添加基本</a:t>
            </a:r>
            <a:r>
              <a:rPr lang="zh-CN" altLang="en-US" dirty="0"/>
              <a:t>结构，并填入</a:t>
            </a:r>
            <a:r>
              <a:rPr lang="zh-CN" altLang="en-US" dirty="0">
                <a:solidFill>
                  <a:srgbClr val="C00000"/>
                </a:solidFill>
              </a:rPr>
              <a:t>相关数据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/>
              <a:t>         -  </a:t>
            </a:r>
            <a:r>
              <a:rPr lang="zh-CN" altLang="en-US"/>
              <a:t>需要的公共属性：  </a:t>
            </a:r>
            <a:r>
              <a:rPr lang="zh-CN" altLang="en-US">
                <a:solidFill>
                  <a:srgbClr val="C00000"/>
                </a:solidFill>
              </a:rPr>
              <a:t>标题</a:t>
            </a:r>
            <a:r>
              <a:rPr lang="zh-CN" altLang="en-US"/>
              <a:t>（</a:t>
            </a:r>
            <a:r>
              <a:rPr lang="en-US" altLang="zh-CN"/>
              <a:t>title</a:t>
            </a:r>
            <a:r>
              <a:rPr lang="zh-CN" altLang="en-US"/>
              <a:t>）、提示信息内容（</a:t>
            </a:r>
            <a:r>
              <a:rPr lang="en-US" altLang="zh-CN">
                <a:solidFill>
                  <a:srgbClr val="C00000"/>
                </a:solidFill>
              </a:rPr>
              <a:t>message</a:t>
            </a:r>
            <a:r>
              <a:rPr lang="zh-CN" altLang="en-US"/>
              <a:t>）  可以设置默认参数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14" y="4557721"/>
            <a:ext cx="4238714" cy="1003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圆角矩形 4"/>
          <p:cNvSpPr/>
          <p:nvPr/>
        </p:nvSpPr>
        <p:spPr>
          <a:xfrm>
            <a:off x="622121" y="172644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模态框</a:t>
            </a:r>
            <a:r>
              <a:rPr lang="en-US" altLang="zh-CN"/>
              <a:t>Modal</a:t>
            </a:r>
            <a:r>
              <a:rPr lang="zh-CN" altLang="en-US"/>
              <a:t>业务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1" y="4557721"/>
            <a:ext cx="2720505" cy="10124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13" y="5694947"/>
            <a:ext cx="2774999" cy="1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7" y="2372415"/>
            <a:ext cx="4388385" cy="31391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5600415" y="1734916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05088" y="17349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模态框</a:t>
            </a:r>
            <a:r>
              <a:rPr lang="en-US" altLang="zh-CN"/>
              <a:t>Modal</a:t>
            </a:r>
            <a:r>
              <a:rPr lang="zh-CN" altLang="en-US"/>
              <a:t>业务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05088" y="34158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打开方法</a:t>
            </a:r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05088" y="509671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关闭方法</a:t>
            </a:r>
            <a:r>
              <a:rPr lang="en-US" altLang="zh-CN"/>
              <a:t>close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26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4466" y="1666799"/>
            <a:ext cx="7846983" cy="4550400"/>
          </a:xfrm>
        </p:spPr>
        <p:txBody>
          <a:bodyPr/>
          <a:lstStyle/>
          <a:p>
            <a:r>
              <a:rPr lang="zh-CN" altLang="en-US"/>
              <a:t>业务②：</a:t>
            </a:r>
            <a:r>
              <a:rPr lang="en-US" altLang="zh-CN" dirty="0"/>
              <a:t>open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       - </a:t>
            </a:r>
            <a:r>
              <a:rPr lang="zh-CN" altLang="en-US" dirty="0"/>
              <a:t>写到构造函数的</a:t>
            </a:r>
            <a:r>
              <a:rPr lang="zh-CN" altLang="en-US" dirty="0">
                <a:solidFill>
                  <a:srgbClr val="C00000"/>
                </a:solidFill>
              </a:rPr>
              <a:t>原型对象</a:t>
            </a:r>
            <a:r>
              <a:rPr lang="zh-CN" altLang="en-US" dirty="0"/>
              <a:t>身上</a:t>
            </a:r>
            <a:endParaRPr lang="en-US" altLang="zh-CN" dirty="0"/>
          </a:p>
          <a:p>
            <a:r>
              <a:rPr lang="en-US" altLang="zh-CN" dirty="0"/>
              <a:t>       - </a:t>
            </a:r>
            <a:r>
              <a:rPr lang="zh-CN" altLang="en-US" dirty="0"/>
              <a:t>把刚才创建的</a:t>
            </a:r>
            <a:r>
              <a:rPr lang="en-US" altLang="zh-CN" dirty="0" err="1">
                <a:solidFill>
                  <a:srgbClr val="C00000"/>
                </a:solidFill>
              </a:rPr>
              <a:t>modalBox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添加到 页面</a:t>
            </a:r>
            <a:r>
              <a:rPr lang="en-US" altLang="zh-CN" dirty="0"/>
              <a:t> body </a:t>
            </a:r>
            <a:r>
              <a:rPr lang="zh-CN" altLang="en-US" dirty="0"/>
              <a:t>标签中</a:t>
            </a:r>
            <a:endParaRPr lang="en-US" altLang="zh-CN" dirty="0"/>
          </a:p>
          <a:p>
            <a:r>
              <a:rPr lang="en-US" altLang="zh-CN" dirty="0"/>
              <a:t>       -  open </a:t>
            </a:r>
            <a:r>
              <a:rPr lang="zh-CN" altLang="en-US" dirty="0"/>
              <a:t>打开的本质就是 </a:t>
            </a:r>
            <a:r>
              <a:rPr lang="zh-CN" altLang="en-US" dirty="0">
                <a:solidFill>
                  <a:srgbClr val="C00000"/>
                </a:solidFill>
              </a:rPr>
              <a:t>把创建标签添加到页面中</a:t>
            </a:r>
            <a:endParaRPr lang="en-US" altLang="zh-CN" dirty="0"/>
          </a:p>
          <a:p>
            <a:r>
              <a:rPr lang="en-US" altLang="zh-CN" dirty="0"/>
              <a:t>       -  </a:t>
            </a:r>
            <a:r>
              <a:rPr lang="zh-CN" altLang="en-US" dirty="0"/>
              <a:t>点击按钮， 实例化对象，传入对应的参数，并执行 </a:t>
            </a:r>
            <a:r>
              <a:rPr lang="en-US" altLang="zh-CN" dirty="0">
                <a:solidFill>
                  <a:srgbClr val="C00000"/>
                </a:solidFill>
              </a:rPr>
              <a:t>open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839754" y="17732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打开方法</a:t>
            </a:r>
            <a:r>
              <a:rPr lang="en-US" altLang="zh-CN"/>
              <a:t>open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模态框封装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7" y="2372415"/>
            <a:ext cx="4388385" cy="31391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5600415" y="1734916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05088" y="17349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模态框</a:t>
            </a:r>
            <a:r>
              <a:rPr lang="en-US" altLang="zh-CN"/>
              <a:t>Modal</a:t>
            </a:r>
            <a:r>
              <a:rPr lang="zh-CN" altLang="en-US"/>
              <a:t>业务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05088" y="34158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打开方法</a:t>
            </a:r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05088" y="509671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关闭方法</a:t>
            </a:r>
            <a:r>
              <a:rPr lang="en-US" altLang="zh-CN"/>
              <a:t>close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模态框封装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666799"/>
            <a:ext cx="7982450" cy="4550400"/>
          </a:xfrm>
        </p:spPr>
        <p:txBody>
          <a:bodyPr/>
          <a:lstStyle/>
          <a:p>
            <a:r>
              <a:rPr lang="zh-CN" altLang="en-US"/>
              <a:t>业务③：</a:t>
            </a:r>
            <a:r>
              <a:rPr lang="en-US" altLang="zh-CN" dirty="0"/>
              <a:t>close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       - </a:t>
            </a:r>
            <a:r>
              <a:rPr lang="zh-CN" altLang="en-US" dirty="0"/>
              <a:t>写到构造函数的原型对象身上</a:t>
            </a:r>
            <a:endParaRPr lang="en-US" altLang="zh-CN" dirty="0"/>
          </a:p>
          <a:p>
            <a:r>
              <a:rPr lang="en-US" altLang="zh-CN" dirty="0"/>
              <a:t>       - </a:t>
            </a:r>
            <a:r>
              <a:rPr lang="zh-CN" altLang="en-US" dirty="0"/>
              <a:t>把刚才创建的</a:t>
            </a:r>
            <a:r>
              <a:rPr lang="en-US" altLang="zh-CN" dirty="0" err="1">
                <a:solidFill>
                  <a:srgbClr val="C00000"/>
                </a:solidFill>
              </a:rPr>
              <a:t>modalBox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从页面</a:t>
            </a:r>
            <a:r>
              <a:rPr lang="en-US" altLang="zh-CN" dirty="0"/>
              <a:t> body </a:t>
            </a:r>
            <a:r>
              <a:rPr lang="zh-CN" altLang="en-US" dirty="0"/>
              <a:t>标签中 删除  </a:t>
            </a:r>
            <a:endParaRPr lang="en-US" altLang="zh-CN" dirty="0"/>
          </a:p>
          <a:p>
            <a:r>
              <a:rPr lang="en-US" altLang="zh-CN" dirty="0"/>
              <a:t>       - </a:t>
            </a:r>
            <a:r>
              <a:rPr lang="zh-CN" altLang="en-US" dirty="0"/>
              <a:t>需要注意，</a:t>
            </a:r>
            <a:r>
              <a:rPr lang="en-US" altLang="zh-CN"/>
              <a:t>x </a:t>
            </a:r>
            <a:r>
              <a:rPr lang="zh-CN" altLang="en-US"/>
              <a:t>关闭按钮是在模态框里面，</a:t>
            </a:r>
            <a:endParaRPr lang="en-US" altLang="zh-CN"/>
          </a:p>
          <a:p>
            <a:r>
              <a:rPr lang="zh-CN" altLang="en-US"/>
              <a:t>          所以应该是页面</a:t>
            </a:r>
            <a:r>
              <a:rPr lang="zh-CN" altLang="en-US">
                <a:solidFill>
                  <a:srgbClr val="C00000"/>
                </a:solidFill>
              </a:rPr>
              <a:t>显示</a:t>
            </a:r>
            <a:r>
              <a:rPr lang="zh-CN" altLang="en-US"/>
              <a:t>这个模态框就要</a:t>
            </a:r>
            <a:r>
              <a:rPr lang="zh-CN" altLang="en-US">
                <a:solidFill>
                  <a:srgbClr val="C00000"/>
                </a:solidFill>
              </a:rPr>
              <a:t>绑定事件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          </a:t>
            </a:r>
            <a:r>
              <a:rPr lang="zh-CN" altLang="en-US"/>
              <a:t>页面显示模态框是在 </a:t>
            </a:r>
            <a:r>
              <a:rPr lang="en-US" altLang="zh-CN"/>
              <a:t>open</a:t>
            </a:r>
            <a:r>
              <a:rPr lang="zh-CN" altLang="en-US"/>
              <a:t>里面，所以</a:t>
            </a:r>
            <a:r>
              <a:rPr lang="zh-CN" altLang="en-US">
                <a:solidFill>
                  <a:srgbClr val="C00000"/>
                </a:solidFill>
              </a:rPr>
              <a:t>绑定关闭事件</a:t>
            </a:r>
            <a:r>
              <a:rPr lang="zh-CN" altLang="en-US"/>
              <a:t>也</a:t>
            </a:r>
            <a:r>
              <a:rPr lang="zh-CN" altLang="en-US">
                <a:solidFill>
                  <a:srgbClr val="C00000"/>
                </a:solidFill>
              </a:rPr>
              <a:t>写到 </a:t>
            </a:r>
            <a:r>
              <a:rPr lang="en-US" altLang="zh-CN">
                <a:solidFill>
                  <a:srgbClr val="C00000"/>
                </a:solidFill>
              </a:rPr>
              <a:t>open</a:t>
            </a:r>
            <a:r>
              <a:rPr lang="zh-CN" altLang="en-US"/>
              <a:t>方法里面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772021" y="17862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关闭方法</a:t>
            </a:r>
            <a:r>
              <a:rPr lang="en-US" altLang="zh-CN"/>
              <a:t>close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8" y="3584054"/>
            <a:ext cx="2720505" cy="10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模态框封装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666799"/>
            <a:ext cx="7982450" cy="4550400"/>
          </a:xfrm>
        </p:spPr>
        <p:txBody>
          <a:bodyPr/>
          <a:lstStyle/>
          <a:p>
            <a:r>
              <a:rPr lang="en-US" altLang="zh-CN" b="1"/>
              <a:t>BUG</a:t>
            </a:r>
            <a:r>
              <a:rPr lang="zh-CN" altLang="en-US" b="1"/>
              <a:t>：</a:t>
            </a:r>
            <a:endParaRPr lang="en-US" altLang="zh-CN" b="1" dirty="0"/>
          </a:p>
          <a:p>
            <a:r>
              <a:rPr lang="en-US" altLang="zh-CN"/>
              <a:t>        </a:t>
            </a:r>
            <a:r>
              <a:rPr lang="zh-CN" altLang="en-US"/>
              <a:t>多次点击会显示</a:t>
            </a:r>
            <a:r>
              <a:rPr lang="zh-CN" altLang="en-US">
                <a:solidFill>
                  <a:srgbClr val="C00000"/>
                </a:solidFill>
              </a:rPr>
              <a:t>很多的</a:t>
            </a:r>
            <a:r>
              <a:rPr lang="zh-CN" altLang="en-US"/>
              <a:t>模态框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 b="1"/>
              <a:t>解决：</a:t>
            </a:r>
            <a:endParaRPr lang="en-US" altLang="zh-CN" b="1"/>
          </a:p>
          <a:p>
            <a:r>
              <a:rPr lang="en-US" altLang="zh-CN"/>
              <a:t>        </a:t>
            </a:r>
            <a:r>
              <a:rPr lang="zh-CN" altLang="en-US"/>
              <a:t>准备</a:t>
            </a:r>
            <a:r>
              <a:rPr lang="en-US" altLang="zh-CN">
                <a:solidFill>
                  <a:srgbClr val="C00000"/>
                </a:solidFill>
              </a:rPr>
              <a:t>open</a:t>
            </a:r>
            <a:r>
              <a:rPr lang="zh-CN" altLang="en-US"/>
              <a:t>显示的时候，先判断页面中有没有 </a:t>
            </a:r>
            <a:r>
              <a:rPr lang="en-US" altLang="zh-CN">
                <a:solidFill>
                  <a:srgbClr val="C00000"/>
                </a:solidFill>
              </a:rPr>
              <a:t>modal</a:t>
            </a:r>
            <a:r>
              <a:rPr lang="zh-CN" altLang="en-US"/>
              <a:t>盒子，有就</a:t>
            </a:r>
            <a:r>
              <a:rPr lang="zh-CN" altLang="en-US">
                <a:solidFill>
                  <a:srgbClr val="C00000"/>
                </a:solidFill>
              </a:rPr>
              <a:t>移除</a:t>
            </a:r>
            <a:r>
              <a:rPr lang="zh-CN" altLang="en-US"/>
              <a:t>，没有就</a:t>
            </a:r>
            <a:r>
              <a:rPr lang="zh-CN" altLang="en-US">
                <a:solidFill>
                  <a:srgbClr val="C00000"/>
                </a:solidFill>
              </a:rPr>
              <a:t>添加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2021" y="17862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</a:t>
            </a:r>
            <a:r>
              <a:rPr lang="en-US" altLang="zh-CN"/>
              <a:t>bug</a:t>
            </a:r>
            <a:r>
              <a:rPr lang="zh-CN" altLang="en-US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26249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面向对象编程 </a:t>
            </a:r>
            <a:r>
              <a:rPr lang="en-US" altLang="zh-CN" dirty="0"/>
              <a:t>(</a:t>
            </a:r>
            <a:r>
              <a:rPr lang="en-US" altLang="zh-CN" dirty="0" err="1"/>
              <a:t>oop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面向对象</a:t>
            </a:r>
            <a:r>
              <a:rPr lang="zh-CN" altLang="en-US" dirty="0">
                <a:sym typeface="+mn-ea"/>
              </a:rPr>
              <a:t>是把事务分解成为一个个对象，然后由对象之间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分工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与合作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举个栗子：盖浇饭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面向对象是以对象功能来划分问题，而不是步骤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。</a:t>
            </a: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92" y="4383313"/>
            <a:ext cx="1919479" cy="120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17" y="4383313"/>
            <a:ext cx="1794934" cy="1168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82" y="2628140"/>
            <a:ext cx="1525267" cy="104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1" y="4360320"/>
            <a:ext cx="1871132" cy="1146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右箭头 11"/>
          <p:cNvSpPr/>
          <p:nvPr/>
        </p:nvSpPr>
        <p:spPr>
          <a:xfrm>
            <a:off x="3640667" y="4834467"/>
            <a:ext cx="508000" cy="23706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55897" y="3874523"/>
            <a:ext cx="212098" cy="3045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6671733" y="4834467"/>
            <a:ext cx="414867" cy="23706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面向对象编程 </a:t>
            </a:r>
            <a:r>
              <a:rPr lang="en-US" altLang="zh-CN" dirty="0"/>
              <a:t>(</a:t>
            </a:r>
            <a:r>
              <a:rPr lang="en-US" altLang="zh-CN" dirty="0" err="1"/>
              <a:t>oop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en-US" altLang="zh-CN">
                <a:sym typeface="+mn-ea"/>
              </a:rPr>
              <a:t>面向对象的特性</a:t>
            </a:r>
            <a:r>
              <a:rPr lang="en-US" altLang="zh-CN" dirty="0">
                <a:sym typeface="+mn-ea"/>
              </a:rPr>
              <a:t>：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封装性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继承性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多态性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1103" r="1605"/>
          <a:stretch/>
        </p:blipFill>
        <p:spPr>
          <a:xfrm>
            <a:off x="3760975" y="1672487"/>
            <a:ext cx="4316224" cy="377644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5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编程思想</a:t>
            </a:r>
            <a:r>
              <a:rPr lang="en-US" altLang="zh-CN" dirty="0"/>
              <a:t>-</a:t>
            </a:r>
            <a:r>
              <a:rPr lang="zh-CN" altLang="en-US" dirty="0"/>
              <a:t>面向过程和面向对象的对比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769180" y="1909240"/>
            <a:ext cx="3946525" cy="45890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面向过程编程</a:t>
            </a:r>
          </a:p>
        </p:txBody>
      </p:sp>
      <p:sp>
        <p:nvSpPr>
          <p:cNvPr id="6" name="TextBox 31"/>
          <p:cNvSpPr txBox="1"/>
          <p:nvPr/>
        </p:nvSpPr>
        <p:spPr>
          <a:xfrm>
            <a:off x="6689332" y="1909241"/>
            <a:ext cx="3065402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0760" y="2631238"/>
            <a:ext cx="505232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性能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比面向对象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高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，适合跟硬件联系很紧密的东西，例如单片机就采用的面向过程编程。</a:t>
            </a:r>
          </a:p>
          <a:p>
            <a:pPr marL="457200" lvl="1" indent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缺点：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不灵活、复用性较差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247712" y="2590090"/>
            <a:ext cx="56140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优点：</a:t>
            </a: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易维护、易复用、易扩展</a:t>
            </a: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，由于面向对象有封装、继承、多态性的特性，可以设计出低耦合的系统，使系统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更加灵活、更加易于维护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缺点：</a:t>
            </a: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性能比面向过程低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9180" y="5203186"/>
            <a:ext cx="9463986" cy="41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生活离不开蛋炒饭，也离不开盖浇饭，选择不同而已，只不过前端不同于其他语言，面向过程更多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961214" y="2026150"/>
            <a:ext cx="0" cy="23283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7" y="1200573"/>
            <a:ext cx="6819883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什么是面向过程编程？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是按照我们分析好了的步骤，按照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步骤一步一步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的解决问题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什么是面向对象编程？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是以对象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划分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一个个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，然后由对象之间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分工与合作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两种编程思想的特点？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面向过程性能高，但是不灵活，复用性低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面向对象灵活、易扩展、易维护，但是性能比面向过程低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66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40986</TotalTime>
  <Words>2674</Words>
  <Application>Microsoft Office PowerPoint</Application>
  <PresentationFormat>宽屏</PresentationFormat>
  <Paragraphs>466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8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进阶第三天</vt:lpstr>
      <vt:lpstr>PowerPoint 演示文稿</vt:lpstr>
      <vt:lpstr>PowerPoint 演示文稿</vt:lpstr>
      <vt:lpstr>编程思想</vt:lpstr>
      <vt:lpstr>1.1 面向过程编程</vt:lpstr>
      <vt:lpstr>1.2 面向对象编程 (oop)</vt:lpstr>
      <vt:lpstr>1.2 面向对象编程 (oop)</vt:lpstr>
      <vt:lpstr>1. 编程思想-面向过程和面向对象的对比</vt:lpstr>
      <vt:lpstr>PowerPoint 演示文稿</vt:lpstr>
      <vt:lpstr>PowerPoint 演示文稿</vt:lpstr>
      <vt:lpstr>构造函数</vt:lpstr>
      <vt:lpstr>2. 构造函数</vt:lpstr>
      <vt:lpstr>2. 构造函数</vt:lpstr>
      <vt:lpstr>2. 构造函数</vt:lpstr>
      <vt:lpstr>PowerPoint 演示文稿</vt:lpstr>
      <vt:lpstr>PowerPoint 演示文稿</vt:lpstr>
      <vt:lpstr>原型</vt:lpstr>
      <vt:lpstr>3.1 原型对象</vt:lpstr>
      <vt:lpstr>3.1 原型对象</vt:lpstr>
      <vt:lpstr>PowerPoint 演示文稿</vt:lpstr>
      <vt:lpstr>3.1 原型对象- this指向</vt:lpstr>
      <vt:lpstr>PowerPoint 演示文稿</vt:lpstr>
      <vt:lpstr>PowerPoint 演示文稿</vt:lpstr>
      <vt:lpstr>PowerPoint 演示文稿</vt:lpstr>
      <vt:lpstr>原型</vt:lpstr>
      <vt:lpstr>3.2 constructor 属性</vt:lpstr>
      <vt:lpstr>3.2 constructor 属性</vt:lpstr>
      <vt:lpstr>PowerPoint 演示文稿</vt:lpstr>
      <vt:lpstr>原型</vt:lpstr>
      <vt:lpstr>3.3 原型</vt:lpstr>
      <vt:lpstr>3.3 原型</vt:lpstr>
      <vt:lpstr>PowerPoint 演示文稿</vt:lpstr>
      <vt:lpstr>PowerPoint 演示文稿</vt:lpstr>
      <vt:lpstr>原型</vt:lpstr>
      <vt:lpstr>3.5 原型链</vt:lpstr>
      <vt:lpstr>3.5 原型链-查找规则</vt:lpstr>
      <vt:lpstr>3.5 原型链- instanceof 运算符</vt:lpstr>
      <vt:lpstr>3.5 原型链- instanceof 运算符</vt:lpstr>
      <vt:lpstr>原型</vt:lpstr>
      <vt:lpstr>3.5 原型继承</vt:lpstr>
      <vt:lpstr>3.4 原型继承</vt:lpstr>
      <vt:lpstr>3.4 原型继承</vt:lpstr>
      <vt:lpstr>PowerPoint 演示文稿</vt:lpstr>
      <vt:lpstr>3.4 原型继承</vt:lpstr>
      <vt:lpstr>3.4 原型继承</vt:lpstr>
      <vt:lpstr>3.4 原型继承</vt:lpstr>
      <vt:lpstr>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5493</cp:revision>
  <dcterms:created xsi:type="dcterms:W3CDTF">2020-03-31T02:23:27Z</dcterms:created>
  <dcterms:modified xsi:type="dcterms:W3CDTF">2023-04-06T04:16:39Z</dcterms:modified>
</cp:coreProperties>
</file>