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79"/>
  </p:notesMasterIdLst>
  <p:handoutMasterIdLst>
    <p:handoutMasterId r:id="rId80"/>
  </p:handoutMasterIdLst>
  <p:sldIdLst>
    <p:sldId id="533" r:id="rId4"/>
    <p:sldId id="606" r:id="rId5"/>
    <p:sldId id="605" r:id="rId6"/>
    <p:sldId id="609" r:id="rId7"/>
    <p:sldId id="610" r:id="rId8"/>
    <p:sldId id="674" r:id="rId9"/>
    <p:sldId id="612" r:id="rId10"/>
    <p:sldId id="611" r:id="rId11"/>
    <p:sldId id="694" r:id="rId12"/>
    <p:sldId id="613" r:id="rId13"/>
    <p:sldId id="614" r:id="rId14"/>
    <p:sldId id="622" r:id="rId15"/>
    <p:sldId id="621" r:id="rId16"/>
    <p:sldId id="615" r:id="rId17"/>
    <p:sldId id="618" r:id="rId18"/>
    <p:sldId id="619" r:id="rId19"/>
    <p:sldId id="695" r:id="rId20"/>
    <p:sldId id="696" r:id="rId21"/>
    <p:sldId id="697" r:id="rId22"/>
    <p:sldId id="698" r:id="rId23"/>
    <p:sldId id="699" r:id="rId24"/>
    <p:sldId id="700" r:id="rId25"/>
    <p:sldId id="704" r:id="rId26"/>
    <p:sldId id="705" r:id="rId27"/>
    <p:sldId id="703" r:id="rId28"/>
    <p:sldId id="620" r:id="rId29"/>
    <p:sldId id="623" r:id="rId30"/>
    <p:sldId id="624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75" r:id="rId42"/>
    <p:sldId id="676" r:id="rId43"/>
    <p:sldId id="677" r:id="rId44"/>
    <p:sldId id="678" r:id="rId45"/>
    <p:sldId id="679" r:id="rId46"/>
    <p:sldId id="680" r:id="rId47"/>
    <p:sldId id="681" r:id="rId48"/>
    <p:sldId id="682" r:id="rId49"/>
    <p:sldId id="683" r:id="rId50"/>
    <p:sldId id="684" r:id="rId51"/>
    <p:sldId id="685" r:id="rId52"/>
    <p:sldId id="636" r:id="rId53"/>
    <p:sldId id="638" r:id="rId54"/>
    <p:sldId id="653" r:id="rId55"/>
    <p:sldId id="654" r:id="rId56"/>
    <p:sldId id="686" r:id="rId57"/>
    <p:sldId id="692" r:id="rId58"/>
    <p:sldId id="706" r:id="rId59"/>
    <p:sldId id="688" r:id="rId60"/>
    <p:sldId id="707" r:id="rId61"/>
    <p:sldId id="689" r:id="rId62"/>
    <p:sldId id="691" r:id="rId63"/>
    <p:sldId id="655" r:id="rId64"/>
    <p:sldId id="657" r:id="rId65"/>
    <p:sldId id="658" r:id="rId66"/>
    <p:sldId id="709" r:id="rId67"/>
    <p:sldId id="710" r:id="rId68"/>
    <p:sldId id="708" r:id="rId69"/>
    <p:sldId id="693" r:id="rId70"/>
    <p:sldId id="669" r:id="rId71"/>
    <p:sldId id="670" r:id="rId72"/>
    <p:sldId id="671" r:id="rId73"/>
    <p:sldId id="711" r:id="rId74"/>
    <p:sldId id="712" r:id="rId75"/>
    <p:sldId id="713" r:id="rId76"/>
    <p:sldId id="672" r:id="rId77"/>
    <p:sldId id="264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CBB"/>
    <a:srgbClr val="D99694"/>
    <a:srgbClr val="292C34"/>
    <a:srgbClr val="AD2B26"/>
    <a:srgbClr val="B70004"/>
    <a:srgbClr val="AD2A26"/>
    <a:srgbClr val="4C5252"/>
    <a:srgbClr val="FFFFE4"/>
    <a:srgbClr val="F9F9F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3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Friday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4/7/2023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odashjs.com/" TargetMode="Externa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进</a:t>
            </a:r>
            <a:r>
              <a:rPr kumimoji="1" lang="zh-CN" altLang="en-US" sz="5400"/>
              <a:t>阶第四天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高阶技巧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浅拷贝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深拷贝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深拷贝：</a:t>
            </a:r>
            <a:r>
              <a:rPr lang="zh-CN" altLang="en-US">
                <a:solidFill>
                  <a:srgbClr val="C00000"/>
                </a:solidFill>
              </a:rPr>
              <a:t>拷贝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>
                <a:solidFill>
                  <a:srgbClr val="C00000"/>
                </a:solidFill>
              </a:rPr>
              <a:t>层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，不再拷贝地址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/>
              <a:t>通过 </a:t>
            </a:r>
            <a:r>
              <a:rPr lang="en-US" altLang="zh-CN">
                <a:solidFill>
                  <a:srgbClr val="C00000"/>
                </a:solidFill>
              </a:rPr>
              <a:t>JSON </a:t>
            </a:r>
            <a:r>
              <a:rPr lang="zh-CN" altLang="en-US">
                <a:solidFill>
                  <a:srgbClr val="C00000"/>
                </a:solidFill>
              </a:rPr>
              <a:t>序列化</a:t>
            </a:r>
            <a:r>
              <a:rPr lang="zh-CN" altLang="en-US"/>
              <a:t>实现</a:t>
            </a:r>
            <a:endParaRPr lang="en-US" altLang="zh-CN"/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altLang="zh-CN"/>
              <a:t>lodash</a:t>
            </a:r>
            <a:r>
              <a:rPr lang="zh-CN" altLang="en-US"/>
              <a:t>库 实现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递归</a:t>
            </a:r>
            <a:r>
              <a:rPr lang="zh-CN" altLang="en-US"/>
              <a:t>实现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7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1.  </a:t>
            </a:r>
            <a:r>
              <a:rPr lang="zh-CN" altLang="en-US" b="1">
                <a:solidFill>
                  <a:schemeClr val="tx1"/>
                </a:solidFill>
              </a:rPr>
              <a:t>通过</a:t>
            </a:r>
            <a:r>
              <a:rPr lang="en-US" altLang="zh-CN" b="1">
                <a:solidFill>
                  <a:srgbClr val="C00000"/>
                </a:solidFill>
              </a:rPr>
              <a:t>JSON</a:t>
            </a:r>
            <a:r>
              <a:rPr lang="zh-CN" altLang="en-US" b="1">
                <a:solidFill>
                  <a:srgbClr val="C00000"/>
                </a:solidFill>
              </a:rPr>
              <a:t>序列化</a:t>
            </a:r>
            <a:r>
              <a:rPr lang="zh-CN" altLang="en-US" b="1">
                <a:solidFill>
                  <a:schemeClr val="tx1"/>
                </a:solidFill>
              </a:rPr>
              <a:t>实现（开发中使用较多）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/>
              <a:t>JSON.stringify()  </a:t>
            </a:r>
            <a:r>
              <a:rPr lang="zh-CN" altLang="en-US">
                <a:solidFill>
                  <a:srgbClr val="C00000"/>
                </a:solidFill>
              </a:rPr>
              <a:t>序列化</a:t>
            </a:r>
            <a:r>
              <a:rPr lang="zh-CN" altLang="en-US"/>
              <a:t>为 </a:t>
            </a:r>
            <a:r>
              <a:rPr lang="en-US" altLang="zh-CN"/>
              <a:t>JSON </a:t>
            </a:r>
            <a:r>
              <a:rPr lang="zh-CN" altLang="en-US">
                <a:solidFill>
                  <a:srgbClr val="C00000"/>
                </a:solidFill>
              </a:rPr>
              <a:t>字符串</a:t>
            </a:r>
            <a:r>
              <a:rPr lang="zh-CN" altLang="en-US"/>
              <a:t>，然后再</a:t>
            </a:r>
            <a:r>
              <a:rPr lang="en-US" altLang="zh-CN">
                <a:solidFill>
                  <a:srgbClr val="C00000"/>
                </a:solidFill>
              </a:rPr>
              <a:t>JSON.parse() </a:t>
            </a:r>
            <a:r>
              <a:rPr lang="zh-CN" altLang="en-US"/>
              <a:t>转回对象格式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08793" y="3777485"/>
            <a:ext cx="5262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 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，在序列化过程中会被忽略</a:t>
            </a:r>
            <a:endParaRPr kumimoji="1"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8836" y="3159645"/>
            <a:ext cx="5921587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98908" y="323211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8" y="2726827"/>
            <a:ext cx="4462530" cy="227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7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2.  </a:t>
            </a:r>
            <a:r>
              <a:rPr lang="en-US" altLang="zh-CN" b="1" dirty="0" err="1"/>
              <a:t>js</a:t>
            </a:r>
            <a:r>
              <a:rPr lang="zh-CN" altLang="en-US" b="1" dirty="0"/>
              <a:t>库 </a:t>
            </a:r>
            <a:r>
              <a:rPr lang="en-US" altLang="zh-CN" b="1" dirty="0" err="1">
                <a:solidFill>
                  <a:srgbClr val="C00000"/>
                </a:solidFill>
              </a:rPr>
              <a:t>lodash</a:t>
            </a:r>
            <a:r>
              <a:rPr lang="zh-CN" altLang="en-US" b="1" dirty="0"/>
              <a:t>里面 </a:t>
            </a:r>
            <a:r>
              <a:rPr lang="en-US" altLang="zh-CN" b="1" dirty="0">
                <a:solidFill>
                  <a:srgbClr val="C00000"/>
                </a:solidFill>
              </a:rPr>
              <a:t>_.</a:t>
            </a:r>
            <a:r>
              <a:rPr lang="en-US" altLang="zh-CN" b="1" dirty="0" err="1">
                <a:solidFill>
                  <a:srgbClr val="C00000"/>
                </a:solidFill>
              </a:rPr>
              <a:t>cloneDeep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内部实现了深拷贝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官网地址：</a:t>
            </a:r>
            <a:r>
              <a:rPr lang="en-US" altLang="zh-CN" dirty="0">
                <a:hlinkClick r:id="rId2"/>
              </a:rPr>
              <a:t>https://www.lodashjs.com/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5" y="2582334"/>
            <a:ext cx="4116876" cy="3881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2413000" y="5731933"/>
            <a:ext cx="1634067" cy="3386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</a:t>
            </a:r>
            <a:r>
              <a:rPr lang="zh-CN" altLang="en-US" b="1" dirty="0"/>
              <a:t>实现深拷贝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所谓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递归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就是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一种函数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调用自身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的操作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自己调用自己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，这个函数就是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递归函数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递归函数的作用和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循环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效果类似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由于递归很容易发生“栈溢出”错误（stack overflow），所以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记得添加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退出条件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return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2" y="4114541"/>
            <a:ext cx="5460418" cy="11093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57533" y="1831587"/>
            <a:ext cx="3207268" cy="1307777"/>
          </a:xfrm>
          <a:prstGeom prst="rect">
            <a:avLst/>
          </a:prstGeom>
          <a:solidFill>
            <a:srgbClr val="E6F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业务逻辑</a:t>
            </a:r>
            <a:endParaRPr lang="zh-CN" altLang="en-US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①：页面每隔一秒输出当前的时间</a:t>
            </a:r>
            <a:endParaRPr lang="en-US" altLang="zh-CN" dirty="0"/>
          </a:p>
          <a:p>
            <a:r>
              <a:rPr lang="zh-CN" altLang="en-US" dirty="0"/>
              <a:t>②：输出当前时间可以使用：</a:t>
            </a:r>
            <a:r>
              <a:rPr lang="en-US" altLang="zh-CN" dirty="0">
                <a:solidFill>
                  <a:srgbClr val="C00000"/>
                </a:solidFill>
              </a:rPr>
              <a:t>new Date().</a:t>
            </a:r>
            <a:r>
              <a:rPr lang="en-US" altLang="zh-CN" dirty="0" err="1">
                <a:solidFill>
                  <a:srgbClr val="C00000"/>
                </a:solidFill>
              </a:rPr>
              <a:t>toLocaleString</a:t>
            </a:r>
            <a:r>
              <a:rPr lang="en-US" altLang="zh-CN" dirty="0">
                <a:solidFill>
                  <a:srgbClr val="C0000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2715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①：页面每隔一秒输出当前的时间</a:t>
            </a:r>
            <a:endParaRPr lang="en-US" altLang="zh-CN" dirty="0"/>
          </a:p>
          <a:p>
            <a:r>
              <a:rPr lang="zh-CN" altLang="en-US" dirty="0"/>
              <a:t>②：输出当前时间可以使用：</a:t>
            </a:r>
            <a:r>
              <a:rPr lang="en-US" altLang="zh-CN" dirty="0"/>
              <a:t>new Date().</a:t>
            </a:r>
            <a:r>
              <a:rPr lang="en-US" altLang="zh-CN" dirty="0" err="1"/>
              <a:t>toLocaleString</a:t>
            </a:r>
            <a:r>
              <a:rPr lang="en-US" altLang="zh-CN" dirty="0"/>
              <a:t>()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3220123"/>
            <a:ext cx="6857143" cy="23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896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184" y="988907"/>
            <a:ext cx="7234749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什么是递归？有什么注意事项？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自己调用自己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，这个函数就是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递归函数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递归很容易发生“栈溢出”错误（stack overflow），所以记得添加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退出条件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return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49" y="3919807"/>
            <a:ext cx="5460418" cy="11093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5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</a:t>
            </a:r>
            <a:r>
              <a:rPr lang="zh-CN" altLang="en-US" b="1"/>
              <a:t>版）</a:t>
            </a:r>
            <a:endParaRPr lang="en-US" altLang="zh-CN" b="1"/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0" y="2255457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402" y="369490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8383" y="4135663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 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9878" y="401027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核心遍历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4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0" y="2255457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402" y="369490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8383" y="4135663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 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935" y="3639563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9878" y="401027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核心遍历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5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深浅拷贝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异常处理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</a:p>
          <a:p>
            <a:r>
              <a:rPr lang="zh-CN" altLang="en-US" dirty="0"/>
              <a:t>性能优化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0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0" y="2255457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402" y="369490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8383" y="4135663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 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935" y="3639563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9878" y="401027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核心遍历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6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0" y="2255457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402" y="369490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8383" y="4135663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 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935" y="3639563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64596" y="413566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99878" y="401027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核心遍历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59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0" y="2255457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402" y="369490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8383" y="4135663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 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935" y="3639563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64596" y="413566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672" y="2263099"/>
            <a:ext cx="1742785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155523" y="2441755"/>
            <a:ext cx="65514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10648" y="4117338"/>
            <a:ext cx="992579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99878" y="401027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核心遍历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399" y="2255457"/>
            <a:ext cx="411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49188" y="3915001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7189" y="391500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baby:  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9878" y="401027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核心遍历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1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399" y="2255457"/>
            <a:ext cx="411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49188" y="3915001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337" y="493371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7189" y="391500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30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399" y="2730712"/>
            <a:ext cx="7789333" cy="314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399" y="2255457"/>
            <a:ext cx="411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深拷贝函数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2924159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先判断拷贝的是数组还是对象？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402" y="369490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1060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8383" y="4135663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 { baby: 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双大括号 12"/>
          <p:cNvSpPr/>
          <p:nvPr/>
        </p:nvSpPr>
        <p:spPr>
          <a:xfrm>
            <a:off x="5378515" y="3569171"/>
            <a:ext cx="2866247" cy="11329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2582" y="493009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4359" y="490220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返回新对象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935" y="3639563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64596" y="413566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family: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70177" y="4166440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baby:  '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小佩奇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2062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递归函数</a:t>
            </a:r>
            <a:r>
              <a:rPr lang="zh-CN" altLang="en-US" b="1" dirty="0"/>
              <a:t>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5280" y="2071922"/>
            <a:ext cx="5402053" cy="4069678"/>
          </a:xfrm>
          <a:prstGeom prst="rect">
            <a:avLst/>
          </a:prstGeom>
          <a:solidFill>
            <a:srgbClr val="E6F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cloneDeep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isArray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[]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{}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typeof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===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cloneDeep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}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newObj</a:t>
            </a:r>
            <a:endParaRPr lang="en-US" altLang="zh-CN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cloneDeep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669" y="2256068"/>
            <a:ext cx="6091663" cy="207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深拷贝思路：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深拷贝的核心是利用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封装函数，里面先判断拷贝的是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数组还是对象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然后开始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如果属性值是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（比如数组或者对象），则再次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如果属性值是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，则直接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1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0" y="1454573"/>
            <a:ext cx="6938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实现深拷贝三种方式？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序列化（常用）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库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lodash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 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_.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（常用）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自己利用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递归函数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书写深拷贝（理解）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8" y="4289991"/>
            <a:ext cx="4142857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38" y="5317158"/>
            <a:ext cx="5247619" cy="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53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30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throw </a:t>
            </a:r>
            <a:r>
              <a:rPr lang="zh-CN" altLang="en-US" dirty="0">
                <a:solidFill>
                  <a:srgbClr val="C00000"/>
                </a:solidFill>
              </a:rPr>
              <a:t>抛异常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try /catch </a:t>
            </a:r>
            <a:r>
              <a:rPr lang="zh-CN" altLang="en-US" dirty="0"/>
              <a:t>捕获异常</a:t>
            </a:r>
            <a:endParaRPr lang="en-US" altLang="zh-CN" dirty="0"/>
          </a:p>
          <a:p>
            <a:r>
              <a:rPr lang="en-US" altLang="zh-CN" dirty="0"/>
              <a:t>debugger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89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zh-CN" altLang="en-US" dirty="0"/>
              <a:t>深入</a:t>
            </a:r>
            <a:r>
              <a:rPr lang="en-US" altLang="zh-CN" dirty="0"/>
              <a:t>this</a:t>
            </a:r>
            <a:r>
              <a:rPr lang="zh-CN" altLang="en-US" dirty="0"/>
              <a:t>学习，知道如何判断</a:t>
            </a:r>
            <a:r>
              <a:rPr lang="en-US" altLang="zh-CN" dirty="0"/>
              <a:t>this</a:t>
            </a:r>
            <a:r>
              <a:rPr lang="zh-CN" altLang="en-US" dirty="0"/>
              <a:t>指向和改变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endParaRPr lang="en-US" altLang="zh-CN" dirty="0"/>
          </a:p>
          <a:p>
            <a:r>
              <a:rPr lang="zh-CN" altLang="en-US" dirty="0"/>
              <a:t>知道在</a:t>
            </a:r>
            <a:r>
              <a:rPr lang="en-US" altLang="zh-CN" dirty="0"/>
              <a:t>JS</a:t>
            </a:r>
            <a:r>
              <a:rPr lang="zh-CN" altLang="en-US" dirty="0"/>
              <a:t>中如何处理异常，学习深浅拷贝，理解递归</a:t>
            </a:r>
          </a:p>
        </p:txBody>
      </p:sp>
    </p:spTree>
    <p:extLst>
      <p:ext uri="{BB962C8B-B14F-4D97-AF65-F5344CB8AC3E}">
        <p14:creationId xmlns:p14="http://schemas.microsoft.com/office/powerpoint/2010/main" val="1476208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throw </a:t>
            </a:r>
            <a:r>
              <a:rPr lang="zh-CN" altLang="en-US" dirty="0"/>
              <a:t>抛异常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异常处理是指预估代码执行过程中</a:t>
            </a:r>
            <a:r>
              <a:rPr lang="zh-CN" altLang="en-US" dirty="0">
                <a:solidFill>
                  <a:srgbClr val="C00000"/>
                </a:solidFill>
              </a:rPr>
              <a:t>可能发生的错误</a:t>
            </a:r>
            <a:r>
              <a:rPr lang="zh-CN" altLang="en-US" dirty="0"/>
              <a:t>，然后最大程度的避免错误的发生导致整个程序无法继续运行</a:t>
            </a:r>
            <a:endParaRPr lang="en-US" altLang="zh-CN" dirty="0"/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435401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3" y="4946621"/>
            <a:ext cx="3386987" cy="15113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245099" y="2628365"/>
            <a:ext cx="5744633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throw </a:t>
            </a:r>
            <a:r>
              <a:rPr lang="zh-CN" altLang="en-US" dirty="0"/>
              <a:t>抛出异常信息，程序也会</a:t>
            </a:r>
            <a:r>
              <a:rPr lang="zh-CN" altLang="en-US" dirty="0">
                <a:solidFill>
                  <a:srgbClr val="C00000"/>
                </a:solidFill>
              </a:rPr>
              <a:t>终止执行</a:t>
            </a:r>
            <a:br>
              <a:rPr lang="zh-CN" altLang="en-US" dirty="0"/>
            </a:br>
            <a:r>
              <a:rPr lang="en-US" altLang="zh-CN" dirty="0"/>
              <a:t>2. throw </a:t>
            </a:r>
            <a:r>
              <a:rPr lang="zh-CN" altLang="en-US" dirty="0"/>
              <a:t>后面跟的是</a:t>
            </a:r>
            <a:r>
              <a:rPr lang="zh-CN" altLang="en-US" dirty="0">
                <a:solidFill>
                  <a:srgbClr val="C00000"/>
                </a:solidFill>
              </a:rPr>
              <a:t>错误</a:t>
            </a:r>
            <a:r>
              <a:rPr lang="zh-CN" altLang="en-US" dirty="0"/>
              <a:t>提示信息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en-US" altLang="zh-CN" dirty="0">
                <a:solidFill>
                  <a:srgbClr val="C00000"/>
                </a:solidFill>
              </a:rPr>
              <a:t> Error </a:t>
            </a:r>
            <a:r>
              <a:rPr lang="zh-CN" altLang="en-US" dirty="0"/>
              <a:t>对象配合 </a:t>
            </a:r>
            <a:r>
              <a:rPr lang="en-US" altLang="zh-CN" dirty="0"/>
              <a:t>throw </a:t>
            </a:r>
            <a:r>
              <a:rPr lang="zh-CN" altLang="en-US" dirty="0"/>
              <a:t>使用，能够设置更详细的错误信息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抛出异常</a:t>
            </a:r>
            <a:r>
              <a:rPr lang="zh-CN" altLang="en-US"/>
              <a:t>我们用哪个关键字</a:t>
            </a:r>
            <a:r>
              <a:rPr lang="zh-CN" altLang="en-US" dirty="0"/>
              <a:t>？它会终止程序吗？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</a:rPr>
              <a:t>会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中止程序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抛出异常经常和谁配合使用？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对象配合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13" y="4365802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45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throw </a:t>
            </a:r>
            <a:r>
              <a:rPr lang="zh-CN" altLang="en-US" dirty="0">
                <a:solidFill>
                  <a:schemeClr val="tx1"/>
                </a:solidFill>
              </a:rPr>
              <a:t>抛异常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try /catch </a:t>
            </a:r>
            <a:r>
              <a:rPr lang="zh-CN" altLang="en-US" dirty="0">
                <a:solidFill>
                  <a:srgbClr val="C00000"/>
                </a:solidFill>
              </a:rPr>
              <a:t>捕获异常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debugger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038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try/catch </a:t>
            </a:r>
            <a:r>
              <a:rPr lang="zh-CN" altLang="en-US" dirty="0"/>
              <a:t>捕获错误信息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我们想要测试某些代码是否有异常，可以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try / catch </a:t>
            </a:r>
            <a:r>
              <a:rPr lang="zh-CN" altLang="en-US" dirty="0">
                <a:sym typeface="+mn-ea"/>
              </a:rPr>
              <a:t>捕获错误信息（浏览器提供的错误信息</a:t>
            </a:r>
            <a:r>
              <a:rPr lang="zh-CN" altLang="en-US">
                <a:sym typeface="+mn-ea"/>
              </a:rPr>
              <a:t>） 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sym typeface="+mn-ea"/>
              </a:rPr>
              <a:t>try</a:t>
            </a:r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试试  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catch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拦住  </a:t>
            </a:r>
            <a:r>
              <a:rPr lang="en-US" altLang="zh-CN" dirty="0">
                <a:solidFill>
                  <a:srgbClr val="C00000"/>
                </a:solidFill>
              </a:rPr>
              <a:t>finally</a:t>
            </a:r>
            <a:r>
              <a:rPr lang="en-US" altLang="zh-CN" dirty="0"/>
              <a:t>  </a:t>
            </a:r>
            <a:r>
              <a:rPr lang="zh-CN" altLang="en-US" dirty="0"/>
              <a:t>最后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245099" y="2628365"/>
            <a:ext cx="7023101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br>
              <a:rPr lang="zh-CN" altLang="en-US"/>
            </a:br>
            <a:r>
              <a:rPr lang="en-US" altLang="zh-CN"/>
              <a:t>1.</a:t>
            </a:r>
            <a:r>
              <a:rPr lang="en-US" altLang="zh-CN" dirty="0"/>
              <a:t> </a:t>
            </a:r>
            <a:r>
              <a:rPr lang="zh-CN" altLang="en-US" dirty="0"/>
              <a:t>将预估可能发生错误的代码写在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try </a:t>
            </a:r>
            <a:r>
              <a:rPr lang="zh-CN" altLang="en-US" dirty="0"/>
              <a:t>代码段中</a:t>
            </a:r>
            <a:br>
              <a:rPr lang="zh-CN" altLang="en-US"/>
            </a:br>
            <a:r>
              <a:rPr lang="en-US" altLang="zh-CN"/>
              <a:t>2.</a:t>
            </a:r>
            <a:r>
              <a:rPr lang="en-US" altLang="zh-CN" dirty="0"/>
              <a:t> </a:t>
            </a:r>
            <a:r>
              <a:rPr lang="zh-CN" altLang="en-US" dirty="0"/>
              <a:t>如果 </a:t>
            </a:r>
            <a:r>
              <a:rPr lang="en-US" altLang="zh-CN" dirty="0"/>
              <a:t>try </a:t>
            </a:r>
            <a:r>
              <a:rPr lang="zh-CN" altLang="en-US" dirty="0"/>
              <a:t>代码段中出现错误后，会执行 </a:t>
            </a:r>
            <a:r>
              <a:rPr lang="en-US" altLang="zh-CN" dirty="0">
                <a:solidFill>
                  <a:srgbClr val="C00000"/>
                </a:solidFill>
              </a:rPr>
              <a:t>catch</a:t>
            </a:r>
            <a:r>
              <a:rPr lang="en-US" altLang="zh-CN" dirty="0"/>
              <a:t> </a:t>
            </a:r>
            <a:r>
              <a:rPr lang="zh-CN" altLang="en-US" dirty="0"/>
              <a:t>代码段，并截获到错误信息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dirty="0">
                <a:solidFill>
                  <a:srgbClr val="C00000"/>
                </a:solidFill>
              </a:rPr>
              <a:t>inally</a:t>
            </a:r>
            <a:r>
              <a:rPr lang="en-US" altLang="zh-CN" dirty="0"/>
              <a:t>  </a:t>
            </a:r>
            <a:r>
              <a:rPr lang="zh-CN" altLang="en-US" dirty="0"/>
              <a:t>不管是否有错误，</a:t>
            </a:r>
            <a:r>
              <a:rPr lang="zh-CN" altLang="en-US" dirty="0">
                <a:solidFill>
                  <a:srgbClr val="C00000"/>
                </a:solidFill>
              </a:rPr>
              <a:t>都会执行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57" y="4599716"/>
            <a:ext cx="1666667" cy="13333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36" y="2810494"/>
            <a:ext cx="4468919" cy="2529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56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6851" y="1703683"/>
            <a:ext cx="7895149" cy="4730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捕获异常我们用那</a:t>
            </a:r>
            <a:r>
              <a:rPr lang="en-US" altLang="zh-CN" dirty="0"/>
              <a:t>3</a:t>
            </a:r>
            <a:r>
              <a:rPr lang="zh-CN" altLang="en-US" dirty="0"/>
              <a:t>个关键字？可能会出现的错误代码写到谁里面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/ catch /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怎么调用错误信息？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的参数 ， 比如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</a:rPr>
              <a:t>finally </a:t>
            </a:r>
            <a:r>
              <a:rPr lang="zh-CN" altLang="en-US"/>
              <a:t>什么时候执行呢？</a:t>
            </a:r>
            <a:endParaRPr lang="en-US" altLang="zh-CN" sz="160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不管有没有错误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都会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比如页面加载的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loading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动画，不管页面加载有没有成功，时间到了都会消失 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throw </a:t>
            </a:r>
            <a:r>
              <a:rPr lang="zh-CN" altLang="en-US" dirty="0">
                <a:solidFill>
                  <a:schemeClr val="tx1"/>
                </a:solidFill>
              </a:rPr>
              <a:t>抛异常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try /catch </a:t>
            </a:r>
            <a:r>
              <a:rPr lang="zh-CN" altLang="en-US" dirty="0">
                <a:solidFill>
                  <a:schemeClr val="tx1"/>
                </a:solidFill>
              </a:rPr>
              <a:t>捕获异常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debugger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180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debugger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debugger </a:t>
            </a:r>
            <a:r>
              <a:rPr lang="zh-CN" altLang="en-US"/>
              <a:t>语句调用</a:t>
            </a:r>
            <a:r>
              <a:rPr lang="zh-CN" altLang="en-US">
                <a:solidFill>
                  <a:srgbClr val="C00000"/>
                </a:solidFill>
              </a:rPr>
              <a:t>调试功能</a:t>
            </a:r>
            <a:r>
              <a:rPr lang="zh-CN" altLang="en-US"/>
              <a:t>，例如设置断点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34" y="2759608"/>
            <a:ext cx="4955676" cy="21762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90" y="2673838"/>
            <a:ext cx="5333502" cy="226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5821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746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改变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</a:p>
          <a:p>
            <a:r>
              <a:rPr lang="en-US" altLang="zh-CN">
                <a:solidFill>
                  <a:schemeClr val="tx1"/>
                </a:solidFill>
              </a:rPr>
              <a:t>this</a:t>
            </a:r>
            <a:r>
              <a:rPr lang="zh-CN" altLang="en-US">
                <a:solidFill>
                  <a:schemeClr val="tx1"/>
                </a:solidFill>
              </a:rPr>
              <a:t>指向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0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</a:t>
            </a:r>
            <a:r>
              <a:rPr lang="en-US" altLang="zh-CN"/>
              <a:t> </a:t>
            </a:r>
            <a:r>
              <a:rPr lang="zh-CN" altLang="en-US"/>
              <a:t>中允许指定（</a:t>
            </a:r>
            <a:r>
              <a:rPr lang="zh-CN" altLang="en-US">
                <a:solidFill>
                  <a:srgbClr val="C00000"/>
                </a:solidFill>
              </a:rPr>
              <a:t>改变</a:t>
            </a:r>
            <a:r>
              <a:rPr lang="zh-CN" altLang="en-US"/>
              <a:t>）函数</a:t>
            </a:r>
            <a:r>
              <a:rPr lang="zh-CN" altLang="en-US" dirty="0"/>
              <a:t>中 </a:t>
            </a:r>
            <a:r>
              <a:rPr lang="en-US" altLang="zh-CN" dirty="0">
                <a:solidFill>
                  <a:srgbClr val="C00000"/>
                </a:solidFill>
              </a:rPr>
              <a:t>this </a:t>
            </a:r>
            <a:r>
              <a:rPr lang="zh-CN" altLang="en-US" dirty="0">
                <a:solidFill>
                  <a:srgbClr val="C00000"/>
                </a:solidFill>
              </a:rPr>
              <a:t>的指向</a:t>
            </a:r>
            <a:r>
              <a:rPr lang="zh-CN" altLang="en-US" dirty="0"/>
              <a:t>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bind()</a:t>
            </a: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5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浅拷贝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深拷贝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661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call()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 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方法调用函数，同时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被调用函数中 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4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thisArg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arg2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...) </a:t>
            </a:r>
            <a:endParaRPr lang="en-US" altLang="zh-CN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thisArg：在 fun 函数运行时指定的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：传递的其他参数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函数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的返回值，因为它就是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调用函数</a:t>
            </a:r>
            <a:endParaRPr lang="en-US" altLang="zh-CN" sz="16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使用场景：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Object.prototype.toString.call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检测数据类型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6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8650" y="1470423"/>
            <a:ext cx="6379616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的作用是？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，并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可以改变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被调用函数里面的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call</a:t>
            </a:r>
            <a:r>
              <a:rPr lang="zh-CN" altLang="en-US"/>
              <a:t>的应用场景是？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Object.prototype.toString.call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检测数据类型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2" y="1563680"/>
            <a:ext cx="2832081" cy="42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57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bind()</a:t>
            </a: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935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apply()</a:t>
            </a:r>
          </a:p>
          <a:p>
            <a:pPr marL="0" indent="0">
              <a:buNone/>
            </a:pPr>
            <a:r>
              <a:rPr lang="zh-CN" altLang="en-US" dirty="0"/>
              <a:t>使用 </a:t>
            </a:r>
            <a:r>
              <a:rPr lang="en-US" altLang="zh-CN" dirty="0">
                <a:solidFill>
                  <a:srgbClr val="C00000"/>
                </a:solidFill>
              </a:rPr>
              <a:t>apply </a:t>
            </a:r>
            <a:r>
              <a:rPr lang="zh-CN" altLang="en-US" dirty="0"/>
              <a:t>方法</a:t>
            </a:r>
            <a:r>
              <a:rPr lang="zh-CN" altLang="en-US" dirty="0">
                <a:solidFill>
                  <a:srgbClr val="C00000"/>
                </a:solidFill>
              </a:rPr>
              <a:t>调用函数</a:t>
            </a:r>
            <a:r>
              <a:rPr lang="zh-CN" altLang="en-US" dirty="0"/>
              <a:t>，同时</a:t>
            </a:r>
            <a:r>
              <a:rPr lang="zh-CN" altLang="en-US" dirty="0">
                <a:solidFill>
                  <a:srgbClr val="C00000"/>
                </a:solidFill>
              </a:rPr>
              <a:t>指定</a:t>
            </a:r>
            <a:r>
              <a:rPr lang="zh-CN" altLang="en-US" dirty="0"/>
              <a:t>被调用函数中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this </a:t>
            </a:r>
            <a:r>
              <a:rPr lang="zh-CN" altLang="en-US" dirty="0">
                <a:solidFill>
                  <a:srgbClr val="C00000"/>
                </a:solidFill>
              </a:rPr>
              <a:t>的值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thisArg：在fun函数运行时指定的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argsArray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：传递的值，必须包含在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里面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函数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的返回值，因为它就是调用函数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使用场景：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apply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主要跟数组有关系，比如使用 Math.max() 求数组的最大值</a:t>
            </a:r>
          </a:p>
        </p:txBody>
      </p:sp>
      <p:sp>
        <p:nvSpPr>
          <p:cNvPr id="8" name="矩形 7"/>
          <p:cNvSpPr/>
          <p:nvPr/>
        </p:nvSpPr>
        <p:spPr>
          <a:xfrm>
            <a:off x="923203" y="3012513"/>
            <a:ext cx="5604597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thisArg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argsArray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  <a:endParaRPr lang="en-US" altLang="zh-CN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061" y="3002038"/>
            <a:ext cx="4189942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thisArg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arg2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, ...) </a:t>
            </a:r>
            <a:endParaRPr lang="en-US" altLang="zh-CN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apply()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求数组最大值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6" y="2592837"/>
            <a:ext cx="7771428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9308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1717" y="1588956"/>
            <a:ext cx="6472749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的区别是？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，都能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改变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不一样，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是传递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参数列表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传递的必须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可以用来检测数据类型，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可以求数组最大值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call()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bind()</a:t>
            </a: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422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bind()</a:t>
            </a:r>
          </a:p>
          <a:p>
            <a:r>
              <a:rPr lang="en-US" altLang="zh-CN" dirty="0">
                <a:sym typeface="+mn-ea"/>
              </a:rPr>
              <a:t>bind()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不会调用函数</a:t>
            </a:r>
            <a:r>
              <a:rPr lang="zh-CN" altLang="en-US" dirty="0">
                <a:sym typeface="+mn-ea"/>
              </a:rPr>
              <a:t>。但是能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改变</a:t>
            </a:r>
            <a:r>
              <a:rPr lang="zh-CN" altLang="en-US" dirty="0">
                <a:sym typeface="+mn-ea"/>
              </a:rPr>
              <a:t>函数内部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 </a:t>
            </a: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1090276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thisArg：在 fun 函数运行时指定的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 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：传递的其他参数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由指定的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值和初始化参数改造的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原函数拷贝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（新函数）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使用场景：</a:t>
            </a: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我们只是想改变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指向，并且不想调用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这个函数时，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可以使用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bind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比如改变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定时器内部的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323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fun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bind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thisArg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arg2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...) 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 apply  bind </a:t>
            </a:r>
            <a:r>
              <a:rPr lang="zh-CN" altLang="en-US" dirty="0"/>
              <a:t>总结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1028699" y="1805516"/>
            <a:ext cx="8984827" cy="1077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1028699" y="2768297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  <p:graphicFrame>
        <p:nvGraphicFramePr>
          <p:cNvPr id="8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29553"/>
              </p:ext>
            </p:extLst>
          </p:nvPr>
        </p:nvGraphicFramePr>
        <p:xfrm>
          <a:off x="294639" y="2344282"/>
          <a:ext cx="11558693" cy="1855470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149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2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733">
                  <a:extLst>
                    <a:ext uri="{9D8B030D-6E8A-4147-A177-3AD203B41FA5}">
                      <a16:colId xmlns:a16="http://schemas.microsoft.com/office/drawing/2014/main" val="4196821460"/>
                    </a:ext>
                  </a:extLst>
                </a:gridCol>
                <a:gridCol w="3911599">
                  <a:extLst>
                    <a:ext uri="{9D8B030D-6E8A-4147-A177-3AD203B41FA5}">
                      <a16:colId xmlns:a16="http://schemas.microsoft.com/office/drawing/2014/main" val="3070605881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相同点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传递参数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是否调用函数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使用场景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改变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指向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传递参数列表 </a:t>
                      </a: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arg1,</a:t>
                      </a:r>
                      <a:r>
                        <a:rPr lang="en-US" altLang="zh-CN" sz="14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arg2...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调用函数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Object.prototype.toString.call() </a:t>
                      </a: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检测数据类型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改变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指向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参数是</a:t>
                      </a:r>
                      <a:r>
                        <a:rPr lang="zh-CN" altLang="en-US" sz="1400" b="0" i="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endParaRPr lang="zh-CN" altLang="en-US" sz="1400" b="0" i="0" kern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调用函数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跟数组相关，比如求数组最大值和最小值等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</a:t>
                      </a:r>
                      <a:endParaRPr lang="zh-CN" alt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改变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指向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传递参数列表 </a:t>
                      </a: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arg1,</a:t>
                      </a:r>
                      <a:r>
                        <a:rPr lang="en-US" altLang="zh-CN" sz="14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arg2...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不调用</a:t>
                      </a: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改变定时器内部的</a:t>
                      </a: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this</a:t>
                      </a: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指向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164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改变</a:t>
            </a:r>
            <a:r>
              <a:rPr lang="en-US" altLang="zh-CN">
                <a:solidFill>
                  <a:schemeClr val="tx1"/>
                </a:solidFill>
              </a:rPr>
              <a:t>this</a:t>
            </a:r>
          </a:p>
          <a:p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zh-CN" altLang="en-US">
                <a:solidFill>
                  <a:srgbClr val="C00000"/>
                </a:solidFill>
              </a:rPr>
              <a:t>指向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33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浅拷贝：把对象拷贝给一个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对象，开发中我们经常需要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一个对象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直接赋值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，则复制的是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，修改任何一个对象，另一个对象都会变化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68367" y="2758550"/>
            <a:ext cx="6199166" cy="3241623"/>
            <a:chOff x="1464234" y="2169477"/>
            <a:chExt cx="5238115" cy="2091055"/>
          </a:xfrm>
        </p:grpSpPr>
        <p:sp>
          <p:nvSpPr>
            <p:cNvPr id="7" name="矩形 6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42214" y="2703554"/>
            <a:ext cx="2624666" cy="329661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直接赋值复制的是地址</a:t>
            </a:r>
            <a:endParaRPr lang="zh-CN" altLang="en-US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98C379"/>
                </a:solidFill>
                <a:latin typeface="Consolas" panose="020B0609020204030204" pitchFamily="49" charset="0"/>
              </a:rPr>
              <a:t>佩奇</a:t>
            </a:r>
            <a:r>
              <a:rPr lang="en-US" altLang="zh-CN" sz="16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endParaRPr lang="zh-CN" altLang="en-US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</a:p>
          <a:p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98C379"/>
                </a:solidFill>
                <a:latin typeface="Consolas" panose="020B0609020204030204" pitchFamily="49" charset="0"/>
              </a:rPr>
              <a:t>乔治</a:t>
            </a:r>
            <a:r>
              <a:rPr lang="en-US" altLang="zh-CN" sz="16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</a:p>
          <a:p>
            <a:endParaRPr lang="zh-CN" altLang="en-US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)  </a:t>
            </a:r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也变成了乔治 </a:t>
            </a:r>
            <a:endParaRPr lang="zh-CN" altLang="en-US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5624" y="3007761"/>
            <a:ext cx="1639908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1" name="椭圆 10"/>
          <p:cNvSpPr/>
          <p:nvPr/>
        </p:nvSpPr>
        <p:spPr>
          <a:xfrm>
            <a:off x="7560734" y="3186915"/>
            <a:ext cx="3166533" cy="23298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12" name="矩形 11"/>
          <p:cNvSpPr/>
          <p:nvPr/>
        </p:nvSpPr>
        <p:spPr>
          <a:xfrm>
            <a:off x="5435600" y="3186915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7" idx="1"/>
          </p:cNvCxnSpPr>
          <p:nvPr/>
        </p:nvCxnSpPr>
        <p:spPr>
          <a:xfrm>
            <a:off x="6891866" y="3333152"/>
            <a:ext cx="1556242" cy="4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61000" y="3759204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0x111111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5" idx="3"/>
            <a:endCxn id="17" idx="1"/>
          </p:cNvCxnSpPr>
          <p:nvPr/>
        </p:nvCxnSpPr>
        <p:spPr>
          <a:xfrm flipV="1">
            <a:off x="6891866" y="3759204"/>
            <a:ext cx="1556242" cy="1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448108" y="3407593"/>
            <a:ext cx="1627225" cy="703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{name: '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</a:p>
        </p:txBody>
      </p:sp>
      <p:sp>
        <p:nvSpPr>
          <p:cNvPr id="22" name="矩形 21"/>
          <p:cNvSpPr/>
          <p:nvPr/>
        </p:nvSpPr>
        <p:spPr>
          <a:xfrm>
            <a:off x="3502949" y="3172821"/>
            <a:ext cx="1008789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15891" y="3759203"/>
            <a:ext cx="1008789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newObj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12" idx="1"/>
          </p:cNvCxnSpPr>
          <p:nvPr/>
        </p:nvCxnSpPr>
        <p:spPr>
          <a:xfrm>
            <a:off x="4494815" y="3359499"/>
            <a:ext cx="940785" cy="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520215" y="3920006"/>
            <a:ext cx="940785" cy="2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  <p:bldP spid="22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普通函数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的取值 不取决于函数的定义，而是取决于怎么</a:t>
            </a:r>
            <a:r>
              <a:rPr lang="zh-CN" altLang="en-US">
                <a:solidFill>
                  <a:srgbClr val="C00000"/>
                </a:solidFill>
              </a:rPr>
              <a:t>调用</a:t>
            </a:r>
            <a:r>
              <a:rPr lang="zh-CN" altLang="en-US"/>
              <a:t>的（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zh-CN" altLang="en-US">
                <a:solidFill>
                  <a:srgbClr val="C00000"/>
                </a:solidFill>
              </a:rPr>
              <a:t>指向</a:t>
            </a:r>
            <a:r>
              <a:rPr lang="zh-CN" altLang="en-US" b="1">
                <a:solidFill>
                  <a:srgbClr val="C00000"/>
                </a:solidFill>
              </a:rPr>
              <a:t>调用者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全局</a:t>
            </a:r>
            <a:r>
              <a:rPr lang="zh-CN" altLang="en-US"/>
              <a:t>内调用：</a:t>
            </a:r>
            <a:r>
              <a:rPr lang="en-US" altLang="zh-CN"/>
              <a:t> fn()  </a:t>
            </a:r>
            <a:r>
              <a:rPr lang="zh-CN" altLang="en-US"/>
              <a:t>指向</a:t>
            </a:r>
            <a:r>
              <a:rPr lang="en-US" altLang="zh-CN">
                <a:solidFill>
                  <a:srgbClr val="C00000"/>
                </a:solidFill>
              </a:rPr>
              <a:t>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对象内的方法</a:t>
            </a:r>
            <a:r>
              <a:rPr lang="zh-CN" altLang="en-US"/>
              <a:t>调用：</a:t>
            </a:r>
            <a:r>
              <a:rPr lang="en-US" altLang="zh-CN"/>
              <a:t>obj.fn()  </a:t>
            </a:r>
            <a:r>
              <a:rPr lang="zh-CN" altLang="en-US"/>
              <a:t>指向调用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构造函数</a:t>
            </a:r>
            <a:r>
              <a:rPr lang="zh-CN" altLang="en-US"/>
              <a:t>调用：</a:t>
            </a:r>
            <a:r>
              <a:rPr lang="en-US" altLang="zh-CN"/>
              <a:t>new Person()   </a:t>
            </a:r>
            <a:r>
              <a:rPr lang="zh-CN" altLang="en-US"/>
              <a:t>指向</a:t>
            </a:r>
            <a:r>
              <a:rPr lang="zh-CN" altLang="en-US">
                <a:solidFill>
                  <a:srgbClr val="C00000"/>
                </a:solidFill>
              </a:rPr>
              <a:t>实例对象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事件处理函数</a:t>
            </a:r>
            <a:r>
              <a:rPr lang="zh-CN" altLang="en-US"/>
              <a:t>中调用：指向当前触发事件的</a:t>
            </a:r>
            <a:r>
              <a:rPr lang="en-US" altLang="zh-CN">
                <a:solidFill>
                  <a:srgbClr val="C00000"/>
                </a:solidFill>
              </a:rPr>
              <a:t>DOM</a:t>
            </a:r>
            <a:r>
              <a:rPr lang="zh-CN" altLang="en-US">
                <a:solidFill>
                  <a:srgbClr val="C00000"/>
                </a:solidFill>
              </a:rPr>
              <a:t>元素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特殊调用 </a:t>
            </a:r>
            <a:r>
              <a:rPr lang="zh-CN" altLang="en-US"/>
              <a:t>比如 </a:t>
            </a:r>
            <a:r>
              <a:rPr lang="en-US" altLang="zh-CN">
                <a:solidFill>
                  <a:srgbClr val="C00000"/>
                </a:solidFill>
              </a:rPr>
              <a:t>call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apply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bind</a:t>
            </a:r>
            <a:r>
              <a:rPr lang="zh-CN" altLang="en-US"/>
              <a:t>可以改变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zh-CN" altLang="en-US">
                <a:solidFill>
                  <a:srgbClr val="C00000"/>
                </a:solidFill>
              </a:rPr>
              <a:t>指向</a:t>
            </a:r>
            <a:r>
              <a:rPr lang="zh-CN" altLang="en-US"/>
              <a:t>，</a:t>
            </a:r>
            <a:r>
              <a:rPr lang="en-US" altLang="zh-CN"/>
              <a:t>fun.call(obj)    </a:t>
            </a:r>
            <a:r>
              <a:rPr lang="zh-CN" altLang="en-US"/>
              <a:t>指向 </a:t>
            </a:r>
            <a:r>
              <a:rPr lang="en-US" altLang="zh-CN">
                <a:solidFill>
                  <a:srgbClr val="C00000"/>
                </a:solidFill>
              </a:rPr>
              <a:t>obj</a:t>
            </a:r>
          </a:p>
          <a:p>
            <a:pPr marL="0" indent="0">
              <a:buNone/>
            </a:pPr>
            <a:br>
              <a:rPr lang="en-US" altLang="zh-CN"/>
            </a:b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343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79" y="1743599"/>
            <a:ext cx="11210187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箭头函数本身没有</a:t>
            </a:r>
            <a:r>
              <a:rPr lang="en-US" altLang="zh-CN"/>
              <a:t>this</a:t>
            </a:r>
            <a:r>
              <a:rPr lang="zh-CN" altLang="en-US"/>
              <a:t>，而是沿用上层函数作用域</a:t>
            </a:r>
            <a:r>
              <a:rPr lang="en-US" altLang="zh-CN"/>
              <a:t>(</a:t>
            </a:r>
            <a:r>
              <a:rPr lang="zh-CN" altLang="en-US"/>
              <a:t>非箭头函数</a:t>
            </a:r>
            <a:r>
              <a:rPr lang="en-US" altLang="zh-CN"/>
              <a:t>)</a:t>
            </a:r>
            <a:r>
              <a:rPr lang="zh-CN" altLang="en-US"/>
              <a:t>或者全局作用域的</a:t>
            </a:r>
            <a:r>
              <a:rPr lang="en-US" altLang="zh-CN"/>
              <a:t>this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870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00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防抖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节流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629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/>
              <a:t>防抖（</a:t>
            </a:r>
            <a:r>
              <a:rPr lang="en-US" altLang="zh-CN"/>
              <a:t>debounce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142453" cy="4550400"/>
          </a:xfrm>
        </p:spPr>
        <p:txBody>
          <a:bodyPr/>
          <a:lstStyle/>
          <a:p>
            <a:r>
              <a:rPr lang="zh-CN" altLang="en-US" b="1"/>
              <a:t>防抖</a:t>
            </a:r>
            <a:r>
              <a:rPr lang="en-US" altLang="zh-CN" b="1"/>
              <a:t>: </a:t>
            </a:r>
            <a:r>
              <a:rPr lang="zh-CN" altLang="en-US"/>
              <a:t>单位</a:t>
            </a:r>
            <a:r>
              <a:rPr lang="zh-CN" altLang="en-US" dirty="0"/>
              <a:t>时间内，频繁触发事件，</a:t>
            </a:r>
            <a:r>
              <a:rPr lang="zh-CN" altLang="en-US" dirty="0">
                <a:solidFill>
                  <a:srgbClr val="C00000"/>
                </a:solidFill>
              </a:rPr>
              <a:t>只执行最后一次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/>
              <a:t>举</a:t>
            </a:r>
            <a:r>
              <a:rPr lang="zh-CN" altLang="en-US" b="1" dirty="0"/>
              <a:t>个</a:t>
            </a:r>
            <a:r>
              <a:rPr lang="zh-CN" altLang="en-US" b="1"/>
              <a:t>栗子：</a:t>
            </a:r>
            <a:r>
              <a:rPr lang="zh-CN" altLang="en-US">
                <a:solidFill>
                  <a:srgbClr val="C00000"/>
                </a:solidFill>
              </a:rPr>
              <a:t>王者荣耀回城</a:t>
            </a:r>
            <a:r>
              <a:rPr lang="zh-CN" altLang="en-US"/>
              <a:t>，只要被打断就需要重新来</a:t>
            </a:r>
            <a:endParaRPr lang="en-US" altLang="zh-CN" b="1"/>
          </a:p>
          <a:p>
            <a:r>
              <a:rPr lang="zh-CN" altLang="en-US" b="1"/>
              <a:t>使用场景：</a:t>
            </a:r>
            <a:endParaRPr lang="en-US" altLang="zh-CN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搜索</a:t>
            </a:r>
            <a:r>
              <a:rPr lang="zh-CN" altLang="en-US" dirty="0">
                <a:solidFill>
                  <a:srgbClr val="C00000"/>
                </a:solidFill>
              </a:rPr>
              <a:t>框搜索输入</a:t>
            </a:r>
            <a:r>
              <a:rPr lang="zh-CN" altLang="en-US" dirty="0"/>
              <a:t>。只需用户</a:t>
            </a:r>
            <a:r>
              <a:rPr lang="zh-CN" altLang="en-US" dirty="0">
                <a:solidFill>
                  <a:srgbClr val="C00000"/>
                </a:solidFill>
              </a:rPr>
              <a:t>最后</a:t>
            </a:r>
            <a:r>
              <a:rPr lang="zh-CN" altLang="en-US" dirty="0"/>
              <a:t>一次输入完，再发送请求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手机号、邮箱验证</a:t>
            </a:r>
            <a:r>
              <a:rPr lang="zh-CN" altLang="en-US" dirty="0">
                <a:solidFill>
                  <a:srgbClr val="C00000"/>
                </a:solidFill>
              </a:rPr>
              <a:t>输入检测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48" y="1260828"/>
            <a:ext cx="4389883" cy="23910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13" y="4086153"/>
            <a:ext cx="2876237" cy="23858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451" y="3910509"/>
            <a:ext cx="5609524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利用防抖来</a:t>
            </a:r>
            <a:r>
              <a:rPr lang="zh-CN" altLang="en-US" dirty="0"/>
              <a:t>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3" y="2467722"/>
            <a:ext cx="2917233" cy="28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7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051" y="1314217"/>
            <a:ext cx="7895149" cy="4730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防抖是什么？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单位时间内，频繁触发事件，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只执行最后一次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有什么使用场景呢？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搜索框搜索输入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。只需用户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一次输入完，再发送请求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手机号、邮箱验证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输入检测</a:t>
            </a:r>
          </a:p>
          <a:p>
            <a:pPr lvl="1">
              <a:lnSpc>
                <a:spcPct val="150000"/>
              </a:lnSpc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81" y="4190294"/>
            <a:ext cx="4389883" cy="23910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02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</a:t>
            </a:r>
            <a:r>
              <a:rPr lang="zh-CN" altLang="en-US"/>
              <a:t>鼠标停止</a:t>
            </a:r>
            <a:r>
              <a:rPr lang="en-US" altLang="zh-CN">
                <a:solidFill>
                  <a:srgbClr val="C00000"/>
                </a:solidFill>
              </a:rPr>
              <a:t>500ms</a:t>
            </a:r>
            <a:r>
              <a:rPr lang="zh-CN" altLang="en-US">
                <a:solidFill>
                  <a:srgbClr val="C00000"/>
                </a:solidFill>
              </a:rPr>
              <a:t>之后，</a:t>
            </a:r>
            <a:r>
              <a:rPr lang="zh-CN" altLang="en-US"/>
              <a:t>里面的数字才会变化</a:t>
            </a:r>
            <a:r>
              <a:rPr lang="en-US" altLang="zh-CN"/>
              <a:t>+1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实现方式：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en-US" altLang="zh-CN">
                <a:solidFill>
                  <a:srgbClr val="C00000"/>
                </a:solidFill>
              </a:rPr>
              <a:t>lodash</a:t>
            </a:r>
            <a:r>
              <a:rPr lang="en-US" altLang="zh-CN"/>
              <a:t> </a:t>
            </a:r>
            <a:r>
              <a:rPr lang="zh-CN" altLang="en-US"/>
              <a:t>提供的防抖来处理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>
                <a:solidFill>
                  <a:srgbClr val="C00000"/>
                </a:solidFill>
              </a:rPr>
              <a:t>手写</a:t>
            </a:r>
            <a:r>
              <a:rPr lang="zh-CN" altLang="en-US"/>
              <a:t>一个防抖函数来处理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50" y="2233248"/>
            <a:ext cx="6059550" cy="1758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66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 </a:t>
            </a:r>
            <a:r>
              <a:rPr lang="en-US" altLang="zh-CN"/>
              <a:t>Lodash </a:t>
            </a:r>
            <a:r>
              <a:rPr lang="zh-CN" altLang="en-US"/>
              <a:t>库 实现防</a:t>
            </a:r>
            <a:r>
              <a:rPr lang="zh-CN" altLang="en-US" dirty="0"/>
              <a:t>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954708"/>
            <a:ext cx="6002257" cy="1609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7236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</a:t>
            </a:r>
            <a:r>
              <a:rPr lang="zh-CN" altLang="en-US"/>
              <a:t>显示文字（手写防抖函数）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/>
              <a:t>要求： 鼠标在盒子上移动，鼠标停止</a:t>
            </a:r>
            <a:r>
              <a:rPr lang="en-US" altLang="zh-CN">
                <a:solidFill>
                  <a:srgbClr val="C00000"/>
                </a:solidFill>
              </a:rPr>
              <a:t>500ms</a:t>
            </a:r>
            <a:r>
              <a:rPr lang="zh-CN" altLang="en-US">
                <a:solidFill>
                  <a:srgbClr val="C00000"/>
                </a:solidFill>
              </a:rPr>
              <a:t>之后，</a:t>
            </a:r>
            <a:r>
              <a:rPr lang="zh-CN" altLang="en-US"/>
              <a:t>里面的数字才会变化</a:t>
            </a:r>
            <a:r>
              <a:rPr lang="en-US" altLang="zh-CN"/>
              <a:t>+1</a:t>
            </a:r>
          </a:p>
          <a:p>
            <a:r>
              <a:rPr lang="zh-CN" altLang="en-US" b="1"/>
              <a:t>核心</a:t>
            </a:r>
            <a:r>
              <a:rPr lang="zh-CN" altLang="en-US" b="1" dirty="0"/>
              <a:t>思路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/>
              <a:t>防抖的核心就是利用定时器 </a:t>
            </a:r>
            <a:r>
              <a:rPr lang="en-US" altLang="zh-CN"/>
              <a:t>(</a:t>
            </a:r>
            <a:r>
              <a:rPr lang="en-US" altLang="zh-CN">
                <a:solidFill>
                  <a:srgbClr val="C00000"/>
                </a:solidFill>
              </a:rPr>
              <a:t>setTimeout</a:t>
            </a:r>
            <a:r>
              <a:rPr lang="en-US" altLang="zh-CN"/>
              <a:t>) </a:t>
            </a:r>
            <a:r>
              <a:rPr lang="zh-CN" altLang="en-US"/>
              <a:t>来实现</a:t>
            </a:r>
            <a:endParaRPr lang="en-US" altLang="zh-CN"/>
          </a:p>
          <a:p>
            <a:r>
              <a:rPr lang="zh-CN" altLang="en-US"/>
              <a:t>①：声明一个定时器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r>
              <a:rPr lang="zh-CN" altLang="en-US"/>
              <a:t> </a:t>
            </a:r>
            <a:endParaRPr lang="en-US" altLang="zh-CN"/>
          </a:p>
          <a:p>
            <a:r>
              <a:rPr lang="zh-CN" altLang="en-US"/>
              <a:t>②</a:t>
            </a:r>
            <a:r>
              <a:rPr lang="en-US" altLang="zh-CN"/>
              <a:t>:  </a:t>
            </a:r>
            <a:r>
              <a:rPr lang="zh-CN" altLang="en-US"/>
              <a:t>当鼠标每次滑动都先判断</a:t>
            </a:r>
            <a:r>
              <a:rPr lang="zh-CN" altLang="en-US">
                <a:solidFill>
                  <a:srgbClr val="C00000"/>
                </a:solidFill>
              </a:rPr>
              <a:t>是否有定时器</a:t>
            </a:r>
            <a:r>
              <a:rPr lang="zh-CN" altLang="en-US"/>
              <a:t>了，如果有定时器先</a:t>
            </a:r>
            <a:r>
              <a:rPr lang="zh-CN" altLang="en-US">
                <a:solidFill>
                  <a:srgbClr val="C00000"/>
                </a:solidFill>
              </a:rPr>
              <a:t>清除以前</a:t>
            </a:r>
            <a:r>
              <a:rPr lang="zh-CN" altLang="en-US"/>
              <a:t>的定时器</a:t>
            </a:r>
            <a:endParaRPr lang="en-US" altLang="zh-CN"/>
          </a:p>
          <a:p>
            <a:r>
              <a:rPr lang="zh-CN" altLang="en-US"/>
              <a:t>③：如果没有定时器则</a:t>
            </a:r>
            <a:r>
              <a:rPr lang="zh-CN" altLang="en-US">
                <a:solidFill>
                  <a:srgbClr val="C00000"/>
                </a:solidFill>
              </a:rPr>
              <a:t>开启</a:t>
            </a:r>
            <a:r>
              <a:rPr lang="zh-CN" altLang="en-US"/>
              <a:t>定时器，记得</a:t>
            </a:r>
            <a:r>
              <a:rPr lang="zh-CN" altLang="en-US">
                <a:solidFill>
                  <a:srgbClr val="C00000"/>
                </a:solidFill>
              </a:rPr>
              <a:t>存到变量</a:t>
            </a:r>
            <a:r>
              <a:rPr lang="zh-CN" altLang="en-US"/>
              <a:t>里面</a:t>
            </a:r>
            <a:endParaRPr lang="en-US" altLang="zh-CN"/>
          </a:p>
          <a:p>
            <a:r>
              <a:rPr lang="zh-CN" altLang="en-US"/>
              <a:t>④：在</a:t>
            </a:r>
            <a:r>
              <a:rPr lang="zh-CN" altLang="en-US">
                <a:solidFill>
                  <a:srgbClr val="C00000"/>
                </a:solidFill>
              </a:rPr>
              <a:t>定时器里面调用</a:t>
            </a:r>
            <a:r>
              <a:rPr lang="zh-CN" altLang="en-US"/>
              <a:t>要执行的函数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448" y="4139494"/>
            <a:ext cx="4389883" cy="23910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391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浅拷贝：拷贝给一个新的对象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拷贝对象：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C00000"/>
                </a:solidFill>
              </a:rPr>
              <a:t>Object.</a:t>
            </a:r>
            <a:r>
              <a:rPr lang="en-US" altLang="zh-CN" b="1"/>
              <a:t> </a:t>
            </a:r>
            <a:r>
              <a:rPr lang="en-US" altLang="zh-CN" dirty="0">
                <a:solidFill>
                  <a:srgbClr val="C00000"/>
                </a:solidFill>
              </a:rPr>
              <a:t>assign()</a:t>
            </a:r>
            <a:r>
              <a:rPr lang="en-US" altLang="zh-CN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展开运算符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{...</a:t>
            </a:r>
            <a:r>
              <a:rPr lang="en-US" altLang="zh-CN" dirty="0" err="1">
                <a:solidFill>
                  <a:srgbClr val="C00000"/>
                </a:solidFill>
              </a:rPr>
              <a:t>obj</a:t>
            </a:r>
            <a:r>
              <a:rPr lang="en-US" altLang="zh-CN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拷贝数组：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Array.prototype.</a:t>
            </a:r>
            <a:r>
              <a:rPr lang="en-US" altLang="zh-CN" dirty="0" err="1">
                <a:solidFill>
                  <a:srgbClr val="C00000"/>
                </a:solidFill>
              </a:rPr>
              <a:t>concat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en-US" altLang="zh-CN" dirty="0"/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展开运算符 </a:t>
            </a:r>
            <a:r>
              <a:rPr lang="en-US" altLang="zh-CN" dirty="0">
                <a:solidFill>
                  <a:srgbClr val="C00000"/>
                </a:solidFill>
              </a:rPr>
              <a:t>[...</a:t>
            </a:r>
            <a:r>
              <a:rPr lang="en-US" altLang="zh-CN" dirty="0" err="1">
                <a:solidFill>
                  <a:srgbClr val="C00000"/>
                </a:solidFill>
              </a:rPr>
              <a:t>arr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68367" y="2758550"/>
            <a:ext cx="6199166" cy="3241623"/>
            <a:chOff x="1464234" y="2169477"/>
            <a:chExt cx="5238115" cy="2091055"/>
          </a:xfrm>
        </p:grpSpPr>
        <p:sp>
          <p:nvSpPr>
            <p:cNvPr id="7" name="矩形 6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335624" y="3007761"/>
            <a:ext cx="1639908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0" name="椭圆 9"/>
          <p:cNvSpPr/>
          <p:nvPr/>
        </p:nvSpPr>
        <p:spPr>
          <a:xfrm>
            <a:off x="7560734" y="3186915"/>
            <a:ext cx="3166533" cy="23298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11" name="矩形 10"/>
          <p:cNvSpPr/>
          <p:nvPr/>
        </p:nvSpPr>
        <p:spPr>
          <a:xfrm>
            <a:off x="5435600" y="3186915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5" idx="1"/>
          </p:cNvCxnSpPr>
          <p:nvPr/>
        </p:nvCxnSpPr>
        <p:spPr>
          <a:xfrm>
            <a:off x="6891866" y="3333152"/>
            <a:ext cx="1556242" cy="4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61000" y="3759204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0x222222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3"/>
            <a:endCxn id="20" idx="1"/>
          </p:cNvCxnSpPr>
          <p:nvPr/>
        </p:nvCxnSpPr>
        <p:spPr>
          <a:xfrm>
            <a:off x="6891866" y="3945883"/>
            <a:ext cx="1556242" cy="95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448108" y="3407593"/>
            <a:ext cx="1627225" cy="703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{name: '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</a:p>
        </p:txBody>
      </p:sp>
      <p:sp>
        <p:nvSpPr>
          <p:cNvPr id="16" name="矩形 15"/>
          <p:cNvSpPr/>
          <p:nvPr/>
        </p:nvSpPr>
        <p:spPr>
          <a:xfrm>
            <a:off x="3502949" y="3172821"/>
            <a:ext cx="1008789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5891" y="3759203"/>
            <a:ext cx="1008789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newObj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4494815" y="3359499"/>
            <a:ext cx="940785" cy="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4520215" y="3920006"/>
            <a:ext cx="940785" cy="2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48108" y="4544446"/>
            <a:ext cx="1627225" cy="703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{name: '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4611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1955954"/>
            <a:ext cx="5375410" cy="3572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373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节流 </a:t>
            </a:r>
            <a:r>
              <a:rPr lang="en-US" altLang="zh-CN"/>
              <a:t>- throttle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节流：</a:t>
            </a:r>
            <a:r>
              <a:rPr lang="zh-CN" altLang="en-US"/>
              <a:t>单位</a:t>
            </a:r>
            <a:r>
              <a:rPr lang="zh-CN" altLang="en-US" dirty="0"/>
              <a:t>时间内，频繁触发事件，</a:t>
            </a:r>
            <a:r>
              <a:rPr lang="zh-CN" altLang="en-US" dirty="0">
                <a:solidFill>
                  <a:srgbClr val="C00000"/>
                </a:solidFill>
              </a:rPr>
              <a:t>只执行</a:t>
            </a:r>
            <a:r>
              <a:rPr lang="zh-CN" altLang="en-US">
                <a:solidFill>
                  <a:srgbClr val="C00000"/>
                </a:solidFill>
              </a:rPr>
              <a:t>一次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 b="1"/>
              <a:t>举个栗子：</a:t>
            </a:r>
            <a:endParaRPr lang="en-US" altLang="zh-CN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王者荣耀技能冷却</a:t>
            </a:r>
            <a:r>
              <a:rPr lang="zh-CN" altLang="en-US"/>
              <a:t>，期间无法继续释放技能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和平精英 </a:t>
            </a:r>
            <a:r>
              <a:rPr lang="en-US" altLang="zh-CN">
                <a:solidFill>
                  <a:srgbClr val="C00000"/>
                </a:solidFill>
              </a:rPr>
              <a:t>98k </a:t>
            </a:r>
            <a:r>
              <a:rPr lang="zh-CN" altLang="en-US"/>
              <a:t>换</a:t>
            </a:r>
            <a:r>
              <a:rPr lang="zh-CN" altLang="en-US" dirty="0"/>
              <a:t>子弹期间不能射击</a:t>
            </a:r>
            <a:endParaRPr lang="en-US" altLang="zh-CN" b="1"/>
          </a:p>
          <a:p>
            <a:r>
              <a:rPr lang="zh-CN" altLang="en-US" b="1"/>
              <a:t>使用场景：</a:t>
            </a:r>
            <a:endParaRPr lang="en-US" altLang="zh-CN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高频事件</a:t>
            </a:r>
            <a:r>
              <a:rPr lang="en-US" altLang="zh-CN"/>
              <a:t>:</a:t>
            </a:r>
            <a:r>
              <a:rPr lang="zh-CN" altLang="en-US"/>
              <a:t>鼠标移动 </a:t>
            </a:r>
            <a:r>
              <a:rPr lang="en-US" altLang="zh-CN">
                <a:solidFill>
                  <a:srgbClr val="C00000"/>
                </a:solidFill>
              </a:rPr>
              <a:t>mousemove</a:t>
            </a:r>
            <a:r>
              <a:rPr lang="zh-CN" altLang="en-US"/>
              <a:t>、页面尺寸缩放 </a:t>
            </a:r>
            <a:r>
              <a:rPr lang="en-US" altLang="zh-CN">
                <a:solidFill>
                  <a:srgbClr val="C00000"/>
                </a:solidFill>
              </a:rPr>
              <a:t>resize</a:t>
            </a:r>
            <a:r>
              <a:rPr lang="zh-CN" altLang="en-US"/>
              <a:t>、滚动条滚动</a:t>
            </a:r>
            <a:r>
              <a:rPr lang="en-US" altLang="zh-CN">
                <a:solidFill>
                  <a:srgbClr val="C00000"/>
                </a:solidFill>
              </a:rPr>
              <a:t>scroll </a:t>
            </a:r>
            <a:r>
              <a:rPr lang="zh-CN" altLang="en-US">
                <a:solidFill>
                  <a:srgbClr val="C00000"/>
                </a:solidFill>
              </a:rPr>
              <a:t>等等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09" y="1106628"/>
            <a:ext cx="4219048" cy="22571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61" y="4296020"/>
            <a:ext cx="3592305" cy="22644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8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3" y="2467722"/>
            <a:ext cx="2917233" cy="28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</a:t>
            </a:r>
            <a:r>
              <a:rPr lang="zh-CN" altLang="en-US"/>
              <a:t>移动，不管移动多少次，</a:t>
            </a:r>
            <a:r>
              <a:rPr lang="zh-CN" altLang="en-US">
                <a:solidFill>
                  <a:srgbClr val="C00000"/>
                </a:solidFill>
              </a:rPr>
              <a:t>每隔</a:t>
            </a:r>
            <a:r>
              <a:rPr lang="en-US" altLang="zh-CN">
                <a:solidFill>
                  <a:srgbClr val="C00000"/>
                </a:solidFill>
              </a:rPr>
              <a:t>500ms</a:t>
            </a:r>
            <a:r>
              <a:rPr lang="zh-CN" altLang="en-US">
                <a:solidFill>
                  <a:srgbClr val="C00000"/>
                </a:solidFill>
              </a:rPr>
              <a:t>才 </a:t>
            </a:r>
            <a:r>
              <a:rPr lang="en-US" altLang="zh-CN">
                <a:solidFill>
                  <a:srgbClr val="C00000"/>
                </a:solidFill>
              </a:rPr>
              <a:t>+ 1</a:t>
            </a: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实现方式：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en-US" altLang="zh-CN">
                <a:solidFill>
                  <a:srgbClr val="C00000"/>
                </a:solidFill>
              </a:rPr>
              <a:t>lodash</a:t>
            </a:r>
            <a:r>
              <a:rPr lang="en-US" altLang="zh-CN"/>
              <a:t> </a:t>
            </a:r>
            <a:r>
              <a:rPr lang="zh-CN" altLang="en-US"/>
              <a:t>提供的</a:t>
            </a:r>
            <a:r>
              <a:rPr lang="zh-CN" altLang="en-US">
                <a:solidFill>
                  <a:srgbClr val="C00000"/>
                </a:solidFill>
              </a:rPr>
              <a:t>节流函数</a:t>
            </a:r>
            <a:r>
              <a:rPr lang="zh-CN" altLang="en-US"/>
              <a:t>来处理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>
                <a:solidFill>
                  <a:srgbClr val="C00000"/>
                </a:solidFill>
              </a:rPr>
              <a:t>手写</a:t>
            </a:r>
            <a:r>
              <a:rPr lang="zh-CN" altLang="en-US"/>
              <a:t>一个节流函数来处理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84" y="2385649"/>
            <a:ext cx="6306571" cy="183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051" y="1314217"/>
            <a:ext cx="7895149" cy="4730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节流是什么？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单位时间内，频繁触发事件，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只执行一次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简单理解：在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500ms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内，不管触发多少次事件，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只执行一次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有什么使用场景呢？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高频事件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mousemove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、页面尺寸缩放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resize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、滚动条滚动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09" y="4383228"/>
            <a:ext cx="4219048" cy="22571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64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利用节流来</a:t>
            </a:r>
            <a:r>
              <a:rPr lang="zh-CN" altLang="en-US" dirty="0"/>
              <a:t>处理</a:t>
            </a:r>
            <a:r>
              <a:rPr lang="en-US" altLang="zh-CN" dirty="0"/>
              <a:t>-</a:t>
            </a:r>
            <a:r>
              <a:rPr lang="zh-CN" altLang="en-US" dirty="0"/>
              <a:t>鼠标滑过盒子</a:t>
            </a:r>
            <a:r>
              <a:rPr lang="zh-CN" altLang="en-US"/>
              <a:t>显示文字（手写节流函数）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/>
              <a:t>要求： 鼠标在盒子上移动，不管移动多少次，</a:t>
            </a:r>
            <a:r>
              <a:rPr lang="zh-CN" altLang="en-US">
                <a:solidFill>
                  <a:srgbClr val="C00000"/>
                </a:solidFill>
              </a:rPr>
              <a:t>每隔</a:t>
            </a:r>
            <a:r>
              <a:rPr lang="en-US" altLang="zh-CN">
                <a:solidFill>
                  <a:srgbClr val="C00000"/>
                </a:solidFill>
              </a:rPr>
              <a:t>500ms</a:t>
            </a:r>
            <a:r>
              <a:rPr lang="zh-CN" altLang="en-US">
                <a:solidFill>
                  <a:srgbClr val="C00000"/>
                </a:solidFill>
              </a:rPr>
              <a:t>才 </a:t>
            </a:r>
            <a:r>
              <a:rPr lang="en-US" altLang="zh-CN">
                <a:solidFill>
                  <a:srgbClr val="C00000"/>
                </a:solidFill>
              </a:rPr>
              <a:t>+ 1</a:t>
            </a:r>
          </a:p>
          <a:p>
            <a:r>
              <a:rPr lang="zh-CN" altLang="en-US" b="1"/>
              <a:t>核心</a:t>
            </a:r>
            <a:r>
              <a:rPr lang="zh-CN" altLang="en-US" b="1" dirty="0"/>
              <a:t>思路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/>
              <a:t>节流的核心就是利用定时器 </a:t>
            </a:r>
            <a:r>
              <a:rPr lang="en-US" altLang="zh-CN"/>
              <a:t>(</a:t>
            </a:r>
            <a:r>
              <a:rPr lang="en-US" altLang="zh-CN">
                <a:solidFill>
                  <a:srgbClr val="C00000"/>
                </a:solidFill>
              </a:rPr>
              <a:t>setTimeout</a:t>
            </a:r>
            <a:r>
              <a:rPr lang="en-US" altLang="zh-CN"/>
              <a:t>) </a:t>
            </a:r>
            <a:r>
              <a:rPr lang="zh-CN" altLang="en-US"/>
              <a:t>来实现</a:t>
            </a:r>
            <a:endParaRPr lang="en-US" altLang="zh-CN"/>
          </a:p>
          <a:p>
            <a:r>
              <a:rPr lang="zh-CN" altLang="en-US"/>
              <a:t>①：声明一个定时器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r>
              <a:rPr lang="zh-CN" altLang="en-US"/>
              <a:t> </a:t>
            </a:r>
            <a:endParaRPr lang="en-US" altLang="zh-CN"/>
          </a:p>
          <a:p>
            <a:r>
              <a:rPr lang="zh-CN" altLang="en-US"/>
              <a:t>②</a:t>
            </a:r>
            <a:r>
              <a:rPr lang="en-US" altLang="zh-CN"/>
              <a:t>:  </a:t>
            </a:r>
            <a:r>
              <a:rPr lang="zh-CN" altLang="en-US"/>
              <a:t>当鼠标每次滑动都先判断</a:t>
            </a:r>
            <a:r>
              <a:rPr lang="zh-CN" altLang="en-US">
                <a:solidFill>
                  <a:srgbClr val="C00000"/>
                </a:solidFill>
              </a:rPr>
              <a:t>是否有定时器</a:t>
            </a:r>
            <a:r>
              <a:rPr lang="zh-CN" altLang="en-US"/>
              <a:t>了，如果有定时器则</a:t>
            </a:r>
            <a:r>
              <a:rPr lang="zh-CN" altLang="en-US">
                <a:solidFill>
                  <a:srgbClr val="C00000"/>
                </a:solidFill>
              </a:rPr>
              <a:t>不开启</a:t>
            </a:r>
            <a:r>
              <a:rPr lang="zh-CN" altLang="en-US"/>
              <a:t>新定时器</a:t>
            </a:r>
            <a:endParaRPr lang="en-US" altLang="zh-CN"/>
          </a:p>
          <a:p>
            <a:r>
              <a:rPr lang="zh-CN" altLang="en-US"/>
              <a:t>③：如果没有定时器则</a:t>
            </a:r>
            <a:r>
              <a:rPr lang="zh-CN" altLang="en-US">
                <a:solidFill>
                  <a:srgbClr val="C00000"/>
                </a:solidFill>
              </a:rPr>
              <a:t>开启</a:t>
            </a:r>
            <a:r>
              <a:rPr lang="zh-CN" altLang="en-US"/>
              <a:t>定时器，记得</a:t>
            </a:r>
            <a:r>
              <a:rPr lang="zh-CN" altLang="en-US">
                <a:solidFill>
                  <a:srgbClr val="C00000"/>
                </a:solidFill>
              </a:rPr>
              <a:t>存到变量</a:t>
            </a:r>
            <a:r>
              <a:rPr lang="zh-CN" altLang="en-US"/>
              <a:t>里面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- </a:t>
            </a:r>
            <a:r>
              <a:rPr lang="zh-CN" altLang="en-US"/>
              <a:t>定时器里面</a:t>
            </a:r>
            <a:r>
              <a:rPr lang="zh-CN" altLang="en-US">
                <a:solidFill>
                  <a:srgbClr val="C00000"/>
                </a:solidFill>
              </a:rPr>
              <a:t>调用</a:t>
            </a:r>
            <a:r>
              <a:rPr lang="zh-CN" altLang="en-US"/>
              <a:t>执行的函数</a:t>
            </a:r>
            <a:endParaRPr lang="en-US" altLang="zh-CN"/>
          </a:p>
          <a:p>
            <a:r>
              <a:rPr lang="en-US" altLang="zh-CN"/>
              <a:t>    - </a:t>
            </a:r>
            <a:r>
              <a:rPr lang="zh-CN" altLang="en-US"/>
              <a:t>定时器里面要把定时器</a:t>
            </a:r>
            <a:r>
              <a:rPr lang="zh-CN" altLang="en-US">
                <a:solidFill>
                  <a:srgbClr val="C00000"/>
                </a:solidFill>
              </a:rPr>
              <a:t>清空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17" y="4129644"/>
            <a:ext cx="4219048" cy="22571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1066801" y="555510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中是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无法删除定时器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的，因为定时器还在运作，所以使用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timer = null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clearTimeout(timer)</a:t>
            </a:r>
          </a:p>
        </p:txBody>
      </p:sp>
    </p:spTree>
    <p:extLst>
      <p:ext uri="{BB962C8B-B14F-4D97-AF65-F5344CB8AC3E}">
        <p14:creationId xmlns:p14="http://schemas.microsoft.com/office/powerpoint/2010/main" val="29247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</a:t>
            </a:r>
            <a:r>
              <a:rPr lang="zh-CN" altLang="en-US"/>
              <a:t>移动，不管滑动多少次，</a:t>
            </a:r>
            <a:r>
              <a:rPr lang="en-US" altLang="zh-CN"/>
              <a:t>500ms</a:t>
            </a:r>
            <a:r>
              <a:rPr lang="zh-CN" altLang="en-US"/>
              <a:t>之内加</a:t>
            </a:r>
            <a:r>
              <a:rPr lang="en-US" altLang="zh-CN"/>
              <a:t>+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0570"/>
            <a:ext cx="6365324" cy="3464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8311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防抖和节流总结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1028699" y="1805516"/>
            <a:ext cx="8984827" cy="1077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1028699" y="2768297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  <p:graphicFrame>
        <p:nvGraphicFramePr>
          <p:cNvPr id="8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3887301"/>
              </p:ext>
            </p:extLst>
          </p:nvPr>
        </p:nvGraphicFramePr>
        <p:xfrm>
          <a:off x="710880" y="1640822"/>
          <a:ext cx="10754359" cy="1450467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19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799">
                  <a:extLst>
                    <a:ext uri="{9D8B030D-6E8A-4147-A177-3AD203B41FA5}">
                      <a16:colId xmlns:a16="http://schemas.microsoft.com/office/drawing/2014/main" val="3070605881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性能优化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使用场景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防抖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单位时间内，频繁触发事件，</a:t>
                      </a:r>
                      <a:r>
                        <a:rPr lang="zh-CN" altLang="en-US" sz="14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只执行最后一次</a:t>
                      </a:r>
                      <a:endParaRPr lang="en-US" altLang="zh-CN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搜索框搜索输入、手机号、邮箱验证输入检测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节流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单位时间内，频繁触发事件，</a:t>
                      </a:r>
                      <a:r>
                        <a:rPr lang="zh-CN" altLang="en-US" sz="14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只执行一次</a:t>
                      </a:r>
                      <a:endParaRPr lang="en-US" altLang="zh-CN" sz="14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高频事件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鼠标移动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mousemove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、页面尺寸缩放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resize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、滚动条滚动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scroll 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等等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22" y="3169016"/>
            <a:ext cx="3751741" cy="20071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0" y="3135930"/>
            <a:ext cx="3844287" cy="209391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913" y="4950644"/>
            <a:ext cx="2130756" cy="17674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185" y="4950644"/>
            <a:ext cx="2803815" cy="17674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3633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Lodash</a:t>
            </a:r>
            <a:r>
              <a:rPr lang="en-US" altLang="zh-CN" dirty="0"/>
              <a:t> </a:t>
            </a:r>
            <a:r>
              <a:rPr lang="zh-CN" altLang="en-US" dirty="0"/>
              <a:t>库 实现节流和防抖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43" y="1892467"/>
            <a:ext cx="6002257" cy="1641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3" y="4308441"/>
            <a:ext cx="6002257" cy="1609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18131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25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6184" y="1429173"/>
            <a:ext cx="73702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=</a:t>
            </a:r>
            <a:r>
              <a:rPr lang="zh-CN" altLang="en-US"/>
              <a:t>赋值实现</a:t>
            </a:r>
            <a:r>
              <a:rPr lang="zh-CN" altLang="en-US">
                <a:solidFill>
                  <a:srgbClr val="C00000"/>
                </a:solidFill>
              </a:rPr>
              <a:t>复制对象</a:t>
            </a:r>
            <a:r>
              <a:rPr lang="zh-CN" altLang="en-US"/>
              <a:t>有什么问题？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复制地址，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两个对象使用同一个地址，修改会相互影响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浅拷贝有几种方法？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对象浅拷贝有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Object.assign()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展开运算符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{...obj}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数组浅拷贝有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concat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和展开运算符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[...arr]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8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项目库页面效果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783" y="1866093"/>
            <a:ext cx="9632483" cy="4550400"/>
          </a:xfrm>
        </p:spPr>
        <p:txBody>
          <a:bodyPr/>
          <a:lstStyle/>
          <a:p>
            <a:r>
              <a:rPr lang="zh-CN" altLang="en-US"/>
              <a:t>业务分析：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57" y="2484241"/>
            <a:ext cx="5727031" cy="3752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6987679" y="2223524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510877" y="239179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视频记录播放位置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1087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电梯导航激活效果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10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项目库页面效果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37466" y="1717600"/>
            <a:ext cx="8466665" cy="4550400"/>
          </a:xfrm>
        </p:spPr>
        <p:txBody>
          <a:bodyPr/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b="1"/>
              <a:t>记录当前时间：</a:t>
            </a:r>
            <a:endParaRPr lang="en-US" altLang="zh-CN" b="1" dirty="0"/>
          </a:p>
          <a:p>
            <a:r>
              <a:rPr lang="zh-CN" altLang="en-US"/>
              <a:t>①：</a:t>
            </a:r>
            <a:r>
              <a:rPr lang="en-US" altLang="zh-CN">
                <a:solidFill>
                  <a:srgbClr val="C00000"/>
                </a:solidFill>
              </a:rPr>
              <a:t>timeupdate</a:t>
            </a:r>
            <a:r>
              <a:rPr lang="en-US" altLang="zh-CN"/>
              <a:t>   </a:t>
            </a:r>
            <a:r>
              <a:rPr lang="zh-CN" altLang="en-US" dirty="0"/>
              <a:t>事件在视频</a:t>
            </a:r>
            <a:r>
              <a:rPr lang="en-US" altLang="zh-CN" dirty="0"/>
              <a:t>/</a:t>
            </a:r>
            <a:r>
              <a:rPr lang="zh-CN" altLang="en-US" dirty="0"/>
              <a:t>音频（</a:t>
            </a:r>
            <a:r>
              <a:rPr lang="en-US" altLang="zh-CN" dirty="0"/>
              <a:t>audio/video</a:t>
            </a:r>
            <a:r>
              <a:rPr lang="zh-CN" altLang="en-US" dirty="0"/>
              <a:t>）当前的</a:t>
            </a:r>
            <a:r>
              <a:rPr lang="zh-CN" altLang="en-US">
                <a:solidFill>
                  <a:srgbClr val="C00000"/>
                </a:solidFill>
              </a:rPr>
              <a:t>播放位置发生改变</a:t>
            </a:r>
            <a:r>
              <a:rPr lang="zh-CN" altLang="en-US"/>
              <a:t>时触发</a:t>
            </a:r>
            <a:endParaRPr lang="en-US" altLang="zh-CN"/>
          </a:p>
          <a:p>
            <a:r>
              <a:rPr lang="zh-CN" altLang="en-US"/>
              <a:t>② </a:t>
            </a:r>
            <a:r>
              <a:rPr lang="en-US" altLang="zh-CN"/>
              <a:t>:  </a:t>
            </a:r>
            <a:r>
              <a:rPr lang="zh-CN" altLang="en-US"/>
              <a:t>把</a:t>
            </a:r>
            <a:r>
              <a:rPr lang="zh-CN" altLang="en-US">
                <a:solidFill>
                  <a:srgbClr val="C00000"/>
                </a:solidFill>
              </a:rPr>
              <a:t>当前时间</a:t>
            </a:r>
            <a:r>
              <a:rPr lang="zh-CN" altLang="en-US"/>
              <a:t>（视频</a:t>
            </a:r>
            <a:r>
              <a:rPr lang="en-US" altLang="zh-CN"/>
              <a:t>.currentTime</a:t>
            </a:r>
            <a:r>
              <a:rPr lang="zh-CN" altLang="en-US"/>
              <a:t>）  </a:t>
            </a:r>
            <a:r>
              <a:rPr lang="zh-CN" altLang="en-US">
                <a:solidFill>
                  <a:srgbClr val="C00000"/>
                </a:solidFill>
              </a:rPr>
              <a:t>持久化</a:t>
            </a:r>
            <a:r>
              <a:rPr lang="zh-CN" altLang="en-US"/>
              <a:t>到本地</a:t>
            </a:r>
            <a:endParaRPr lang="en-US" altLang="zh-CN"/>
          </a:p>
          <a:p>
            <a:r>
              <a:rPr lang="zh-CN" altLang="en-US"/>
              <a:t>③： </a:t>
            </a:r>
            <a:r>
              <a:rPr lang="en-US" altLang="zh-CN">
                <a:solidFill>
                  <a:srgbClr val="C00000"/>
                </a:solidFill>
              </a:rPr>
              <a:t>timeupdate </a:t>
            </a:r>
            <a:r>
              <a:rPr lang="zh-CN" altLang="en-US"/>
              <a:t>触发频次太高了，我们可以设定 </a:t>
            </a:r>
            <a:r>
              <a:rPr lang="en-US" altLang="zh-CN"/>
              <a:t>1</a:t>
            </a:r>
            <a:r>
              <a:rPr lang="zh-CN" altLang="en-US"/>
              <a:t>秒钟触发一次（</a:t>
            </a:r>
            <a:r>
              <a:rPr lang="zh-CN" altLang="en-US">
                <a:solidFill>
                  <a:srgbClr val="C00000"/>
                </a:solidFill>
              </a:rPr>
              <a:t>节流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04611" y="184993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视频记录播放位置</a:t>
            </a:r>
          </a:p>
        </p:txBody>
      </p:sp>
    </p:spTree>
    <p:extLst>
      <p:ext uri="{BB962C8B-B14F-4D97-AF65-F5344CB8AC3E}">
        <p14:creationId xmlns:p14="http://schemas.microsoft.com/office/powerpoint/2010/main" val="359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项目库页面效果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37466" y="1717600"/>
            <a:ext cx="8466665" cy="2862867"/>
          </a:xfrm>
        </p:spPr>
        <p:txBody>
          <a:bodyPr/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b="1"/>
              <a:t>页面打开视频播放到上一次记录的位置：</a:t>
            </a:r>
            <a:endParaRPr lang="en-US" altLang="zh-CN" b="1" dirty="0"/>
          </a:p>
          <a:p>
            <a:r>
              <a:rPr lang="zh-CN" altLang="en-US"/>
              <a:t>①：</a:t>
            </a:r>
            <a:r>
              <a:rPr lang="en-US" altLang="zh-CN">
                <a:solidFill>
                  <a:srgbClr val="C00000"/>
                </a:solidFill>
              </a:rPr>
              <a:t>loadeddata  </a:t>
            </a:r>
            <a:r>
              <a:rPr lang="zh-CN" altLang="en-US">
                <a:solidFill>
                  <a:srgbClr val="C00000"/>
                </a:solidFill>
              </a:rPr>
              <a:t>事件：</a:t>
            </a:r>
            <a:r>
              <a:rPr lang="zh-CN" altLang="en-US"/>
              <a:t>视频</a:t>
            </a:r>
            <a:r>
              <a:rPr lang="zh-CN" altLang="en-US">
                <a:solidFill>
                  <a:srgbClr val="C00000"/>
                </a:solidFill>
              </a:rPr>
              <a:t>当前</a:t>
            </a:r>
            <a:r>
              <a:rPr lang="zh-CN" altLang="en-US"/>
              <a:t>播放位置的</a:t>
            </a:r>
            <a:r>
              <a:rPr lang="zh-CN" altLang="en-US">
                <a:solidFill>
                  <a:srgbClr val="C00000"/>
                </a:solidFill>
              </a:rPr>
              <a:t>视频</a:t>
            </a:r>
            <a:r>
              <a:rPr lang="zh-CN" altLang="en-US"/>
              <a:t>帧（通常是第一帧）</a:t>
            </a:r>
            <a:r>
              <a:rPr lang="zh-CN" altLang="en-US">
                <a:solidFill>
                  <a:srgbClr val="C00000"/>
                </a:solidFill>
              </a:rPr>
              <a:t>加载完成后触发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②：把视频的当前时间改为</a:t>
            </a:r>
            <a:r>
              <a:rPr lang="zh-CN" altLang="en-US">
                <a:solidFill>
                  <a:srgbClr val="C00000"/>
                </a:solidFill>
              </a:rPr>
              <a:t>本地存储（持久化）</a:t>
            </a:r>
            <a:r>
              <a:rPr lang="zh-CN" altLang="en-US">
                <a:solidFill>
                  <a:schemeClr val="tx1"/>
                </a:solidFill>
              </a:rPr>
              <a:t>的时间，</a:t>
            </a:r>
            <a:r>
              <a:rPr lang="zh-CN" altLang="en-US"/>
              <a:t>如果没有数据就默认为</a:t>
            </a:r>
            <a:r>
              <a:rPr lang="en-US" altLang="zh-CN"/>
              <a:t>0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4611" y="184993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视频记录播放位置</a:t>
            </a:r>
          </a:p>
        </p:txBody>
      </p:sp>
    </p:spTree>
    <p:extLst>
      <p:ext uri="{BB962C8B-B14F-4D97-AF65-F5344CB8AC3E}">
        <p14:creationId xmlns:p14="http://schemas.microsoft.com/office/powerpoint/2010/main" val="385814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项目库页面效果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783" y="1866093"/>
            <a:ext cx="9632483" cy="4550400"/>
          </a:xfrm>
        </p:spPr>
        <p:txBody>
          <a:bodyPr/>
          <a:lstStyle/>
          <a:p>
            <a:r>
              <a:rPr lang="zh-CN" altLang="en-US"/>
              <a:t>业务分析：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57" y="2484241"/>
            <a:ext cx="5727031" cy="3752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6987679" y="2223524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510877" y="239179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视频记录播放位置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1087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电梯导航激活效果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332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页面打开，可以记录上一次的视频播放位置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6733" y="1666800"/>
            <a:ext cx="8695267" cy="4550400"/>
          </a:xfrm>
        </p:spPr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每次滚动</a:t>
            </a:r>
            <a:r>
              <a:rPr lang="en-US" altLang="zh-CN" dirty="0"/>
              <a:t>1px</a:t>
            </a:r>
            <a:r>
              <a:rPr lang="zh-CN" altLang="en-US" dirty="0"/>
              <a:t>都会触发处理函数频率太高了，我们可以设定 </a:t>
            </a:r>
            <a:r>
              <a:rPr lang="en-US" altLang="zh-CN" dirty="0"/>
              <a:t>200ms </a:t>
            </a:r>
            <a:r>
              <a:rPr lang="zh-CN" altLang="en-US" dirty="0"/>
              <a:t>内 </a:t>
            </a:r>
            <a:r>
              <a:rPr lang="zh-CN" altLang="en-US" dirty="0">
                <a:solidFill>
                  <a:srgbClr val="C00000"/>
                </a:solidFill>
              </a:rPr>
              <a:t>只执行一次（节流）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7677" y="17999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电梯导航激活效果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0606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浅拷贝注意：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拷贝值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拷贝的是地址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简单理解： 如果是单层对象，没问题，如果有多层就有问题，还是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会影响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原来对象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75" y="3558684"/>
            <a:ext cx="4044816" cy="3026238"/>
          </a:xfrm>
          <a:prstGeom prst="rect">
            <a:avLst/>
          </a:prstGeom>
          <a:solidFill>
            <a:srgbClr val="E6F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浅拷贝</a:t>
            </a:r>
            <a:r>
              <a:rPr lang="en-US" altLang="zh-CN" sz="1400" i="1">
                <a:solidFill>
                  <a:srgbClr val="7F848E"/>
                </a:solidFill>
                <a:latin typeface="Consolas" panose="020B0609020204030204" pitchFamily="49" charset="0"/>
              </a:rPr>
              <a:t>: 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引用数据类型拷贝的还是地址</a:t>
            </a:r>
            <a:endParaRPr lang="zh-CN" altLang="en-US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98C379"/>
                </a:solidFill>
                <a:latin typeface="Consolas" panose="020B0609020204030204" pitchFamily="49" charset="0"/>
              </a:rPr>
              <a:t>佩奇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family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father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98C379"/>
                </a:solidFill>
                <a:latin typeface="Consolas" panose="020B0609020204030204" pitchFamily="49" charset="0"/>
              </a:rPr>
              <a:t>猪爸爸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endParaRPr lang="zh-CN" altLang="en-US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浅拷贝</a:t>
            </a:r>
            <a:endParaRPr lang="zh-CN" altLang="en-US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{ ...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zh-CN" sz="14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修改了新对象的名字</a:t>
            </a:r>
            <a:endParaRPr lang="zh-CN" altLang="en-US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newObj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family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father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98C379"/>
                </a:solidFill>
                <a:latin typeface="Consolas" panose="020B0609020204030204" pitchFamily="49" charset="0"/>
              </a:rPr>
              <a:t>猪猪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endParaRPr lang="zh-CN" altLang="en-US" sz="1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E5C07B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family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father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) //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猪猪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>
                <a:solidFill>
                  <a:srgbClr val="7F848E"/>
                </a:solidFill>
                <a:latin typeface="Consolas" panose="020B0609020204030204" pitchFamily="49" charset="0"/>
              </a:rPr>
              <a:t>也变成了猪猪</a:t>
            </a:r>
            <a:endParaRPr lang="zh-CN" altLang="en-US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37234" y="3368150"/>
            <a:ext cx="6199166" cy="3241623"/>
            <a:chOff x="1464234" y="2169477"/>
            <a:chExt cx="5238115" cy="2091055"/>
          </a:xfrm>
        </p:grpSpPr>
        <p:sp>
          <p:nvSpPr>
            <p:cNvPr id="6" name="矩形 5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004491" y="3617361"/>
            <a:ext cx="1639908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0" name="椭圆 9"/>
          <p:cNvSpPr/>
          <p:nvPr/>
        </p:nvSpPr>
        <p:spPr>
          <a:xfrm>
            <a:off x="8229601" y="3796515"/>
            <a:ext cx="3166533" cy="23298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11" name="矩形 10"/>
          <p:cNvSpPr/>
          <p:nvPr/>
        </p:nvSpPr>
        <p:spPr>
          <a:xfrm>
            <a:off x="6104467" y="3796515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5" idx="1"/>
          </p:cNvCxnSpPr>
          <p:nvPr/>
        </p:nvCxnSpPr>
        <p:spPr>
          <a:xfrm>
            <a:off x="7560733" y="3942752"/>
            <a:ext cx="1556242" cy="53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29867" y="4368804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0x222222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7560733" y="4555483"/>
            <a:ext cx="1556242" cy="95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116975" y="4017193"/>
            <a:ext cx="1627225" cy="9178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{name: '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4171816" y="3782421"/>
            <a:ext cx="1008789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84758" y="4368803"/>
            <a:ext cx="1008789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newObj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5163682" y="3969099"/>
            <a:ext cx="940785" cy="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5189082" y="4529606"/>
            <a:ext cx="940785" cy="2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47200" y="4368803"/>
            <a:ext cx="795867" cy="279397"/>
          </a:xfrm>
          <a:prstGeom prst="rect">
            <a:avLst/>
          </a:prstGeom>
          <a:solidFill>
            <a:srgbClr val="E7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family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778300" y="4814709"/>
            <a:ext cx="1364891" cy="514188"/>
          </a:xfrm>
          <a:prstGeom prst="rect">
            <a:avLst/>
          </a:prstGeom>
          <a:solidFill>
            <a:srgbClr val="E7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{father: '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猪爸爸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57657" y="5208520"/>
            <a:ext cx="1627225" cy="9178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{name: '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4" name="矩形 23"/>
          <p:cNvSpPr/>
          <p:nvPr/>
        </p:nvSpPr>
        <p:spPr>
          <a:xfrm>
            <a:off x="9387882" y="5560130"/>
            <a:ext cx="795867" cy="279397"/>
          </a:xfrm>
          <a:prstGeom prst="rect">
            <a:avLst/>
          </a:prstGeom>
          <a:solidFill>
            <a:srgbClr val="E7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family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10119901" y="4488557"/>
            <a:ext cx="658399" cy="58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3"/>
            <a:endCxn id="22" idx="1"/>
          </p:cNvCxnSpPr>
          <p:nvPr/>
        </p:nvCxnSpPr>
        <p:spPr>
          <a:xfrm flipV="1">
            <a:off x="10183749" y="5071803"/>
            <a:ext cx="594551" cy="62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6184" y="1429173"/>
            <a:ext cx="73702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浅</a:t>
            </a:r>
            <a:r>
              <a:rPr lang="zh-CN" altLang="en-US" dirty="0"/>
              <a:t>拷贝怎么</a:t>
            </a:r>
            <a:r>
              <a:rPr lang="zh-CN" altLang="en-US"/>
              <a:t>理解？会有什么问题呢？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拷贝给一个新的对象，拷贝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单层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则拷贝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拷贝的还是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地址，还会相互影响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8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46125</TotalTime>
  <Words>3434</Words>
  <Application>Microsoft Office PowerPoint</Application>
  <PresentationFormat>宽屏</PresentationFormat>
  <Paragraphs>600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进阶第四天</vt:lpstr>
      <vt:lpstr>PowerPoint 演示文稿</vt:lpstr>
      <vt:lpstr>PowerPoint 演示文稿</vt:lpstr>
      <vt:lpstr>深浅拷贝</vt:lpstr>
      <vt:lpstr>1.1 浅拷贝</vt:lpstr>
      <vt:lpstr>1.1 浅拷贝</vt:lpstr>
      <vt:lpstr>PowerPoint 演示文稿</vt:lpstr>
      <vt:lpstr>1.1 浅拷贝</vt:lpstr>
      <vt:lpstr>PowerPoint 演示文稿</vt:lpstr>
      <vt:lpstr>深浅拷贝</vt:lpstr>
      <vt:lpstr>1.2 深拷贝</vt:lpstr>
      <vt:lpstr>1.2 深拷贝</vt:lpstr>
      <vt:lpstr>1.2 深拷贝</vt:lpstr>
      <vt:lpstr>1.2 深拷贝</vt:lpstr>
      <vt:lpstr>PowerPoint 演示文稿</vt:lpstr>
      <vt:lpstr>PowerPoint 演示文稿</vt:lpstr>
      <vt:lpstr>PowerPoint 演示文稿</vt:lpstr>
      <vt:lpstr>1.2 深拷贝</vt:lpstr>
      <vt:lpstr>1.2 深拷贝</vt:lpstr>
      <vt:lpstr>1.2 深拷贝</vt:lpstr>
      <vt:lpstr>1.2 深拷贝</vt:lpstr>
      <vt:lpstr>1.2 深拷贝</vt:lpstr>
      <vt:lpstr>1.2 深拷贝</vt:lpstr>
      <vt:lpstr>1.2 深拷贝</vt:lpstr>
      <vt:lpstr>1.2 深拷贝</vt:lpstr>
      <vt:lpstr>1.2 深拷贝</vt:lpstr>
      <vt:lpstr>PowerPoint 演示文稿</vt:lpstr>
      <vt:lpstr>PowerPoint 演示文稿</vt:lpstr>
      <vt:lpstr>异常处理</vt:lpstr>
      <vt:lpstr>2.1 throw 抛异常</vt:lpstr>
      <vt:lpstr>PowerPoint 演示文稿</vt:lpstr>
      <vt:lpstr>异常处理</vt:lpstr>
      <vt:lpstr>2.2 try/catch 捕获错误信息</vt:lpstr>
      <vt:lpstr>PowerPoint 演示文稿</vt:lpstr>
      <vt:lpstr>异常处理</vt:lpstr>
      <vt:lpstr>2.3 debugger</vt:lpstr>
      <vt:lpstr>PowerPoint 演示文稿</vt:lpstr>
      <vt:lpstr>处理this</vt:lpstr>
      <vt:lpstr>3.1 改变this</vt:lpstr>
      <vt:lpstr>3.1 改变this</vt:lpstr>
      <vt:lpstr>PowerPoint 演示文稿</vt:lpstr>
      <vt:lpstr>3.1 改变this</vt:lpstr>
      <vt:lpstr>3.1 改变this</vt:lpstr>
      <vt:lpstr>3.1 改变this</vt:lpstr>
      <vt:lpstr>PowerPoint 演示文稿</vt:lpstr>
      <vt:lpstr>3.2 改变this</vt:lpstr>
      <vt:lpstr>3.1 改变this</vt:lpstr>
      <vt:lpstr>call  apply  bind 总结</vt:lpstr>
      <vt:lpstr>处理this</vt:lpstr>
      <vt:lpstr>3.2 this指向-普通函数</vt:lpstr>
      <vt:lpstr>3.2 this指向-箭头函数</vt:lpstr>
      <vt:lpstr>PowerPoint 演示文稿</vt:lpstr>
      <vt:lpstr>性能优化</vt:lpstr>
      <vt:lpstr>4.1 防抖（debounce）</vt:lpstr>
      <vt:lpstr>PowerPoint 演示文稿</vt:lpstr>
      <vt:lpstr>PowerPoint 演示文稿</vt:lpstr>
      <vt:lpstr>PowerPoint 演示文稿</vt:lpstr>
      <vt:lpstr>利用 Lodash 库 实现防抖</vt:lpstr>
      <vt:lpstr>PowerPoint 演示文稿</vt:lpstr>
      <vt:lpstr>PowerPoint 演示文稿</vt:lpstr>
      <vt:lpstr>4.2 节流 - throttle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防抖和节流总结</vt:lpstr>
      <vt:lpstr>Lodash 库 实现节流和防抖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5792</cp:revision>
  <dcterms:created xsi:type="dcterms:W3CDTF">2020-03-31T02:23:27Z</dcterms:created>
  <dcterms:modified xsi:type="dcterms:W3CDTF">2023-04-07T11:03:39Z</dcterms:modified>
</cp:coreProperties>
</file>