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8" r:id="rId2"/>
    <p:sldMasterId id="2147483672" r:id="rId3"/>
  </p:sldMasterIdLst>
  <p:notesMasterIdLst>
    <p:notesMasterId r:id="rId37"/>
  </p:notesMasterIdLst>
  <p:handoutMasterIdLst>
    <p:handoutMasterId r:id="rId38"/>
  </p:handoutMasterIdLst>
  <p:sldIdLst>
    <p:sldId id="533" r:id="rId4"/>
    <p:sldId id="535" r:id="rId5"/>
    <p:sldId id="749" r:id="rId6"/>
    <p:sldId id="883" r:id="rId7"/>
    <p:sldId id="682" r:id="rId8"/>
    <p:sldId id="910" r:id="rId9"/>
    <p:sldId id="884" r:id="rId10"/>
    <p:sldId id="897" r:id="rId11"/>
    <p:sldId id="885" r:id="rId12"/>
    <p:sldId id="898" r:id="rId13"/>
    <p:sldId id="886" r:id="rId14"/>
    <p:sldId id="911" r:id="rId15"/>
    <p:sldId id="887" r:id="rId16"/>
    <p:sldId id="888" r:id="rId17"/>
    <p:sldId id="912" r:id="rId18"/>
    <p:sldId id="908" r:id="rId19"/>
    <p:sldId id="889" r:id="rId20"/>
    <p:sldId id="892" r:id="rId21"/>
    <p:sldId id="902" r:id="rId22"/>
    <p:sldId id="893" r:id="rId23"/>
    <p:sldId id="894" r:id="rId24"/>
    <p:sldId id="895" r:id="rId25"/>
    <p:sldId id="903" r:id="rId26"/>
    <p:sldId id="904" r:id="rId27"/>
    <p:sldId id="913" r:id="rId28"/>
    <p:sldId id="905" r:id="rId29"/>
    <p:sldId id="906" r:id="rId30"/>
    <p:sldId id="914" r:id="rId31"/>
    <p:sldId id="825" r:id="rId32"/>
    <p:sldId id="915" r:id="rId33"/>
    <p:sldId id="907" r:id="rId34"/>
    <p:sldId id="909" r:id="rId35"/>
    <p:sldId id="264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EA6BF012-0876-4487-A486-93A8FC235C49}">
          <p14:sldIdLst>
            <p14:sldId id="533"/>
            <p14:sldId id="535"/>
          </p14:sldIdLst>
        </p14:section>
        <p14:section name="01.同步代码和异步代码" id="{CF1754E8-3C28-4EE2-A057-729B4513225C}">
          <p14:sldIdLst>
            <p14:sldId id="749"/>
            <p14:sldId id="883"/>
            <p14:sldId id="682"/>
          </p14:sldIdLst>
        </p14:section>
        <p14:section name="02.回调函数地狱" id="{B52F0C5E-3160-4D2A-B33E-9604B74994CE}">
          <p14:sldIdLst>
            <p14:sldId id="910"/>
            <p14:sldId id="884"/>
            <p14:sldId id="897"/>
          </p14:sldIdLst>
        </p14:section>
        <p14:section name="03.Promise_链式调用" id="{F0BC6DB3-1808-4193-BA3A-717274FA679A}">
          <p14:sldIdLst>
            <p14:sldId id="885"/>
            <p14:sldId id="898"/>
          </p14:sldIdLst>
        </p14:section>
        <p14:section name="04.Promise_链式调用_解决回调函数地狱" id="{83B92624-BC31-47DA-BFAB-2F2CE60903DC}">
          <p14:sldIdLst>
            <p14:sldId id="886"/>
          </p14:sldIdLst>
        </p14:section>
        <p14:section name="05.async函数和await_解决回调函数地狱" id="{3EFCD5A8-1DB9-40D0-9F1C-E7B56501B16D}">
          <p14:sldIdLst>
            <p14:sldId id="911"/>
            <p14:sldId id="887"/>
          </p14:sldIdLst>
        </p14:section>
        <p14:section name="06.async函数和await_捕获错误" id="{DCEE2ADC-26F5-436F-8B7D-FA9389AE78A3}">
          <p14:sldIdLst>
            <p14:sldId id="888"/>
          </p14:sldIdLst>
        </p14:section>
        <p14:section name="07.事件循环" id="{A9F62B61-90D9-4EF5-A959-DBC8435EFE48}">
          <p14:sldIdLst>
            <p14:sldId id="912"/>
            <p14:sldId id="908"/>
            <p14:sldId id="889"/>
            <p14:sldId id="892"/>
            <p14:sldId id="902"/>
          </p14:sldIdLst>
        </p14:section>
        <p14:section name="08.事件循环_练习" id="{5218CAED-27F3-4DA7-B568-E4A1D5A64476}">
          <p14:sldIdLst>
            <p14:sldId id="893"/>
          </p14:sldIdLst>
        </p14:section>
        <p14:section name="09.宏任务与微任务" id="{E1D302BF-494E-4983-AEAA-C851D7FE4050}">
          <p14:sldIdLst>
            <p14:sldId id="894"/>
            <p14:sldId id="895"/>
            <p14:sldId id="903"/>
          </p14:sldIdLst>
        </p14:section>
        <p14:section name="10.事件循环_经典面试题" id="{B5DE1CDF-BF51-43AD-9409-FA5E2BA54165}">
          <p14:sldIdLst>
            <p14:sldId id="904"/>
          </p14:sldIdLst>
        </p14:section>
        <p14:section name="11.Promise.all静态方法" id="{4AFF33D5-6F6C-4907-9DF0-5827DF64D135}">
          <p14:sldIdLst>
            <p14:sldId id="913"/>
            <p14:sldId id="905"/>
            <p14:sldId id="906"/>
          </p14:sldIdLst>
        </p14:section>
        <p14:section name="12.案例_商品分类" id="{B099DF29-5A94-41EE-9DED-2A98FFE0CCED}">
          <p14:sldIdLst>
            <p14:sldId id="914"/>
            <p14:sldId id="825"/>
          </p14:sldIdLst>
        </p14:section>
        <p14:section name="13.案例_学习反馈_省市区切换" id="{C5F1EA8C-FBB0-41AE-B82E-1060C26B10D8}">
          <p14:sldIdLst>
            <p14:sldId id="915"/>
            <p14:sldId id="907"/>
          </p14:sldIdLst>
        </p14:section>
        <p14:section name="14.案例_学习反馈_数据提交" id="{15FAEC5C-8587-4D97-A2FC-55AD9353AC06}">
          <p14:sldIdLst>
            <p14:sldId id="909"/>
          </p14:sldIdLst>
        </p14:section>
        <p14:section name="结束" id="{3817E516-C502-4940-B8DD-AE607E58BD0A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0004"/>
    <a:srgbClr val="D1B97C"/>
    <a:srgbClr val="DCDAC6"/>
    <a:srgbClr val="EBEADE"/>
    <a:srgbClr val="00D25F"/>
    <a:srgbClr val="FFCB25"/>
    <a:srgbClr val="FFD347"/>
    <a:srgbClr val="FFE07D"/>
    <a:srgbClr val="FFFFE4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82" autoAdjust="0"/>
    <p:restoredTop sz="95852" autoAdjust="0"/>
  </p:normalViewPr>
  <p:slideViewPr>
    <p:cSldViewPr snapToGrid="0">
      <p:cViewPr varScale="1">
        <p:scale>
          <a:sx n="70" d="100"/>
          <a:sy n="70" d="100"/>
        </p:scale>
        <p:origin x="58" y="2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Thursday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0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23552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0CF0B1-7E75-B54E-8359-562E4E6644C7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BC8A4-50BE-9447-B0D9-0A685998A9E4}"/>
              </a:ext>
            </a:extLst>
          </p:cNvPr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C11AFD-584A-6F48-BEBA-E1A36CCE1746}"/>
              </a:ext>
            </a:extLst>
          </p:cNvPr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1CD556B1-7AB9-B742-A72E-038A2408768E}"/>
              </a:ext>
            </a:extLst>
          </p:cNvPr>
          <p:cNvCxnSpPr>
            <a:cxnSpLocks/>
          </p:cNvCxnSpPr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2CEECEAF-BAB2-E14D-86C4-B8ECDB4D5F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25A22B-26E8-D04A-819D-CC74C31FFCF3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4" name="矩形 22">
            <a:extLst>
              <a:ext uri="{FF2B5EF4-FFF2-40B4-BE49-F238E27FC236}">
                <a16:creationId xmlns:a16="http://schemas.microsoft.com/office/drawing/2014/main" id="{8F31DED0-AD8A-7042-9053-A97E6832D1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D2EE3C4-1644-754F-AFBD-C2CAD065D382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FFB97071-E9EF-F540-836F-BCA09B1E61EF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03FB8210-AFA4-3245-80E3-01EA48AAFAB9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100D428-EF14-894C-AEBB-5CB6F6697F5B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6620742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264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15887069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798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20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76883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57157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09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17843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27580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3" r:id="rId2"/>
    <p:sldLayoutId id="2147483715" r:id="rId3"/>
    <p:sldLayoutId id="2147483716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67" r:id="rId2"/>
    <p:sldLayoutId id="2147483699" r:id="rId3"/>
    <p:sldLayoutId id="2147483701" r:id="rId4"/>
    <p:sldLayoutId id="2147483671" r:id="rId5"/>
    <p:sldLayoutId id="2147483670" r:id="rId6"/>
    <p:sldLayoutId id="2147483683" r:id="rId7"/>
    <p:sldLayoutId id="2147483678" r:id="rId8"/>
    <p:sldLayoutId id="2147483679" r:id="rId9"/>
    <p:sldLayoutId id="2147483680" r:id="rId10"/>
    <p:sldLayoutId id="2147483677" r:id="rId11"/>
    <p:sldLayoutId id="2147483702" r:id="rId12"/>
    <p:sldLayoutId id="2147483703" r:id="rId13"/>
    <p:sldLayoutId id="2147483709" r:id="rId14"/>
    <p:sldLayoutId id="2147483704" r:id="rId15"/>
    <p:sldLayoutId id="2147483681" r:id="rId16"/>
    <p:sldLayoutId id="2147483725" r:id="rId17"/>
    <p:sldLayoutId id="2147483693" r:id="rId18"/>
    <p:sldLayoutId id="2147483710" r:id="rId19"/>
    <p:sldLayoutId id="2147483726" r:id="rId20"/>
    <p:sldLayoutId id="2147483706" r:id="rId2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veloper.mozilla.org/zh-CN/docs/Web/JavaScript/Reference/Statements/async_function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Learn/JavaScript/Asynchronous/Introducing" TargetMode="External"/><Relationship Id="rId2" Type="http://schemas.openxmlformats.org/officeDocument/2006/relationships/hyperlink" Target="https://developer.mozilla.org/zh-CN/docs/Learn/JavaScript/Asynchronous/Introducing#%E5%90%8C%E6%AD%A5%E7%BC%96%E7%A8%8B" TargetMode="Externa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>
                <a:latin typeface="+mn-lt"/>
                <a:ea typeface="+mn-ea"/>
                <a:cs typeface="+mn-ea"/>
                <a:sym typeface="+mn-lt"/>
              </a:rPr>
              <a:t>AJAX</a:t>
            </a:r>
            <a:r>
              <a:rPr kumimoji="1" lang="zh-CN" altLang="en-US" sz="5400">
                <a:latin typeface="+mn-lt"/>
                <a:ea typeface="+mn-ea"/>
                <a:cs typeface="+mn-ea"/>
                <a:sym typeface="+mn-lt"/>
              </a:rPr>
              <a:t>进阶</a:t>
            </a:r>
            <a:endParaRPr kumimoji="1" lang="zh-CN" altLang="en-US" sz="54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225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117892"/>
            <a:ext cx="6006472" cy="47088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什么是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Promise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的链式调用？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使用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then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方法返回新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Promise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对象特性，一直串联下去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then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回调函数中，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return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的值会传给哪里？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传给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then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方法生成的新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Promise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对象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Promise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链式调用有什么用？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解决回调函数嵌套问题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733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Promise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链式应用</a:t>
            </a:r>
            <a:endParaRPr lang="zh-CN" altLang="en-US" sz="2000" b="0" dirty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目标：使用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Promise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链式调用，解决回调函数地狱问题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做法：每个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Promise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对象中管理一个异步任务，用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then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返回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Promise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对象，串联起来</a:t>
            </a: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95710FC-47D0-9B98-1F30-F192AA2B2390}"/>
              </a:ext>
            </a:extLst>
          </p:cNvPr>
          <p:cNvSpPr/>
          <p:nvPr/>
        </p:nvSpPr>
        <p:spPr>
          <a:xfrm>
            <a:off x="400104" y="3410990"/>
            <a:ext cx="1631619" cy="74760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FFFFE4"/>
                </a:solidFill>
                <a:cs typeface="+mn-ea"/>
                <a:sym typeface="+mn-lt"/>
              </a:rPr>
              <a:t>获取</a:t>
            </a:r>
            <a:r>
              <a:rPr lang="zh-CN" altLang="en-US" sz="1600">
                <a:solidFill>
                  <a:srgbClr val="AD2B26"/>
                </a:solidFill>
                <a:cs typeface="+mn-ea"/>
                <a:sym typeface="+mn-lt"/>
              </a:rPr>
              <a:t>省份</a:t>
            </a:r>
            <a:endParaRPr lang="en-US" altLang="zh-CN" sz="1600">
              <a:solidFill>
                <a:srgbClr val="AD2B26"/>
              </a:solidFill>
              <a:cs typeface="+mn-ea"/>
              <a:sym typeface="+mn-lt"/>
            </a:endParaRPr>
          </a:p>
          <a:p>
            <a:pPr algn="ctr"/>
            <a:r>
              <a:rPr lang="en-US" altLang="zh-CN" sz="1600">
                <a:solidFill>
                  <a:srgbClr val="FFFFE4"/>
                </a:solidFill>
                <a:cs typeface="+mn-ea"/>
                <a:sym typeface="+mn-lt"/>
              </a:rPr>
              <a:t>Promise</a:t>
            </a:r>
            <a:r>
              <a:rPr lang="zh-CN" altLang="en-US" sz="1600">
                <a:solidFill>
                  <a:srgbClr val="FFFFE4"/>
                </a:solidFill>
                <a:cs typeface="+mn-ea"/>
                <a:sym typeface="+mn-lt"/>
              </a:rPr>
              <a:t>对象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0F26BDB-13C3-0B2A-44A8-0B6645A8ACC2}"/>
              </a:ext>
            </a:extLst>
          </p:cNvPr>
          <p:cNvSpPr/>
          <p:nvPr/>
        </p:nvSpPr>
        <p:spPr>
          <a:xfrm>
            <a:off x="2349237" y="3410990"/>
            <a:ext cx="1631618" cy="74760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FFE4"/>
                </a:solidFill>
                <a:cs typeface="+mn-ea"/>
                <a:sym typeface="+mn-lt"/>
              </a:rPr>
              <a:t>.then(</a:t>
            </a:r>
            <a:r>
              <a:rPr lang="zh-CN" altLang="en-US" sz="1600">
                <a:solidFill>
                  <a:srgbClr val="FFFFE4"/>
                </a:solidFill>
                <a:cs typeface="+mn-ea"/>
                <a:sym typeface="+mn-lt"/>
              </a:rPr>
              <a:t>回调函数</a:t>
            </a:r>
            <a:r>
              <a:rPr lang="en-US" altLang="zh-CN" sz="1600">
                <a:solidFill>
                  <a:srgbClr val="FFFFE4"/>
                </a:solidFill>
                <a:cs typeface="+mn-ea"/>
                <a:sym typeface="+mn-lt"/>
              </a:rPr>
              <a:t>)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8ADFED7-82D4-4B29-06C7-2A836D634B2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031723" y="3784791"/>
            <a:ext cx="3175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A87C2AB-A9CA-BFEE-1C6B-444A027C26DD}"/>
              </a:ext>
            </a:extLst>
          </p:cNvPr>
          <p:cNvSpPr/>
          <p:nvPr/>
        </p:nvSpPr>
        <p:spPr>
          <a:xfrm>
            <a:off x="4298369" y="3410990"/>
            <a:ext cx="1631618" cy="747602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FFFFE4"/>
                </a:solidFill>
                <a:cs typeface="+mn-ea"/>
                <a:sym typeface="+mn-lt"/>
              </a:rPr>
              <a:t>新的</a:t>
            </a:r>
            <a:endParaRPr lang="en-US" altLang="zh-CN" sz="1600">
              <a:solidFill>
                <a:srgbClr val="FFFFE4"/>
              </a:solidFill>
              <a:cs typeface="+mn-ea"/>
              <a:sym typeface="+mn-lt"/>
            </a:endParaRPr>
          </a:p>
          <a:p>
            <a:pPr algn="ctr"/>
            <a:r>
              <a:rPr lang="en-US" altLang="zh-CN" sz="1600">
                <a:solidFill>
                  <a:srgbClr val="FFFFE4"/>
                </a:solidFill>
                <a:cs typeface="+mn-ea"/>
                <a:sym typeface="+mn-lt"/>
              </a:rPr>
              <a:t>Promise</a:t>
            </a:r>
            <a:r>
              <a:rPr lang="zh-CN" altLang="en-US" sz="1600">
                <a:solidFill>
                  <a:srgbClr val="FFFFE4"/>
                </a:solidFill>
                <a:cs typeface="+mn-ea"/>
                <a:sym typeface="+mn-lt"/>
              </a:rPr>
              <a:t>对象</a:t>
            </a:r>
            <a:endParaRPr lang="en-US" altLang="zh-CN" sz="1600">
              <a:solidFill>
                <a:srgbClr val="FFFFE4"/>
              </a:solidFill>
              <a:cs typeface="+mn-ea"/>
              <a:sym typeface="+mn-lt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15BD64E-A0C6-EBD3-59AB-67E1FB84E4D2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980855" y="3784791"/>
            <a:ext cx="3175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2743207-A1AA-D7CA-29FF-BD1168620E40}"/>
              </a:ext>
            </a:extLst>
          </p:cNvPr>
          <p:cNvCxnSpPr>
            <a:cxnSpLocks/>
            <a:stCxn id="9" idx="2"/>
            <a:endCxn id="12" idx="2"/>
          </p:cNvCxnSpPr>
          <p:nvPr/>
        </p:nvCxnSpPr>
        <p:spPr>
          <a:xfrm rot="16200000" flipH="1">
            <a:off x="4139612" y="3184026"/>
            <a:ext cx="12700" cy="1949132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07EA181-4774-CF42-59C2-4DD4394E3B96}"/>
              </a:ext>
            </a:extLst>
          </p:cNvPr>
          <p:cNvSpPr txBox="1"/>
          <p:nvPr/>
        </p:nvSpPr>
        <p:spPr>
          <a:xfrm>
            <a:off x="2849774" y="4451421"/>
            <a:ext cx="2592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return </a:t>
            </a:r>
            <a:r>
              <a:rPr lang="zh-CN" altLang="en-US" sz="1400">
                <a:cs typeface="+mn-ea"/>
                <a:sym typeface="+mn-lt"/>
              </a:rPr>
              <a:t>获取</a:t>
            </a:r>
            <a:r>
              <a:rPr lang="zh-CN" altLang="en-US" sz="1400">
                <a:solidFill>
                  <a:srgbClr val="AD2B26"/>
                </a:solidFill>
                <a:cs typeface="+mn-ea"/>
                <a:sym typeface="+mn-lt"/>
              </a:rPr>
              <a:t>城市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Promise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对象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CDF0582-B643-0EE4-ADD9-149342741CC2}"/>
              </a:ext>
            </a:extLst>
          </p:cNvPr>
          <p:cNvSpPr/>
          <p:nvPr/>
        </p:nvSpPr>
        <p:spPr>
          <a:xfrm>
            <a:off x="6260201" y="3410990"/>
            <a:ext cx="1631618" cy="74760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FFE4"/>
                </a:solidFill>
                <a:cs typeface="+mn-ea"/>
                <a:sym typeface="+mn-lt"/>
              </a:rPr>
              <a:t>.then(</a:t>
            </a:r>
            <a:r>
              <a:rPr lang="zh-CN" altLang="en-US" sz="1600">
                <a:solidFill>
                  <a:srgbClr val="FFFFE4"/>
                </a:solidFill>
                <a:cs typeface="+mn-ea"/>
                <a:sym typeface="+mn-lt"/>
              </a:rPr>
              <a:t>回调函数</a:t>
            </a:r>
            <a:r>
              <a:rPr lang="en-US" altLang="zh-CN" sz="1600">
                <a:solidFill>
                  <a:srgbClr val="FFFFE4"/>
                </a:solidFill>
                <a:cs typeface="+mn-ea"/>
                <a:sym typeface="+mn-lt"/>
              </a:rPr>
              <a:t>)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8ED5EEF-A9D5-167B-C169-1A40FE2D9016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5929987" y="3784791"/>
            <a:ext cx="3302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6DBD2B4-75E0-FC72-D8E8-189FBED146DD}"/>
              </a:ext>
            </a:extLst>
          </p:cNvPr>
          <p:cNvSpPr/>
          <p:nvPr/>
        </p:nvSpPr>
        <p:spPr>
          <a:xfrm>
            <a:off x="8222033" y="3417341"/>
            <a:ext cx="1631618" cy="747602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FFFFE4"/>
                </a:solidFill>
                <a:cs typeface="+mn-ea"/>
                <a:sym typeface="+mn-lt"/>
              </a:rPr>
              <a:t>新的</a:t>
            </a:r>
            <a:endParaRPr lang="en-US" altLang="zh-CN" sz="1600">
              <a:solidFill>
                <a:srgbClr val="FFFFE4"/>
              </a:solidFill>
              <a:cs typeface="+mn-ea"/>
              <a:sym typeface="+mn-lt"/>
            </a:endParaRPr>
          </a:p>
          <a:p>
            <a:pPr algn="ctr"/>
            <a:r>
              <a:rPr lang="en-US" altLang="zh-CN" sz="1600">
                <a:solidFill>
                  <a:srgbClr val="FFFFE4"/>
                </a:solidFill>
                <a:cs typeface="+mn-ea"/>
                <a:sym typeface="+mn-lt"/>
              </a:rPr>
              <a:t>Promise</a:t>
            </a:r>
            <a:r>
              <a:rPr lang="zh-CN" altLang="en-US" sz="1600">
                <a:solidFill>
                  <a:srgbClr val="FFFFE4"/>
                </a:solidFill>
                <a:cs typeface="+mn-ea"/>
                <a:sym typeface="+mn-lt"/>
              </a:rPr>
              <a:t>对象</a:t>
            </a:r>
            <a:endParaRPr lang="en-US" altLang="zh-CN" sz="1600">
              <a:solidFill>
                <a:srgbClr val="FFFFE4"/>
              </a:solidFill>
              <a:cs typeface="+mn-ea"/>
              <a:sym typeface="+mn-lt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7C4BE4B-5180-003E-233E-2DFF55C641EC}"/>
              </a:ext>
            </a:extLst>
          </p:cNvPr>
          <p:cNvSpPr/>
          <p:nvPr/>
        </p:nvSpPr>
        <p:spPr>
          <a:xfrm>
            <a:off x="10174789" y="3417341"/>
            <a:ext cx="1631618" cy="74760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FFE4"/>
                </a:solidFill>
                <a:cs typeface="+mn-ea"/>
                <a:sym typeface="+mn-lt"/>
              </a:rPr>
              <a:t>.then(</a:t>
            </a:r>
            <a:r>
              <a:rPr lang="zh-CN" altLang="en-US" sz="1600">
                <a:solidFill>
                  <a:srgbClr val="FFFFE4"/>
                </a:solidFill>
                <a:cs typeface="+mn-ea"/>
                <a:sym typeface="+mn-lt"/>
              </a:rPr>
              <a:t>回调函数</a:t>
            </a:r>
            <a:r>
              <a:rPr lang="en-US" altLang="zh-CN" sz="1600">
                <a:solidFill>
                  <a:srgbClr val="FFFFE4"/>
                </a:solidFill>
                <a:cs typeface="+mn-ea"/>
                <a:sym typeface="+mn-lt"/>
              </a:rPr>
              <a:t>)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F6C4622-46CE-FB7A-6C36-55850289FC34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7891819" y="3784791"/>
            <a:ext cx="330214" cy="63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C4C9F42-446F-6777-CE0B-B7634A466399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>
            <a:off x="9853651" y="3791142"/>
            <a:ext cx="32113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B3CE5BC3-CCA7-E513-7B5C-0EA634F08B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56926" y="3230513"/>
            <a:ext cx="12700" cy="1949132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C06C5B10-EC52-E14A-4171-C656789D4F37}"/>
              </a:ext>
            </a:extLst>
          </p:cNvPr>
          <p:cNvSpPr txBox="1"/>
          <p:nvPr/>
        </p:nvSpPr>
        <p:spPr>
          <a:xfrm>
            <a:off x="6767089" y="4451420"/>
            <a:ext cx="2592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return </a:t>
            </a:r>
            <a:r>
              <a:rPr lang="zh-CN" altLang="en-US" sz="1400">
                <a:cs typeface="+mn-ea"/>
                <a:sym typeface="+mn-lt"/>
              </a:rPr>
              <a:t>获取</a:t>
            </a:r>
            <a:r>
              <a:rPr lang="zh-CN" altLang="en-US" sz="1400">
                <a:solidFill>
                  <a:srgbClr val="AD2B26"/>
                </a:solidFill>
                <a:cs typeface="+mn-ea"/>
                <a:sym typeface="+mn-lt"/>
              </a:rPr>
              <a:t>地区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Promise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对象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473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5" grpId="0"/>
      <p:bldP spid="16" grpId="0" animBg="1"/>
      <p:bldP spid="22" grpId="0" animBg="1"/>
      <p:bldP spid="45" grpId="0" animBg="1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998423"/>
            <a:ext cx="6300000" cy="48564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同步代码和异步代码</a:t>
            </a:r>
            <a:endParaRPr lang="en-US" altLang="zh-CN" dirty="0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回调函数地狱和 </a:t>
            </a:r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Promise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链式调用</a:t>
            </a:r>
            <a:endParaRPr lang="en-US" altLang="zh-CN" dirty="0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en-US" altLang="zh-CN">
                <a:solidFill>
                  <a:srgbClr val="B70004"/>
                </a:solidFill>
                <a:cs typeface="+mn-ea"/>
                <a:sym typeface="+mn-lt"/>
              </a:rPr>
              <a:t>async </a:t>
            </a:r>
            <a:r>
              <a:rPr lang="zh-CN" altLang="en-US">
                <a:solidFill>
                  <a:srgbClr val="B70004"/>
                </a:solidFill>
                <a:cs typeface="+mn-ea"/>
                <a:sym typeface="+mn-lt"/>
              </a:rPr>
              <a:t>和 </a:t>
            </a:r>
            <a:r>
              <a:rPr lang="en-US" altLang="zh-CN">
                <a:solidFill>
                  <a:srgbClr val="B70004"/>
                </a:solidFill>
                <a:cs typeface="+mn-ea"/>
                <a:sym typeface="+mn-lt"/>
              </a:rPr>
              <a:t>await </a:t>
            </a:r>
            <a:r>
              <a:rPr lang="zh-CN" altLang="en-US">
                <a:solidFill>
                  <a:srgbClr val="B70004"/>
                </a:solidFill>
                <a:cs typeface="+mn-ea"/>
                <a:sym typeface="+mn-lt"/>
              </a:rPr>
              <a:t>使用</a:t>
            </a:r>
            <a:endParaRPr lang="en-US" altLang="zh-CN">
              <a:solidFill>
                <a:srgbClr val="B70004"/>
              </a:solidFill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事件循环</a:t>
            </a:r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-EventLoop</a:t>
            </a:r>
          </a:p>
          <a:p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Promise.all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静态方法</a:t>
            </a:r>
            <a:endParaRPr lang="en-US" altLang="zh-CN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案例 </a:t>
            </a:r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-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商品分类</a:t>
            </a:r>
            <a:endParaRPr lang="en-US" altLang="zh-CN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案例</a:t>
            </a:r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 -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学习反馈</a:t>
            </a:r>
            <a:endParaRPr lang="en-US" altLang="zh-CN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2153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async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函数和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await</a:t>
            </a:r>
            <a:endParaRPr lang="zh-CN" altLang="en-US" sz="2000" b="0" dirty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  <a:hlinkClick r:id="rId2"/>
              </a:rPr>
              <a:t>定义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概念：  在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async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函数内，使用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await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关键字取代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then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函数，</a:t>
            </a:r>
            <a:r>
              <a:rPr lang="zh-CN" altLang="en-US">
                <a:solidFill>
                  <a:srgbClr val="B70004"/>
                </a:solidFill>
                <a:latin typeface="+mn-lt"/>
                <a:ea typeface="+mn-ea"/>
                <a:cs typeface="+mn-ea"/>
                <a:sym typeface="+mn-lt"/>
              </a:rPr>
              <a:t>等待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获取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Promise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对象</a:t>
            </a:r>
            <a:r>
              <a:rPr lang="zh-CN" altLang="en-US">
                <a:solidFill>
                  <a:srgbClr val="B70004"/>
                </a:solidFill>
                <a:latin typeface="+mn-lt"/>
                <a:ea typeface="+mn-ea"/>
                <a:cs typeface="+mn-ea"/>
                <a:sym typeface="+mn-lt"/>
              </a:rPr>
              <a:t>成功状态的结果值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示例：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C8CB29-B120-B745-995E-56FDF4CBE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387" y="1591199"/>
            <a:ext cx="9024787" cy="12124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75E0B29-2CC0-3A6B-0CE8-03666D274C13}"/>
              </a:ext>
            </a:extLst>
          </p:cNvPr>
          <p:cNvCxnSpPr>
            <a:cxnSpLocks/>
          </p:cNvCxnSpPr>
          <p:nvPr/>
        </p:nvCxnSpPr>
        <p:spPr>
          <a:xfrm>
            <a:off x="3373271" y="2334881"/>
            <a:ext cx="661123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823E91B-B0CB-E9E1-1412-6BFB8959497B}"/>
              </a:ext>
            </a:extLst>
          </p:cNvPr>
          <p:cNvCxnSpPr>
            <a:cxnSpLocks/>
          </p:cNvCxnSpPr>
          <p:nvPr/>
        </p:nvCxnSpPr>
        <p:spPr>
          <a:xfrm>
            <a:off x="1610795" y="2662772"/>
            <a:ext cx="30443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7C33DC4B-B79C-8E29-D18C-71A0DE4F7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387" y="3734345"/>
            <a:ext cx="7580461" cy="2798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7350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async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函数和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await -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捕获错误</a:t>
            </a:r>
            <a:endParaRPr lang="zh-CN" altLang="en-US" sz="2000" b="0" dirty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使用：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语法：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E1AEA6-94C0-52FA-AF7B-9BE78362E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99" y="1591200"/>
            <a:ext cx="5479255" cy="1325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324093-A997-A695-4677-161473A6E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099" y="3290038"/>
            <a:ext cx="5479254" cy="20176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033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998423"/>
            <a:ext cx="6300000" cy="48564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同步代码和异步代码</a:t>
            </a:r>
            <a:endParaRPr lang="en-US" altLang="zh-CN" dirty="0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回调函数地狱和 </a:t>
            </a:r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Promise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链式调用</a:t>
            </a:r>
            <a:endParaRPr lang="en-US" altLang="zh-CN" dirty="0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async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和 </a:t>
            </a:r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await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使用</a:t>
            </a:r>
            <a:endParaRPr lang="en-US" altLang="zh-CN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zh-CN" altLang="en-US">
                <a:solidFill>
                  <a:srgbClr val="B70004"/>
                </a:solidFill>
                <a:cs typeface="+mn-ea"/>
                <a:sym typeface="+mn-lt"/>
              </a:rPr>
              <a:t>事件循环</a:t>
            </a:r>
            <a:r>
              <a:rPr lang="en-US" altLang="zh-CN">
                <a:solidFill>
                  <a:srgbClr val="B70004"/>
                </a:solidFill>
                <a:cs typeface="+mn-ea"/>
                <a:sym typeface="+mn-lt"/>
              </a:rPr>
              <a:t>-EventLoop</a:t>
            </a:r>
          </a:p>
          <a:p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Promise.all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静态方法</a:t>
            </a:r>
            <a:endParaRPr lang="en-US" altLang="zh-CN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案例 </a:t>
            </a:r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-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商品分类</a:t>
            </a:r>
            <a:endParaRPr lang="en-US" altLang="zh-CN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案例</a:t>
            </a:r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 -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学习反馈</a:t>
            </a:r>
            <a:endParaRPr lang="en-US" altLang="zh-CN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633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好处：掌握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JavaScript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是如何安排和</a:t>
            </a:r>
            <a:r>
              <a:rPr lang="zh-CN" altLang="en-US">
                <a:solidFill>
                  <a:srgbClr val="B70004"/>
                </a:solidFill>
                <a:latin typeface="+mn-lt"/>
                <a:ea typeface="+mn-ea"/>
                <a:cs typeface="+mn-ea"/>
                <a:sym typeface="+mn-lt"/>
              </a:rPr>
              <a:t>运行代码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的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认识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事件循环（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EventLoop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）</a:t>
            </a:r>
            <a:endParaRPr lang="zh-CN" altLang="en-US" sz="2000" b="0" dirty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FCCC1BCB-2B43-8BD2-8FBA-23B2A62B7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929" y="2366816"/>
            <a:ext cx="4182658" cy="1614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B11877F1-C1E6-AFE0-6016-26A3C8ABD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20" y="2366816"/>
            <a:ext cx="4217368" cy="1614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765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概念：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原因：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JavaScript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单线程（某一刻只能执行一行代码），为了让耗时代码不阻塞其他代码运行，设计了</a:t>
            </a:r>
            <a:r>
              <a:rPr lang="zh-CN" altLang="en-US">
                <a:solidFill>
                  <a:srgbClr val="B70004"/>
                </a:solidFill>
                <a:latin typeface="+mn-lt"/>
                <a:ea typeface="+mn-ea"/>
                <a:cs typeface="+mn-ea"/>
                <a:sym typeface="+mn-lt"/>
              </a:rPr>
              <a:t>事件循环模型</a:t>
            </a:r>
            <a:endParaRPr lang="en-US" altLang="zh-CN">
              <a:solidFill>
                <a:srgbClr val="B7000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事件循环（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EventLoop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）</a:t>
            </a:r>
            <a:endParaRPr lang="zh-CN" altLang="en-US" sz="2000" b="0" dirty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FA5240C-618F-F739-C4A8-A5EAB7049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173" y="1702984"/>
            <a:ext cx="9191267" cy="838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49CB99D-608F-C59D-BEFF-EB0B870BD56A}"/>
              </a:ext>
            </a:extLst>
          </p:cNvPr>
          <p:cNvCxnSpPr>
            <a:cxnSpLocks/>
          </p:cNvCxnSpPr>
          <p:nvPr/>
        </p:nvCxnSpPr>
        <p:spPr>
          <a:xfrm>
            <a:off x="5331380" y="2102054"/>
            <a:ext cx="49486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E0437B7-642C-ABB8-FD3C-CD3FF2ECE86C}"/>
              </a:ext>
            </a:extLst>
          </p:cNvPr>
          <p:cNvCxnSpPr>
            <a:cxnSpLocks/>
          </p:cNvCxnSpPr>
          <p:nvPr/>
        </p:nvCxnSpPr>
        <p:spPr>
          <a:xfrm>
            <a:off x="1558325" y="2418762"/>
            <a:ext cx="40902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B11877F1-C1E6-AFE0-6016-26A3C8ABD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173" y="3475179"/>
            <a:ext cx="4217368" cy="1614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94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D54D9EF7-DAD2-9D56-7F3B-3CBD2EC8E767}"/>
              </a:ext>
            </a:extLst>
          </p:cNvPr>
          <p:cNvSpPr txBox="1">
            <a:spLocks/>
          </p:cNvSpPr>
          <p:nvPr/>
        </p:nvSpPr>
        <p:spPr>
          <a:xfrm>
            <a:off x="710879" y="1494039"/>
            <a:ext cx="10889991" cy="45504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1B1B1B"/>
                </a:solidFill>
                <a:latin typeface="+mn-lt"/>
                <a:ea typeface="+mn-ea"/>
                <a:cs typeface="+mn-ea"/>
                <a:sym typeface="+mn-lt"/>
              </a:rPr>
              <a:t>定义：执行代码和收集异步任务的模型，在调用栈空闲，反复调用任务队列里回调函数的执行机制，就叫事件循环</a:t>
            </a:r>
            <a:endParaRPr lang="en-US" altLang="zh-CN">
              <a:solidFill>
                <a:srgbClr val="1B1B1B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rgbClr val="1B1B1B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rgbClr val="1B1B1B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rgbClr val="1B1B1B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rgbClr val="1B1B1B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rgbClr val="1B1B1B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rgbClr val="1B1B1B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rgbClr val="1B1B1B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rgbClr val="1B1B1B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rgbClr val="1B1B1B"/>
                </a:solidFill>
                <a:latin typeface="+mn-lt"/>
                <a:ea typeface="+mn-ea"/>
                <a:cs typeface="+mn-ea"/>
                <a:sym typeface="+mn-lt"/>
              </a:rPr>
              <a:t>控制台输出：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8F25834B-976B-F46A-42AF-572D4E565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58" y="2406033"/>
            <a:ext cx="3551228" cy="2507197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事件循环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执行过程</a:t>
            </a:r>
            <a:endParaRPr lang="zh-CN" altLang="en-US" sz="2000" b="0" dirty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256739-99EB-803B-0BBE-9205AEAB06CF}"/>
              </a:ext>
            </a:extLst>
          </p:cNvPr>
          <p:cNvSpPr/>
          <p:nvPr/>
        </p:nvSpPr>
        <p:spPr>
          <a:xfrm>
            <a:off x="4958298" y="2380817"/>
            <a:ext cx="2225964" cy="3703695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  <a:cs typeface="+mn-ea"/>
                <a:sym typeface="+mn-lt"/>
              </a:rPr>
              <a:t>调用栈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F6DFBB-07C8-7490-63FF-97643A70EE39}"/>
              </a:ext>
            </a:extLst>
          </p:cNvPr>
          <p:cNvSpPr/>
          <p:nvPr/>
        </p:nvSpPr>
        <p:spPr>
          <a:xfrm>
            <a:off x="8132619" y="2378323"/>
            <a:ext cx="3459018" cy="17653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  <a:cs typeface="+mn-ea"/>
                <a:sym typeface="+mn-lt"/>
              </a:rPr>
              <a:t>宿主环境（浏览器）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4DF8F5-CCA8-996D-70B9-8B82472CF07A}"/>
              </a:ext>
            </a:extLst>
          </p:cNvPr>
          <p:cNvSpPr/>
          <p:nvPr/>
        </p:nvSpPr>
        <p:spPr>
          <a:xfrm>
            <a:off x="8132618" y="4643683"/>
            <a:ext cx="3459017" cy="1438336"/>
          </a:xfrm>
          <a:prstGeom prst="rect">
            <a:avLst/>
          </a:prstGeom>
          <a:solidFill>
            <a:srgbClr val="DCDA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  <a:cs typeface="+mn-ea"/>
                <a:sym typeface="+mn-lt"/>
              </a:rPr>
              <a:t>任务队列</a:t>
            </a:r>
          </a:p>
        </p:txBody>
      </p:sp>
      <p:pic>
        <p:nvPicPr>
          <p:cNvPr id="21" name="图形 20" descr="箭头圆形">
            <a:extLst>
              <a:ext uri="{FF2B5EF4-FFF2-40B4-BE49-F238E27FC236}">
                <a16:creationId xmlns:a16="http://schemas.microsoft.com/office/drawing/2014/main" id="{376D8102-94E6-4B99-5F1B-EF57524BD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1240" y="3928835"/>
            <a:ext cx="914400" cy="9144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A0EB790-D69C-340D-9D84-6D78447770C6}"/>
              </a:ext>
            </a:extLst>
          </p:cNvPr>
          <p:cNvSpPr txBox="1"/>
          <p:nvPr/>
        </p:nvSpPr>
        <p:spPr>
          <a:xfrm>
            <a:off x="803239" y="2669312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console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.</a:t>
            </a:r>
            <a:r>
              <a:rPr lang="en-US" altLang="zh-CN" sz="1400">
                <a:solidFill>
                  <a:srgbClr val="F79646"/>
                </a:solidFill>
                <a:cs typeface="+mn-ea"/>
                <a:sym typeface="+mn-lt"/>
              </a:rPr>
              <a:t>log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(</a:t>
            </a:r>
            <a:r>
              <a:rPr lang="en-US" altLang="zh-CN" sz="1400">
                <a:solidFill>
                  <a:srgbClr val="F79646"/>
                </a:solidFill>
                <a:cs typeface="+mn-ea"/>
                <a:sym typeface="+mn-lt"/>
              </a:rPr>
              <a:t>1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)</a:t>
            </a:r>
            <a:endParaRPr lang="zh-CN" altLang="en-US" sz="1400" dirty="0">
              <a:solidFill>
                <a:srgbClr val="F9F9F9"/>
              </a:solidFill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E1256A3-018D-7B70-2C0D-85D2B1A4A2C2}"/>
              </a:ext>
            </a:extLst>
          </p:cNvPr>
          <p:cNvSpPr txBox="1"/>
          <p:nvPr/>
        </p:nvSpPr>
        <p:spPr>
          <a:xfrm>
            <a:off x="803239" y="2951036"/>
            <a:ext cx="11945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setTimeout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(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rgbClr val="FFC000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  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,</a:t>
            </a:r>
            <a:r>
              <a:rPr lang="zh-CN" altLang="en-US" sz="1400">
                <a:solidFill>
                  <a:srgbClr val="FFC000"/>
                </a:solidFill>
                <a:cs typeface="+mn-ea"/>
                <a:sym typeface="+mn-lt"/>
              </a:rPr>
              <a:t> </a:t>
            </a:r>
            <a:r>
              <a:rPr lang="en-US" altLang="zh-CN" sz="1400">
                <a:solidFill>
                  <a:srgbClr val="F79646"/>
                </a:solidFill>
                <a:cs typeface="+mn-ea"/>
                <a:sym typeface="+mn-lt"/>
              </a:rPr>
              <a:t>0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)</a:t>
            </a:r>
            <a:endParaRPr lang="zh-CN" altLang="en-US" sz="1400" dirty="0">
              <a:solidFill>
                <a:srgbClr val="F9F9F9"/>
              </a:solidFill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0E74316-F5F1-833A-4879-BD137870D1D1}"/>
              </a:ext>
            </a:extLst>
          </p:cNvPr>
          <p:cNvSpPr txBox="1"/>
          <p:nvPr/>
        </p:nvSpPr>
        <p:spPr>
          <a:xfrm>
            <a:off x="803605" y="2946285"/>
            <a:ext cx="16802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                      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()</a:t>
            </a: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 </a:t>
            </a:r>
            <a:r>
              <a:rPr lang="en-US" altLang="zh-CN" sz="1400">
                <a:solidFill>
                  <a:srgbClr val="00B050"/>
                </a:solidFill>
                <a:cs typeface="+mn-ea"/>
                <a:sym typeface="+mn-lt"/>
              </a:rPr>
              <a:t>=&gt;</a:t>
            </a: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 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  console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.</a:t>
            </a:r>
            <a:r>
              <a:rPr lang="en-US" altLang="zh-CN" sz="1400">
                <a:solidFill>
                  <a:srgbClr val="F79646"/>
                </a:solidFill>
                <a:cs typeface="+mn-ea"/>
                <a:sym typeface="+mn-lt"/>
              </a:rPr>
              <a:t>log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(</a:t>
            </a:r>
            <a:r>
              <a:rPr lang="en-US" altLang="zh-CN" sz="1400">
                <a:solidFill>
                  <a:srgbClr val="F79646"/>
                </a:solidFill>
                <a:cs typeface="+mn-ea"/>
                <a:sym typeface="+mn-lt"/>
              </a:rPr>
              <a:t>2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}</a:t>
            </a:r>
            <a:endParaRPr lang="zh-CN" altLang="en-US" sz="1400" dirty="0">
              <a:solidFill>
                <a:srgbClr val="F9F9F9"/>
              </a:solidFill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9B330A1-FBA4-0DA1-6AE6-00943EF69E02}"/>
              </a:ext>
            </a:extLst>
          </p:cNvPr>
          <p:cNvSpPr txBox="1"/>
          <p:nvPr/>
        </p:nvSpPr>
        <p:spPr>
          <a:xfrm>
            <a:off x="806437" y="3654831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console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.</a:t>
            </a:r>
            <a:r>
              <a:rPr lang="en-US" altLang="zh-CN" sz="1400">
                <a:solidFill>
                  <a:srgbClr val="F79646"/>
                </a:solidFill>
                <a:cs typeface="+mn-ea"/>
                <a:sym typeface="+mn-lt"/>
              </a:rPr>
              <a:t>log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(</a:t>
            </a:r>
            <a:r>
              <a:rPr lang="en-US" altLang="zh-CN" sz="1400">
                <a:solidFill>
                  <a:srgbClr val="F79646"/>
                </a:solidFill>
                <a:cs typeface="+mn-ea"/>
                <a:sym typeface="+mn-lt"/>
              </a:rPr>
              <a:t>3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)</a:t>
            </a:r>
            <a:endParaRPr lang="zh-CN" altLang="en-US" sz="1400" dirty="0">
              <a:solidFill>
                <a:srgbClr val="F9F9F9"/>
              </a:solidFill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67676FC-52EF-936C-6E6F-58D6D694F188}"/>
              </a:ext>
            </a:extLst>
          </p:cNvPr>
          <p:cNvSpPr txBox="1"/>
          <p:nvPr/>
        </p:nvSpPr>
        <p:spPr>
          <a:xfrm>
            <a:off x="8224979" y="2764156"/>
            <a:ext cx="11945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setTimeout(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  ,</a:t>
            </a:r>
            <a:r>
              <a:rPr lang="zh-CN" altLang="en-US" sz="1400">
                <a:cs typeface="+mn-ea"/>
                <a:sym typeface="+mn-lt"/>
              </a:rPr>
              <a:t> </a:t>
            </a:r>
            <a:r>
              <a:rPr lang="en-US" altLang="zh-CN" sz="1400">
                <a:cs typeface="+mn-ea"/>
                <a:sym typeface="+mn-lt"/>
              </a:rPr>
              <a:t>0)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1038CCC-B49A-B551-BD7F-62F41264F46B}"/>
              </a:ext>
            </a:extLst>
          </p:cNvPr>
          <p:cNvSpPr txBox="1"/>
          <p:nvPr/>
        </p:nvSpPr>
        <p:spPr>
          <a:xfrm>
            <a:off x="8224898" y="2764156"/>
            <a:ext cx="16802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                      () =&gt;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  console.log(2)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}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C32C7F-B03D-E776-0F10-244E9FA3AC41}"/>
              </a:ext>
            </a:extLst>
          </p:cNvPr>
          <p:cNvSpPr txBox="1"/>
          <p:nvPr/>
        </p:nvSpPr>
        <p:spPr>
          <a:xfrm>
            <a:off x="8224979" y="5136818"/>
            <a:ext cx="1502334" cy="738664"/>
          </a:xfrm>
          <a:prstGeom prst="rect">
            <a:avLst/>
          </a:prstGeom>
          <a:solidFill>
            <a:srgbClr val="D1B97C"/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cs typeface="+mn-ea"/>
                <a:sym typeface="+mn-lt"/>
              </a:rPr>
              <a:t>() =&gt;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cs typeface="+mn-ea"/>
                <a:sym typeface="+mn-lt"/>
              </a:rPr>
              <a:t>  console.log(2)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cs typeface="+mn-ea"/>
                <a:sym typeface="+mn-lt"/>
              </a:rPr>
              <a:t>}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E1E9F88-034C-5CF0-F2C1-255D8A9B17BD}"/>
              </a:ext>
            </a:extLst>
          </p:cNvPr>
          <p:cNvSpPr txBox="1"/>
          <p:nvPr/>
        </p:nvSpPr>
        <p:spPr>
          <a:xfrm>
            <a:off x="5400249" y="4470036"/>
            <a:ext cx="15023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() =&gt;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  console.log(2)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}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5C68CAE-12D6-469C-0CC0-D9113D2D121A}"/>
              </a:ext>
            </a:extLst>
          </p:cNvPr>
          <p:cNvSpPr txBox="1"/>
          <p:nvPr/>
        </p:nvSpPr>
        <p:spPr>
          <a:xfrm>
            <a:off x="817478" y="3932728"/>
            <a:ext cx="11945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setTimeout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(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rgbClr val="FFC000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  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,</a:t>
            </a:r>
            <a:r>
              <a:rPr lang="zh-CN" altLang="en-US" sz="1400">
                <a:solidFill>
                  <a:srgbClr val="FFC000"/>
                </a:solidFill>
                <a:cs typeface="+mn-ea"/>
                <a:sym typeface="+mn-lt"/>
              </a:rPr>
              <a:t> </a:t>
            </a:r>
            <a:r>
              <a:rPr lang="en-US" altLang="zh-CN" sz="1400">
                <a:solidFill>
                  <a:srgbClr val="F79646"/>
                </a:solidFill>
                <a:cs typeface="+mn-ea"/>
                <a:sym typeface="+mn-lt"/>
              </a:rPr>
              <a:t>2000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)</a:t>
            </a:r>
            <a:endParaRPr lang="zh-CN" altLang="en-US" sz="1400" dirty="0">
              <a:solidFill>
                <a:srgbClr val="F9F9F9"/>
              </a:solidFill>
              <a:cs typeface="+mn-ea"/>
              <a:sym typeface="+mn-lt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92D2E69-2142-B3B1-2A02-EB8317B7F9AF}"/>
              </a:ext>
            </a:extLst>
          </p:cNvPr>
          <p:cNvSpPr txBox="1"/>
          <p:nvPr/>
        </p:nvSpPr>
        <p:spPr>
          <a:xfrm>
            <a:off x="827080" y="3937213"/>
            <a:ext cx="16802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                      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()</a:t>
            </a: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 </a:t>
            </a:r>
            <a:r>
              <a:rPr lang="en-US" altLang="zh-CN" sz="1400">
                <a:solidFill>
                  <a:srgbClr val="00B050"/>
                </a:solidFill>
                <a:cs typeface="+mn-ea"/>
                <a:sym typeface="+mn-lt"/>
              </a:rPr>
              <a:t>=&gt;</a:t>
            </a: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 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  console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.</a:t>
            </a:r>
            <a:r>
              <a:rPr lang="en-US" altLang="zh-CN" sz="1400">
                <a:solidFill>
                  <a:srgbClr val="F79646"/>
                </a:solidFill>
                <a:cs typeface="+mn-ea"/>
                <a:sym typeface="+mn-lt"/>
              </a:rPr>
              <a:t>log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(</a:t>
            </a:r>
            <a:r>
              <a:rPr lang="en-US" altLang="zh-CN" sz="1400">
                <a:solidFill>
                  <a:srgbClr val="F79646"/>
                </a:solidFill>
                <a:cs typeface="+mn-ea"/>
                <a:sym typeface="+mn-lt"/>
              </a:rPr>
              <a:t>4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}</a:t>
            </a:r>
            <a:endParaRPr lang="zh-CN" altLang="en-US" sz="1400" dirty="0">
              <a:solidFill>
                <a:srgbClr val="F9F9F9"/>
              </a:solidFill>
              <a:cs typeface="+mn-ea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FF0F32B-4834-BDF2-3C4F-A5D4F0AE7E86}"/>
              </a:ext>
            </a:extLst>
          </p:cNvPr>
          <p:cNvSpPr txBox="1"/>
          <p:nvPr/>
        </p:nvSpPr>
        <p:spPr>
          <a:xfrm>
            <a:off x="829373" y="4618408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console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.</a:t>
            </a:r>
            <a:r>
              <a:rPr lang="en-US" altLang="zh-CN" sz="1400">
                <a:solidFill>
                  <a:srgbClr val="F79646"/>
                </a:solidFill>
                <a:cs typeface="+mn-ea"/>
                <a:sym typeface="+mn-lt"/>
              </a:rPr>
              <a:t>log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(</a:t>
            </a:r>
            <a:r>
              <a:rPr lang="en-US" altLang="zh-CN" sz="1400">
                <a:solidFill>
                  <a:srgbClr val="F79646"/>
                </a:solidFill>
                <a:cs typeface="+mn-ea"/>
                <a:sym typeface="+mn-lt"/>
              </a:rPr>
              <a:t>5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)</a:t>
            </a:r>
            <a:endParaRPr lang="zh-CN" altLang="en-US" sz="1400" dirty="0">
              <a:solidFill>
                <a:srgbClr val="F9F9F9"/>
              </a:solidFill>
              <a:cs typeface="+mn-ea"/>
              <a:sym typeface="+mn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D42B234-A567-6990-DA57-608DEDC84B29}"/>
              </a:ext>
            </a:extLst>
          </p:cNvPr>
          <p:cNvSpPr txBox="1"/>
          <p:nvPr/>
        </p:nvSpPr>
        <p:spPr>
          <a:xfrm>
            <a:off x="9915781" y="2754920"/>
            <a:ext cx="11945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setTimeout(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  ,</a:t>
            </a:r>
            <a:r>
              <a:rPr lang="zh-CN" altLang="en-US" sz="1400">
                <a:cs typeface="+mn-ea"/>
                <a:sym typeface="+mn-lt"/>
              </a:rPr>
              <a:t> </a:t>
            </a:r>
            <a:r>
              <a:rPr lang="en-US" altLang="zh-CN" sz="1400">
                <a:cs typeface="+mn-ea"/>
                <a:sym typeface="+mn-lt"/>
              </a:rPr>
              <a:t>2000)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4003AA0-0093-A63D-5932-C8B3489EB3B6}"/>
              </a:ext>
            </a:extLst>
          </p:cNvPr>
          <p:cNvSpPr txBox="1"/>
          <p:nvPr/>
        </p:nvSpPr>
        <p:spPr>
          <a:xfrm>
            <a:off x="9916147" y="2750169"/>
            <a:ext cx="16802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cs typeface="+mn-ea"/>
                <a:sym typeface="+mn-lt"/>
              </a:rPr>
              <a:t>                      () =&gt;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cs typeface="+mn-ea"/>
                <a:sym typeface="+mn-lt"/>
              </a:rPr>
              <a:t>  console.log(4)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cs typeface="+mn-ea"/>
                <a:sym typeface="+mn-lt"/>
              </a:rPr>
              <a:t>}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CB6A67D-B68E-FE68-CD50-CA2A9BB6258A}"/>
              </a:ext>
            </a:extLst>
          </p:cNvPr>
          <p:cNvSpPr txBox="1"/>
          <p:nvPr/>
        </p:nvSpPr>
        <p:spPr>
          <a:xfrm>
            <a:off x="10005114" y="5136818"/>
            <a:ext cx="1502334" cy="738664"/>
          </a:xfrm>
          <a:prstGeom prst="rect">
            <a:avLst/>
          </a:prstGeom>
          <a:solidFill>
            <a:srgbClr val="D1B97C"/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cs typeface="+mn-ea"/>
                <a:sym typeface="+mn-lt"/>
              </a:rPr>
              <a:t>() =&gt;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cs typeface="+mn-ea"/>
                <a:sym typeface="+mn-lt"/>
              </a:rPr>
              <a:t>  console.log(4)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cs typeface="+mn-ea"/>
                <a:sym typeface="+mn-lt"/>
              </a:rPr>
              <a:t>}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B7DD067-AD79-3189-E877-3474DE826E9C}"/>
              </a:ext>
            </a:extLst>
          </p:cNvPr>
          <p:cNvSpPr txBox="1"/>
          <p:nvPr/>
        </p:nvSpPr>
        <p:spPr>
          <a:xfrm>
            <a:off x="5400249" y="3726054"/>
            <a:ext cx="15023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() =&gt;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  console.log(4)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}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0F3DAF3-CEAE-45C9-4226-2C5BAC6B1903}"/>
              </a:ext>
            </a:extLst>
          </p:cNvPr>
          <p:cNvSpPr txBox="1"/>
          <p:nvPr/>
        </p:nvSpPr>
        <p:spPr>
          <a:xfrm>
            <a:off x="1899466" y="5308578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0775FB6-ECF7-018D-16E5-E9A3F8BAA49F}"/>
              </a:ext>
            </a:extLst>
          </p:cNvPr>
          <p:cNvSpPr txBox="1"/>
          <p:nvPr/>
        </p:nvSpPr>
        <p:spPr>
          <a:xfrm>
            <a:off x="2202754" y="531119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60E7CB8-12B6-1363-70EE-9AFD6F64E571}"/>
              </a:ext>
            </a:extLst>
          </p:cNvPr>
          <p:cNvSpPr txBox="1"/>
          <p:nvPr/>
        </p:nvSpPr>
        <p:spPr>
          <a:xfrm>
            <a:off x="2520345" y="5308578"/>
            <a:ext cx="303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5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226D4BF-B4C3-2BC7-D378-0E3D88E9DAAB}"/>
              </a:ext>
            </a:extLst>
          </p:cNvPr>
          <p:cNvSpPr txBox="1"/>
          <p:nvPr/>
        </p:nvSpPr>
        <p:spPr>
          <a:xfrm>
            <a:off x="2844909" y="5315685"/>
            <a:ext cx="303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EB40CC1-E3A4-00E0-80D6-8C40BD619B4A}"/>
              </a:ext>
            </a:extLst>
          </p:cNvPr>
          <p:cNvSpPr txBox="1"/>
          <p:nvPr/>
        </p:nvSpPr>
        <p:spPr>
          <a:xfrm>
            <a:off x="3172394" y="5315685"/>
            <a:ext cx="303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4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A63373A-1A5B-FFA5-E7E7-99AEE092A465}"/>
              </a:ext>
            </a:extLst>
          </p:cNvPr>
          <p:cNvSpPr txBox="1"/>
          <p:nvPr/>
        </p:nvSpPr>
        <p:spPr>
          <a:xfrm>
            <a:off x="5391320" y="5731802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console.log(1)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08D0A2A-0E3C-8A29-776B-37475DD5FD5E}"/>
              </a:ext>
            </a:extLst>
          </p:cNvPr>
          <p:cNvSpPr txBox="1"/>
          <p:nvPr/>
        </p:nvSpPr>
        <p:spPr>
          <a:xfrm>
            <a:off x="5391319" y="5447048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console.log(3)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65714447-6982-B2C7-A999-8B6C2E8487E1}"/>
              </a:ext>
            </a:extLst>
          </p:cNvPr>
          <p:cNvSpPr/>
          <p:nvPr/>
        </p:nvSpPr>
        <p:spPr>
          <a:xfrm>
            <a:off x="10470912" y="3498069"/>
            <a:ext cx="555428" cy="5554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cs typeface="+mn-ea"/>
                <a:sym typeface="+mn-lt"/>
              </a:rPr>
              <a:t>2s</a:t>
            </a: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3EEF370-C48A-1AF2-C755-D66287C4B337}"/>
              </a:ext>
            </a:extLst>
          </p:cNvPr>
          <p:cNvSpPr txBox="1"/>
          <p:nvPr/>
        </p:nvSpPr>
        <p:spPr>
          <a:xfrm>
            <a:off x="5391318" y="5167949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cs typeface="+mn-ea"/>
                <a:sym typeface="+mn-lt"/>
              </a:rPr>
              <a:t>console.log(5)</a:t>
            </a:r>
            <a:endParaRPr lang="zh-CN" altLang="en-US" sz="1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615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10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22" grpId="0"/>
      <p:bldP spid="24" grpId="0"/>
      <p:bldP spid="25" grpId="0"/>
      <p:bldP spid="26" grpId="0"/>
      <p:bldP spid="28" grpId="0"/>
      <p:bldP spid="29" grpId="0"/>
      <p:bldP spid="30" grpId="0" animBg="1"/>
      <p:bldP spid="30" grpId="1" animBg="1"/>
      <p:bldP spid="31" grpId="0"/>
      <p:bldP spid="31" grpId="1"/>
      <p:bldP spid="40" grpId="0"/>
      <p:bldP spid="41" grpId="0"/>
      <p:bldP spid="42" grpId="0"/>
      <p:bldP spid="43" grpId="0"/>
      <p:bldP spid="44" grpId="0"/>
      <p:bldP spid="45" grpId="0" animBg="1"/>
      <p:bldP spid="45" grpId="1" animBg="1"/>
      <p:bldP spid="46" grpId="0"/>
      <p:bldP spid="46" grpId="1"/>
      <p:bldP spid="47" grpId="0"/>
      <p:bldP spid="48" grpId="0"/>
      <p:bldP spid="49" grpId="0"/>
      <p:bldP spid="50" grpId="0"/>
      <p:bldP spid="51" grpId="0"/>
      <p:bldP spid="54" grpId="0"/>
      <p:bldP spid="54" grpId="1"/>
      <p:bldP spid="55" grpId="0"/>
      <p:bldP spid="55" grpId="1"/>
      <p:bldP spid="57" grpId="0" animBg="1"/>
      <p:bldP spid="58" grpId="0"/>
      <p:bldP spid="5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293382"/>
            <a:ext cx="6760616" cy="47088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什么是事件循环？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执行代码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和收集异步任务，在调用栈空闲时，反复调用任务队列里回调函数执行机制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为什么有事件循环？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 JavaScript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是单线程的，为了</a:t>
            </a:r>
            <a:r>
              <a:rPr lang="zh-CN" altLang="en-US" sz="1600" b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不阻塞</a:t>
            </a:r>
            <a:r>
              <a:rPr lang="en-US" altLang="zh-CN" sz="1600" b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 JS </a:t>
            </a:r>
            <a:r>
              <a:rPr lang="zh-CN" altLang="en-US" sz="1600" b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引擎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，设计执行代码的模型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JavaScript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内代码如何执行？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执行同步代码，遇到</a:t>
            </a:r>
            <a:r>
              <a:rPr lang="zh-CN" altLang="en-US" sz="1600" b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异步代码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交给</a:t>
            </a:r>
            <a:r>
              <a:rPr lang="zh-CN" altLang="en-US" sz="1600" b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宿主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浏览器环境执行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异步有了结果后，把回调函数放入</a:t>
            </a:r>
            <a:r>
              <a:rPr lang="zh-CN" altLang="en-US" sz="1600" b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任务队列排队</a:t>
            </a:r>
            <a:endParaRPr lang="en-US" altLang="zh-CN" sz="1600" b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当调用栈</a:t>
            </a:r>
            <a:r>
              <a:rPr lang="zh-CN" altLang="en-US" sz="1600" b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空闲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后，反复调用任务队列里的回调函数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266685" lvl="1"/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266685" lvl="1"/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46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998423"/>
            <a:ext cx="6300000" cy="4856400"/>
          </a:xfrm>
        </p:spPr>
        <p:txBody>
          <a:bodyPr/>
          <a:lstStyle/>
          <a:p>
            <a:r>
              <a:rPr lang="zh-CN" altLang="en-US">
                <a:solidFill>
                  <a:srgbClr val="B70004"/>
                </a:solidFill>
                <a:cs typeface="+mn-ea"/>
                <a:sym typeface="+mn-lt"/>
              </a:rPr>
              <a:t>同步代码和异步代码</a:t>
            </a:r>
            <a:endParaRPr lang="en-US" altLang="zh-CN" dirty="0">
              <a:solidFill>
                <a:srgbClr val="B70004"/>
              </a:solidFill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回调函数地狱和 </a:t>
            </a:r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Promise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链式调用</a:t>
            </a:r>
            <a:endParaRPr lang="en-US" altLang="zh-CN" dirty="0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async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和 </a:t>
            </a:r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await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使用</a:t>
            </a:r>
            <a:endParaRPr lang="en-US" altLang="zh-CN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事件循环</a:t>
            </a:r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-EventLoop</a:t>
            </a:r>
          </a:p>
          <a:p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Promise.all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静态方法</a:t>
            </a:r>
            <a:endParaRPr lang="en-US" altLang="zh-CN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案例 </a:t>
            </a:r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-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商品分类</a:t>
            </a:r>
            <a:endParaRPr lang="en-US" altLang="zh-CN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案例</a:t>
            </a:r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 -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学习反馈</a:t>
            </a:r>
            <a:endParaRPr lang="en-US" altLang="zh-CN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2674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事件循环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练习</a:t>
            </a:r>
            <a:endParaRPr lang="zh-CN" altLang="en-US" sz="2000" b="0" dirty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256739-99EB-803B-0BBE-9205AEAB06CF}"/>
              </a:ext>
            </a:extLst>
          </p:cNvPr>
          <p:cNvSpPr/>
          <p:nvPr/>
        </p:nvSpPr>
        <p:spPr>
          <a:xfrm>
            <a:off x="5614068" y="2179976"/>
            <a:ext cx="2225964" cy="3703695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  <a:cs typeface="+mn-ea"/>
                <a:sym typeface="+mn-lt"/>
              </a:rPr>
              <a:t>调用栈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F6DFBB-07C8-7490-63FF-97643A70EE39}"/>
              </a:ext>
            </a:extLst>
          </p:cNvPr>
          <p:cNvSpPr/>
          <p:nvPr/>
        </p:nvSpPr>
        <p:spPr>
          <a:xfrm>
            <a:off x="8502064" y="2177482"/>
            <a:ext cx="3459018" cy="17653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  <a:cs typeface="+mn-ea"/>
                <a:sym typeface="+mn-lt"/>
              </a:rPr>
              <a:t>宿主环境（浏览器）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4DF8F5-CCA8-996D-70B9-8B82472CF07A}"/>
              </a:ext>
            </a:extLst>
          </p:cNvPr>
          <p:cNvSpPr/>
          <p:nvPr/>
        </p:nvSpPr>
        <p:spPr>
          <a:xfrm>
            <a:off x="8502063" y="4442842"/>
            <a:ext cx="3459017" cy="1438336"/>
          </a:xfrm>
          <a:prstGeom prst="rect">
            <a:avLst/>
          </a:prstGeom>
          <a:solidFill>
            <a:srgbClr val="DCDA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  <a:cs typeface="+mn-ea"/>
                <a:sym typeface="+mn-lt"/>
              </a:rPr>
              <a:t>任务队列</a:t>
            </a:r>
          </a:p>
        </p:txBody>
      </p:sp>
      <p:pic>
        <p:nvPicPr>
          <p:cNvPr id="21" name="图形 20" descr="箭头圆形">
            <a:extLst>
              <a:ext uri="{FF2B5EF4-FFF2-40B4-BE49-F238E27FC236}">
                <a16:creationId xmlns:a16="http://schemas.microsoft.com/office/drawing/2014/main" id="{376D8102-94E6-4B99-5F1B-EF57524BD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8464" y="3727994"/>
            <a:ext cx="914400" cy="914400"/>
          </a:xfrm>
          <a:prstGeom prst="rect">
            <a:avLst/>
          </a:prstGeom>
        </p:spPr>
      </p:pic>
      <p:sp>
        <p:nvSpPr>
          <p:cNvPr id="2" name="文本占位符 7">
            <a:extLst>
              <a:ext uri="{FF2B5EF4-FFF2-40B4-BE49-F238E27FC236}">
                <a16:creationId xmlns:a16="http://schemas.microsoft.com/office/drawing/2014/main" id="{89D1FF27-A6A0-7F6D-C9FE-F799F8F71F23}"/>
              </a:ext>
            </a:extLst>
          </p:cNvPr>
          <p:cNvSpPr txBox="1">
            <a:spLocks/>
          </p:cNvSpPr>
          <p:nvPr/>
        </p:nvSpPr>
        <p:spPr>
          <a:xfrm>
            <a:off x="710877" y="1590370"/>
            <a:ext cx="10889991" cy="45504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使用模型，分析代码执行过程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BFBFEE-0ECF-1407-D4FE-F3458C8F5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66" y="2205191"/>
            <a:ext cx="4679597" cy="328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4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宏任务与微任务</a:t>
            </a:r>
            <a:endParaRPr lang="zh-CN" altLang="en-US" sz="2000" b="0" dirty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占位符 7">
            <a:extLst>
              <a:ext uri="{FF2B5EF4-FFF2-40B4-BE49-F238E27FC236}">
                <a16:creationId xmlns:a16="http://schemas.microsoft.com/office/drawing/2014/main" id="{89D1FF27-A6A0-7F6D-C9FE-F799F8F71F23}"/>
              </a:ext>
            </a:extLst>
          </p:cNvPr>
          <p:cNvSpPr txBox="1">
            <a:spLocks/>
          </p:cNvSpPr>
          <p:nvPr/>
        </p:nvSpPr>
        <p:spPr>
          <a:xfrm>
            <a:off x="710880" y="1519422"/>
            <a:ext cx="10889991" cy="45504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ES6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之后引入了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Promise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对象，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让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JS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引擎也可以发起异步任务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异步任务分为：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648000" lvl="1" indent="-285750">
              <a:buFont typeface="Wingdings" panose="05000000000000000000" pitchFamily="2" charset="2"/>
              <a:buChar char="ü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宏任务</a:t>
            </a:r>
            <a:r>
              <a:rPr lang="zh-CN" altLang="en-US" sz="1600" b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：由</a:t>
            </a:r>
            <a:r>
              <a:rPr lang="zh-CN" altLang="en-US" sz="1600" b="0">
                <a:solidFill>
                  <a:srgbClr val="B70004"/>
                </a:solidFill>
                <a:latin typeface="+mn-lt"/>
                <a:ea typeface="+mn-ea"/>
                <a:cs typeface="+mn-ea"/>
                <a:sym typeface="+mn-lt"/>
              </a:rPr>
              <a:t>浏览器</a:t>
            </a:r>
            <a:r>
              <a:rPr lang="zh-CN" altLang="en-US" sz="1600" b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环境执行的异步代码</a:t>
            </a:r>
            <a:endParaRPr lang="en-US" altLang="zh-CN" sz="1600" b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648000" lvl="1" indent="-285750">
              <a:buFont typeface="Wingdings" panose="05000000000000000000" pitchFamily="2" charset="2"/>
              <a:buChar char="ü"/>
            </a:pPr>
            <a:r>
              <a:rPr lang="zh-CN" altLang="en-US" sz="1600" b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微任务</a:t>
            </a:r>
            <a:r>
              <a:rPr lang="zh-CN" altLang="en-US" sz="1600" b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：由</a:t>
            </a:r>
            <a:r>
              <a:rPr lang="en-US" altLang="zh-CN" sz="1600" b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b="0">
                <a:solidFill>
                  <a:srgbClr val="B70004"/>
                </a:solidFill>
                <a:latin typeface="+mn-lt"/>
                <a:ea typeface="+mn-ea"/>
                <a:cs typeface="+mn-ea"/>
                <a:sym typeface="+mn-lt"/>
              </a:rPr>
              <a:t>JS </a:t>
            </a:r>
            <a:r>
              <a:rPr lang="zh-CN" altLang="en-US" sz="1600" b="0">
                <a:solidFill>
                  <a:srgbClr val="B70004"/>
                </a:solidFill>
                <a:latin typeface="+mn-lt"/>
                <a:ea typeface="+mn-ea"/>
                <a:cs typeface="+mn-ea"/>
                <a:sym typeface="+mn-lt"/>
              </a:rPr>
              <a:t>引擎</a:t>
            </a:r>
            <a:r>
              <a:rPr lang="zh-CN" altLang="en-US" sz="1600" b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环境执行的异步代码</a:t>
            </a:r>
            <a:endParaRPr lang="en-US" altLang="zh-CN" sz="1600" b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822EE8C-90A0-77B7-820B-90AC0057E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51982"/>
              </p:ext>
            </p:extLst>
          </p:nvPr>
        </p:nvGraphicFramePr>
        <p:xfrm>
          <a:off x="785090" y="3315087"/>
          <a:ext cx="45535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465">
                  <a:extLst>
                    <a:ext uri="{9D8B030D-6E8A-4147-A177-3AD203B41FA5}">
                      <a16:colId xmlns:a16="http://schemas.microsoft.com/office/drawing/2014/main" val="3950937760"/>
                    </a:ext>
                  </a:extLst>
                </a:gridCol>
                <a:gridCol w="1811062">
                  <a:extLst>
                    <a:ext uri="{9D8B030D-6E8A-4147-A177-3AD203B41FA5}">
                      <a16:colId xmlns:a16="http://schemas.microsoft.com/office/drawing/2014/main" val="624512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+mn-lt"/>
                          <a:ea typeface="+mn-ea"/>
                          <a:cs typeface="+mn-ea"/>
                          <a:sym typeface="+mn-lt"/>
                        </a:rPr>
                        <a:t>任务（代码）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执行所在环境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8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  <a:ea typeface="+mn-ea"/>
                          <a:cs typeface="+mn-ea"/>
                          <a:sym typeface="+mn-lt"/>
                        </a:rPr>
                        <a:t>JS</a:t>
                      </a:r>
                      <a:r>
                        <a:rPr lang="zh-CN" altLang="en-US" sz="1600">
                          <a:latin typeface="+mn-lt"/>
                          <a:ea typeface="+mn-ea"/>
                          <a:cs typeface="+mn-ea"/>
                          <a:sym typeface="+mn-lt"/>
                        </a:rPr>
                        <a:t>脚本执行事件（</a:t>
                      </a:r>
                      <a:r>
                        <a:rPr lang="en-US" altLang="zh-CN" sz="1600">
                          <a:latin typeface="+mn-lt"/>
                          <a:ea typeface="+mn-ea"/>
                          <a:cs typeface="+mn-ea"/>
                          <a:sym typeface="+mn-lt"/>
                        </a:rPr>
                        <a:t>script</a:t>
                      </a:r>
                      <a:r>
                        <a:rPr lang="zh-CN" altLang="en-US" sz="1600">
                          <a:latin typeface="+mn-lt"/>
                          <a:ea typeface="+mn-ea"/>
                          <a:cs typeface="+mn-ea"/>
                          <a:sym typeface="+mn-lt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浏览器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9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  <a:ea typeface="+mn-ea"/>
                          <a:cs typeface="+mn-ea"/>
                          <a:sym typeface="+mn-lt"/>
                        </a:rPr>
                        <a:t>setTimeout/setInterval</a:t>
                      </a:r>
                      <a:endParaRPr lang="zh-CN" altLang="en-US"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浏览器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41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  <a:ea typeface="+mn-ea"/>
                          <a:cs typeface="+mn-ea"/>
                          <a:sym typeface="+mn-lt"/>
                        </a:rPr>
                        <a:t>AJAX</a:t>
                      </a:r>
                      <a:r>
                        <a:rPr lang="zh-CN" altLang="en-US" sz="1600">
                          <a:latin typeface="+mn-lt"/>
                          <a:ea typeface="+mn-ea"/>
                          <a:cs typeface="+mn-ea"/>
                          <a:sym typeface="+mn-lt"/>
                        </a:rPr>
                        <a:t>请求完成事件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浏览器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66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+mn-lt"/>
                          <a:ea typeface="+mn-ea"/>
                          <a:cs typeface="+mn-ea"/>
                          <a:sym typeface="+mn-lt"/>
                        </a:rPr>
                        <a:t>用户交互事件等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浏览器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10996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A1AEB1E-839A-85F6-4779-DC7CA59F2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947494"/>
              </p:ext>
            </p:extLst>
          </p:nvPr>
        </p:nvGraphicFramePr>
        <p:xfrm>
          <a:off x="5574146" y="3315087"/>
          <a:ext cx="406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636">
                  <a:extLst>
                    <a:ext uri="{9D8B030D-6E8A-4147-A177-3AD203B41FA5}">
                      <a16:colId xmlns:a16="http://schemas.microsoft.com/office/drawing/2014/main" val="3950937760"/>
                    </a:ext>
                  </a:extLst>
                </a:gridCol>
                <a:gridCol w="1616364">
                  <a:extLst>
                    <a:ext uri="{9D8B030D-6E8A-4147-A177-3AD203B41FA5}">
                      <a16:colId xmlns:a16="http://schemas.microsoft.com/office/drawing/2014/main" val="624512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+mn-lt"/>
                          <a:ea typeface="+mn-ea"/>
                          <a:cs typeface="+mn-ea"/>
                          <a:sym typeface="+mn-lt"/>
                        </a:rPr>
                        <a:t>任务（代码）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执行所在环境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8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  <a:ea typeface="+mn-ea"/>
                          <a:cs typeface="+mn-ea"/>
                          <a:sym typeface="+mn-lt"/>
                        </a:rPr>
                        <a:t>Promise</a:t>
                      </a:r>
                      <a:r>
                        <a:rPr lang="zh-CN" altLang="en-US" sz="16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对象</a:t>
                      </a:r>
                      <a:r>
                        <a:rPr lang="en-US" altLang="zh-CN" sz="1600">
                          <a:latin typeface="+mn-lt"/>
                          <a:ea typeface="+mn-ea"/>
                          <a:cs typeface="+mn-ea"/>
                          <a:sym typeface="+mn-lt"/>
                        </a:rPr>
                        <a:t>.then()</a:t>
                      </a:r>
                      <a:endParaRPr lang="zh-CN" altLang="en-US"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  <a:ea typeface="+mn-ea"/>
                          <a:cs typeface="+mn-ea"/>
                          <a:sym typeface="+mn-lt"/>
                        </a:rPr>
                        <a:t>JS </a:t>
                      </a:r>
                      <a:r>
                        <a:rPr lang="zh-CN" altLang="en-US" sz="16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引擎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97225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CDAE2FB-2822-4683-378F-F139463A0D08}"/>
              </a:ext>
            </a:extLst>
          </p:cNvPr>
          <p:cNvSpPr txBox="1"/>
          <p:nvPr/>
        </p:nvSpPr>
        <p:spPr>
          <a:xfrm>
            <a:off x="5574146" y="4830733"/>
            <a:ext cx="5424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Promise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本身是同步的，而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catch</a:t>
            </a:r>
            <a:r>
              <a:rPr lang="zh-CN" altLang="en-US" sz="1600">
                <a:solidFill>
                  <a:srgbClr val="C00000"/>
                </a:solidFill>
                <a:cs typeface="+mn-ea"/>
                <a:sym typeface="+mn-lt"/>
              </a:rPr>
              <a:t>回调函数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是异步的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614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宏任务与微任务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执行顺序</a:t>
            </a:r>
            <a:endParaRPr lang="zh-CN" altLang="en-US" sz="2000" b="0" dirty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256739-99EB-803B-0BBE-9205AEAB06CF}"/>
              </a:ext>
            </a:extLst>
          </p:cNvPr>
          <p:cNvSpPr/>
          <p:nvPr/>
        </p:nvSpPr>
        <p:spPr>
          <a:xfrm>
            <a:off x="5671160" y="1066204"/>
            <a:ext cx="2286069" cy="4152347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  <a:cs typeface="+mn-ea"/>
                <a:sym typeface="+mn-lt"/>
              </a:rPr>
              <a:t>调用栈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F6DFBB-07C8-7490-63FF-97643A70EE39}"/>
              </a:ext>
            </a:extLst>
          </p:cNvPr>
          <p:cNvSpPr/>
          <p:nvPr/>
        </p:nvSpPr>
        <p:spPr>
          <a:xfrm>
            <a:off x="8502064" y="1059886"/>
            <a:ext cx="3459018" cy="17653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  <a:cs typeface="+mn-ea"/>
                <a:sym typeface="+mn-lt"/>
              </a:rPr>
              <a:t>宿主环境（浏览器）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4DF8F5-CCA8-996D-70B9-8B82472CF07A}"/>
              </a:ext>
            </a:extLst>
          </p:cNvPr>
          <p:cNvSpPr/>
          <p:nvPr/>
        </p:nvSpPr>
        <p:spPr>
          <a:xfrm>
            <a:off x="5671160" y="5330169"/>
            <a:ext cx="2286069" cy="1162604"/>
          </a:xfrm>
          <a:prstGeom prst="rect">
            <a:avLst/>
          </a:prstGeom>
          <a:solidFill>
            <a:srgbClr val="DCDA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  <a:cs typeface="+mn-ea"/>
                <a:sym typeface="+mn-lt"/>
              </a:rPr>
              <a:t>微任务队列</a:t>
            </a:r>
          </a:p>
        </p:txBody>
      </p:sp>
      <p:pic>
        <p:nvPicPr>
          <p:cNvPr id="21" name="图形 20" descr="箭头圆形">
            <a:extLst>
              <a:ext uri="{FF2B5EF4-FFF2-40B4-BE49-F238E27FC236}">
                <a16:creationId xmlns:a16="http://schemas.microsoft.com/office/drawing/2014/main" id="{376D8102-94E6-4B99-5F1B-EF57524BD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6464" y="2754056"/>
            <a:ext cx="914400" cy="914400"/>
          </a:xfrm>
          <a:prstGeom prst="rect">
            <a:avLst/>
          </a:prstGeom>
        </p:spPr>
      </p:pic>
      <p:sp>
        <p:nvSpPr>
          <p:cNvPr id="2" name="文本占位符 7">
            <a:extLst>
              <a:ext uri="{FF2B5EF4-FFF2-40B4-BE49-F238E27FC236}">
                <a16:creationId xmlns:a16="http://schemas.microsoft.com/office/drawing/2014/main" id="{89D1FF27-A6A0-7F6D-C9FE-F799F8F71F23}"/>
              </a:ext>
            </a:extLst>
          </p:cNvPr>
          <p:cNvSpPr txBox="1">
            <a:spLocks/>
          </p:cNvSpPr>
          <p:nvPr/>
        </p:nvSpPr>
        <p:spPr>
          <a:xfrm>
            <a:off x="713478" y="1519422"/>
            <a:ext cx="10889991" cy="45504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使用图解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分析代码执行顺序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控制台打印：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2963E2-6FAA-96E2-F287-DF7BB0A7A7C6}"/>
              </a:ext>
            </a:extLst>
          </p:cNvPr>
          <p:cNvSpPr/>
          <p:nvPr/>
        </p:nvSpPr>
        <p:spPr>
          <a:xfrm>
            <a:off x="8560384" y="3660505"/>
            <a:ext cx="3400698" cy="1558045"/>
          </a:xfrm>
          <a:prstGeom prst="rect">
            <a:avLst/>
          </a:prstGeom>
          <a:solidFill>
            <a:srgbClr val="DCDA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  <a:cs typeface="+mn-ea"/>
                <a:sym typeface="+mn-lt"/>
              </a:rPr>
              <a:t>宏任务队列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836C64D-EFE9-23EE-6F57-179AC91BF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14" y="2175401"/>
            <a:ext cx="4836641" cy="341471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2DBA16F-EEC4-01D4-E83D-ED1E189125E3}"/>
              </a:ext>
            </a:extLst>
          </p:cNvPr>
          <p:cNvSpPr txBox="1"/>
          <p:nvPr/>
        </p:nvSpPr>
        <p:spPr>
          <a:xfrm>
            <a:off x="791597" y="2614171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console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.</a:t>
            </a:r>
            <a:r>
              <a:rPr lang="en-US" altLang="zh-CN" sz="1400">
                <a:solidFill>
                  <a:srgbClr val="F79646"/>
                </a:solidFill>
                <a:cs typeface="+mn-ea"/>
                <a:sym typeface="+mn-lt"/>
              </a:rPr>
              <a:t>log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(</a:t>
            </a:r>
            <a:r>
              <a:rPr lang="en-US" altLang="zh-CN" sz="1400">
                <a:solidFill>
                  <a:srgbClr val="F79646"/>
                </a:solidFill>
                <a:cs typeface="+mn-ea"/>
                <a:sym typeface="+mn-lt"/>
              </a:rPr>
              <a:t>1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)</a:t>
            </a:r>
            <a:endParaRPr lang="zh-CN" altLang="en-US" sz="1400" dirty="0">
              <a:solidFill>
                <a:srgbClr val="F9F9F9"/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F10D9A-E410-6257-40F8-5CAA44F8F347}"/>
              </a:ext>
            </a:extLst>
          </p:cNvPr>
          <p:cNvSpPr txBox="1"/>
          <p:nvPr/>
        </p:nvSpPr>
        <p:spPr>
          <a:xfrm>
            <a:off x="791597" y="2840476"/>
            <a:ext cx="11945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setTimeout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(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rgbClr val="FFC000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  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,</a:t>
            </a:r>
            <a:r>
              <a:rPr lang="zh-CN" altLang="en-US" sz="1400">
                <a:solidFill>
                  <a:srgbClr val="FFC000"/>
                </a:solidFill>
                <a:cs typeface="+mn-ea"/>
                <a:sym typeface="+mn-lt"/>
              </a:rPr>
              <a:t> </a:t>
            </a:r>
            <a:r>
              <a:rPr lang="en-US" altLang="zh-CN" sz="1400">
                <a:solidFill>
                  <a:srgbClr val="F79646"/>
                </a:solidFill>
                <a:cs typeface="+mn-ea"/>
                <a:sym typeface="+mn-lt"/>
              </a:rPr>
              <a:t>0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)</a:t>
            </a:r>
            <a:endParaRPr lang="zh-CN" altLang="en-US" sz="1400" dirty="0">
              <a:solidFill>
                <a:srgbClr val="F9F9F9"/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27A4845-88FC-49D3-9E12-2BF0661AADFA}"/>
              </a:ext>
            </a:extLst>
          </p:cNvPr>
          <p:cNvSpPr txBox="1"/>
          <p:nvPr/>
        </p:nvSpPr>
        <p:spPr>
          <a:xfrm>
            <a:off x="791963" y="2835725"/>
            <a:ext cx="16802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                      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()</a:t>
            </a: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 </a:t>
            </a:r>
            <a:r>
              <a:rPr lang="en-US" altLang="zh-CN" sz="1400">
                <a:solidFill>
                  <a:srgbClr val="92D050"/>
                </a:solidFill>
                <a:cs typeface="+mn-ea"/>
                <a:sym typeface="+mn-lt"/>
              </a:rPr>
              <a:t>=&gt;</a:t>
            </a: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 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  console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.</a:t>
            </a:r>
            <a:r>
              <a:rPr lang="en-US" altLang="zh-CN" sz="1400">
                <a:solidFill>
                  <a:srgbClr val="F79646"/>
                </a:solidFill>
                <a:cs typeface="+mn-ea"/>
                <a:sym typeface="+mn-lt"/>
              </a:rPr>
              <a:t>log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(</a:t>
            </a:r>
            <a:r>
              <a:rPr lang="en-US" altLang="zh-CN" sz="1400">
                <a:solidFill>
                  <a:srgbClr val="F79646"/>
                </a:solidFill>
                <a:cs typeface="+mn-ea"/>
                <a:sym typeface="+mn-lt"/>
              </a:rPr>
              <a:t>2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}</a:t>
            </a:r>
            <a:endParaRPr lang="zh-CN" altLang="en-US" sz="1400" dirty="0">
              <a:solidFill>
                <a:srgbClr val="F9F9F9"/>
              </a:solidFill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06F4DF6-0DE7-F116-6CBA-7448EE7E7621}"/>
              </a:ext>
            </a:extLst>
          </p:cNvPr>
          <p:cNvSpPr txBox="1"/>
          <p:nvPr/>
        </p:nvSpPr>
        <p:spPr>
          <a:xfrm>
            <a:off x="778128" y="3480427"/>
            <a:ext cx="24384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accent4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const</a:t>
            </a: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 p </a:t>
            </a:r>
            <a:r>
              <a:rPr lang="en-US" altLang="zh-CN" sz="1400">
                <a:solidFill>
                  <a:srgbClr val="92D050"/>
                </a:solidFill>
                <a:cs typeface="+mn-ea"/>
                <a:sym typeface="+mn-lt"/>
              </a:rPr>
              <a:t>=</a:t>
            </a: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 </a:t>
            </a:r>
            <a:r>
              <a:rPr lang="en-US" altLang="zh-CN" sz="1400">
                <a:solidFill>
                  <a:schemeClr val="accent4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new</a:t>
            </a: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 Promise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(</a:t>
            </a: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rgbClr val="FFC000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 )</a:t>
            </a:r>
            <a:endParaRPr lang="zh-CN" altLang="en-US" sz="1400" dirty="0">
              <a:solidFill>
                <a:srgbClr val="F9F9F9"/>
              </a:solidFill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EEF7478-DE31-4F3D-9CA7-F0EE86DE84A5}"/>
              </a:ext>
            </a:extLst>
          </p:cNvPr>
          <p:cNvSpPr txBox="1"/>
          <p:nvPr/>
        </p:nvSpPr>
        <p:spPr>
          <a:xfrm>
            <a:off x="768894" y="3480427"/>
            <a:ext cx="4360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                                           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(</a:t>
            </a:r>
            <a:r>
              <a:rPr lang="en-US" altLang="zh-CN" sz="1400">
                <a:solidFill>
                  <a:srgbClr val="F79646"/>
                </a:solidFill>
                <a:cs typeface="+mn-ea"/>
                <a:sym typeface="+mn-lt"/>
              </a:rPr>
              <a:t>resolve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, </a:t>
            </a:r>
            <a:r>
              <a:rPr lang="en-US" altLang="zh-CN" sz="1400">
                <a:solidFill>
                  <a:srgbClr val="F79646"/>
                </a:solidFill>
                <a:cs typeface="+mn-ea"/>
                <a:sym typeface="+mn-lt"/>
              </a:rPr>
              <a:t>reject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)</a:t>
            </a: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 </a:t>
            </a:r>
            <a:r>
              <a:rPr lang="en-US" altLang="zh-CN" sz="1400">
                <a:solidFill>
                  <a:srgbClr val="92D050"/>
                </a:solidFill>
                <a:cs typeface="+mn-ea"/>
                <a:sym typeface="+mn-lt"/>
              </a:rPr>
              <a:t>=&gt;</a:t>
            </a: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 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  console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.</a:t>
            </a:r>
            <a:r>
              <a:rPr lang="en-US" altLang="zh-CN" sz="1400">
                <a:solidFill>
                  <a:srgbClr val="F79646"/>
                </a:solidFill>
                <a:cs typeface="+mn-ea"/>
                <a:sym typeface="+mn-lt"/>
              </a:rPr>
              <a:t>log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(</a:t>
            </a: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3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  resolve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(</a:t>
            </a:r>
            <a:r>
              <a:rPr lang="en-US" altLang="zh-CN" sz="1400">
                <a:solidFill>
                  <a:srgbClr val="F79646"/>
                </a:solidFill>
                <a:cs typeface="+mn-ea"/>
                <a:sym typeface="+mn-lt"/>
              </a:rPr>
              <a:t>4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}</a:t>
            </a:r>
            <a:endParaRPr lang="zh-CN" altLang="en-US" sz="1400" dirty="0">
              <a:solidFill>
                <a:srgbClr val="F9F9F9"/>
              </a:solidFill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83163E8-8E39-649D-AD17-53A7642F712C}"/>
              </a:ext>
            </a:extLst>
          </p:cNvPr>
          <p:cNvSpPr txBox="1"/>
          <p:nvPr/>
        </p:nvSpPr>
        <p:spPr>
          <a:xfrm>
            <a:off x="791597" y="4982857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console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.</a:t>
            </a:r>
            <a:r>
              <a:rPr lang="en-US" altLang="zh-CN" sz="1400">
                <a:solidFill>
                  <a:srgbClr val="F79646"/>
                </a:solidFill>
                <a:cs typeface="+mn-ea"/>
                <a:sym typeface="+mn-lt"/>
              </a:rPr>
              <a:t>log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(</a:t>
            </a:r>
            <a:r>
              <a:rPr lang="en-US" altLang="zh-CN" sz="1400">
                <a:solidFill>
                  <a:srgbClr val="F79646"/>
                </a:solidFill>
                <a:cs typeface="+mn-ea"/>
                <a:sym typeface="+mn-lt"/>
              </a:rPr>
              <a:t>5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)</a:t>
            </a:r>
            <a:endParaRPr lang="zh-CN" altLang="en-US" sz="1400" dirty="0">
              <a:solidFill>
                <a:srgbClr val="F9F9F9"/>
              </a:solidFill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A6C745A-1DEC-ED84-E608-47F50962B617}"/>
              </a:ext>
            </a:extLst>
          </p:cNvPr>
          <p:cNvSpPr txBox="1"/>
          <p:nvPr/>
        </p:nvSpPr>
        <p:spPr>
          <a:xfrm>
            <a:off x="778126" y="4324711"/>
            <a:ext cx="15834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p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.</a:t>
            </a:r>
            <a:r>
              <a:rPr lang="en-US" altLang="zh-CN" sz="1400">
                <a:solidFill>
                  <a:srgbClr val="F79646"/>
                </a:solidFill>
                <a:cs typeface="+mn-ea"/>
                <a:sym typeface="+mn-lt"/>
              </a:rPr>
              <a:t>then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(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rgbClr val="FFC000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 )</a:t>
            </a:r>
            <a:endParaRPr lang="zh-CN" altLang="en-US" sz="1400" dirty="0">
              <a:solidFill>
                <a:srgbClr val="F9F9F9"/>
              </a:solidFill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856970E-AE51-382E-B77F-41F85756CBEE}"/>
              </a:ext>
            </a:extLst>
          </p:cNvPr>
          <p:cNvSpPr txBox="1"/>
          <p:nvPr/>
        </p:nvSpPr>
        <p:spPr>
          <a:xfrm>
            <a:off x="771592" y="4320226"/>
            <a:ext cx="19459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              result </a:t>
            </a:r>
            <a:r>
              <a:rPr lang="en-US" altLang="zh-CN" sz="1400">
                <a:solidFill>
                  <a:srgbClr val="92D050"/>
                </a:solidFill>
                <a:cs typeface="+mn-ea"/>
                <a:sym typeface="+mn-lt"/>
              </a:rPr>
              <a:t>=&gt;</a:t>
            </a: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 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  console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.</a:t>
            </a:r>
            <a:r>
              <a:rPr lang="en-US" altLang="zh-CN" sz="1400">
                <a:solidFill>
                  <a:srgbClr val="F79646"/>
                </a:solidFill>
                <a:cs typeface="+mn-ea"/>
                <a:sym typeface="+mn-lt"/>
              </a:rPr>
              <a:t>log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(</a:t>
            </a:r>
            <a:r>
              <a:rPr lang="en-US" altLang="zh-CN" sz="1400">
                <a:solidFill>
                  <a:srgbClr val="FFC000"/>
                </a:solidFill>
                <a:cs typeface="+mn-ea"/>
                <a:sym typeface="+mn-lt"/>
              </a:rPr>
              <a:t>result</a:t>
            </a: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F9F9F9"/>
                </a:solidFill>
                <a:cs typeface="+mn-ea"/>
                <a:sym typeface="+mn-lt"/>
              </a:rPr>
              <a:t>}</a:t>
            </a:r>
            <a:endParaRPr lang="zh-CN" altLang="en-US" sz="1400" dirty="0">
              <a:solidFill>
                <a:srgbClr val="F9F9F9"/>
              </a:solidFill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13F3A2A-9248-964D-E47A-AE44E59B68D5}"/>
              </a:ext>
            </a:extLst>
          </p:cNvPr>
          <p:cNvSpPr txBox="1"/>
          <p:nvPr/>
        </p:nvSpPr>
        <p:spPr>
          <a:xfrm>
            <a:off x="8650218" y="3973391"/>
            <a:ext cx="1502334" cy="738664"/>
          </a:xfrm>
          <a:prstGeom prst="rect">
            <a:avLst/>
          </a:prstGeom>
          <a:solidFill>
            <a:srgbClr val="D1B97C"/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() =&gt;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  console.log(2)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}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040318D-6951-626A-4D30-534927D318FF}"/>
              </a:ext>
            </a:extLst>
          </p:cNvPr>
          <p:cNvSpPr txBox="1"/>
          <p:nvPr/>
        </p:nvSpPr>
        <p:spPr>
          <a:xfrm>
            <a:off x="8512181" y="1443050"/>
            <a:ext cx="11945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setTimeout(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  ,</a:t>
            </a:r>
            <a:r>
              <a:rPr lang="zh-CN" altLang="en-US" sz="1400">
                <a:cs typeface="+mn-ea"/>
                <a:sym typeface="+mn-lt"/>
              </a:rPr>
              <a:t> </a:t>
            </a:r>
            <a:r>
              <a:rPr lang="en-US" altLang="zh-CN" sz="1400">
                <a:cs typeface="+mn-ea"/>
                <a:sym typeface="+mn-lt"/>
              </a:rPr>
              <a:t>0)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FDBE110-E1AA-6B95-0F94-CEC3398F13D3}"/>
              </a:ext>
            </a:extLst>
          </p:cNvPr>
          <p:cNvSpPr txBox="1"/>
          <p:nvPr/>
        </p:nvSpPr>
        <p:spPr>
          <a:xfrm>
            <a:off x="8512550" y="1438299"/>
            <a:ext cx="16802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                      () =&gt;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  console.log(2)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}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272DC5A-6D4B-DDDD-7BEE-A9CE2848BFA0}"/>
              </a:ext>
            </a:extLst>
          </p:cNvPr>
          <p:cNvSpPr txBox="1"/>
          <p:nvPr/>
        </p:nvSpPr>
        <p:spPr>
          <a:xfrm>
            <a:off x="5731872" y="5675107"/>
            <a:ext cx="1881263" cy="738664"/>
          </a:xfrm>
          <a:prstGeom prst="rect">
            <a:avLst/>
          </a:prstGeom>
          <a:solidFill>
            <a:srgbClr val="D1B97C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result =&gt;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  console.log(result)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}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22BB568-12E0-CEB7-D983-6F67A2400D70}"/>
              </a:ext>
            </a:extLst>
          </p:cNvPr>
          <p:cNvSpPr txBox="1"/>
          <p:nvPr/>
        </p:nvSpPr>
        <p:spPr>
          <a:xfrm>
            <a:off x="786812" y="24147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&lt;</a:t>
            </a:r>
            <a:r>
              <a:rPr lang="en-US" altLang="zh-CN" sz="140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script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&gt;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EDBA628-6F69-198D-9788-176753BC5E6F}"/>
              </a:ext>
            </a:extLst>
          </p:cNvPr>
          <p:cNvSpPr txBox="1"/>
          <p:nvPr/>
        </p:nvSpPr>
        <p:spPr>
          <a:xfrm>
            <a:off x="786043" y="5220672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&lt;/</a:t>
            </a:r>
            <a:r>
              <a:rPr lang="en-US" altLang="zh-CN" sz="140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script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&gt;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C67082A-F589-10BB-C297-C45AE490C40E}"/>
              </a:ext>
            </a:extLst>
          </p:cNvPr>
          <p:cNvSpPr txBox="1"/>
          <p:nvPr/>
        </p:nvSpPr>
        <p:spPr>
          <a:xfrm>
            <a:off x="5742632" y="2106006"/>
            <a:ext cx="1945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cs typeface="+mn-ea"/>
                <a:sym typeface="+mn-lt"/>
              </a:rPr>
              <a:t>result =&gt;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cs typeface="+mn-ea"/>
                <a:sym typeface="+mn-lt"/>
              </a:rPr>
              <a:t>  console.log(result)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cs typeface="+mn-ea"/>
                <a:sym typeface="+mn-lt"/>
              </a:rPr>
              <a:t>}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ABE7351-243B-73A4-AE00-6F1578AD7D31}"/>
              </a:ext>
            </a:extLst>
          </p:cNvPr>
          <p:cNvSpPr txBox="1"/>
          <p:nvPr/>
        </p:nvSpPr>
        <p:spPr>
          <a:xfrm>
            <a:off x="5752907" y="1401386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cs typeface="+mn-ea"/>
                <a:sym typeface="+mn-lt"/>
              </a:rPr>
              <a:t>() =&gt;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cs typeface="+mn-ea"/>
                <a:sym typeface="+mn-lt"/>
              </a:rPr>
              <a:t>  console.log(2)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cs typeface="+mn-ea"/>
                <a:sym typeface="+mn-lt"/>
              </a:rPr>
              <a:t>}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D9058E1-5749-00D0-4137-D548CE746785}"/>
              </a:ext>
            </a:extLst>
          </p:cNvPr>
          <p:cNvSpPr txBox="1"/>
          <p:nvPr/>
        </p:nvSpPr>
        <p:spPr>
          <a:xfrm>
            <a:off x="5707645" y="4888597"/>
            <a:ext cx="1229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cs typeface="+mn-ea"/>
                <a:sym typeface="+mn-lt"/>
              </a:rPr>
              <a:t>console.log(1)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88180B3-82EA-3C1F-C1A8-717334D2C7A8}"/>
              </a:ext>
            </a:extLst>
          </p:cNvPr>
          <p:cNvSpPr txBox="1"/>
          <p:nvPr/>
        </p:nvSpPr>
        <p:spPr>
          <a:xfrm>
            <a:off x="5707645" y="3834892"/>
            <a:ext cx="2315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cs typeface="+mn-ea"/>
                <a:sym typeface="+mn-lt"/>
              </a:rPr>
              <a:t>new Promise((resolve, reject) =&gt;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cs typeface="+mn-ea"/>
                <a:sym typeface="+mn-lt"/>
              </a:rPr>
              <a:t>  console.log(3)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cs typeface="+mn-ea"/>
                <a:sym typeface="+mn-lt"/>
              </a:rPr>
              <a:t>  resolve(4)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cs typeface="+mn-ea"/>
                <a:sym typeface="+mn-lt"/>
              </a:rPr>
              <a:t>})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37B7C9E-D1B0-D05C-3AFA-2B4299283CCA}"/>
              </a:ext>
            </a:extLst>
          </p:cNvPr>
          <p:cNvSpPr txBox="1"/>
          <p:nvPr/>
        </p:nvSpPr>
        <p:spPr>
          <a:xfrm>
            <a:off x="1859518" y="5751921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0AA7561-DAE0-A071-964C-979967C281B0}"/>
              </a:ext>
            </a:extLst>
          </p:cNvPr>
          <p:cNvSpPr txBox="1"/>
          <p:nvPr/>
        </p:nvSpPr>
        <p:spPr>
          <a:xfrm>
            <a:off x="2162806" y="5754539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510D9AE-FCDA-06A1-4077-5148AD0436F0}"/>
              </a:ext>
            </a:extLst>
          </p:cNvPr>
          <p:cNvSpPr txBox="1"/>
          <p:nvPr/>
        </p:nvSpPr>
        <p:spPr>
          <a:xfrm>
            <a:off x="2480397" y="5751921"/>
            <a:ext cx="303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5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86E9248-49E6-ABDE-5B1C-8D14CDED1877}"/>
              </a:ext>
            </a:extLst>
          </p:cNvPr>
          <p:cNvSpPr txBox="1"/>
          <p:nvPr/>
        </p:nvSpPr>
        <p:spPr>
          <a:xfrm>
            <a:off x="2804961" y="5759028"/>
            <a:ext cx="303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4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E9B2B1C-EDD5-354C-EA8B-13D7583DC66D}"/>
              </a:ext>
            </a:extLst>
          </p:cNvPr>
          <p:cNvSpPr txBox="1"/>
          <p:nvPr/>
        </p:nvSpPr>
        <p:spPr>
          <a:xfrm>
            <a:off x="3132446" y="5759028"/>
            <a:ext cx="303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B800A36-DCB6-4979-01BA-CE265ED1CD48}"/>
              </a:ext>
            </a:extLst>
          </p:cNvPr>
          <p:cNvSpPr txBox="1"/>
          <p:nvPr/>
        </p:nvSpPr>
        <p:spPr>
          <a:xfrm>
            <a:off x="5731872" y="3104340"/>
            <a:ext cx="1945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cs typeface="+mn-ea"/>
                <a:sym typeface="+mn-lt"/>
              </a:rPr>
              <a:t>p.then(result =&gt;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cs typeface="+mn-ea"/>
                <a:sym typeface="+mn-lt"/>
              </a:rPr>
              <a:t>  console.log(result)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cs typeface="+mn-ea"/>
                <a:sym typeface="+mn-lt"/>
              </a:rPr>
              <a:t>})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C0237C0-CB78-101C-15C3-DA1B1407A14A}"/>
              </a:ext>
            </a:extLst>
          </p:cNvPr>
          <p:cNvSpPr txBox="1"/>
          <p:nvPr/>
        </p:nvSpPr>
        <p:spPr>
          <a:xfrm>
            <a:off x="5731872" y="2756393"/>
            <a:ext cx="1229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cs typeface="+mn-ea"/>
                <a:sym typeface="+mn-lt"/>
              </a:rPr>
              <a:t>console.log(5)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C1E753-6EA9-C47D-6DF4-BE21BA6F167A}"/>
              </a:ext>
            </a:extLst>
          </p:cNvPr>
          <p:cNvSpPr txBox="1"/>
          <p:nvPr/>
        </p:nvSpPr>
        <p:spPr>
          <a:xfrm>
            <a:off x="8192884" y="5675107"/>
            <a:ext cx="3534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微任务队列清空后，才会执行下一个宏任务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644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2" grpId="0" animBg="1"/>
      <p:bldP spid="16" grpId="0"/>
      <p:bldP spid="17" grpId="0"/>
      <p:bldP spid="18" grpId="0"/>
      <p:bldP spid="20" grpId="0"/>
      <p:bldP spid="22" grpId="0"/>
      <p:bldP spid="23" grpId="0"/>
      <p:bldP spid="24" grpId="0"/>
      <p:bldP spid="25" grpId="0"/>
      <p:bldP spid="27" grpId="0" animBg="1"/>
      <p:bldP spid="27" grpId="1" animBg="1"/>
      <p:bldP spid="29" grpId="0"/>
      <p:bldP spid="30" grpId="0"/>
      <p:bldP spid="34" grpId="0" animBg="1"/>
      <p:bldP spid="34" grpId="1" animBg="1"/>
      <p:bldP spid="35" grpId="0"/>
      <p:bldP spid="36" grpId="0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2" grpId="0"/>
      <p:bldP spid="43" grpId="0"/>
      <p:bldP spid="44" grpId="0"/>
      <p:bldP spid="45" grpId="0"/>
      <p:bldP spid="46" grpId="0"/>
      <p:bldP spid="46" grpId="1"/>
      <p:bldP spid="47" grpId="0"/>
      <p:bldP spid="47" grpId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293382"/>
            <a:ext cx="6723671" cy="47088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什么是宏任务？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浏览器执行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的异步代码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例如：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JS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执行脚本事件，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setTimeout/setInterval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AJAX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请求完成事件，用户交互事件等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什么是微任务？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b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JS </a:t>
            </a:r>
            <a:r>
              <a:rPr lang="zh-CN" altLang="en-US" sz="1600" b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引擎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执行的异步代码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例如：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Promise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对象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.then()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的回调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JavaScript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内代码如何执行？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执行第一个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script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脚本事件宏任务，里面</a:t>
            </a:r>
            <a:r>
              <a:rPr lang="zh-CN" altLang="en-US" sz="1600" b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同步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代码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遇到 </a:t>
            </a:r>
            <a:r>
              <a:rPr lang="zh-CN" altLang="en-US" sz="1600" b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宏任务</a:t>
            </a:r>
            <a:r>
              <a:rPr lang="en-US" altLang="zh-CN" sz="1600" b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1600" b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微任务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交给宿主环境，有结果回调函数进入对应队列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当执行栈空闲时，</a:t>
            </a:r>
            <a:r>
              <a:rPr lang="zh-CN" altLang="en-US" sz="1600" b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清空微任务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队列，再执行</a:t>
            </a:r>
            <a:r>
              <a:rPr lang="zh-CN" altLang="en-US" sz="1600" b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下一个宏任务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，从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再来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266685" lvl="1"/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7982B7-B8C0-0116-33DA-7273CA503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6" y="5290279"/>
            <a:ext cx="4899267" cy="125203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96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事件循环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经典面试题</a:t>
            </a:r>
            <a:endParaRPr lang="zh-CN" altLang="en-US" sz="2000" b="0" dirty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占位符 7">
            <a:extLst>
              <a:ext uri="{FF2B5EF4-FFF2-40B4-BE49-F238E27FC236}">
                <a16:creationId xmlns:a16="http://schemas.microsoft.com/office/drawing/2014/main" id="{89D1FF27-A6A0-7F6D-C9FE-F799F8F71F23}"/>
              </a:ext>
            </a:extLst>
          </p:cNvPr>
          <p:cNvSpPr txBox="1">
            <a:spLocks/>
          </p:cNvSpPr>
          <p:nvPr/>
        </p:nvSpPr>
        <p:spPr>
          <a:xfrm>
            <a:off x="710877" y="1590370"/>
            <a:ext cx="10889991" cy="45504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请切换到对应配套代码，查看具体代码，并回答打印顺序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D7F393-6D85-FB34-0042-61591C368809}"/>
              </a:ext>
            </a:extLst>
          </p:cNvPr>
          <p:cNvSpPr/>
          <p:nvPr/>
        </p:nvSpPr>
        <p:spPr>
          <a:xfrm>
            <a:off x="6003667" y="1066204"/>
            <a:ext cx="2286069" cy="4152347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  <a:cs typeface="+mn-ea"/>
                <a:sym typeface="+mn-lt"/>
              </a:rPr>
              <a:t>调用栈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8FED80-9FF3-5359-EA25-79D11867C1AB}"/>
              </a:ext>
            </a:extLst>
          </p:cNvPr>
          <p:cNvSpPr/>
          <p:nvPr/>
        </p:nvSpPr>
        <p:spPr>
          <a:xfrm>
            <a:off x="8594426" y="1059886"/>
            <a:ext cx="3459018" cy="17653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  <a:cs typeface="+mn-ea"/>
                <a:sym typeface="+mn-lt"/>
              </a:rPr>
              <a:t>宿主环境（浏览器）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1659AD-4D97-D889-460C-13DABB737F42}"/>
              </a:ext>
            </a:extLst>
          </p:cNvPr>
          <p:cNvSpPr/>
          <p:nvPr/>
        </p:nvSpPr>
        <p:spPr>
          <a:xfrm>
            <a:off x="6003664" y="5330169"/>
            <a:ext cx="2286069" cy="1162604"/>
          </a:xfrm>
          <a:prstGeom prst="rect">
            <a:avLst/>
          </a:prstGeom>
          <a:solidFill>
            <a:srgbClr val="DCDA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  <a:cs typeface="+mn-ea"/>
                <a:sym typeface="+mn-lt"/>
              </a:rPr>
              <a:t>微任务队列</a:t>
            </a:r>
          </a:p>
        </p:txBody>
      </p:sp>
      <p:pic>
        <p:nvPicPr>
          <p:cNvPr id="9" name="图形 8" descr="箭头圆形">
            <a:extLst>
              <a:ext uri="{FF2B5EF4-FFF2-40B4-BE49-F238E27FC236}">
                <a16:creationId xmlns:a16="http://schemas.microsoft.com/office/drawing/2014/main" id="{70A784B0-45B3-3C76-CF66-054F3D981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0498" y="2781764"/>
            <a:ext cx="914400" cy="9144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200EA7E-6805-17A6-78D0-07E24F38A26D}"/>
              </a:ext>
            </a:extLst>
          </p:cNvPr>
          <p:cNvSpPr/>
          <p:nvPr/>
        </p:nvSpPr>
        <p:spPr>
          <a:xfrm>
            <a:off x="8652746" y="3660505"/>
            <a:ext cx="3400698" cy="1558045"/>
          </a:xfrm>
          <a:prstGeom prst="rect">
            <a:avLst/>
          </a:prstGeom>
          <a:solidFill>
            <a:srgbClr val="DCDA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  <a:cs typeface="+mn-ea"/>
                <a:sym typeface="+mn-lt"/>
              </a:rPr>
              <a:t>宏任务队列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A230DDB-4EA3-331C-0D08-6053BC31F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54" y="2249350"/>
            <a:ext cx="4941307" cy="33571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014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998423"/>
            <a:ext cx="6300000" cy="48564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同步代码和异步代码</a:t>
            </a:r>
            <a:endParaRPr lang="en-US" altLang="zh-CN" dirty="0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回调函数地狱和 </a:t>
            </a:r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Promise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链式调用</a:t>
            </a:r>
            <a:endParaRPr lang="en-US" altLang="zh-CN" dirty="0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async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和 </a:t>
            </a:r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await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使用</a:t>
            </a:r>
            <a:endParaRPr lang="en-US" altLang="zh-CN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事件循环</a:t>
            </a:r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-EventLoop</a:t>
            </a:r>
          </a:p>
          <a:p>
            <a:r>
              <a:rPr lang="en-US" altLang="zh-CN">
                <a:solidFill>
                  <a:srgbClr val="B70004"/>
                </a:solidFill>
                <a:cs typeface="+mn-ea"/>
                <a:sym typeface="+mn-lt"/>
              </a:rPr>
              <a:t>Promise.all </a:t>
            </a:r>
            <a:r>
              <a:rPr lang="zh-CN" altLang="en-US">
                <a:solidFill>
                  <a:srgbClr val="B70004"/>
                </a:solidFill>
                <a:cs typeface="+mn-ea"/>
                <a:sym typeface="+mn-lt"/>
              </a:rPr>
              <a:t>静态方法</a:t>
            </a:r>
            <a:endParaRPr lang="en-US" altLang="zh-CN">
              <a:solidFill>
                <a:srgbClr val="B70004"/>
              </a:solidFill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案例 </a:t>
            </a:r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-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商品分类</a:t>
            </a:r>
            <a:endParaRPr lang="en-US" altLang="zh-CN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案例</a:t>
            </a:r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 -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学习反馈</a:t>
            </a:r>
            <a:endParaRPr lang="en-US" altLang="zh-CN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1934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Promise.all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静态方法</a:t>
            </a:r>
            <a:endParaRPr lang="zh-CN" altLang="en-US" sz="2000" b="0" dirty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D54D9EF7-DAD2-9D56-7F3B-3CBD2EC8E767}"/>
              </a:ext>
            </a:extLst>
          </p:cNvPr>
          <p:cNvSpPr txBox="1">
            <a:spLocks/>
          </p:cNvSpPr>
          <p:nvPr/>
        </p:nvSpPr>
        <p:spPr>
          <a:xfrm>
            <a:off x="714139" y="1519422"/>
            <a:ext cx="10889991" cy="45504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概念：合并多个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Promise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对象，等待所有</a:t>
            </a:r>
            <a:r>
              <a:rPr lang="zh-CN" altLang="en-US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同时成功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完成（或某一个失败），做后续逻辑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F6A6B0D-D0BA-FECC-47DA-42885E0B326F}"/>
              </a:ext>
            </a:extLst>
          </p:cNvPr>
          <p:cNvSpPr/>
          <p:nvPr/>
        </p:nvSpPr>
        <p:spPr>
          <a:xfrm>
            <a:off x="1052140" y="2599270"/>
            <a:ext cx="1964774" cy="90025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FFE4"/>
                </a:solidFill>
                <a:cs typeface="+mn-ea"/>
                <a:sym typeface="+mn-lt"/>
              </a:rPr>
              <a:t>new Promise()</a:t>
            </a:r>
            <a:endParaRPr lang="zh-CN" altLang="en-US" sz="1600">
              <a:solidFill>
                <a:srgbClr val="FFFFE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E6C1F77-5C3A-ABA4-88D9-AD0A7E8D8D8B}"/>
              </a:ext>
            </a:extLst>
          </p:cNvPr>
          <p:cNvSpPr/>
          <p:nvPr/>
        </p:nvSpPr>
        <p:spPr>
          <a:xfrm>
            <a:off x="7912233" y="2443166"/>
            <a:ext cx="1964774" cy="90025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FFE4"/>
                </a:solidFill>
                <a:cs typeface="+mn-ea"/>
                <a:sym typeface="+mn-lt"/>
              </a:rPr>
              <a:t>.then(</a:t>
            </a:r>
            <a:r>
              <a:rPr lang="zh-CN" altLang="en-US" sz="1600">
                <a:solidFill>
                  <a:srgbClr val="FFFFE4"/>
                </a:solidFill>
                <a:cs typeface="+mn-ea"/>
                <a:sym typeface="+mn-lt"/>
              </a:rPr>
              <a:t>回调函数</a:t>
            </a:r>
            <a:r>
              <a:rPr lang="en-US" altLang="zh-CN" sz="1600">
                <a:solidFill>
                  <a:srgbClr val="FFFFE4"/>
                </a:solidFill>
                <a:cs typeface="+mn-ea"/>
                <a:sym typeface="+mn-lt"/>
              </a:rPr>
              <a:t>)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AA4CE57-DC20-7CF9-A6CA-7F683F5EB2D7}"/>
              </a:ext>
            </a:extLst>
          </p:cNvPr>
          <p:cNvSpPr/>
          <p:nvPr/>
        </p:nvSpPr>
        <p:spPr>
          <a:xfrm>
            <a:off x="3991160" y="3588856"/>
            <a:ext cx="1964774" cy="900253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FFFFE4"/>
                </a:solidFill>
                <a:cs typeface="+mn-ea"/>
                <a:sym typeface="+mn-lt"/>
              </a:rPr>
              <a:t>新的</a:t>
            </a:r>
            <a:endParaRPr lang="en-US" altLang="zh-CN" sz="1600">
              <a:solidFill>
                <a:srgbClr val="FFFFE4"/>
              </a:solidFill>
              <a:cs typeface="+mn-ea"/>
              <a:sym typeface="+mn-lt"/>
            </a:endParaRPr>
          </a:p>
          <a:p>
            <a:pPr algn="ctr"/>
            <a:r>
              <a:rPr lang="en-US" altLang="zh-CN" sz="1600">
                <a:solidFill>
                  <a:srgbClr val="FFFFE4"/>
                </a:solidFill>
                <a:cs typeface="+mn-ea"/>
                <a:sym typeface="+mn-lt"/>
              </a:rPr>
              <a:t>Promise</a:t>
            </a:r>
            <a:r>
              <a:rPr lang="zh-CN" altLang="en-US" sz="1600">
                <a:solidFill>
                  <a:srgbClr val="FFFFE4"/>
                </a:solidFill>
                <a:cs typeface="+mn-ea"/>
                <a:sym typeface="+mn-lt"/>
              </a:rPr>
              <a:t>对象</a:t>
            </a:r>
            <a:endParaRPr lang="en-US" altLang="zh-CN" sz="1600">
              <a:solidFill>
                <a:srgbClr val="FFFFE4"/>
              </a:solidFill>
              <a:cs typeface="+mn-ea"/>
              <a:sym typeface="+mn-lt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3B93975-8FAB-FC55-107D-076E00D9526E}"/>
              </a:ext>
            </a:extLst>
          </p:cNvPr>
          <p:cNvSpPr/>
          <p:nvPr/>
        </p:nvSpPr>
        <p:spPr>
          <a:xfrm>
            <a:off x="7912233" y="4863731"/>
            <a:ext cx="1991849" cy="912659"/>
          </a:xfrm>
          <a:prstGeom prst="roundRect">
            <a:avLst/>
          </a:prstGeom>
          <a:solidFill>
            <a:srgbClr val="AD2B2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FFE4"/>
                </a:solidFill>
                <a:cs typeface="+mn-ea"/>
                <a:sym typeface="+mn-lt"/>
              </a:rPr>
              <a:t>.catch(</a:t>
            </a:r>
            <a:r>
              <a:rPr lang="zh-CN" altLang="en-US" sz="1600">
                <a:solidFill>
                  <a:srgbClr val="FFFFE4"/>
                </a:solidFill>
                <a:cs typeface="+mn-ea"/>
                <a:sym typeface="+mn-lt"/>
              </a:rPr>
              <a:t>回调函数</a:t>
            </a:r>
            <a:r>
              <a:rPr lang="en-US" altLang="zh-CN" sz="1600">
                <a:solidFill>
                  <a:srgbClr val="FFFFE4"/>
                </a:solidFill>
                <a:cs typeface="+mn-ea"/>
                <a:sym typeface="+mn-lt"/>
              </a:rPr>
              <a:t>)</a:t>
            </a:r>
            <a:endParaRPr lang="zh-CN" altLang="en-US" sz="1600">
              <a:solidFill>
                <a:srgbClr val="FFFFE4"/>
              </a:solidFill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B25456F-6996-5926-6C8E-D7C34451D8CF}"/>
              </a:ext>
            </a:extLst>
          </p:cNvPr>
          <p:cNvSpPr/>
          <p:nvPr/>
        </p:nvSpPr>
        <p:spPr>
          <a:xfrm>
            <a:off x="830467" y="2364511"/>
            <a:ext cx="2466915" cy="33435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61776A5-A8A7-CA47-97C3-C3B5AC50B38F}"/>
              </a:ext>
            </a:extLst>
          </p:cNvPr>
          <p:cNvSpPr/>
          <p:nvPr/>
        </p:nvSpPr>
        <p:spPr>
          <a:xfrm>
            <a:off x="1063948" y="3616565"/>
            <a:ext cx="1964774" cy="90025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FFE4"/>
                </a:solidFill>
                <a:cs typeface="+mn-ea"/>
                <a:sym typeface="+mn-lt"/>
              </a:rPr>
              <a:t>new Promise()</a:t>
            </a:r>
            <a:endParaRPr lang="zh-CN" altLang="en-US" sz="1600">
              <a:solidFill>
                <a:srgbClr val="FFFFE4"/>
              </a:solidFill>
              <a:cs typeface="+mn-ea"/>
              <a:sym typeface="+mn-lt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12CDEC5-168F-5BC4-869A-563C297FE510}"/>
              </a:ext>
            </a:extLst>
          </p:cNvPr>
          <p:cNvSpPr/>
          <p:nvPr/>
        </p:nvSpPr>
        <p:spPr>
          <a:xfrm>
            <a:off x="1063948" y="4680276"/>
            <a:ext cx="1964774" cy="90025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FFE4"/>
                </a:solidFill>
                <a:cs typeface="+mn-ea"/>
                <a:sym typeface="+mn-lt"/>
              </a:rPr>
              <a:t>new Promise()</a:t>
            </a:r>
            <a:endParaRPr lang="zh-CN" altLang="en-US" sz="1600">
              <a:solidFill>
                <a:srgbClr val="FFFFE4"/>
              </a:solidFill>
              <a:cs typeface="+mn-ea"/>
              <a:sym typeface="+mn-lt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B5A4E73-0ABB-59BC-7F73-FAA6953B0D0C}"/>
              </a:ext>
            </a:extLst>
          </p:cNvPr>
          <p:cNvCxnSpPr>
            <a:stCxn id="15" idx="3"/>
            <a:endCxn id="9" idx="1"/>
          </p:cNvCxnSpPr>
          <p:nvPr/>
        </p:nvCxnSpPr>
        <p:spPr>
          <a:xfrm>
            <a:off x="3297382" y="4036293"/>
            <a:ext cx="693778" cy="26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51F6EFF-656C-2018-91AE-B33689719473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5955934" y="2893293"/>
            <a:ext cx="1956299" cy="11456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C3CB309-AEF8-426C-2D5F-77C7679A204A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5955934" y="4038983"/>
            <a:ext cx="1956299" cy="12810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F0E8230-43ED-66A9-4AC2-35D579045EA4}"/>
              </a:ext>
            </a:extLst>
          </p:cNvPr>
          <p:cNvSpPr txBox="1"/>
          <p:nvPr/>
        </p:nvSpPr>
        <p:spPr>
          <a:xfrm rot="19776992">
            <a:off x="6047541" y="3069204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所有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Promise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成功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8A45EF-D31D-A51B-2FEA-74E0F8A0F609}"/>
              </a:ext>
            </a:extLst>
          </p:cNvPr>
          <p:cNvSpPr txBox="1"/>
          <p:nvPr/>
        </p:nvSpPr>
        <p:spPr>
          <a:xfrm rot="1984231">
            <a:off x="5871210" y="4796281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任意一个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Promise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失败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11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D54D9EF7-DAD2-9D56-7F3B-3CBD2EC8E767}"/>
              </a:ext>
            </a:extLst>
          </p:cNvPr>
          <p:cNvSpPr txBox="1">
            <a:spLocks/>
          </p:cNvSpPr>
          <p:nvPr/>
        </p:nvSpPr>
        <p:spPr>
          <a:xfrm>
            <a:off x="714140" y="1519422"/>
            <a:ext cx="10889991" cy="45504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语法：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需求：同时请求“北京”，“上海”，“广州”，“深圳”的天气并在网页尽可能</a:t>
            </a:r>
            <a:r>
              <a:rPr lang="zh-CN" altLang="en-US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同时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显示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DFAB86-3661-46FA-DC18-B6B0E54A6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63" y="1611740"/>
            <a:ext cx="6625370" cy="18980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Promise.all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静态方法</a:t>
            </a:r>
            <a:endParaRPr lang="zh-CN" altLang="en-US" sz="2000" b="0" dirty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05BC1E-E4CC-D588-307F-77B9EEFC6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263" y="4612333"/>
            <a:ext cx="3779848" cy="1752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78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998423"/>
            <a:ext cx="6300000" cy="48564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同步代码和异步代码</a:t>
            </a:r>
            <a:endParaRPr lang="en-US" altLang="zh-CN" dirty="0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回调函数地狱和 </a:t>
            </a:r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Promise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链式调用</a:t>
            </a:r>
            <a:endParaRPr lang="en-US" altLang="zh-CN" dirty="0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async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和 </a:t>
            </a:r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await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使用</a:t>
            </a:r>
            <a:endParaRPr lang="en-US" altLang="zh-CN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事件循环</a:t>
            </a:r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-EventLoop</a:t>
            </a:r>
          </a:p>
          <a:p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Promise.all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静态方法</a:t>
            </a:r>
            <a:endParaRPr lang="en-US" altLang="zh-CN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zh-CN" altLang="en-US">
                <a:solidFill>
                  <a:srgbClr val="B70004"/>
                </a:solidFill>
                <a:cs typeface="+mn-ea"/>
                <a:sym typeface="+mn-lt"/>
              </a:rPr>
              <a:t>案例 </a:t>
            </a:r>
            <a:r>
              <a:rPr lang="en-US" altLang="zh-CN">
                <a:solidFill>
                  <a:srgbClr val="B70004"/>
                </a:solidFill>
                <a:cs typeface="+mn-ea"/>
                <a:sym typeface="+mn-lt"/>
              </a:rPr>
              <a:t>- </a:t>
            </a:r>
            <a:r>
              <a:rPr lang="zh-CN" altLang="en-US">
                <a:solidFill>
                  <a:srgbClr val="B70004"/>
                </a:solidFill>
                <a:cs typeface="+mn-ea"/>
                <a:sym typeface="+mn-lt"/>
              </a:rPr>
              <a:t>商品分类</a:t>
            </a:r>
            <a:endParaRPr lang="en-US" altLang="zh-CN">
              <a:solidFill>
                <a:srgbClr val="B70004"/>
              </a:solidFill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案例</a:t>
            </a:r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 -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学习反馈</a:t>
            </a:r>
            <a:endParaRPr lang="en-US" altLang="zh-CN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205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商品分类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E5F3373E-F2B6-8FCA-06DC-61532A6672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66800"/>
            <a:ext cx="9214230" cy="45504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需求：尽可能同时展示所有商品分类到页面上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获取所有的一级分类数据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遍历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，创建获取二级分类请求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合并所有二级分类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Promise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对象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等待同时成功，开始渲染页面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E75FE7-68CF-26E2-C1F8-3E853C5B3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564" y="2264035"/>
            <a:ext cx="4842810" cy="4027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640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同步代码和异步代码</a:t>
            </a:r>
            <a:endParaRPr lang="zh-CN" altLang="en-US" sz="2000" b="0" dirty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2"/>
              </a:rPr>
              <a:t>同步代码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异步代码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同步代码：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逐行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执行，需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原地等待</a:t>
            </a:r>
            <a:r>
              <a:rPr lang="zh-CN" altLang="en-US">
                <a:solidFill>
                  <a:srgbClr val="B70004"/>
                </a:solidFill>
                <a:latin typeface="+mn-lt"/>
                <a:ea typeface="+mn-ea"/>
                <a:cs typeface="+mn-ea"/>
                <a:sym typeface="+mn-lt"/>
              </a:rPr>
              <a:t>结果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后，才继续向下执行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异步代码：调用后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耗时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，不阻塞代码继续执行（不必原地等待），在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将来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完成后触发一个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回调函数</a:t>
            </a:r>
            <a:endParaRPr lang="en-US" altLang="zh-CN" dirty="0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3E96ED-AC95-0F5D-D805-7FC6A97F0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291" y="1692076"/>
            <a:ext cx="7483488" cy="1623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25A0B2-9A5C-F341-10C3-0265F8F92B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291" y="3776351"/>
            <a:ext cx="7483488" cy="634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A5D2FB3F-E1EB-A4BE-B360-DA039D265E9A}"/>
              </a:ext>
            </a:extLst>
          </p:cNvPr>
          <p:cNvCxnSpPr>
            <a:cxnSpLocks/>
          </p:cNvCxnSpPr>
          <p:nvPr/>
        </p:nvCxnSpPr>
        <p:spPr>
          <a:xfrm>
            <a:off x="5226320" y="2113208"/>
            <a:ext cx="24587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63E6FDA-8F8E-79BE-3B17-B03512B6DE7F}"/>
              </a:ext>
            </a:extLst>
          </p:cNvPr>
          <p:cNvCxnSpPr>
            <a:cxnSpLocks/>
          </p:cNvCxnSpPr>
          <p:nvPr/>
        </p:nvCxnSpPr>
        <p:spPr>
          <a:xfrm>
            <a:off x="3091239" y="2381018"/>
            <a:ext cx="19246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865604E-1DAC-A6A1-1BA0-04BF3CBFAC62}"/>
              </a:ext>
            </a:extLst>
          </p:cNvPr>
          <p:cNvCxnSpPr>
            <a:cxnSpLocks/>
          </p:cNvCxnSpPr>
          <p:nvPr/>
        </p:nvCxnSpPr>
        <p:spPr>
          <a:xfrm>
            <a:off x="4874171" y="4093713"/>
            <a:ext cx="13046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044099B-0414-8C73-3DA2-5E78D4B0F68C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8524373" y="4093713"/>
            <a:ext cx="853406" cy="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0B70125-DC2E-85DE-7055-C563F3D1DC61}"/>
              </a:ext>
            </a:extLst>
          </p:cNvPr>
          <p:cNvCxnSpPr>
            <a:cxnSpLocks/>
          </p:cNvCxnSpPr>
          <p:nvPr/>
        </p:nvCxnSpPr>
        <p:spPr>
          <a:xfrm>
            <a:off x="1960815" y="4384432"/>
            <a:ext cx="52493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BEC0B14-8DC3-5BF7-0FA0-8BEDEABC4B55}"/>
              </a:ext>
            </a:extLst>
          </p:cNvPr>
          <p:cNvCxnSpPr>
            <a:cxnSpLocks/>
          </p:cNvCxnSpPr>
          <p:nvPr/>
        </p:nvCxnSpPr>
        <p:spPr>
          <a:xfrm>
            <a:off x="4874171" y="4384786"/>
            <a:ext cx="102947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79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998423"/>
            <a:ext cx="6300000" cy="48564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同步代码和异步代码</a:t>
            </a:r>
            <a:endParaRPr lang="en-US" altLang="zh-CN" dirty="0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回调函数地狱和 </a:t>
            </a:r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Promise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链式调用</a:t>
            </a:r>
            <a:endParaRPr lang="en-US" altLang="zh-CN" dirty="0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async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和 </a:t>
            </a:r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await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使用</a:t>
            </a:r>
            <a:endParaRPr lang="en-US" altLang="zh-CN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事件循环</a:t>
            </a:r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-EventLoop</a:t>
            </a:r>
          </a:p>
          <a:p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Promise.all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静态方法</a:t>
            </a:r>
            <a:endParaRPr lang="en-US" altLang="zh-CN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案例 </a:t>
            </a:r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-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商品分类</a:t>
            </a:r>
            <a:endParaRPr lang="en-US" altLang="zh-CN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zh-CN" altLang="en-US">
                <a:solidFill>
                  <a:srgbClr val="B70004"/>
                </a:solidFill>
                <a:cs typeface="+mn-ea"/>
                <a:sym typeface="+mn-lt"/>
              </a:rPr>
              <a:t>案例</a:t>
            </a:r>
            <a:r>
              <a:rPr lang="en-US" altLang="zh-CN">
                <a:solidFill>
                  <a:srgbClr val="B70004"/>
                </a:solidFill>
                <a:cs typeface="+mn-ea"/>
                <a:sym typeface="+mn-lt"/>
              </a:rPr>
              <a:t> - </a:t>
            </a:r>
            <a:r>
              <a:rPr lang="zh-CN" altLang="en-US">
                <a:solidFill>
                  <a:srgbClr val="B70004"/>
                </a:solidFill>
                <a:cs typeface="+mn-ea"/>
                <a:sym typeface="+mn-lt"/>
              </a:rPr>
              <a:t>学习反馈</a:t>
            </a:r>
            <a:endParaRPr lang="en-US" altLang="zh-CN" dirty="0">
              <a:solidFill>
                <a:srgbClr val="B70004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2515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学习反馈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省市区切换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E5F3373E-F2B6-8FCA-06DC-61532A6672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66800"/>
            <a:ext cx="9214230" cy="45504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需求：完成省市区切换效果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设置</a:t>
            </a:r>
            <a:r>
              <a:rPr lang="zh-CN" altLang="en-US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省份数据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到下拉菜单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切换省份，设置</a:t>
            </a:r>
            <a:r>
              <a:rPr lang="zh-CN" altLang="en-US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城市数据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到下拉菜单，并清空地区下拉菜单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切换城市，设置</a:t>
            </a:r>
            <a:r>
              <a:rPr lang="zh-CN" altLang="en-US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地区数据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到下拉菜单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FC3D6E-08BD-4A00-2C11-ECC09E351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0" y="3348905"/>
            <a:ext cx="4149898" cy="3056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330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学习反馈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数据提交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E5F3373E-F2B6-8FCA-06DC-61532A6672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66800"/>
            <a:ext cx="9214230" cy="45504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需求：收集学习反馈数据，提交保存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监听提交按钮的</a:t>
            </a:r>
            <a:r>
              <a:rPr lang="zh-CN" altLang="en-US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点击事件</a:t>
            </a:r>
            <a:endParaRPr lang="en-US" altLang="zh-CN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依靠插件</a:t>
            </a:r>
            <a:r>
              <a:rPr lang="zh-CN" altLang="en-US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收集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表单数据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基于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axios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提交</a:t>
            </a:r>
            <a:r>
              <a:rPr lang="zh-CN" altLang="en-US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保存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，显示结果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FC3D6E-08BD-4A00-2C11-ECC09E351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891" y="2268250"/>
            <a:ext cx="5486466" cy="4041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641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同步和异步</a:t>
            </a:r>
            <a:endParaRPr lang="zh-CN" altLang="en-US" sz="2000" b="0" dirty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例子：回答打印数字的顺序是什么？</a:t>
            </a:r>
            <a:endParaRPr lang="en-US" altLang="zh-CN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526FC7-AF01-3113-6BFA-CDD3A540B057}"/>
              </a:ext>
            </a:extLst>
          </p:cNvPr>
          <p:cNvSpPr txBox="1"/>
          <p:nvPr/>
        </p:nvSpPr>
        <p:spPr>
          <a:xfrm>
            <a:off x="7722682" y="4538246"/>
            <a:ext cx="3214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异步代码接收结果：使用</a:t>
            </a:r>
            <a:r>
              <a:rPr lang="zh-CN" altLang="en-US" sz="1600">
                <a:solidFill>
                  <a:srgbClr val="B70004"/>
                </a:solidFill>
                <a:cs typeface="+mn-ea"/>
                <a:sym typeface="+mn-lt"/>
              </a:rPr>
              <a:t>回调函数</a:t>
            </a:r>
            <a:endParaRPr lang="zh-CN" altLang="en-US" sz="1600" dirty="0">
              <a:solidFill>
                <a:srgbClr val="B70004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B07B3C-EEBD-832D-2A78-9FB0460B9815}"/>
              </a:ext>
            </a:extLst>
          </p:cNvPr>
          <p:cNvSpPr txBox="1"/>
          <p:nvPr/>
        </p:nvSpPr>
        <p:spPr>
          <a:xfrm>
            <a:off x="7722682" y="2277580"/>
            <a:ext cx="2577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打印结果：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1,4,2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点击按钮一次就打印一次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73AAD4F-4B21-4802-1F7E-FA7745968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70" y="2277580"/>
            <a:ext cx="6618384" cy="25992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944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117892"/>
            <a:ext cx="6006472" cy="47088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什么是同步代码？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逐行执行，</a:t>
            </a:r>
            <a:r>
              <a:rPr lang="zh-CN" altLang="en-US" sz="1600" b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原地等待</a:t>
            </a:r>
            <a:r>
              <a:rPr lang="zh-CN" altLang="en-US" sz="1600" b="0">
                <a:solidFill>
                  <a:srgbClr val="B70004"/>
                </a:solidFill>
                <a:latin typeface="+mn-lt"/>
                <a:ea typeface="+mn-ea"/>
                <a:cs typeface="+mn-ea"/>
                <a:sym typeface="+mn-lt"/>
              </a:rPr>
              <a:t>结果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后，才继续向下执行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什么是异步代码？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调用后</a:t>
            </a:r>
            <a:r>
              <a:rPr lang="zh-CN" altLang="en-US" sz="1600" b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耗时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，不阻塞代码执行，将来完成后触发</a:t>
            </a:r>
            <a:r>
              <a:rPr lang="zh-CN" altLang="en-US" sz="1600" b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回调函数</a:t>
            </a:r>
            <a:endParaRPr lang="en-US" altLang="zh-CN" sz="1600" b="0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中有哪些异步代码？</a:t>
            </a: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setTimeout / setInterval</a:t>
            </a: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事件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AJAX</a:t>
            </a: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异步代码如何接收结果？</a:t>
            </a: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依靠</a:t>
            </a:r>
            <a:r>
              <a:rPr lang="zh-CN" altLang="en-US" sz="1600" b="0">
                <a:solidFill>
                  <a:srgbClr val="B70004"/>
                </a:solidFill>
                <a:latin typeface="+mn-lt"/>
                <a:ea typeface="+mn-ea"/>
                <a:cs typeface="+mn-ea"/>
                <a:sym typeface="+mn-lt"/>
              </a:rPr>
              <a:t>回调函数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来接收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563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998423"/>
            <a:ext cx="6300000" cy="48564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同步代码和异步代码</a:t>
            </a:r>
            <a:endParaRPr lang="en-US" altLang="zh-CN" dirty="0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zh-CN" altLang="en-US">
                <a:solidFill>
                  <a:srgbClr val="B70004"/>
                </a:solidFill>
                <a:cs typeface="+mn-ea"/>
                <a:sym typeface="+mn-lt"/>
              </a:rPr>
              <a:t>回调函数地狱和 </a:t>
            </a:r>
            <a:r>
              <a:rPr lang="en-US" altLang="zh-CN">
                <a:solidFill>
                  <a:srgbClr val="B70004"/>
                </a:solidFill>
                <a:cs typeface="+mn-ea"/>
                <a:sym typeface="+mn-lt"/>
              </a:rPr>
              <a:t>Promise </a:t>
            </a:r>
            <a:r>
              <a:rPr lang="zh-CN" altLang="en-US">
                <a:solidFill>
                  <a:srgbClr val="B70004"/>
                </a:solidFill>
                <a:cs typeface="+mn-ea"/>
                <a:sym typeface="+mn-lt"/>
              </a:rPr>
              <a:t>链式调用</a:t>
            </a:r>
            <a:endParaRPr lang="en-US" altLang="zh-CN" dirty="0">
              <a:solidFill>
                <a:srgbClr val="B70004"/>
              </a:solidFill>
              <a:cs typeface="+mn-ea"/>
              <a:sym typeface="+mn-lt"/>
            </a:endParaRPr>
          </a:p>
          <a:p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async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和 </a:t>
            </a:r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await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使用</a:t>
            </a:r>
            <a:endParaRPr lang="en-US" altLang="zh-CN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事件循环</a:t>
            </a:r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-EventLoop</a:t>
            </a:r>
          </a:p>
          <a:p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Promise.all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静态方法</a:t>
            </a:r>
            <a:endParaRPr lang="en-US" altLang="zh-CN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案例 </a:t>
            </a:r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-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商品分类</a:t>
            </a:r>
            <a:endParaRPr lang="en-US" altLang="zh-CN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案例</a:t>
            </a:r>
            <a:r>
              <a:rPr lang="en-US" altLang="zh-CN">
                <a:solidFill>
                  <a:schemeClr val="tx1"/>
                </a:solidFill>
                <a:cs typeface="+mn-ea"/>
                <a:sym typeface="+mn-lt"/>
              </a:rPr>
              <a:t> - </a:t>
            </a:r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学习反馈</a:t>
            </a:r>
            <a:endParaRPr lang="en-US" altLang="zh-CN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662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回调函数地狱</a:t>
            </a:r>
            <a:endParaRPr lang="zh-CN" altLang="en-US" sz="2000" b="0" dirty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需求：展示默认第一个省，第一个城市，第一个地区在下拉菜单中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概念：在回调函数中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嵌套回调函数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，一直嵌套下去就形成了回调函数地狱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缺点：可读性差，异常无法捕获，耦合性严重，牵一发动全身</a:t>
            </a:r>
            <a:endParaRPr lang="en-US" altLang="zh-CN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EC7F42B-DE08-A291-104B-22598E665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827" y="3152730"/>
            <a:ext cx="9152413" cy="31625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988A380-E0C5-70EF-A8A3-4CC95F5FF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992" y="1260827"/>
            <a:ext cx="4325248" cy="1709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94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117892"/>
            <a:ext cx="6006472" cy="47088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什么是回调函数地狱？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在回调函数一直向下</a:t>
            </a:r>
            <a:r>
              <a:rPr lang="zh-CN" altLang="en-US" sz="1600" b="0">
                <a:solidFill>
                  <a:srgbClr val="B70004"/>
                </a:solidFill>
                <a:latin typeface="+mn-lt"/>
                <a:ea typeface="+mn-ea"/>
                <a:cs typeface="+mn-ea"/>
                <a:sym typeface="+mn-lt"/>
              </a:rPr>
              <a:t>嵌套回调函数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，形成回调函数地狱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回调函数地狱问题？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可读性差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异常捕获困难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耦合性严重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28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Promise 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链式调用</a:t>
            </a:r>
            <a:endParaRPr lang="zh-CN" altLang="en-US" sz="2000" b="0" dirty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概念：依靠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then()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方法会返回一个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新生成的 </a:t>
            </a:r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Promise 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对象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特性，继续串联下一环任务，直到结束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细节：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then()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回调函数中的</a:t>
            </a:r>
            <a:r>
              <a:rPr lang="zh-CN" altLang="en-US">
                <a:solidFill>
                  <a:srgbClr val="B70004"/>
                </a:solidFill>
                <a:latin typeface="+mn-lt"/>
                <a:ea typeface="+mn-ea"/>
                <a:cs typeface="+mn-ea"/>
                <a:sym typeface="+mn-lt"/>
              </a:rPr>
              <a:t>返回值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，会影响新生成的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Promise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对象</a:t>
            </a:r>
            <a:r>
              <a:rPr lang="zh-CN" altLang="en-US">
                <a:solidFill>
                  <a:srgbClr val="B70004"/>
                </a:solidFill>
                <a:latin typeface="+mn-lt"/>
                <a:ea typeface="+mn-ea"/>
                <a:cs typeface="+mn-ea"/>
                <a:sym typeface="+mn-lt"/>
              </a:rPr>
              <a:t>最终状态和结果</a:t>
            </a:r>
            <a:endParaRPr lang="en-US" altLang="zh-CN">
              <a:solidFill>
                <a:srgbClr val="B70004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好处：通过链式调用，解决回调函数嵌套问题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2E0E1CF-4115-193A-48F9-1E64118A55EC}"/>
              </a:ext>
            </a:extLst>
          </p:cNvPr>
          <p:cNvSpPr/>
          <p:nvPr/>
        </p:nvSpPr>
        <p:spPr>
          <a:xfrm>
            <a:off x="839704" y="3957016"/>
            <a:ext cx="1964774" cy="90025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FFE4"/>
                </a:solidFill>
                <a:cs typeface="+mn-ea"/>
                <a:sym typeface="+mn-lt"/>
              </a:rPr>
              <a:t>new Promise()</a:t>
            </a:r>
            <a:endParaRPr lang="zh-CN" altLang="en-US" sz="1600">
              <a:solidFill>
                <a:srgbClr val="FFFFE4"/>
              </a:solidFill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370557B-93C2-E36D-BA59-6702A05ED8B9}"/>
              </a:ext>
            </a:extLst>
          </p:cNvPr>
          <p:cNvSpPr/>
          <p:nvPr/>
        </p:nvSpPr>
        <p:spPr>
          <a:xfrm>
            <a:off x="3629366" y="3957015"/>
            <a:ext cx="1964774" cy="90025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FFE4"/>
                </a:solidFill>
                <a:cs typeface="+mn-ea"/>
                <a:sym typeface="+mn-lt"/>
              </a:rPr>
              <a:t>.then(</a:t>
            </a:r>
            <a:r>
              <a:rPr lang="zh-CN" altLang="en-US" sz="1600">
                <a:solidFill>
                  <a:srgbClr val="FFFFE4"/>
                </a:solidFill>
                <a:cs typeface="+mn-ea"/>
                <a:sym typeface="+mn-lt"/>
              </a:rPr>
              <a:t>回调函数</a:t>
            </a:r>
            <a:r>
              <a:rPr lang="en-US" altLang="zh-CN" sz="1600">
                <a:solidFill>
                  <a:srgbClr val="FFFFE4"/>
                </a:solidFill>
                <a:cs typeface="+mn-ea"/>
                <a:sym typeface="+mn-lt"/>
              </a:rPr>
              <a:t>)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0F2BFD4-DA10-8AF6-044C-536A96F53C3F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2804478" y="4407142"/>
            <a:ext cx="82488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01BAD1C-2E69-33D8-5CC6-75DDD706903E}"/>
              </a:ext>
            </a:extLst>
          </p:cNvPr>
          <p:cNvSpPr/>
          <p:nvPr/>
        </p:nvSpPr>
        <p:spPr>
          <a:xfrm>
            <a:off x="6419028" y="3957013"/>
            <a:ext cx="1964774" cy="900253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FFFFE4"/>
                </a:solidFill>
                <a:cs typeface="+mn-ea"/>
                <a:sym typeface="+mn-lt"/>
              </a:rPr>
              <a:t>新的</a:t>
            </a:r>
            <a:endParaRPr lang="en-US" altLang="zh-CN" sz="1600">
              <a:solidFill>
                <a:srgbClr val="FFFFE4"/>
              </a:solidFill>
              <a:cs typeface="+mn-ea"/>
              <a:sym typeface="+mn-lt"/>
            </a:endParaRPr>
          </a:p>
          <a:p>
            <a:pPr algn="ctr"/>
            <a:r>
              <a:rPr lang="en-US" altLang="zh-CN" sz="1600">
                <a:solidFill>
                  <a:srgbClr val="FFFFE4"/>
                </a:solidFill>
                <a:cs typeface="+mn-ea"/>
                <a:sym typeface="+mn-lt"/>
              </a:rPr>
              <a:t>Promise</a:t>
            </a:r>
            <a:r>
              <a:rPr lang="zh-CN" altLang="en-US" sz="1600">
                <a:solidFill>
                  <a:srgbClr val="FFFFE4"/>
                </a:solidFill>
                <a:cs typeface="+mn-ea"/>
                <a:sym typeface="+mn-lt"/>
              </a:rPr>
              <a:t>对象</a:t>
            </a:r>
            <a:endParaRPr lang="en-US" altLang="zh-CN" sz="1600">
              <a:solidFill>
                <a:srgbClr val="FFFFE4"/>
              </a:solidFill>
              <a:cs typeface="+mn-ea"/>
              <a:sym typeface="+mn-lt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E9CF76F-28F5-3FF9-E54B-A9FB774AB417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5594140" y="4407140"/>
            <a:ext cx="824888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90FFC443-653B-2178-7212-BCB943BDC1AC}"/>
              </a:ext>
            </a:extLst>
          </p:cNvPr>
          <p:cNvCxnSpPr>
            <a:cxnSpLocks/>
            <a:stCxn id="4" idx="2"/>
            <a:endCxn id="17" idx="2"/>
          </p:cNvCxnSpPr>
          <p:nvPr/>
        </p:nvCxnSpPr>
        <p:spPr>
          <a:xfrm rot="5400000" flipH="1" flipV="1">
            <a:off x="6006583" y="3462436"/>
            <a:ext cx="2" cy="2789662"/>
          </a:xfrm>
          <a:prstGeom prst="bentConnector3">
            <a:avLst>
              <a:gd name="adj1" fmla="val -1143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D0B47890-E195-0203-7A36-A184CC3C6F04}"/>
              </a:ext>
            </a:extLst>
          </p:cNvPr>
          <p:cNvSpPr txBox="1"/>
          <p:nvPr/>
        </p:nvSpPr>
        <p:spPr>
          <a:xfrm>
            <a:off x="4990119" y="5153501"/>
            <a:ext cx="2032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回调函数中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return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结果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930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7" grpId="0" animBg="1"/>
      <p:bldP spid="37" grpId="0"/>
    </p:bld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kmiy3w1">
      <a:majorFont>
        <a:latin typeface="阿里巴巴普惠体"/>
        <a:ea typeface="阿里巴巴普惠体"/>
        <a:cs typeface=""/>
      </a:majorFont>
      <a:minorFont>
        <a:latin typeface="阿里巴巴普惠体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设计方案">
  <a:themeElements>
    <a:clrScheme name="自定义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bkmiy3w1">
      <a:majorFont>
        <a:latin typeface="阿里巴巴普惠体"/>
        <a:ea typeface="阿里巴巴普惠体"/>
        <a:cs typeface=""/>
      </a:majorFont>
      <a:minorFont>
        <a:latin typeface="阿里巴巴普惠体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kmiy3w1">
      <a:majorFont>
        <a:latin typeface="阿里巴巴普惠体"/>
        <a:ea typeface="阿里巴巴普惠体"/>
        <a:cs typeface=""/>
      </a:majorFont>
      <a:minorFont>
        <a:latin typeface="阿里巴巴普惠体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50204</TotalTime>
  <Words>1857</Words>
  <Application>Microsoft Office PowerPoint</Application>
  <PresentationFormat>宽屏</PresentationFormat>
  <Paragraphs>374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50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Arial</vt:lpstr>
      <vt:lpstr>Calibri</vt:lpstr>
      <vt:lpstr>Segoe UI</vt:lpstr>
      <vt:lpstr>Verdana</vt:lpstr>
      <vt:lpstr>Wingdings</vt:lpstr>
      <vt:lpstr>封面</vt:lpstr>
      <vt:lpstr>正文设计方案</vt:lpstr>
      <vt:lpstr>5_结束页设计方案</vt:lpstr>
      <vt:lpstr>AJAX进阶</vt:lpstr>
      <vt:lpstr>PowerPoint 演示文稿</vt:lpstr>
      <vt:lpstr>同步代码和异步代码</vt:lpstr>
      <vt:lpstr>同步和异步</vt:lpstr>
      <vt:lpstr>PowerPoint 演示文稿</vt:lpstr>
      <vt:lpstr>PowerPoint 演示文稿</vt:lpstr>
      <vt:lpstr>回调函数地狱</vt:lpstr>
      <vt:lpstr>PowerPoint 演示文稿</vt:lpstr>
      <vt:lpstr>Promise - 链式调用</vt:lpstr>
      <vt:lpstr>PowerPoint 演示文稿</vt:lpstr>
      <vt:lpstr>Promise 链式应用</vt:lpstr>
      <vt:lpstr>PowerPoint 演示文稿</vt:lpstr>
      <vt:lpstr>async函数和await</vt:lpstr>
      <vt:lpstr>async函数和await - 捕获错误</vt:lpstr>
      <vt:lpstr>PowerPoint 演示文稿</vt:lpstr>
      <vt:lpstr>认识 - 事件循环（EventLoop）</vt:lpstr>
      <vt:lpstr>事件循环（EventLoop）</vt:lpstr>
      <vt:lpstr>事件循环 - 执行过程</vt:lpstr>
      <vt:lpstr>PowerPoint 演示文稿</vt:lpstr>
      <vt:lpstr>事件循环 - 练习</vt:lpstr>
      <vt:lpstr>宏任务与微任务</vt:lpstr>
      <vt:lpstr>宏任务与微任务 - 执行顺序</vt:lpstr>
      <vt:lpstr>PowerPoint 演示文稿</vt:lpstr>
      <vt:lpstr>事件循环 - 经典面试题</vt:lpstr>
      <vt:lpstr>PowerPoint 演示文稿</vt:lpstr>
      <vt:lpstr>Promise.all 静态方法</vt:lpstr>
      <vt:lpstr>Promise.all 静态方法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李 天成</cp:lastModifiedBy>
  <cp:revision>5373</cp:revision>
  <dcterms:created xsi:type="dcterms:W3CDTF">2020-03-31T02:23:27Z</dcterms:created>
  <dcterms:modified xsi:type="dcterms:W3CDTF">2023-04-13T00:58:08Z</dcterms:modified>
</cp:coreProperties>
</file>