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39"/>
  </p:notesMasterIdLst>
  <p:handoutMasterIdLst>
    <p:handoutMasterId r:id="rId40"/>
  </p:handoutMasterIdLst>
  <p:sldIdLst>
    <p:sldId id="533" r:id="rId4"/>
    <p:sldId id="785" r:id="rId5"/>
    <p:sldId id="671" r:id="rId6"/>
    <p:sldId id="804" r:id="rId7"/>
    <p:sldId id="805" r:id="rId8"/>
    <p:sldId id="800" r:id="rId9"/>
    <p:sldId id="807" r:id="rId10"/>
    <p:sldId id="801" r:id="rId11"/>
    <p:sldId id="808" r:id="rId12"/>
    <p:sldId id="802" r:id="rId13"/>
    <p:sldId id="809" r:id="rId14"/>
    <p:sldId id="803" r:id="rId15"/>
    <p:sldId id="806" r:id="rId16"/>
    <p:sldId id="810" r:id="rId17"/>
    <p:sldId id="811" r:id="rId18"/>
    <p:sldId id="812" r:id="rId19"/>
    <p:sldId id="799" r:id="rId20"/>
    <p:sldId id="813" r:id="rId21"/>
    <p:sldId id="816" r:id="rId22"/>
    <p:sldId id="817" r:id="rId23"/>
    <p:sldId id="818" r:id="rId24"/>
    <p:sldId id="814" r:id="rId25"/>
    <p:sldId id="815" r:id="rId26"/>
    <p:sldId id="819" r:id="rId27"/>
    <p:sldId id="822" r:id="rId28"/>
    <p:sldId id="823" r:id="rId29"/>
    <p:sldId id="825" r:id="rId30"/>
    <p:sldId id="826" r:id="rId31"/>
    <p:sldId id="827" r:id="rId32"/>
    <p:sldId id="824" r:id="rId33"/>
    <p:sldId id="828" r:id="rId34"/>
    <p:sldId id="830" r:id="rId35"/>
    <p:sldId id="829" r:id="rId36"/>
    <p:sldId id="831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  <p14:sldId id="785"/>
          </p14:sldIdLst>
        </p14:section>
        <p14:section name="01.模块化简介" id="{786E7714-96AC-4965-B8B0-A48400ABCDD6}">
          <p14:sldIdLst>
            <p14:sldId id="671"/>
            <p14:sldId id="804"/>
            <p14:sldId id="805"/>
          </p14:sldIdLst>
        </p14:section>
        <p14:section name="02.ECMAScript标准-默认导出和导入" id="{AD9FB16A-40BF-4D1F-8D97-A3D5F257A9E7}">
          <p14:sldIdLst>
            <p14:sldId id="800"/>
            <p14:sldId id="807"/>
          </p14:sldIdLst>
        </p14:section>
        <p14:section name="03.ECMAScript标准-命名导出和导入" id="{A62790D6-9C59-4CC6-854A-B8331A11297B}">
          <p14:sldIdLst>
            <p14:sldId id="801"/>
            <p14:sldId id="808"/>
          </p14:sldIdLst>
        </p14:section>
        <p14:section name="04.包的概念" id="{4928334B-50E9-4821-9237-D8AD52C3A812}">
          <p14:sldIdLst>
            <p14:sldId id="802"/>
            <p14:sldId id="809"/>
          </p14:sldIdLst>
        </p14:section>
        <p14:section name="05.npm软件包管理器" id="{A7B4B550-F66D-45CF-AE7C-843439940C5E}">
          <p14:sldIdLst>
            <p14:sldId id="803"/>
            <p14:sldId id="806"/>
            <p14:sldId id="810"/>
          </p14:sldIdLst>
        </p14:section>
        <p14:section name="06.npm安装所有依赖" id="{02E59E20-A4A8-40E6-A723-E797892F2B04}">
          <p14:sldIdLst>
            <p14:sldId id="811"/>
            <p14:sldId id="812"/>
          </p14:sldIdLst>
        </p14:section>
        <p14:section name="07.npm全局软件包-nodemon" id="{5BCF4610-C5E9-4EC2-AAC9-6F2F2BE3D1C8}">
          <p14:sldIdLst>
            <p14:sldId id="799"/>
            <p14:sldId id="813"/>
          </p14:sldIdLst>
        </p14:section>
        <p14:section name="08.Node.js概念和常用命令总结" id="{45E59501-E445-437D-95C0-EB2205EF66AD}">
          <p14:sldIdLst>
            <p14:sldId id="816"/>
            <p14:sldId id="817"/>
            <p14:sldId id="818"/>
          </p14:sldIdLst>
        </p14:section>
        <p14:section name="09.Express快速搭建Web服务" id="{4AF50762-17DD-4BCA-AC76-9B9B340E97D1}">
          <p14:sldIdLst>
            <p14:sldId id="814"/>
            <p14:sldId id="815"/>
          </p14:sldIdLst>
        </p14:section>
        <p14:section name="10.案例-获取省份列表接口" id="{DC698805-E5E6-4623-85C6-2C1B57AD9ABC}">
          <p14:sldIdLst>
            <p14:sldId id="819"/>
          </p14:sldIdLst>
        </p14:section>
        <p14:section name="11.浏览器的同源策略" id="{F72D71A8-17B6-400F-A9DB-EC2D6B7BDED4}">
          <p14:sldIdLst>
            <p14:sldId id="822"/>
            <p14:sldId id="823"/>
            <p14:sldId id="825"/>
          </p14:sldIdLst>
        </p14:section>
        <p14:section name="12.跨域问题" id="{B590551E-4C5A-4EB7-9313-786996776D69}">
          <p14:sldIdLst>
            <p14:sldId id="826"/>
            <p14:sldId id="827"/>
          </p14:sldIdLst>
        </p14:section>
        <p14:section name="13.跨域问题-解决方案1-CORS" id="{344C3682-1A3A-4E22-A322-EA291D6E16FB}">
          <p14:sldIdLst>
            <p14:sldId id="824"/>
            <p14:sldId id="828"/>
            <p14:sldId id="830"/>
          </p14:sldIdLst>
        </p14:section>
        <p14:section name="14.跨域问题-解决方案2-同源访问" id="{7D534908-84C7-4C5C-AD0C-64CFE267E27D}">
          <p14:sldIdLst>
            <p14:sldId id="829"/>
            <p14:sldId id="831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000000"/>
    <a:srgbClr val="EF9345"/>
    <a:srgbClr val="99CC00"/>
    <a:srgbClr val="FF5050"/>
    <a:srgbClr val="32BF72"/>
    <a:srgbClr val="4C5252"/>
    <a:srgbClr val="AD2B26"/>
    <a:srgbClr val="558ED5"/>
    <a:srgbClr val="FE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29" autoAdjust="0"/>
    <p:restoredTop sz="95852" autoAdjust="0"/>
  </p:normalViewPr>
  <p:slideViewPr>
    <p:cSldViewPr snapToGrid="0">
      <p:cViewPr varScale="1">
        <p:scale>
          <a:sx n="83" d="100"/>
          <a:sy n="83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nodejs.cn/learn/an-introduction-to-the-npm-package-manager#npm-%E7%AE%80%E4%BB%8B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js.com.cn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Security/Same-origin_policy" TargetMode="Externa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cn/api-v18/modules.html#modules-commonjs-module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COR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包：将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模块，代码，其他资料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聚合成一个文件夹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包分类：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项目包：主要用于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编写项目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和业务逻辑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封装工具和方法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进行使用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要求：根目录中，必须有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文件（记录包的清单信息）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注意：导入软件包时，引入的默认是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index.js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模块文件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 main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指定的模块文件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需求：封装数组求和函数的模块，判断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用户名和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密码长度函数的模块，形成成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一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包的概念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F035A3-AC44-BC80-8671-73C19C3F905C}"/>
              </a:ext>
            </a:extLst>
          </p:cNvPr>
          <p:cNvGrpSpPr/>
          <p:nvPr/>
        </p:nvGrpSpPr>
        <p:grpSpPr>
          <a:xfrm>
            <a:off x="5277529" y="899828"/>
            <a:ext cx="6367047" cy="2597201"/>
            <a:chOff x="3670804" y="2680789"/>
            <a:chExt cx="7024459" cy="28653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6BD303-2B47-88E8-7895-FD936BB6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804" y="2680789"/>
              <a:ext cx="7003387" cy="2865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16364C-C035-E274-43F5-D67D2ACBC77C}"/>
                </a:ext>
              </a:extLst>
            </p:cNvPr>
            <p:cNvSpPr txBox="1"/>
            <p:nvPr/>
          </p:nvSpPr>
          <p:spPr>
            <a:xfrm>
              <a:off x="6880590" y="3175084"/>
              <a:ext cx="1034936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软件包名称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0FF0B8-3B55-03C4-A46E-15380D1DA033}"/>
                </a:ext>
              </a:extLst>
            </p:cNvPr>
            <p:cNvSpPr txBox="1"/>
            <p:nvPr/>
          </p:nvSpPr>
          <p:spPr>
            <a:xfrm>
              <a:off x="6880590" y="3429000"/>
              <a:ext cx="1367417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软件包当前版本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D47253-092F-3526-83E2-39508854053F}"/>
                </a:ext>
              </a:extLst>
            </p:cNvPr>
            <p:cNvSpPr txBox="1"/>
            <p:nvPr/>
          </p:nvSpPr>
          <p:spPr>
            <a:xfrm>
              <a:off x="9327846" y="3902308"/>
              <a:ext cx="1367417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软件包简短描述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6A344E-2123-24F4-DA8A-6105162A552D}"/>
                </a:ext>
              </a:extLst>
            </p:cNvPr>
            <p:cNvSpPr txBox="1"/>
            <p:nvPr/>
          </p:nvSpPr>
          <p:spPr>
            <a:xfrm>
              <a:off x="6880590" y="4195578"/>
              <a:ext cx="1034936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软件包作者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396AC2E-FFEF-79F2-378C-00F9C17BEFCB}"/>
                </a:ext>
              </a:extLst>
            </p:cNvPr>
            <p:cNvSpPr txBox="1"/>
            <p:nvPr/>
          </p:nvSpPr>
          <p:spPr>
            <a:xfrm>
              <a:off x="6880588" y="4454210"/>
              <a:ext cx="3528544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软件包许可证（商用后可以用作者名字宣传）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9312E4-5D23-93CA-88B9-218E806ADE73}"/>
                </a:ext>
              </a:extLst>
            </p:cNvPr>
            <p:cNvSpPr txBox="1"/>
            <p:nvPr/>
          </p:nvSpPr>
          <p:spPr>
            <a:xfrm>
              <a:off x="6878332" y="3953125"/>
              <a:ext cx="1201177" cy="305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软件包入口点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025BDD0B-0742-F9EB-F0CE-1620A53E5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495" y="3912855"/>
            <a:ext cx="2428981" cy="1619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0301B0D-C511-38DB-E6FB-9EF0BED189C2}"/>
              </a:ext>
            </a:extLst>
          </p:cNvPr>
          <p:cNvSpPr/>
          <p:nvPr/>
        </p:nvSpPr>
        <p:spPr>
          <a:xfrm>
            <a:off x="9470156" y="5266800"/>
            <a:ext cx="1414840" cy="2361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什么是包？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将模块，代码，其他资料聚合成的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文件夹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包分为哪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类呢？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项目包：编写项目代码的文件夹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：封装工具和方法供开发者使用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文件的作用？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记录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软件包的名字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，作者，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入口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文件等信息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导入一个包文件夹的时候，导入的是哪个文件？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index.js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，或者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main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指定的文件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2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初始化清单文件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npm init -y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（得到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文件，有则略过此命令）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下载软件包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软件包名称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使用软件包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软件包管理器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4B830-3255-1802-794F-49297DF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29" y="1681759"/>
            <a:ext cx="7074208" cy="2375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F5C6D9-0D11-7D22-5105-69F7948A61C5}"/>
              </a:ext>
            </a:extLst>
          </p:cNvPr>
          <p:cNvCxnSpPr>
            <a:cxnSpLocks/>
          </p:cNvCxnSpPr>
          <p:nvPr/>
        </p:nvCxnSpPr>
        <p:spPr>
          <a:xfrm>
            <a:off x="3186591" y="2522461"/>
            <a:ext cx="8421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7D6EDC-FEFD-DE2E-5B11-B28702C9ACC5}"/>
              </a:ext>
            </a:extLst>
          </p:cNvPr>
          <p:cNvCxnSpPr>
            <a:cxnSpLocks/>
          </p:cNvCxnSpPr>
          <p:nvPr/>
        </p:nvCxnSpPr>
        <p:spPr>
          <a:xfrm>
            <a:off x="2519640" y="3948286"/>
            <a:ext cx="13339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19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需求：使用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dayjs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软件包，来格式化日期时间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图解：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软件包管理器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85BF3B-34FF-5C2B-F117-8A733F14C2A7}"/>
              </a:ext>
            </a:extLst>
          </p:cNvPr>
          <p:cNvSpPr/>
          <p:nvPr/>
        </p:nvSpPr>
        <p:spPr>
          <a:xfrm>
            <a:off x="9383517" y="1734172"/>
            <a:ext cx="2192599" cy="778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npm </a:t>
            </a:r>
            <a:r>
              <a:rPr lang="zh-CN" altLang="en-US" sz="1200">
                <a:cs typeface="+mn-ea"/>
                <a:sym typeface="+mn-lt"/>
              </a:rPr>
              <a:t>资源库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4FD9D8-4248-A07B-FCB4-E973A25C8606}"/>
              </a:ext>
            </a:extLst>
          </p:cNvPr>
          <p:cNvSpPr/>
          <p:nvPr/>
        </p:nvSpPr>
        <p:spPr>
          <a:xfrm>
            <a:off x="844402" y="2706613"/>
            <a:ext cx="7149527" cy="35664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>
                <a:cs typeface="+mn-ea"/>
                <a:sym typeface="+mn-lt"/>
              </a:rPr>
              <a:t>项目</a:t>
            </a:r>
            <a:r>
              <a:rPr lang="en-US" altLang="zh-CN" sz="1200">
                <a:cs typeface="+mn-ea"/>
                <a:sym typeface="+mn-lt"/>
              </a:rPr>
              <a:t>-</a:t>
            </a:r>
            <a:r>
              <a:rPr lang="zh-CN" altLang="en-US" sz="1200">
                <a:cs typeface="+mn-ea"/>
                <a:sym typeface="+mn-lt"/>
              </a:rPr>
              <a:t>文件夹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92FE7A-46BB-F956-565A-FB6BCE2DCC41}"/>
              </a:ext>
            </a:extLst>
          </p:cNvPr>
          <p:cNvSpPr/>
          <p:nvPr/>
        </p:nvSpPr>
        <p:spPr>
          <a:xfrm>
            <a:off x="4269324" y="4349393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857834-94AA-A360-876F-F0E41D30D938}"/>
              </a:ext>
            </a:extLst>
          </p:cNvPr>
          <p:cNvSpPr txBox="1"/>
          <p:nvPr/>
        </p:nvSpPr>
        <p:spPr>
          <a:xfrm>
            <a:off x="4269323" y="4453129"/>
            <a:ext cx="1645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dependencies: {</a:t>
            </a:r>
          </a:p>
          <a:p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  'dayjs': '</a:t>
            </a:r>
            <a:r>
              <a:rPr lang="en-US" altLang="zh-CN" sz="1050" b="0">
                <a:solidFill>
                  <a:srgbClr val="CE9178"/>
                </a:solidFill>
                <a:effectLst/>
                <a:cs typeface="+mn-ea"/>
                <a:sym typeface="+mn-lt"/>
              </a:rPr>
              <a:t>^1.11.7</a:t>
            </a:r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'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4A52C4-FDA8-E15D-E070-427CE3D208AF}"/>
              </a:ext>
            </a:extLst>
          </p:cNvPr>
          <p:cNvSpPr/>
          <p:nvPr/>
        </p:nvSpPr>
        <p:spPr>
          <a:xfrm>
            <a:off x="6044135" y="4350557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package-lock.json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985D44-015B-F08A-B185-E99BCA26F4A6}"/>
              </a:ext>
            </a:extLst>
          </p:cNvPr>
          <p:cNvSpPr txBox="1"/>
          <p:nvPr/>
        </p:nvSpPr>
        <p:spPr>
          <a:xfrm>
            <a:off x="6084908" y="4489816"/>
            <a:ext cx="1645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0" i="0">
                <a:solidFill>
                  <a:srgbClr val="2C3437"/>
                </a:solidFill>
                <a:effectLst/>
                <a:cs typeface="+mn-ea"/>
                <a:sym typeface="+mn-lt"/>
              </a:rPr>
              <a:t>固化软件包的版本</a:t>
            </a:r>
            <a:endParaRPr lang="en-US" altLang="zh-CN" sz="1050" b="0">
              <a:solidFill>
                <a:srgbClr val="00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5F72E1-4A69-D881-CE5E-C4FBA5503200}"/>
              </a:ext>
            </a:extLst>
          </p:cNvPr>
          <p:cNvSpPr/>
          <p:nvPr/>
        </p:nvSpPr>
        <p:spPr>
          <a:xfrm>
            <a:off x="4269323" y="2819583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node_modules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2390B9-DDF2-0C82-F574-FF93C638DE78}"/>
              </a:ext>
            </a:extLst>
          </p:cNvPr>
          <p:cNvSpPr/>
          <p:nvPr/>
        </p:nvSpPr>
        <p:spPr>
          <a:xfrm>
            <a:off x="4404108" y="2962036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dayjs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1D22C6-7B8B-2E67-ED0C-3C50636D1FC5}"/>
              </a:ext>
            </a:extLst>
          </p:cNvPr>
          <p:cNvSpPr/>
          <p:nvPr/>
        </p:nvSpPr>
        <p:spPr>
          <a:xfrm>
            <a:off x="1047817" y="2837134"/>
            <a:ext cx="2411820" cy="13805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server.js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53D2AE-6375-2E61-8315-38FD404F1D0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459637" y="3187275"/>
            <a:ext cx="944471" cy="1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97C928-3D33-6B73-5799-24F286A8C7CD}"/>
              </a:ext>
            </a:extLst>
          </p:cNvPr>
          <p:cNvSpPr txBox="1"/>
          <p:nvPr/>
        </p:nvSpPr>
        <p:spPr>
          <a:xfrm>
            <a:off x="3477634" y="294424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3.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导入使用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B03EE-D76B-6081-F78D-C63A71A75176}"/>
              </a:ext>
            </a:extLst>
          </p:cNvPr>
          <p:cNvCxnSpPr>
            <a:stCxn id="29" idx="2"/>
            <a:endCxn id="2" idx="3"/>
          </p:cNvCxnSpPr>
          <p:nvPr/>
        </p:nvCxnSpPr>
        <p:spPr>
          <a:xfrm rot="5400000">
            <a:off x="8248363" y="2258361"/>
            <a:ext cx="1977021" cy="24858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6573C19-0C04-D665-2EFA-1A957D49A21B}"/>
              </a:ext>
            </a:extLst>
          </p:cNvPr>
          <p:cNvSpPr txBox="1"/>
          <p:nvPr/>
        </p:nvSpPr>
        <p:spPr>
          <a:xfrm>
            <a:off x="8439666" y="4199213"/>
            <a:ext cx="18774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2.0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下包：</a:t>
            </a: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npm i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软件包名称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A6C08D-B7C7-F04D-94BD-C95548E290AE}"/>
              </a:ext>
            </a:extLst>
          </p:cNvPr>
          <p:cNvSpPr txBox="1"/>
          <p:nvPr/>
        </p:nvSpPr>
        <p:spPr>
          <a:xfrm>
            <a:off x="4193513" y="5819268"/>
            <a:ext cx="2999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2.2 npm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会记录到 </a:t>
            </a: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package.json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中并固化版本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9955CD-3EAC-3F23-58C7-283878C5E18D}"/>
              </a:ext>
            </a:extLst>
          </p:cNvPr>
          <p:cNvSpPr txBox="1"/>
          <p:nvPr/>
        </p:nvSpPr>
        <p:spPr>
          <a:xfrm>
            <a:off x="5950003" y="2970730"/>
            <a:ext cx="16113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2.1 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会把软件包源码放到</a:t>
            </a:r>
            <a:endParaRPr lang="en-US" altLang="zh-CN" sz="1050">
              <a:solidFill>
                <a:srgbClr val="AD2A26"/>
              </a:solidFill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cs typeface="+mn-ea"/>
                <a:sym typeface="+mn-lt"/>
              </a:rPr>
              <a:t>node_modules</a:t>
            </a:r>
            <a:r>
              <a:rPr lang="zh-CN" altLang="en-US" sz="1050">
                <a:solidFill>
                  <a:srgbClr val="AD2A26"/>
                </a:solidFill>
                <a:cs typeface="+mn-ea"/>
                <a:sym typeface="+mn-lt"/>
              </a:rPr>
              <a:t> 中</a:t>
            </a:r>
            <a:endParaRPr lang="zh-CN" altLang="en-US" sz="1050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DD161A-96BE-62D7-805A-8CDE423F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90" y="2917334"/>
            <a:ext cx="2411820" cy="4537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A3AAA1-E995-0861-FA98-90765921C8ED}"/>
              </a:ext>
            </a:extLst>
          </p:cNvPr>
          <p:cNvSpPr txBox="1"/>
          <p:nvPr/>
        </p:nvSpPr>
        <p:spPr>
          <a:xfrm>
            <a:off x="8123071" y="5195801"/>
            <a:ext cx="3892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（可选）初始化清单文件：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npm init -y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5" grpId="0" animBg="1"/>
      <p:bldP spid="15" grpId="0"/>
      <p:bldP spid="17" grpId="0" animBg="1"/>
      <p:bldP spid="18" grpId="0"/>
      <p:bldP spid="19" grpId="0" animBg="1"/>
      <p:bldP spid="20" grpId="0" animBg="1"/>
      <p:bldP spid="21" grpId="0" animBg="1"/>
      <p:bldP spid="27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软件包管理器作用？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软件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以及管理版本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初始化项目清单文件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init -y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下载软件包的命令？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软件包名字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下载的包会存放在哪里？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当前项目下的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node_modules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中，并记录在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4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问题：项目中不包含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node_modules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，能否正常运行？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答案：不能，缺少依赖的本地软件包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原因：因为，自己用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下载依赖比磁盘传递拷贝要快得多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解决：项目终端输入命令：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中记录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的所有软件包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安装所有依赖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27CA2-215A-85A7-A2F1-D3398D3C9234}"/>
              </a:ext>
            </a:extLst>
          </p:cNvPr>
          <p:cNvSpPr/>
          <p:nvPr/>
        </p:nvSpPr>
        <p:spPr>
          <a:xfrm>
            <a:off x="4548500" y="2949799"/>
            <a:ext cx="7149527" cy="35664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200">
                <a:cs typeface="+mn-ea"/>
                <a:sym typeface="+mn-lt"/>
              </a:rPr>
              <a:t>项目</a:t>
            </a:r>
            <a:r>
              <a:rPr lang="en-US" altLang="zh-CN" sz="1200">
                <a:cs typeface="+mn-ea"/>
                <a:sym typeface="+mn-lt"/>
              </a:rPr>
              <a:t>06-</a:t>
            </a:r>
            <a:r>
              <a:rPr lang="zh-CN" altLang="en-US" sz="1200">
                <a:cs typeface="+mn-ea"/>
                <a:sym typeface="+mn-lt"/>
              </a:rPr>
              <a:t>文件夹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1CFDE1-944E-623D-3532-25A63CBE6773}"/>
              </a:ext>
            </a:extLst>
          </p:cNvPr>
          <p:cNvSpPr/>
          <p:nvPr/>
        </p:nvSpPr>
        <p:spPr>
          <a:xfrm>
            <a:off x="7973422" y="4592579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5E9D8-9AAF-7B99-7FBC-00435965C240}"/>
              </a:ext>
            </a:extLst>
          </p:cNvPr>
          <p:cNvSpPr txBox="1"/>
          <p:nvPr/>
        </p:nvSpPr>
        <p:spPr>
          <a:xfrm>
            <a:off x="7973421" y="4696315"/>
            <a:ext cx="164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dependencies: {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  'lodash': '</a:t>
            </a:r>
            <a:r>
              <a:rPr lang="en-US" altLang="zh-CN" sz="1050" b="0">
                <a:solidFill>
                  <a:srgbClr val="CE9178"/>
                </a:solidFill>
                <a:effectLst/>
                <a:cs typeface="+mn-ea"/>
                <a:sym typeface="+mn-lt"/>
              </a:rPr>
              <a:t>^4.17.21</a:t>
            </a:r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',</a:t>
            </a:r>
            <a:endParaRPr lang="en-US" altLang="zh-CN" sz="1050" b="0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  'dayjs': '</a:t>
            </a:r>
            <a:r>
              <a:rPr lang="en-US" altLang="zh-CN" sz="1050" b="0">
                <a:solidFill>
                  <a:srgbClr val="CE9178"/>
                </a:solidFill>
                <a:effectLst/>
                <a:cs typeface="+mn-ea"/>
                <a:sym typeface="+mn-lt"/>
              </a:rPr>
              <a:t>^1.11.7</a:t>
            </a:r>
            <a:r>
              <a:rPr lang="en-US" altLang="zh-CN" sz="1050">
                <a:solidFill>
                  <a:srgbClr val="000000"/>
                </a:solidFill>
                <a:cs typeface="+mn-ea"/>
                <a:sym typeface="+mn-lt"/>
              </a:rPr>
              <a:t>'</a:t>
            </a:r>
          </a:p>
          <a:p>
            <a:r>
              <a:rPr lang="en-US" altLang="zh-CN" sz="1050" b="0">
                <a:solidFill>
                  <a:srgbClr val="000000"/>
                </a:solidFill>
                <a:effectLst/>
                <a:cs typeface="+mn-ea"/>
                <a:sym typeface="+mn-lt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6F6888-6A60-51E0-5590-8284AE4E649F}"/>
              </a:ext>
            </a:extLst>
          </p:cNvPr>
          <p:cNvSpPr/>
          <p:nvPr/>
        </p:nvSpPr>
        <p:spPr>
          <a:xfrm>
            <a:off x="9748233" y="4593743"/>
            <a:ext cx="1645669" cy="1398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package-lock.json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4DD2BC-EBC5-39C5-6AA7-621F058DD2D6}"/>
              </a:ext>
            </a:extLst>
          </p:cNvPr>
          <p:cNvSpPr txBox="1"/>
          <p:nvPr/>
        </p:nvSpPr>
        <p:spPr>
          <a:xfrm>
            <a:off x="9789006" y="4733002"/>
            <a:ext cx="1645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0" i="0">
                <a:solidFill>
                  <a:srgbClr val="2C3437"/>
                </a:solidFill>
                <a:effectLst/>
                <a:cs typeface="+mn-ea"/>
                <a:sym typeface="+mn-lt"/>
              </a:rPr>
              <a:t>固化软件包的版本</a:t>
            </a:r>
            <a:endParaRPr lang="en-US" altLang="zh-CN" sz="1050" b="0">
              <a:solidFill>
                <a:srgbClr val="000000"/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8081E-3303-1F33-7F43-BC38B7B28952}"/>
              </a:ext>
            </a:extLst>
          </p:cNvPr>
          <p:cNvSpPr/>
          <p:nvPr/>
        </p:nvSpPr>
        <p:spPr>
          <a:xfrm>
            <a:off x="7973421" y="3062769"/>
            <a:ext cx="1645669" cy="1398098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node_modules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9F3AB4-9364-04BB-4F1C-E45B04A55FFF}"/>
              </a:ext>
            </a:extLst>
          </p:cNvPr>
          <p:cNvSpPr/>
          <p:nvPr/>
        </p:nvSpPr>
        <p:spPr>
          <a:xfrm>
            <a:off x="4751915" y="3080320"/>
            <a:ext cx="2411820" cy="13805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server.js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B4149C-7E59-C7D9-87BD-F915518D083C}"/>
              </a:ext>
            </a:extLst>
          </p:cNvPr>
          <p:cNvCxnSpPr>
            <a:cxnSpLocks/>
          </p:cNvCxnSpPr>
          <p:nvPr/>
        </p:nvCxnSpPr>
        <p:spPr>
          <a:xfrm flipH="1">
            <a:off x="7163735" y="3430461"/>
            <a:ext cx="944471" cy="1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733E41-61C1-7B2D-F4BF-5432B0B534AE}"/>
              </a:ext>
            </a:extLst>
          </p:cNvPr>
          <p:cNvSpPr/>
          <p:nvPr/>
        </p:nvSpPr>
        <p:spPr>
          <a:xfrm>
            <a:off x="8311978" y="3690140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dayjs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289D87-D069-16F2-04A6-A92E9C44E101}"/>
              </a:ext>
            </a:extLst>
          </p:cNvPr>
          <p:cNvSpPr/>
          <p:nvPr/>
        </p:nvSpPr>
        <p:spPr>
          <a:xfrm>
            <a:off x="8311979" y="3210664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lodash</a:t>
            </a:r>
            <a:endParaRPr lang="zh-CN" altLang="en-US" sz="120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3370BF-D0EA-CE11-CB01-B032D3C7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81" y="1462038"/>
            <a:ext cx="2685246" cy="1113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573018-9528-5B97-8A71-F868401C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294" y="3123082"/>
            <a:ext cx="2264032" cy="1134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9" grpId="0" animBg="1"/>
      <p:bldP spid="10" grpId="0"/>
      <p:bldP spid="11" grpId="0" animBg="1"/>
      <p:bldP spid="14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当项目中只有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没有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node_modules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怎么办？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当前项目下，执行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npm i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安装所有依赖软件包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为什么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node_modules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不进行传递？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因为用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下载比磁盘传递要快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2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软件包区别：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当前项目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内使用，封装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属性和方法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，存在于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node_modules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全局软件包：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本机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所有项目使用，封装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命令和工具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，存在于系统设置的位置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作用：替代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命令，检测代码更改，自动重启程序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安装：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i nodemon -g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-g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代表安装到全局环境中）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运行：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待执行的目标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需求：启动准备好的项目，修改代码保存后，观察自动重启应用程序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npm 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全局软件包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nodemon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7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本地软件包和全局软件包区别？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本地软件包，作用在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当前项目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封装属性和方法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全局软件包，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本机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所有项目使用，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封装命令和工具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替代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命令，检测代码更改，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自动重启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程序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怎么用？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先确保安装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i nodemon -g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nodemon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执行目标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js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9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模块化：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概念：每个文件当做一个模块，独立作用域，按需加载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使用：采用特定的标准语法导出和导入进行使用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CommonJS 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标准：一般应用在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项目环境中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标准：一般应用在前端工程化项目中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A69994-EBCC-0941-A9D7-1A660DC48786}"/>
              </a:ext>
            </a:extLst>
          </p:cNvPr>
          <p:cNvSpPr/>
          <p:nvPr/>
        </p:nvSpPr>
        <p:spPr>
          <a:xfrm>
            <a:off x="843379" y="3045040"/>
            <a:ext cx="4873840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CommonJS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标准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69E899-5D4A-672D-B5DC-689992416B87}"/>
              </a:ext>
            </a:extLst>
          </p:cNvPr>
          <p:cNvSpPr/>
          <p:nvPr/>
        </p:nvSpPr>
        <p:spPr>
          <a:xfrm>
            <a:off x="6001305" y="3045040"/>
            <a:ext cx="5562874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ECMAScript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标准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9FB1E0-AC6A-37B7-1808-F9766C6E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98526"/>
              </p:ext>
            </p:extLst>
          </p:nvPr>
        </p:nvGraphicFramePr>
        <p:xfrm>
          <a:off x="930286" y="3666584"/>
          <a:ext cx="4700025" cy="8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488">
                  <a:extLst>
                    <a:ext uri="{9D8B030D-6E8A-4147-A177-3AD203B41FA5}">
                      <a16:colId xmlns:a16="http://schemas.microsoft.com/office/drawing/2014/main" val="2139868737"/>
                    </a:ext>
                  </a:extLst>
                </a:gridCol>
              </a:tblGrid>
              <a:tr h="30406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导出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导入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语法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module.exports = {}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require('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模块名或路径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')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DD2045B-B8CB-7F4D-A0CB-9130E89AB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25029"/>
              </p:ext>
            </p:extLst>
          </p:nvPr>
        </p:nvGraphicFramePr>
        <p:xfrm>
          <a:off x="6096000" y="3399251"/>
          <a:ext cx="5385121" cy="137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233">
                  <a:extLst>
                    <a:ext uri="{9D8B030D-6E8A-4147-A177-3AD203B41FA5}">
                      <a16:colId xmlns:a16="http://schemas.microsoft.com/office/drawing/2014/main" val="2139868737"/>
                    </a:ext>
                  </a:extLst>
                </a:gridCol>
              </a:tblGrid>
              <a:tr h="30406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导出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导入</a:t>
                      </a:r>
                      <a:endParaRPr lang="zh-CN" alt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默认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export default {}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import 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变量名 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from '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模块名或路径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命名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export 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修饰定义语句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import { 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同名变量 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} from '</a:t>
                      </a:r>
                      <a:r>
                        <a:rPr lang="zh-CN" altLang="en-US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模块名或路径</a:t>
                      </a:r>
                      <a:r>
                        <a:rPr lang="en-US" altLang="zh-CN" sz="12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endParaRPr lang="zh-CN" altLang="en-US" sz="12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18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39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208499"/>
            <a:ext cx="6300000" cy="4856400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Node.js </a:t>
            </a:r>
            <a:r>
              <a:rPr lang="zh-CN" altLang="en-US">
                <a:cs typeface="+mn-ea"/>
                <a:sym typeface="+mn-lt"/>
              </a:rPr>
              <a:t>模块化</a:t>
            </a:r>
          </a:p>
          <a:p>
            <a:r>
              <a:rPr lang="zh-CN" altLang="en-US">
                <a:cs typeface="+mn-ea"/>
                <a:sym typeface="+mn-lt"/>
              </a:rPr>
              <a:t>软件包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npm </a:t>
            </a:r>
            <a:r>
              <a:rPr lang="zh-CN" altLang="en-US">
                <a:cs typeface="+mn-ea"/>
                <a:sym typeface="+mn-lt"/>
              </a:rPr>
              <a:t>软件包管理器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npm </a:t>
            </a:r>
            <a:r>
              <a:rPr lang="zh-CN" altLang="en-US">
                <a:cs typeface="+mn-ea"/>
                <a:sym typeface="+mn-lt"/>
              </a:rPr>
              <a:t>全局软件包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Express </a:t>
            </a:r>
            <a:r>
              <a:rPr lang="zh-CN" altLang="en-US">
                <a:cs typeface="+mn-ea"/>
                <a:sym typeface="+mn-lt"/>
              </a:rPr>
              <a:t>搭建 </a:t>
            </a:r>
            <a:r>
              <a:rPr lang="en-US" altLang="zh-CN">
                <a:cs typeface="+mn-ea"/>
                <a:sym typeface="+mn-lt"/>
              </a:rPr>
              <a:t>Web </a:t>
            </a:r>
            <a:r>
              <a:rPr lang="zh-CN" altLang="en-US">
                <a:cs typeface="+mn-ea"/>
                <a:sym typeface="+mn-lt"/>
              </a:rPr>
              <a:t>服务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接口开发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跨域以及解决方案</a:t>
            </a:r>
            <a:endParaRPr lang="en-US" altLang="zh-CN">
              <a:cs typeface="+mn-ea"/>
              <a:sym typeface="+mn-lt"/>
            </a:endParaRPr>
          </a:p>
          <a:p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3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包：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概念：把模块文件，代码文件，其他资料聚合成一个文件夹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项目包：编写项目需求和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业务逻辑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的文件夹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软件包：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封装工具和方法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进行使用的文件夹（一般使用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管理）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本地软件包：作用在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当前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项目，一般封装的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r>
              <a:rPr lang="en-US" altLang="zh-CN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，供项目调用编写业务需求</a:t>
            </a:r>
            <a:endParaRPr lang="en-US" altLang="zh-CN" sz="16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全局软件包：作用在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所有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项目，一般封装的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命令</a:t>
            </a:r>
            <a:r>
              <a:rPr lang="en-US" altLang="zh-CN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工具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，支撑项目运行</a:t>
            </a:r>
            <a:endParaRPr lang="en-US" altLang="zh-CN" sz="16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A69994-EBCC-0941-A9D7-1A660DC48786}"/>
              </a:ext>
            </a:extLst>
          </p:cNvPr>
          <p:cNvSpPr/>
          <p:nvPr/>
        </p:nvSpPr>
        <p:spPr>
          <a:xfrm>
            <a:off x="843379" y="3906174"/>
            <a:ext cx="3027285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项目包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69E899-5D4A-672D-B5DC-689992416B87}"/>
              </a:ext>
            </a:extLst>
          </p:cNvPr>
          <p:cNvSpPr/>
          <p:nvPr/>
        </p:nvSpPr>
        <p:spPr>
          <a:xfrm>
            <a:off x="4003163" y="3906174"/>
            <a:ext cx="7653218" cy="19086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软件包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8DFC99-5558-1959-2CA6-B00D1161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9" y="4260385"/>
            <a:ext cx="2804403" cy="13869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B9D7A5-D087-99C2-4E7A-725710092E34}"/>
              </a:ext>
            </a:extLst>
          </p:cNvPr>
          <p:cNvSpPr/>
          <p:nvPr/>
        </p:nvSpPr>
        <p:spPr>
          <a:xfrm>
            <a:off x="4146553" y="4520955"/>
            <a:ext cx="3589308" cy="895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本地软件包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921C91-FD21-968E-ACAF-5A9C7B920EA3}"/>
              </a:ext>
            </a:extLst>
          </p:cNvPr>
          <p:cNvSpPr/>
          <p:nvPr/>
        </p:nvSpPr>
        <p:spPr>
          <a:xfrm>
            <a:off x="7891812" y="4510771"/>
            <a:ext cx="3589308" cy="895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全局软件包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942A38-FB9C-9041-4D64-BF789CD130C2}"/>
              </a:ext>
            </a:extLst>
          </p:cNvPr>
          <p:cNvSpPr/>
          <p:nvPr/>
        </p:nvSpPr>
        <p:spPr>
          <a:xfrm>
            <a:off x="4425868" y="4852913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dayjs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8CDB17-0904-F307-D7A5-F26EC95FBF2A}"/>
              </a:ext>
            </a:extLst>
          </p:cNvPr>
          <p:cNvSpPr/>
          <p:nvPr/>
        </p:nvSpPr>
        <p:spPr>
          <a:xfrm>
            <a:off x="5480512" y="4856210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lodash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209884-C904-66A6-60C9-868A4D45BB23}"/>
              </a:ext>
            </a:extLst>
          </p:cNvPr>
          <p:cNvSpPr/>
          <p:nvPr/>
        </p:nvSpPr>
        <p:spPr>
          <a:xfrm>
            <a:off x="6517984" y="4852912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...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A345F9-CFF4-8ACD-EBDB-B9C13F865E59}"/>
              </a:ext>
            </a:extLst>
          </p:cNvPr>
          <p:cNvSpPr/>
          <p:nvPr/>
        </p:nvSpPr>
        <p:spPr>
          <a:xfrm>
            <a:off x="8724193" y="4852912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nodemon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581CD9-1152-8D4A-1DA3-77F0B7CD097D}"/>
              </a:ext>
            </a:extLst>
          </p:cNvPr>
          <p:cNvSpPr/>
          <p:nvPr/>
        </p:nvSpPr>
        <p:spPr>
          <a:xfrm>
            <a:off x="9761665" y="4849614"/>
            <a:ext cx="904973" cy="450477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...</a:t>
            </a:r>
            <a:endParaRPr lang="zh-CN" altLang="en-US" sz="120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0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常用命令：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8248E84-C237-B0ED-A9CB-9EEC8604D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48397"/>
              </p:ext>
            </p:extLst>
          </p:nvPr>
        </p:nvGraphicFramePr>
        <p:xfrm>
          <a:off x="3236455" y="2373205"/>
          <a:ext cx="5719089" cy="298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命令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js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node xxx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初始化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package.json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init -y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71231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下载本地软件包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i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软件包名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54090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下载全局软件包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i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软件包名 </a:t>
                      </a: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-g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37706"/>
                  </a:ext>
                </a:extLst>
              </a:tr>
              <a:tr h="5346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删除软件包</a:t>
                      </a: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npm uni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软件包名</a:t>
                      </a:r>
                      <a:endParaRPr lang="zh-CN" altLang="en-US" sz="1400" dirty="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9699" marR="99699" marT="49850" marB="49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868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847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概念：使用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express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本地软件包，快速搭建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服务（基于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模块）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功能：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提供数据接口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提供网页资源等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Express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框架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09AAC5-8B65-FDCE-9981-9B617674E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926" y="1683112"/>
            <a:ext cx="5418081" cy="1543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47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express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软件包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导入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express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创建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服务对象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监听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请求方法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请求路径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对其他请求方法和请求路径，默认返回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404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提示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监听端口号，启动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服务，在浏览器请求测试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Express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框架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CA66A5-83BC-7426-E908-331815B5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40" y="1132746"/>
            <a:ext cx="5387807" cy="4450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96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express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，开发提供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省份列表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的接口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步骤：监听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get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请求方法的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/api/province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路径，并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province.json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里省份数据返回给请求方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获取省份列表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接口开发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D7AEE7-3558-94D5-F6D2-F60C5C43381B}"/>
              </a:ext>
            </a:extLst>
          </p:cNvPr>
          <p:cNvGrpSpPr/>
          <p:nvPr/>
        </p:nvGrpSpPr>
        <p:grpSpPr>
          <a:xfrm>
            <a:off x="822365" y="2992452"/>
            <a:ext cx="10718078" cy="2051840"/>
            <a:chOff x="822365" y="2992452"/>
            <a:chExt cx="10718078" cy="205184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4D0D5A5-DD0C-19CB-9D10-2BEE8347ECD1}"/>
                </a:ext>
              </a:extLst>
            </p:cNvPr>
            <p:cNvCxnSpPr>
              <a:cxnSpLocks/>
            </p:cNvCxnSpPr>
            <p:nvPr/>
          </p:nvCxnSpPr>
          <p:spPr>
            <a:xfrm>
              <a:off x="3450595" y="3465685"/>
              <a:ext cx="495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B80D59A-A29A-2676-78AD-212F8BA79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595" y="4228352"/>
              <a:ext cx="4951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C6EC2A-434A-9F82-65AD-98D544CEE7CD}"/>
                </a:ext>
              </a:extLst>
            </p:cNvPr>
            <p:cNvSpPr txBox="1"/>
            <p:nvPr/>
          </p:nvSpPr>
          <p:spPr>
            <a:xfrm>
              <a:off x="5227981" y="3091086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cs typeface="+mn-ea"/>
                  <a:sym typeface="+mn-lt"/>
                </a:rPr>
                <a:t>请求省份列表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4A2A2AA-59A0-F99B-6CF6-3851146B212B}"/>
                </a:ext>
              </a:extLst>
            </p:cNvPr>
            <p:cNvSpPr txBox="1"/>
            <p:nvPr/>
          </p:nvSpPr>
          <p:spPr>
            <a:xfrm>
              <a:off x="4520565" y="4292225"/>
              <a:ext cx="2817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cs typeface="+mn-ea"/>
                  <a:sym typeface="+mn-lt"/>
                </a:rPr>
                <a:t>响应省份列表</a:t>
              </a:r>
              <a:endParaRPr lang="en-US" altLang="zh-CN" sz="1400">
                <a:cs typeface="+mn-ea"/>
                <a:sym typeface="+mn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cs typeface="+mn-ea"/>
                  <a:sym typeface="+mn-lt"/>
                </a:rPr>
                <a:t>['</a:t>
              </a:r>
              <a:r>
                <a:rPr lang="zh-CN" altLang="en-US" sz="1400">
                  <a:cs typeface="+mn-ea"/>
                  <a:sym typeface="+mn-lt"/>
                </a:rPr>
                <a:t>北京</a:t>
              </a:r>
              <a:r>
                <a:rPr lang="en-US" altLang="zh-CN" sz="1400">
                  <a:cs typeface="+mn-ea"/>
                  <a:sym typeface="+mn-lt"/>
                </a:rPr>
                <a:t>', '</a:t>
              </a:r>
              <a:r>
                <a:rPr lang="zh-CN" altLang="en-US" sz="1400">
                  <a:cs typeface="+mn-ea"/>
                  <a:sym typeface="+mn-lt"/>
                </a:rPr>
                <a:t>辽宁省</a:t>
              </a:r>
              <a:r>
                <a:rPr lang="en-US" altLang="zh-CN" sz="1400">
                  <a:cs typeface="+mn-ea"/>
                  <a:sym typeface="+mn-lt"/>
                </a:rPr>
                <a:t>', </a:t>
              </a:r>
              <a:r>
                <a:rPr lang="zh-CN" altLang="en-US" sz="1400">
                  <a:cs typeface="+mn-ea"/>
                  <a:sym typeface="+mn-lt"/>
                </a:rPr>
                <a:t>‘广州省’</a:t>
              </a:r>
              <a:r>
                <a:rPr lang="en-US" altLang="zh-CN" sz="1400">
                  <a:cs typeface="+mn-ea"/>
                  <a:sym typeface="+mn-lt"/>
                </a:rPr>
                <a:t>, ...]</a:t>
              </a: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767C7D-4D75-661B-1012-C363F36BA604}"/>
                </a:ext>
              </a:extLst>
            </p:cNvPr>
            <p:cNvSpPr txBox="1"/>
            <p:nvPr/>
          </p:nvSpPr>
          <p:spPr>
            <a:xfrm>
              <a:off x="4314757" y="3529724"/>
              <a:ext cx="3228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cs typeface="+mn-ea"/>
                  <a:sym typeface="+mn-lt"/>
                </a:rPr>
                <a:t>http://localhost:3000</a:t>
              </a:r>
              <a:r>
                <a:rPr lang="en-US" altLang="zh-CN" sz="1400">
                  <a:solidFill>
                    <a:srgbClr val="AD2A26"/>
                  </a:solidFill>
                  <a:cs typeface="+mn-ea"/>
                  <a:sym typeface="+mn-lt"/>
                </a:rPr>
                <a:t>/api/province</a:t>
              </a:r>
              <a:endParaRPr lang="zh-CN" altLang="en-US" sz="1400">
                <a:solidFill>
                  <a:srgbClr val="AD2A26"/>
                </a:solidFill>
                <a:cs typeface="+mn-ea"/>
                <a:sym typeface="+mn-lt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806B440-C0C7-3B30-79C7-79DA935B6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111" y="3219229"/>
              <a:ext cx="838273" cy="121168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FE5B95-33FF-408F-5AF0-12A2FC559553}"/>
                </a:ext>
              </a:extLst>
            </p:cNvPr>
            <p:cNvSpPr txBox="1"/>
            <p:nvPr/>
          </p:nvSpPr>
          <p:spPr>
            <a:xfrm>
              <a:off x="8950600" y="3539191"/>
              <a:ext cx="2589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cs typeface="+mn-ea"/>
                  <a:sym typeface="+mn-lt"/>
                </a:rPr>
                <a:t>['</a:t>
              </a:r>
              <a:r>
                <a:rPr lang="zh-CN" altLang="en-US" sz="1400">
                  <a:cs typeface="+mn-ea"/>
                  <a:sym typeface="+mn-lt"/>
                </a:rPr>
                <a:t>北京</a:t>
              </a:r>
              <a:r>
                <a:rPr lang="en-US" altLang="zh-CN" sz="1400">
                  <a:cs typeface="+mn-ea"/>
                  <a:sym typeface="+mn-lt"/>
                </a:rPr>
                <a:t>', '</a:t>
              </a:r>
              <a:r>
                <a:rPr lang="zh-CN" altLang="en-US" sz="1400">
                  <a:cs typeface="+mn-ea"/>
                  <a:sym typeface="+mn-lt"/>
                </a:rPr>
                <a:t>辽宁省</a:t>
              </a:r>
              <a:r>
                <a:rPr lang="en-US" altLang="zh-CN" sz="1400">
                  <a:cs typeface="+mn-ea"/>
                  <a:sym typeface="+mn-lt"/>
                </a:rPr>
                <a:t>', </a:t>
              </a:r>
              <a:r>
                <a:rPr lang="zh-CN" altLang="en-US" sz="1400">
                  <a:cs typeface="+mn-ea"/>
                  <a:sym typeface="+mn-lt"/>
                </a:rPr>
                <a:t>‘广州省’</a:t>
              </a:r>
              <a:r>
                <a:rPr lang="en-US" altLang="zh-CN" sz="1400">
                  <a:cs typeface="+mn-ea"/>
                  <a:sym typeface="+mn-lt"/>
                </a:rPr>
                <a:t>, ...]</a:t>
              </a:r>
              <a:endParaRPr lang="zh-CN" altLang="en-US" sz="1400">
                <a:cs typeface="+mn-ea"/>
                <a:sym typeface="+mn-lt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47F18DC-69C0-40BF-63B6-C45B4DE0220B}"/>
                </a:ext>
              </a:extLst>
            </p:cNvPr>
            <p:cNvGrpSpPr/>
            <p:nvPr/>
          </p:nvGrpSpPr>
          <p:grpSpPr>
            <a:xfrm>
              <a:off x="822365" y="2992452"/>
              <a:ext cx="2613808" cy="2051840"/>
              <a:chOff x="785042" y="3364586"/>
              <a:chExt cx="2613808" cy="205184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D53551D0-BA08-2822-22AD-9DBC337CD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042" y="3364586"/>
                <a:ext cx="2613808" cy="205184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9FD7943-56B0-A430-FCFF-1C0FD07E1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548" y="4498319"/>
                <a:ext cx="427650" cy="427650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D648C9-73EE-9FB4-03B7-764704DBF8E9}"/>
                </a:ext>
              </a:extLst>
            </p:cNvPr>
            <p:cNvSpPr txBox="1"/>
            <p:nvPr/>
          </p:nvSpPr>
          <p:spPr>
            <a:xfrm>
              <a:off x="912992" y="3220765"/>
              <a:ext cx="2330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cs typeface="+mn-ea"/>
                  <a:sym typeface="+mn-lt"/>
                </a:rPr>
                <a:t>北京，辽宁省，广州省</a:t>
              </a:r>
              <a:r>
                <a:rPr lang="en-US" altLang="zh-CN" sz="1400">
                  <a:cs typeface="+mn-ea"/>
                  <a:sym typeface="+mn-lt"/>
                </a:rPr>
                <a:t>...</a:t>
              </a:r>
              <a:endParaRPr lang="zh-CN" altLang="en-US" sz="1400"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E539660-FEE1-D5E1-A5BD-BA8100A4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502" y="5124713"/>
            <a:ext cx="6469941" cy="1364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DC1A35-7BDD-7D74-B95E-D00632FD8D86}"/>
              </a:ext>
            </a:extLst>
          </p:cNvPr>
          <p:cNvSpPr/>
          <p:nvPr/>
        </p:nvSpPr>
        <p:spPr>
          <a:xfrm>
            <a:off x="5113665" y="5337186"/>
            <a:ext cx="2319524" cy="243036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B1E140-7E16-8F7D-FB95-868CE8C0F91A}"/>
              </a:ext>
            </a:extLst>
          </p:cNvPr>
          <p:cNvSpPr/>
          <p:nvPr/>
        </p:nvSpPr>
        <p:spPr>
          <a:xfrm>
            <a:off x="5282462" y="5584917"/>
            <a:ext cx="4521067" cy="19613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449156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  <a:hlinkClick r:id="rId3"/>
              </a:rPr>
              <a:t>同源策略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例如：被钓鱼网站收集信息，使用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发起恶意请求，传递转账信息给银行服务器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浏览器的同源策略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9D863-5D91-F0F9-13C9-561446484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878" y="1433773"/>
            <a:ext cx="6750462" cy="157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38E9A-0480-8754-6F91-F3948EA4F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8" y="3868024"/>
            <a:ext cx="2613808" cy="20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92BE1-CB57-D0D2-114B-5F593C978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74" y="3965680"/>
            <a:ext cx="838273" cy="1211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70401A-B922-4E8A-67A3-66B3B0AC9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441" y="4140830"/>
            <a:ext cx="2225302" cy="87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34E799-BFC2-1C4E-0A39-404D650D9235}"/>
              </a:ext>
            </a:extLst>
          </p:cNvPr>
          <p:cNvSpPr txBox="1"/>
          <p:nvPr/>
        </p:nvSpPr>
        <p:spPr>
          <a:xfrm>
            <a:off x="7364948" y="5177365"/>
            <a:ext cx="1390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http://icbc.com.cn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78235-7EBB-2582-2B55-87C511F9FAD5}"/>
              </a:ext>
            </a:extLst>
          </p:cNvPr>
          <p:cNvSpPr txBox="1"/>
          <p:nvPr/>
        </p:nvSpPr>
        <p:spPr>
          <a:xfrm>
            <a:off x="822188" y="362355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http://icbcbc.com -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钓鱼网站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118BA2-CCCB-8641-87BE-694C08DDBF9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241743" y="4571523"/>
            <a:ext cx="4399131" cy="8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24B1E-D19C-143C-B8D7-8BD0BEE31DD2}"/>
              </a:ext>
            </a:extLst>
          </p:cNvPr>
          <p:cNvSpPr txBox="1"/>
          <p:nvPr/>
        </p:nvSpPr>
        <p:spPr>
          <a:xfrm>
            <a:off x="4270157" y="4358942"/>
            <a:ext cx="2712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携带用户身份信息，以及转账用户和金额等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F345780-55B2-4CCD-EBD0-AFAB6549B4B5}"/>
              </a:ext>
            </a:extLst>
          </p:cNvPr>
          <p:cNvCxnSpPr>
            <a:cxnSpLocks/>
          </p:cNvCxnSpPr>
          <p:nvPr/>
        </p:nvCxnSpPr>
        <p:spPr>
          <a:xfrm>
            <a:off x="1935673" y="2464085"/>
            <a:ext cx="29115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B38820B-0800-E4CF-0021-82889EDEA609}"/>
              </a:ext>
            </a:extLst>
          </p:cNvPr>
          <p:cNvCxnSpPr>
            <a:cxnSpLocks/>
          </p:cNvCxnSpPr>
          <p:nvPr/>
        </p:nvCxnSpPr>
        <p:spPr>
          <a:xfrm>
            <a:off x="4474686" y="1734636"/>
            <a:ext cx="39289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19AC6E-ABAD-B9A4-EA2F-95ECEB9D4017}"/>
              </a:ext>
            </a:extLst>
          </p:cNvPr>
          <p:cNvCxnSpPr>
            <a:cxnSpLocks/>
          </p:cNvCxnSpPr>
          <p:nvPr/>
        </p:nvCxnSpPr>
        <p:spPr>
          <a:xfrm>
            <a:off x="1935673" y="1940302"/>
            <a:ext cx="32813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730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源：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同源：网页加载时所在源，和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请求时的源（协议，域名，端口号）全部相同即为同源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作用：保护浏览器中网站的安全，</a:t>
            </a:r>
            <a:r>
              <a:rPr lang="zh-CN" altLang="en-US" dirty="0">
                <a:solidFill>
                  <a:srgbClr val="AD2A26"/>
                </a:solidFill>
                <a:cs typeface="+mn-ea"/>
                <a:sym typeface="+mn-lt"/>
              </a:rPr>
              <a:t>限制 </a:t>
            </a:r>
            <a:r>
              <a:rPr lang="en-US" altLang="zh-CN" dirty="0">
                <a:solidFill>
                  <a:srgbClr val="AD2A26"/>
                </a:solidFill>
                <a:cs typeface="+mn-ea"/>
                <a:sym typeface="+mn-lt"/>
              </a:rPr>
              <a:t>AJAX </a:t>
            </a:r>
            <a:r>
              <a:rPr lang="zh-CN" altLang="en-US" dirty="0">
                <a:solidFill>
                  <a:srgbClr val="AD2A26"/>
                </a:solidFill>
                <a:cs typeface="+mn-ea"/>
                <a:sym typeface="+mn-lt"/>
              </a:rPr>
              <a:t>只能向同源 </a:t>
            </a:r>
            <a:r>
              <a:rPr lang="en-US" altLang="zh-CN" dirty="0">
                <a:solidFill>
                  <a:srgbClr val="AD2A26"/>
                </a:solidFill>
                <a:cs typeface="+mn-ea"/>
                <a:sym typeface="+mn-lt"/>
              </a:rPr>
              <a:t>URL </a:t>
            </a:r>
            <a:r>
              <a:rPr lang="zh-CN" altLang="en-US">
                <a:solidFill>
                  <a:srgbClr val="AD2A26"/>
                </a:solidFill>
                <a:cs typeface="+mn-ea"/>
                <a:sym typeface="+mn-lt"/>
              </a:rPr>
              <a:t>发起请求</a:t>
            </a:r>
            <a:endParaRPr lang="en-US" altLang="zh-CN" dirty="0">
              <a:solidFill>
                <a:srgbClr val="AD2A26"/>
              </a:solidFill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浏览器的同源策略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F38E9A-0480-8754-6F91-F3948EA4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72" y="2855966"/>
            <a:ext cx="2613808" cy="20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92BE1-CB57-D0D2-114B-5F593C978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8" y="2953622"/>
            <a:ext cx="838273" cy="1211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70401A-B922-4E8A-67A3-66B3B0AC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325" y="3128772"/>
            <a:ext cx="2225302" cy="87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34E799-BFC2-1C4E-0A39-404D650D9235}"/>
              </a:ext>
            </a:extLst>
          </p:cNvPr>
          <p:cNvSpPr txBox="1"/>
          <p:nvPr/>
        </p:nvSpPr>
        <p:spPr>
          <a:xfrm>
            <a:off x="7808832" y="4165307"/>
            <a:ext cx="1390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http://icbc.com.cn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78235-7EBB-2582-2B55-87C511F9FAD5}"/>
              </a:ext>
            </a:extLst>
          </p:cNvPr>
          <p:cNvSpPr txBox="1"/>
          <p:nvPr/>
        </p:nvSpPr>
        <p:spPr>
          <a:xfrm>
            <a:off x="1266072" y="2611495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http://icbcbc.com -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钓鱼网站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118BA2-CCCB-8641-87BE-694C08DDBF9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685627" y="3559465"/>
            <a:ext cx="4399131" cy="8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24B1E-D19C-143C-B8D7-8BD0BEE31DD2}"/>
              </a:ext>
            </a:extLst>
          </p:cNvPr>
          <p:cNvSpPr txBox="1"/>
          <p:nvPr/>
        </p:nvSpPr>
        <p:spPr>
          <a:xfrm>
            <a:off x="4714041" y="3346884"/>
            <a:ext cx="2712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携带用户身份信息，以及转账用户和金额等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25ED55-F529-8410-698F-91A457D67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988" y="1633883"/>
            <a:ext cx="7346317" cy="73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29E5ECD7-EFF1-B9C2-82E0-4CAF08F7A9F3}"/>
              </a:ext>
            </a:extLst>
          </p:cNvPr>
          <p:cNvSpPr/>
          <p:nvPr/>
        </p:nvSpPr>
        <p:spPr>
          <a:xfrm>
            <a:off x="3790933" y="3239026"/>
            <a:ext cx="506027" cy="65694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5F37029-6B01-1100-8794-510314043C80}"/>
              </a:ext>
            </a:extLst>
          </p:cNvPr>
          <p:cNvCxnSpPr>
            <a:cxnSpLocks/>
          </p:cNvCxnSpPr>
          <p:nvPr/>
        </p:nvCxnSpPr>
        <p:spPr>
          <a:xfrm>
            <a:off x="4266253" y="2045355"/>
            <a:ext cx="5276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8830E4-22F8-8B8D-EDDC-FA922DCE3797}"/>
              </a:ext>
            </a:extLst>
          </p:cNvPr>
          <p:cNvCxnSpPr>
            <a:cxnSpLocks/>
          </p:cNvCxnSpPr>
          <p:nvPr/>
        </p:nvCxnSpPr>
        <p:spPr>
          <a:xfrm>
            <a:off x="5483974" y="2045355"/>
            <a:ext cx="5276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C150FBB-B3F5-3932-6AA9-0DB5E7254CA7}"/>
              </a:ext>
            </a:extLst>
          </p:cNvPr>
          <p:cNvCxnSpPr>
            <a:cxnSpLocks/>
          </p:cNvCxnSpPr>
          <p:nvPr/>
        </p:nvCxnSpPr>
        <p:spPr>
          <a:xfrm>
            <a:off x="6222300" y="2045355"/>
            <a:ext cx="285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909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什么是同源策略？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限制一个源对另外一个源资源交互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同源策略限制的是？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限制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只能访问同源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URL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什么情况下是同源？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网页加载时所在源，和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请求时的源（协议，域名，端口号）全部相同即为同源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03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跨域：从一个源的文档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脚本，加载另一个源的资源就产生了跨域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例如：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网页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所在源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访问的源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（协议，域名，端口）有一个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不同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，就发生了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域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访问，请求响应是失败的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需求：在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LiveServer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服务启动网页，用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访问本机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服务提供的省份列表接口，体验下跨域问题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跨域问题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F38E9A-0480-8754-6F91-F3948EA4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72" y="2802698"/>
            <a:ext cx="2613808" cy="20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92BE1-CB57-D0D2-114B-5F593C978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8" y="3024640"/>
            <a:ext cx="838273" cy="12116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34E799-BFC2-1C4E-0A39-404D650D9235}"/>
              </a:ext>
            </a:extLst>
          </p:cNvPr>
          <p:cNvSpPr txBox="1"/>
          <p:nvPr/>
        </p:nvSpPr>
        <p:spPr>
          <a:xfrm>
            <a:off x="7808832" y="4437739"/>
            <a:ext cx="1572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http://localhost:3000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78235-7EBB-2582-2B55-87C511F9FAD5}"/>
              </a:ext>
            </a:extLst>
          </p:cNvPr>
          <p:cNvSpPr txBox="1"/>
          <p:nvPr/>
        </p:nvSpPr>
        <p:spPr>
          <a:xfrm>
            <a:off x="1266072" y="2558227"/>
            <a:ext cx="1572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http://localhost:5500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118BA2-CCCB-8641-87BE-694C08DDBF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302649" y="3630483"/>
            <a:ext cx="4782109" cy="5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24B1E-D19C-143C-B8D7-8BD0BEE31DD2}"/>
              </a:ext>
            </a:extLst>
          </p:cNvPr>
          <p:cNvSpPr txBox="1"/>
          <p:nvPr/>
        </p:nvSpPr>
        <p:spPr>
          <a:xfrm>
            <a:off x="5576109" y="3367688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获取省份列表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29E5ECD7-EFF1-B9C2-82E0-4CAF08F7A9F3}"/>
              </a:ext>
            </a:extLst>
          </p:cNvPr>
          <p:cNvSpPr/>
          <p:nvPr/>
        </p:nvSpPr>
        <p:spPr>
          <a:xfrm>
            <a:off x="3812479" y="3293130"/>
            <a:ext cx="506027" cy="65694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0E1C17-5CFA-5E22-4585-8742D38AC6C4}"/>
              </a:ext>
            </a:extLst>
          </p:cNvPr>
          <p:cNvSpPr/>
          <p:nvPr/>
        </p:nvSpPr>
        <p:spPr>
          <a:xfrm>
            <a:off x="1843303" y="2978775"/>
            <a:ext cx="1459346" cy="13134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网页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A6829F-DB63-4939-14AD-165FE14DDF8D}"/>
              </a:ext>
            </a:extLst>
          </p:cNvPr>
          <p:cNvSpPr txBox="1"/>
          <p:nvPr/>
        </p:nvSpPr>
        <p:spPr>
          <a:xfrm>
            <a:off x="2194507" y="337756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E4"/>
                </a:solidFill>
                <a:cs typeface="+mn-ea"/>
                <a:sym typeface="+mn-lt"/>
              </a:rPr>
              <a:t>AJAX</a:t>
            </a:r>
            <a:endParaRPr lang="zh-CN" altLang="en-US" sz="2000">
              <a:solidFill>
                <a:srgbClr val="FFFFE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5DF6B3-8D5F-355C-C914-D1C2FA9808D4}"/>
              </a:ext>
            </a:extLst>
          </p:cNvPr>
          <p:cNvSpPr txBox="1"/>
          <p:nvPr/>
        </p:nvSpPr>
        <p:spPr>
          <a:xfrm>
            <a:off x="7808832" y="4208044"/>
            <a:ext cx="18774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http://hmajax.itheima.net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7F8890-03F6-D0FD-FCB3-36AE2830F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466" y="5146833"/>
            <a:ext cx="8032176" cy="396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22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9" grpId="0" animBg="1"/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什么是跨域访问？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网页所在源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请求的源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（协议，域名，端口号）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不完全相同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，就发生跨域访问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5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概念：项目是由很多个模块文件组成的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好处：提高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代码复用性，按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需加载，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独立作用域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使用：需要标准语法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进行使用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什么是模块化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BCCEFC-91AD-0E96-3488-3852B370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19" y="1591200"/>
            <a:ext cx="9969862" cy="807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B622D4-A2F6-E98F-9E36-83A2DFD1D9C3}"/>
              </a:ext>
            </a:extLst>
          </p:cNvPr>
          <p:cNvCxnSpPr>
            <a:cxnSpLocks/>
          </p:cNvCxnSpPr>
          <p:nvPr/>
        </p:nvCxnSpPr>
        <p:spPr>
          <a:xfrm>
            <a:off x="1542849" y="2320563"/>
            <a:ext cx="34490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25C3A73-D21A-DEAB-EFD0-BC933ABD9F8B}"/>
              </a:ext>
            </a:extLst>
          </p:cNvPr>
          <p:cNvSpPr/>
          <p:nvPr/>
        </p:nvSpPr>
        <p:spPr>
          <a:xfrm>
            <a:off x="5581332" y="3325305"/>
            <a:ext cx="5872235" cy="20853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index.js - Web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8695E40-2546-0E22-59C1-36A56F045474}"/>
              </a:ext>
            </a:extLst>
          </p:cNvPr>
          <p:cNvSpPr/>
          <p:nvPr/>
        </p:nvSpPr>
        <p:spPr>
          <a:xfrm>
            <a:off x="5854045" y="5554018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fs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C3C00-1823-6DE4-E539-07D468192172}"/>
              </a:ext>
            </a:extLst>
          </p:cNvPr>
          <p:cNvSpPr/>
          <p:nvPr/>
        </p:nvSpPr>
        <p:spPr>
          <a:xfrm>
            <a:off x="7297917" y="5565375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path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8C1924-7361-5B60-AF1A-FE052DC659D7}"/>
              </a:ext>
            </a:extLst>
          </p:cNvPr>
          <p:cNvSpPr/>
          <p:nvPr/>
        </p:nvSpPr>
        <p:spPr>
          <a:xfrm>
            <a:off x="8741789" y="5565375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http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265C533-46F4-4248-61A4-7BADADCF85AA}"/>
              </a:ext>
            </a:extLst>
          </p:cNvPr>
          <p:cNvSpPr/>
          <p:nvPr/>
        </p:nvSpPr>
        <p:spPr>
          <a:xfrm>
            <a:off x="10185661" y="5554018"/>
            <a:ext cx="933254" cy="933254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querystring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83C6DE-DA32-D1A5-67FE-5D015DAE5DEB}"/>
              </a:ext>
            </a:extLst>
          </p:cNvPr>
          <p:cNvSpPr/>
          <p:nvPr/>
        </p:nvSpPr>
        <p:spPr>
          <a:xfrm>
            <a:off x="7328886" y="3623516"/>
            <a:ext cx="2377126" cy="637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js </a:t>
            </a:r>
            <a:r>
              <a:rPr lang="zh-CN" altLang="en-US">
                <a:cs typeface="+mn-ea"/>
                <a:sym typeface="+mn-lt"/>
              </a:rPr>
              <a:t>代码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7AE7B58-FCA2-FA50-69AB-282848CC6606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6320672" y="4260656"/>
            <a:ext cx="2196777" cy="1293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5EBB86F-3DDF-70C0-1908-E62CB937086E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V="1">
            <a:off x="7764544" y="4260656"/>
            <a:ext cx="752905" cy="1304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834AAEC-7578-86EC-1B0D-CB43B6179CF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8517449" y="4260656"/>
            <a:ext cx="690967" cy="1304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32ED7C-C96C-20E3-C4DE-7ADC229EE9EC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8517449" y="4260656"/>
            <a:ext cx="2134839" cy="1293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66FC8923-1994-F54F-42A2-0F8FE30673CF}"/>
              </a:ext>
            </a:extLst>
          </p:cNvPr>
          <p:cNvSpPr/>
          <p:nvPr/>
        </p:nvSpPr>
        <p:spPr>
          <a:xfrm>
            <a:off x="4432169" y="3974083"/>
            <a:ext cx="933254" cy="933254"/>
          </a:xfrm>
          <a:prstGeom prst="ellipse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utils.js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D3F7CA-C70D-E527-27FE-9E3A7E2E41B5}"/>
              </a:ext>
            </a:extLst>
          </p:cNvPr>
          <p:cNvCxnSpPr>
            <a:cxnSpLocks/>
            <a:stCxn id="55" idx="6"/>
            <a:endCxn id="40" idx="1"/>
          </p:cNvCxnSpPr>
          <p:nvPr/>
        </p:nvCxnSpPr>
        <p:spPr>
          <a:xfrm flipV="1">
            <a:off x="5365423" y="3942086"/>
            <a:ext cx="1963463" cy="49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99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目标：前后端分离的项目，前端和后端不在一个源，还要保证数据通信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  <a:hlinkClick r:id="rId3"/>
              </a:rPr>
              <a:t>解决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：采用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CORS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（跨域资源共享），一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种基于 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 头的机制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，该机制通过允许服务器标示除了它自己以外的其他</a:t>
            </a:r>
            <a:r>
              <a:rPr lang="zh-CN" altLang="en-US" u="sng" dirty="0">
                <a:latin typeface="+mn-lt"/>
                <a:ea typeface="+mn-ea"/>
                <a:cs typeface="+mn-ea"/>
                <a:sym typeface="+mn-lt"/>
              </a:rPr>
              <a:t>源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（域、协议或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端口），来访问加载服务器上的资源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思路：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服务器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端：设置 </a:t>
            </a:r>
            <a:r>
              <a:rPr lang="en-US" altLang="zh-CN" sz="1600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Access-Control-Allow-Origin </a:t>
            </a:r>
            <a:r>
              <a:rPr lang="zh-CN" altLang="en-US" sz="1600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响应头字段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，允许除了它自己以外的源来访问自己的资源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前端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：正常发起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AJAX </a:t>
            </a: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请求，无需额外操作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跨域问题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解决方案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1 - CORS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F38E9A-0480-8754-6F91-F3948EA4F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4" y="2314428"/>
            <a:ext cx="2613808" cy="20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92BE1-CB57-D0D2-114B-5F593C978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20" y="2412084"/>
            <a:ext cx="838273" cy="12116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34E799-BFC2-1C4E-0A39-404D650D9235}"/>
              </a:ext>
            </a:extLst>
          </p:cNvPr>
          <p:cNvSpPr txBox="1"/>
          <p:nvPr/>
        </p:nvSpPr>
        <p:spPr>
          <a:xfrm>
            <a:off x="7147626" y="3678231"/>
            <a:ext cx="1572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http://localhost:3000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78235-7EBB-2582-2B55-87C511F9FAD5}"/>
              </a:ext>
            </a:extLst>
          </p:cNvPr>
          <p:cNvSpPr txBox="1"/>
          <p:nvPr/>
        </p:nvSpPr>
        <p:spPr>
          <a:xfrm>
            <a:off x="804434" y="2069957"/>
            <a:ext cx="1572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http://localhost:5500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118BA2-CCCB-8641-87BE-694C08DDBF9B}"/>
              </a:ext>
            </a:extLst>
          </p:cNvPr>
          <p:cNvCxnSpPr>
            <a:cxnSpLocks/>
          </p:cNvCxnSpPr>
          <p:nvPr/>
        </p:nvCxnSpPr>
        <p:spPr>
          <a:xfrm>
            <a:off x="3418242" y="2772046"/>
            <a:ext cx="4204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24B1E-D19C-143C-B8D7-8BD0BEE31DD2}"/>
              </a:ext>
            </a:extLst>
          </p:cNvPr>
          <p:cNvSpPr txBox="1"/>
          <p:nvPr/>
        </p:nvSpPr>
        <p:spPr>
          <a:xfrm>
            <a:off x="5029200" y="2487728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获取省份列表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D2BE2-F35C-7D21-B697-80F1997DE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644" y="2482623"/>
            <a:ext cx="603078" cy="129726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4D3343-EDC3-AFD1-22D3-178F6EAA9305}"/>
              </a:ext>
            </a:extLst>
          </p:cNvPr>
          <p:cNvCxnSpPr>
            <a:cxnSpLocks/>
          </p:cNvCxnSpPr>
          <p:nvPr/>
        </p:nvCxnSpPr>
        <p:spPr>
          <a:xfrm flipH="1">
            <a:off x="3418242" y="3390500"/>
            <a:ext cx="4204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FA7AE25-163B-60C7-B989-CC2B39850F9B}"/>
              </a:ext>
            </a:extLst>
          </p:cNvPr>
          <p:cNvSpPr txBox="1"/>
          <p:nvPr/>
        </p:nvSpPr>
        <p:spPr>
          <a:xfrm>
            <a:off x="4493913" y="3124600"/>
            <a:ext cx="2121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cs typeface="+mn-ea"/>
                <a:sym typeface="+mn-lt"/>
              </a:rPr>
              <a:t>Access-Control-Allow-Origin</a:t>
            </a:r>
            <a:r>
              <a:rPr lang="zh-CN" altLang="en-US" sz="1000">
                <a:cs typeface="+mn-ea"/>
                <a:sym typeface="+mn-lt"/>
              </a:rPr>
              <a:t>：</a:t>
            </a:r>
            <a:r>
              <a:rPr lang="en-US" altLang="zh-CN" sz="1000">
                <a:cs typeface="+mn-ea"/>
                <a:sym typeface="+mn-lt"/>
              </a:rPr>
              <a:t>*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F9B357-43CB-1B13-3D86-66B01204BF72}"/>
              </a:ext>
            </a:extLst>
          </p:cNvPr>
          <p:cNvSpPr txBox="1"/>
          <p:nvPr/>
        </p:nvSpPr>
        <p:spPr>
          <a:xfrm>
            <a:off x="5018897" y="3420903"/>
            <a:ext cx="1071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省份列表的数据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0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3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cors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导入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cors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函数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server.use()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给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服务添加插件功能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cors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函数调用传入给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服务，启动测试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跨域问题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解决方案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1 - CORS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A9C1F9C-BA6D-07FA-7B59-D1B6B24A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518" y="3636367"/>
            <a:ext cx="6774767" cy="289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B55E659-3862-F2CF-2C55-3F1622D91C10}"/>
              </a:ext>
            </a:extLst>
          </p:cNvPr>
          <p:cNvSpPr/>
          <p:nvPr/>
        </p:nvSpPr>
        <p:spPr>
          <a:xfrm>
            <a:off x="4911518" y="4744724"/>
            <a:ext cx="2448070" cy="522076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1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为什么要解决跨域问题？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因为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前后端分离的项目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，不在同一个源去开发项目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需要保证数据之间通信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跨域问题如何解决？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让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后端开启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CORS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跨域资源共享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在响应头设置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Access-Control-Allow-Origin: *</a:t>
            </a:r>
            <a:endParaRPr lang="en-US" altLang="zh-CN" sz="16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目标：开发环境用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cors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，上线部署关闭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cors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，并采用同源访问方式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做法：让后端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服务既可以提供数据接口，也可以返回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网页资源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好处：安全，后端的接口不允许非同源来访问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跨域问题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解决方案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同源访问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F38E9A-0480-8754-6F91-F3948EA4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14" y="3335362"/>
            <a:ext cx="2613808" cy="2051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92BE1-CB57-D0D2-114B-5F593C978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3433018"/>
            <a:ext cx="838273" cy="12116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34E799-BFC2-1C4E-0A39-404D650D9235}"/>
              </a:ext>
            </a:extLst>
          </p:cNvPr>
          <p:cNvSpPr txBox="1"/>
          <p:nvPr/>
        </p:nvSpPr>
        <p:spPr>
          <a:xfrm>
            <a:off x="7356074" y="4644703"/>
            <a:ext cx="1572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http://localhost:3000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78235-7EBB-2582-2B55-87C511F9FAD5}"/>
              </a:ext>
            </a:extLst>
          </p:cNvPr>
          <p:cNvSpPr txBox="1"/>
          <p:nvPr/>
        </p:nvSpPr>
        <p:spPr>
          <a:xfrm>
            <a:off x="813314" y="3090891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http://localhost:3000/index.html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118BA2-CCCB-8641-87BE-694C08DDBF9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27122" y="4038861"/>
            <a:ext cx="4204878" cy="8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3B24B1E-D19C-143C-B8D7-8BD0BEE31DD2}"/>
              </a:ext>
            </a:extLst>
          </p:cNvPr>
          <p:cNvSpPr txBox="1"/>
          <p:nvPr/>
        </p:nvSpPr>
        <p:spPr>
          <a:xfrm>
            <a:off x="5071860" y="3792980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获取省份列表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D2BE2-F35C-7D21-B697-80F1997D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24" y="3503557"/>
            <a:ext cx="603078" cy="129726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ACB3CC-1F56-B7A4-6C2F-EC4BFA888E74}"/>
              </a:ext>
            </a:extLst>
          </p:cNvPr>
          <p:cNvCxnSpPr>
            <a:cxnSpLocks/>
          </p:cNvCxnSpPr>
          <p:nvPr/>
        </p:nvCxnSpPr>
        <p:spPr>
          <a:xfrm flipH="1">
            <a:off x="3427122" y="4355044"/>
            <a:ext cx="4204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3D5A222-B121-932B-BA77-BE45B3661108}"/>
              </a:ext>
            </a:extLst>
          </p:cNvPr>
          <p:cNvSpPr txBox="1"/>
          <p:nvPr/>
        </p:nvSpPr>
        <p:spPr>
          <a:xfrm>
            <a:off x="5027777" y="4385447"/>
            <a:ext cx="1071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省份列表的数据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1703AB-07FC-483A-3931-A224D940F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666" y="5217680"/>
            <a:ext cx="5616427" cy="937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CORS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只适用于什么阶段的项目？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本地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开发阶段</a:t>
            </a:r>
            <a:r>
              <a:rPr lang="zh-CN" altLang="en-US" sz="1600" b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项目上线，如何解决跨域问题？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把前端项目和后端项目部署到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同一个源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下访问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需求：定义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utils.js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模块，封装基地址和求数组总和的函数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module.exports = {}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require('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')</a:t>
            </a: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模块名或路径：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内置模块：直接写名字（例如：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自定义模块：写模块文件路径（例如：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./utils.js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标准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7B126-637E-41F4-9341-34356ECA6654}"/>
              </a:ext>
            </a:extLst>
          </p:cNvPr>
          <p:cNvSpPr/>
          <p:nvPr/>
        </p:nvSpPr>
        <p:spPr>
          <a:xfrm>
            <a:off x="7255694" y="1149294"/>
            <a:ext cx="4346821" cy="15436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index.js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CCD9E-0F13-90E2-E790-1EA38F2A5FDB}"/>
              </a:ext>
            </a:extLst>
          </p:cNvPr>
          <p:cNvSpPr/>
          <p:nvPr/>
        </p:nvSpPr>
        <p:spPr>
          <a:xfrm>
            <a:off x="8240541" y="1374411"/>
            <a:ext cx="2377126" cy="637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js </a:t>
            </a:r>
            <a:r>
              <a:rPr lang="zh-CN" altLang="en-US">
                <a:cs typeface="+mn-ea"/>
                <a:sym typeface="+mn-lt"/>
              </a:rPr>
              <a:t>代码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19FE64-33D8-96F4-E626-B96FB8684ABE}"/>
              </a:ext>
            </a:extLst>
          </p:cNvPr>
          <p:cNvSpPr/>
          <p:nvPr/>
        </p:nvSpPr>
        <p:spPr>
          <a:xfrm>
            <a:off x="6270846" y="1446275"/>
            <a:ext cx="933254" cy="933254"/>
          </a:xfrm>
          <a:prstGeom prst="ellipse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utils.js</a:t>
            </a:r>
            <a:endParaRPr lang="zh-CN" altLang="en-US" sz="1200">
              <a:cs typeface="+mn-ea"/>
              <a:sym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4579DB-7D26-0880-5B49-E94B2F0A3935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7204100" y="1692981"/>
            <a:ext cx="1036441" cy="219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89BC477-4253-33A8-F00D-66982F06E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00" y="5092261"/>
            <a:ext cx="3398815" cy="708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C6090B-CC0C-5B7B-FADC-DC88B3AF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33" y="3018911"/>
            <a:ext cx="5868182" cy="1747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6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中什么是模块化？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每个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都是独立的模块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模块之间如何联系呢？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使用特定语法，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导出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导入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使用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标准规定如何导出和导入模块呢？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module.exports = {}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require('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')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模块名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路径如何选择？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内置模块，直接写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名字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。例如：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fs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path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自定义模块，写模块文件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路径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。例如：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./utils.js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3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97615B-882D-F2CA-3E12-C08D3089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36" y="1147400"/>
            <a:ext cx="5928874" cy="184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需求：封装并导出基地址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和求数组元素和的函数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默认标准使用：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default {}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变量名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from '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</a:t>
            </a: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默认支持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标准语法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如需使用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标准语法，在运行模块所在文件夹新建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文件，并设置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{ "type" : "module" 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标准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默认导出和导入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1A51C68-7AE3-C4B1-15A4-178F43E7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536" y="5561415"/>
            <a:ext cx="3170195" cy="990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3DB929-E2C9-BD3F-97CD-A5F94E7DD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536" y="3866400"/>
            <a:ext cx="3914040" cy="847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标准规定如何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导出和导入模块呢？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default {}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变量名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from 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</a:t>
            </a: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切换模块标准为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运行模块所在文件夹，新建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并设置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{ "type" : "module" }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6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需求：封装并导出基地址和求数组元素和的函数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命名标准使用：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修饰定义语句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{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同名变量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} from '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模块名或路径‘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如何选择：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按需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加载，使用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命名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导出和导入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全部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加载，使用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导出和导入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标准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命名导出和导入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B9B309-3D77-A71C-EC52-BD297260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11" y="3744257"/>
            <a:ext cx="6061544" cy="844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6D785E-25B4-A381-BD7B-B8429CFE9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639" y="2115770"/>
            <a:ext cx="7614902" cy="844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5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支持哪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种模块化标准？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CommonJS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标准语法（默认）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标准语法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命名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导出和导入的语法？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修饰定义的语句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{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同名变量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 } from 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模块名或路径‘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导出和导入的语法？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导出：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export default {}</a:t>
            </a: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导入：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变量名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from '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模块名或路径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82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dvwnmoq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rdvwnmoq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dvwnmoq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73891</TotalTime>
  <Words>2363</Words>
  <Application>Microsoft Office PowerPoint</Application>
  <PresentationFormat>宽屏</PresentationFormat>
  <Paragraphs>377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Node.js 模块化</vt:lpstr>
      <vt:lpstr>PowerPoint 演示文稿</vt:lpstr>
      <vt:lpstr>什么是模块化？</vt:lpstr>
      <vt:lpstr>CommonJS 标准</vt:lpstr>
      <vt:lpstr>PowerPoint 演示文稿</vt:lpstr>
      <vt:lpstr>ECMAScript 标准 - 默认导出和导入</vt:lpstr>
      <vt:lpstr>PowerPoint 演示文稿</vt:lpstr>
      <vt:lpstr>ECMAScript 标准 - 命名导出和导入</vt:lpstr>
      <vt:lpstr>PowerPoint 演示文稿</vt:lpstr>
      <vt:lpstr>包的概念</vt:lpstr>
      <vt:lpstr>PowerPoint 演示文稿</vt:lpstr>
      <vt:lpstr>npm - 软件包管理器</vt:lpstr>
      <vt:lpstr>npm - 软件包管理器</vt:lpstr>
      <vt:lpstr>PowerPoint 演示文稿</vt:lpstr>
      <vt:lpstr>npm - 安装所有依赖</vt:lpstr>
      <vt:lpstr>PowerPoint 演示文稿</vt:lpstr>
      <vt:lpstr>npm - 全局软件包 nodemon</vt:lpstr>
      <vt:lpstr>PowerPoint 演示文稿</vt:lpstr>
      <vt:lpstr>Node.js 总结</vt:lpstr>
      <vt:lpstr>Node.js 总结</vt:lpstr>
      <vt:lpstr>Node.js 总结</vt:lpstr>
      <vt:lpstr>Express - 框架</vt:lpstr>
      <vt:lpstr>Express - 框架</vt:lpstr>
      <vt:lpstr>PowerPoint 演示文稿</vt:lpstr>
      <vt:lpstr>浏览器的同源策略</vt:lpstr>
      <vt:lpstr>浏览器的同源策略</vt:lpstr>
      <vt:lpstr>PowerPoint 演示文稿</vt:lpstr>
      <vt:lpstr>跨域问题</vt:lpstr>
      <vt:lpstr>PowerPoint 演示文稿</vt:lpstr>
      <vt:lpstr>跨域问题 - 解决方案1 - CORS</vt:lpstr>
      <vt:lpstr>跨域问题 - 解决方案1 - CORS</vt:lpstr>
      <vt:lpstr>PowerPoint 演示文稿</vt:lpstr>
      <vt:lpstr>跨域问题 - 解决方案2 - 同源访问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6251</cp:revision>
  <dcterms:created xsi:type="dcterms:W3CDTF">2020-03-31T02:23:27Z</dcterms:created>
  <dcterms:modified xsi:type="dcterms:W3CDTF">2023-03-31T10:48:24Z</dcterms:modified>
</cp:coreProperties>
</file>