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8" r:id="rId2"/>
    <p:sldMasterId id="2147483672" r:id="rId3"/>
  </p:sldMasterIdLst>
  <p:notesMasterIdLst>
    <p:notesMasterId r:id="rId24"/>
  </p:notesMasterIdLst>
  <p:handoutMasterIdLst>
    <p:handoutMasterId r:id="rId25"/>
  </p:handoutMasterIdLst>
  <p:sldIdLst>
    <p:sldId id="533" r:id="rId4"/>
    <p:sldId id="785" r:id="rId5"/>
    <p:sldId id="671" r:id="rId6"/>
    <p:sldId id="786" r:id="rId7"/>
    <p:sldId id="790" r:id="rId8"/>
    <p:sldId id="682" r:id="rId9"/>
    <p:sldId id="791" r:id="rId10"/>
    <p:sldId id="792" r:id="rId11"/>
    <p:sldId id="774" r:id="rId12"/>
    <p:sldId id="793" r:id="rId13"/>
    <p:sldId id="794" r:id="rId14"/>
    <p:sldId id="795" r:id="rId15"/>
    <p:sldId id="796" r:id="rId16"/>
    <p:sldId id="799" r:id="rId17"/>
    <p:sldId id="797" r:id="rId18"/>
    <p:sldId id="798" r:id="rId19"/>
    <p:sldId id="800" r:id="rId20"/>
    <p:sldId id="801" r:id="rId21"/>
    <p:sldId id="802" r:id="rId22"/>
    <p:sldId id="264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B636A618-6940-41E8-82CB-62ECC432716C}">
          <p14:sldIdLst>
            <p14:sldId id="533"/>
            <p14:sldId id="785"/>
          </p14:sldIdLst>
        </p14:section>
        <p14:section name="01.Webpack简介及安装" id="{786E7714-96AC-4965-B8B0-A48400ABCDD6}">
          <p14:sldIdLst>
            <p14:sldId id="671"/>
            <p14:sldId id="786"/>
            <p14:sldId id="790"/>
            <p14:sldId id="682"/>
          </p14:sldIdLst>
        </p14:section>
        <p14:section name="02.Webpack修改入口和出口" id="{7823CDE4-77D6-4F10-82F4-01AAC5BA0A50}">
          <p14:sldIdLst>
            <p14:sldId id="791"/>
            <p14:sldId id="792"/>
          </p14:sldIdLst>
        </p14:section>
        <p14:section name="03.案例-打包注册用户网页-判断长度" id="{6EAACFAD-B917-457D-838C-1C5A3876A685}">
          <p14:sldIdLst>
            <p14:sldId id="774"/>
          </p14:sldIdLst>
        </p14:section>
        <p14:section name="04.Webpack自动生成html文件" id="{6C293770-8DE6-4967-82DE-04F5D4790733}">
          <p14:sldIdLst>
            <p14:sldId id="793"/>
          </p14:sldIdLst>
        </p14:section>
        <p14:section name="05.Webpack打包css代码" id="{47B666C5-A9C2-45D9-937F-0B1A62D85FE8}">
          <p14:sldIdLst>
            <p14:sldId id="794"/>
          </p14:sldIdLst>
        </p14:section>
        <p14:section name="06.Webpack打包less代码" id="{499699EA-78F0-4FEE-98F0-6743218126DD}">
          <p14:sldIdLst>
            <p14:sldId id="795"/>
          </p14:sldIdLst>
        </p14:section>
        <p14:section name="07.Webpack打包图片" id="{00C867C6-A500-4570-83A1-C3B112C4CE73}">
          <p14:sldIdLst>
            <p14:sldId id="796"/>
          </p14:sldIdLst>
        </p14:section>
        <p14:section name="08.Webpack集成babel编译器" id="{6E5EA9E1-BDD2-480C-816C-175261B87B04}">
          <p14:sldIdLst>
            <p14:sldId id="799"/>
          </p14:sldIdLst>
        </p14:section>
        <p14:section name="09.案例-注册用户完成" id="{FC9E6293-97FD-4891-A255-48304C8E7942}">
          <p14:sldIdLst>
            <p14:sldId id="797"/>
          </p14:sldIdLst>
        </p14:section>
        <p14:section name="10.Webpack开发服务器" id="{7B161B27-6F5B-4E25-9143-4F74F7613838}">
          <p14:sldIdLst>
            <p14:sldId id="798"/>
          </p14:sldIdLst>
        </p14:section>
        <p14:section name="11.Webpackc打包模式" id="{B2D362CF-A3D1-4AC4-B397-D983B75B5FCE}">
          <p14:sldIdLst>
            <p14:sldId id="800"/>
          </p14:sldIdLst>
        </p14:section>
        <p14:section name="12.Webpack开发调试sourcemap" id="{44DA08E1-1048-466F-81F4-139774E6FE45}">
          <p14:sldIdLst>
            <p14:sldId id="801"/>
          </p14:sldIdLst>
        </p14:section>
        <p14:section name="13.Webpack设置解析别名路径" id="{86F96D89-2EF8-45D2-A6FE-F87FB7B26E6F}">
          <p14:sldIdLst>
            <p14:sldId id="802"/>
          </p14:sldIdLst>
        </p14:section>
        <p14:section name="结束" id="{E3E7E6E3-CC1E-4C82-962F-F709400CA522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32BF72"/>
    <a:srgbClr val="AD2A26"/>
    <a:srgbClr val="000000"/>
    <a:srgbClr val="EF9345"/>
    <a:srgbClr val="FF5050"/>
    <a:srgbClr val="4C5252"/>
    <a:srgbClr val="AD2B26"/>
    <a:srgbClr val="558ED5"/>
    <a:srgbClr val="FEC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35" autoAdjust="0"/>
    <p:restoredTop sz="95852" autoAdjust="0"/>
  </p:normalViewPr>
  <p:slideViewPr>
    <p:cSldViewPr snapToGrid="0">
      <p:cViewPr varScale="1">
        <p:scale>
          <a:sx n="74" d="100"/>
          <a:sy n="74" d="100"/>
        </p:scale>
        <p:origin x="1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2023/4/1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79" y="100074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199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800"/>
            <a:ext cx="921423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520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66799"/>
            <a:ext cx="92160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E0CF0B1-7E75-B54E-8359-562E4E6644C7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BC8A4-50BE-9447-B0D9-0A685998A9E4}"/>
              </a:ext>
            </a:extLst>
          </p:cNvPr>
          <p:cNvSpPr txBox="1"/>
          <p:nvPr userDrawn="1"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C11AFD-584A-6F48-BEBA-E1A36CCE1746}"/>
              </a:ext>
            </a:extLst>
          </p:cNvPr>
          <p:cNvSpPr txBox="1"/>
          <p:nvPr userDrawn="1"/>
        </p:nvSpPr>
        <p:spPr>
          <a:xfrm>
            <a:off x="702992" y="2983479"/>
            <a:ext cx="387372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2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2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1CD556B1-7AB9-B742-A72E-038A2408768E}"/>
              </a:ext>
            </a:extLst>
          </p:cNvPr>
          <p:cNvCxnSpPr>
            <a:cxnSpLocks/>
          </p:cNvCxnSpPr>
          <p:nvPr userDrawn="1"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CEECEAF-BAB2-E14D-86C4-B8ECDB4D5F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000" cy="47088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7200"/>
            <a:ext cx="6300000" cy="4856400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5CCA9D-FB75-9B41-B37C-0D18AC324F38}"/>
              </a:ext>
            </a:extLst>
          </p:cNvPr>
          <p:cNvGrpSpPr/>
          <p:nvPr userDrawn="1"/>
        </p:nvGrpSpPr>
        <p:grpSpPr>
          <a:xfrm>
            <a:off x="2126595" y="2332800"/>
            <a:ext cx="2280944" cy="1113265"/>
            <a:chOff x="1984355" y="1296229"/>
            <a:chExt cx="2280944" cy="111326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D83D978-B2C5-414E-890D-8CB7A7B2AE6A}"/>
                </a:ext>
              </a:extLst>
            </p:cNvPr>
            <p:cNvSpPr txBox="1"/>
            <p:nvPr/>
          </p:nvSpPr>
          <p:spPr>
            <a:xfrm>
              <a:off x="2549296" y="1296229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3F7406-3DFB-D34E-B041-094BBE2B6623}"/>
                </a:ext>
              </a:extLst>
            </p:cNvPr>
            <p:cNvSpPr txBox="1"/>
            <p:nvPr/>
          </p:nvSpPr>
          <p:spPr>
            <a:xfrm>
              <a:off x="1984355" y="1947829"/>
              <a:ext cx="183394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9" name="直接连接符 2">
              <a:extLst>
                <a:ext uri="{FF2B5EF4-FFF2-40B4-BE49-F238E27FC236}">
                  <a16:creationId xmlns:a16="http://schemas.microsoft.com/office/drawing/2014/main" id="{D4FD31C8-36C2-404E-931B-C213DF1E45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3A3283D7-BC01-1E48-980E-6D10664F129E}"/>
                </a:ext>
              </a:extLst>
            </p:cNvPr>
            <p:cNvSpPr/>
            <p:nvPr/>
          </p:nvSpPr>
          <p:spPr>
            <a:xfrm rot="5400000">
              <a:off x="2142134" y="1454629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六边形 10">
              <a:extLst>
                <a:ext uri="{FF2B5EF4-FFF2-40B4-BE49-F238E27FC236}">
                  <a16:creationId xmlns:a16="http://schemas.microsoft.com/office/drawing/2014/main" id="{CFAB2163-27D6-E341-B8FD-53AD0A17FE01}"/>
                </a:ext>
              </a:extLst>
            </p:cNvPr>
            <p:cNvSpPr/>
            <p:nvPr/>
          </p:nvSpPr>
          <p:spPr>
            <a:xfrm rot="5400000">
              <a:off x="2037082" y="1659829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>
            <a:extLst>
              <a:ext uri="{FF2B5EF4-FFF2-40B4-BE49-F238E27FC236}">
                <a16:creationId xmlns:a16="http://schemas.microsoft.com/office/drawing/2014/main" id="{9D2EE3C4-1644-754F-AFBD-C2CAD065D382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FFB97071-E9EF-F540-836F-BCA09B1E61EF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+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六边形 4">
            <a:extLst>
              <a:ext uri="{FF2B5EF4-FFF2-40B4-BE49-F238E27FC236}">
                <a16:creationId xmlns:a16="http://schemas.microsoft.com/office/drawing/2014/main" id="{03FB8210-AFA4-3245-80E3-01EA48AAFAB9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  <p:sp>
        <p:nvSpPr>
          <p:cNvPr id="6" name="六边形 5">
            <a:extLst>
              <a:ext uri="{FF2B5EF4-FFF2-40B4-BE49-F238E27FC236}">
                <a16:creationId xmlns:a16="http://schemas.microsoft.com/office/drawing/2014/main" id="{6100D428-EF14-894C-AEBB-5CB6F6697F5B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20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591200"/>
            <a:ext cx="10720800" cy="455040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67" r:id="rId2"/>
    <p:sldLayoutId id="2147483699" r:id="rId3"/>
    <p:sldLayoutId id="2147483701" r:id="rId4"/>
    <p:sldLayoutId id="2147483671" r:id="rId5"/>
    <p:sldLayoutId id="2147483670" r:id="rId6"/>
    <p:sldLayoutId id="2147483683" r:id="rId7"/>
    <p:sldLayoutId id="2147483678" r:id="rId8"/>
    <p:sldLayoutId id="2147483679" r:id="rId9"/>
    <p:sldLayoutId id="2147483680" r:id="rId10"/>
    <p:sldLayoutId id="2147483677" r:id="rId11"/>
    <p:sldLayoutId id="2147483702" r:id="rId12"/>
    <p:sldLayoutId id="2147483703" r:id="rId13"/>
    <p:sldLayoutId id="2147483709" r:id="rId14"/>
    <p:sldLayoutId id="2147483704" r:id="rId15"/>
    <p:sldLayoutId id="2147483681" r:id="rId16"/>
    <p:sldLayoutId id="2147483693" r:id="rId17"/>
    <p:sldLayoutId id="2147483710" r:id="rId18"/>
    <p:sldLayoutId id="2147483706" r:id="rId1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plugins/html-webpack-plugin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loaders/css-loader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webpack.docschina.org/loaders/style-loader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loaders/less-loader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guides/asset-modules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beljs.cn/docs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webpack.docschina.org/loaders/babel-loader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guides/development/#using-webpack-dev-server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webpack.docschina.org/configuration/dev-server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5" Type="http://schemas.openxmlformats.org/officeDocument/2006/relationships/hyperlink" Target="https://webpack.docschina.org/configuration/mode/" TargetMode="Externa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guides/development/#using-source-maps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configuration/resolve#resolvealias" TargetMode="Externa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concepts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docschina.org/concepts/#entry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>
                <a:latin typeface="+mn-lt"/>
                <a:ea typeface="+mn-ea"/>
                <a:cs typeface="+mn-ea"/>
                <a:sym typeface="+mn-lt"/>
              </a:rPr>
              <a:t>Webpack</a:t>
            </a:r>
            <a:endParaRPr kumimoji="1" lang="zh-CN" altLang="en-US" sz="5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8099" y="3457853"/>
            <a:ext cx="10540999" cy="630237"/>
          </a:xfrm>
        </p:spPr>
        <p:txBody>
          <a:bodyPr/>
          <a:lstStyle/>
          <a:p>
            <a:r>
              <a:rPr kumimoji="1" lang="zh-CN" altLang="en-US">
                <a:latin typeface="+mn-lt"/>
                <a:ea typeface="+mn-ea"/>
                <a:cs typeface="+mn-ea"/>
                <a:sym typeface="+mn-lt"/>
              </a:rPr>
              <a:t>静态模块打包工具</a:t>
            </a:r>
          </a:p>
        </p:txBody>
      </p:sp>
    </p:spTree>
    <p:extLst>
      <p:ext uri="{BB962C8B-B14F-4D97-AF65-F5344CB8AC3E}">
        <p14:creationId xmlns:p14="http://schemas.microsoft.com/office/powerpoint/2010/main" val="193225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99"/>
    </mc:Choice>
    <mc:Fallback xmlns="">
      <p:transition advTm="23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插件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3"/>
              </a:rPr>
              <a:t> html-webpack-plugin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：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打包时生成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下载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html-webpack-plugin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本地软件包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配置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让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拥有插件功能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指定以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public/index.html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为模板复制到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dist/index.html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，并自动引入其他打包后资源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自动生成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EBAACD4-D876-5E86-BE8E-24C4FA0CF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628" y="3860909"/>
            <a:ext cx="5563765" cy="24229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1E0BCA6-025B-C915-808A-B8C1A0A7C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598" y="2399704"/>
            <a:ext cx="4553795" cy="517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986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加载器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3"/>
              </a:rPr>
              <a:t>css-loader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：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解析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4"/>
              </a:rPr>
              <a:t>加载器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4"/>
              </a:rPr>
              <a:t> style-loader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4"/>
              </a:rPr>
              <a:t>：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把解析后的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代码插入到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DOM</a:t>
            </a: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准备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文件引入到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src/main.js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中（压缩转译处理等）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下载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css-loader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和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style-loader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本地软件包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配置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让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拥有该加载器功能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打包后运行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dist/index.html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观察效果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注意：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默认只识别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和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json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文件内容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13DCD8-D79B-6802-1761-D66BF3F08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616" y="3276279"/>
            <a:ext cx="5082980" cy="31473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4D95CA5-4D8A-E3C1-A614-3629DCA5D3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7272" y="1891904"/>
            <a:ext cx="4790324" cy="541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180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加载器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3"/>
              </a:rPr>
              <a:t> less-loader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：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把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less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代码编译为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代码，还需要依赖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less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软件包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准备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less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样式并引入到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src/main.js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下载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less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和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less-loader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本地软件包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配置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让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拥有功能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打包后运行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dist/index.html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观察效果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less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模块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F7CF2C-47B8-DD42-EC4A-4B7D28667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376" y="2773402"/>
            <a:ext cx="5540220" cy="33683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F0B18B-B663-46CB-E523-3EAE3B9D8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3931" y="2069732"/>
            <a:ext cx="4263665" cy="5171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337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资源模块：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Webpack5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内置了资源模块的打包，无需下载额外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loader</a:t>
            </a: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准备图片素材到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src/assets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index.less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中给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body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添加背景图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main.js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中给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img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标签添加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logo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图片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配置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让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拥有打包图片功能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打包后运行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dist/index.html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观察效果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注意：判断临界值默认为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8KB</a:t>
            </a:r>
          </a:p>
          <a:p>
            <a:pPr marL="644888" lvl="1" indent="-285750">
              <a:buFont typeface="Wingdings" panose="05000000000000000000" pitchFamily="2" charset="2"/>
              <a:buChar char="ü"/>
            </a:pP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小于 </a:t>
            </a:r>
            <a:r>
              <a:rPr lang="en-US" altLang="zh-CN" sz="1600">
                <a:latin typeface="+mn-lt"/>
                <a:ea typeface="+mn-ea"/>
                <a:cs typeface="+mn-ea"/>
                <a:sym typeface="+mn-lt"/>
              </a:rPr>
              <a:t>8KB 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文件会被转成 </a:t>
            </a:r>
            <a:r>
              <a:rPr lang="en-US" altLang="zh-CN" sz="1600">
                <a:latin typeface="+mn-lt"/>
                <a:ea typeface="+mn-ea"/>
                <a:cs typeface="+mn-ea"/>
                <a:sym typeface="+mn-lt"/>
              </a:rPr>
              <a:t>data URI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600">
                <a:latin typeface="+mn-lt"/>
                <a:ea typeface="+mn-ea"/>
                <a:cs typeface="+mn-ea"/>
                <a:sym typeface="+mn-lt"/>
              </a:rPr>
              <a:t>base64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字符串）</a:t>
            </a:r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  <a:p>
            <a:pPr marL="644888" lvl="1" indent="-285750">
              <a:buFont typeface="Wingdings" panose="05000000000000000000" pitchFamily="2" charset="2"/>
              <a:buChar char="ü"/>
            </a:pP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大于 </a:t>
            </a:r>
            <a:r>
              <a:rPr lang="en-US" altLang="zh-CN" sz="1600">
                <a:latin typeface="+mn-lt"/>
                <a:ea typeface="+mn-ea"/>
                <a:cs typeface="+mn-ea"/>
                <a:sym typeface="+mn-lt"/>
              </a:rPr>
              <a:t>8KB 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文件会被复制到 </a:t>
            </a:r>
            <a:r>
              <a:rPr lang="en-US" altLang="zh-CN" sz="1600">
                <a:latin typeface="+mn-lt"/>
                <a:ea typeface="+mn-ea"/>
                <a:cs typeface="+mn-ea"/>
                <a:sym typeface="+mn-lt"/>
              </a:rPr>
              <a:t>dist 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下</a:t>
            </a:r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打包图片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3AC19F-5919-3838-3245-278AF3FD1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075" y="2189668"/>
            <a:ext cx="4900085" cy="40237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340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600">
                <a:latin typeface="+mn-lt"/>
                <a:ea typeface="+mn-ea"/>
                <a:cs typeface="+mn-ea"/>
                <a:sym typeface="+mn-lt"/>
                <a:hlinkClick r:id="rId3"/>
              </a:rPr>
              <a:t>babel 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  <a:hlinkClick r:id="rId3"/>
              </a:rPr>
              <a:t>定义：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是一个 </a:t>
            </a:r>
            <a:r>
              <a:rPr lang="en-US" altLang="zh-CN" sz="1600">
                <a:latin typeface="+mn-lt"/>
                <a:ea typeface="+mn-ea"/>
                <a:cs typeface="+mn-ea"/>
                <a:sym typeface="+mn-lt"/>
              </a:rPr>
              <a:t>JavaScript 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语法编译器，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将采用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ECMAScript 2015+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语法编写的代码转换为向后兼容的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JavaScript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语法，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以便能够运行在当前和旧版本的浏览器或其他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环境中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sz="1600">
                <a:latin typeface="+mn-lt"/>
                <a:ea typeface="+mn-ea"/>
                <a:cs typeface="+mn-ea"/>
                <a:sym typeface="+mn-lt"/>
                <a:hlinkClick r:id="rId4"/>
              </a:rPr>
              <a:t>babel-loader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  <a:hlinkClick r:id="rId4"/>
              </a:rPr>
              <a:t>：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让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可以使用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babel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转译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JavaScript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编写一段映射数组元素，每个数值 </a:t>
            </a:r>
            <a:r>
              <a:rPr lang="en-US" altLang="zh-CN" sz="1600">
                <a:latin typeface="+mn-lt"/>
                <a:ea typeface="+mn-ea"/>
                <a:cs typeface="+mn-ea"/>
                <a:sym typeface="+mn-lt"/>
              </a:rPr>
              <a:t>+ 1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的代码（要求用箭头函数）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下载 </a:t>
            </a:r>
            <a:r>
              <a:rPr lang="en-US" altLang="zh-CN" sz="1600">
                <a:latin typeface="+mn-lt"/>
                <a:ea typeface="+mn-ea"/>
                <a:cs typeface="+mn-ea"/>
                <a:sym typeface="+mn-lt"/>
              </a:rPr>
              <a:t>babel babel-loader core 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本地软件包</a:t>
            </a:r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配置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让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拥有功能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打包运行后 </a:t>
            </a:r>
            <a:r>
              <a:rPr lang="en-US" altLang="zh-CN" sz="1600">
                <a:latin typeface="+mn-lt"/>
                <a:ea typeface="+mn-ea"/>
                <a:cs typeface="+mn-ea"/>
                <a:sym typeface="+mn-lt"/>
              </a:rPr>
              <a:t>dist/index.html 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观察效果</a:t>
            </a:r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AutoNum type="arabicPeriod"/>
            </a:pPr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babel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编译器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FA7DC8-62DB-F847-A4EC-4D2220EAD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022" y="1002233"/>
            <a:ext cx="6341729" cy="5171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577741-EEA4-162C-F5E1-9096D44E1A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521" y="2531848"/>
            <a:ext cx="4575229" cy="3946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A1F26F18-6D69-60A3-A573-BB1ABFA38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578635"/>
              </p:ext>
            </p:extLst>
          </p:nvPr>
        </p:nvGraphicFramePr>
        <p:xfrm>
          <a:off x="814872" y="4994863"/>
          <a:ext cx="49659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980">
                  <a:extLst>
                    <a:ext uri="{9D8B030D-6E8A-4147-A177-3AD203B41FA5}">
                      <a16:colId xmlns:a16="http://schemas.microsoft.com/office/drawing/2014/main" val="4246115253"/>
                    </a:ext>
                  </a:extLst>
                </a:gridCol>
                <a:gridCol w="2482980">
                  <a:extLst>
                    <a:ext uri="{9D8B030D-6E8A-4147-A177-3AD203B41FA5}">
                      <a16:colId xmlns:a16="http://schemas.microsoft.com/office/drawing/2014/main" val="2373528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作用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09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@babel/core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Js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编译器，分析</a:t>
                      </a:r>
                      <a:r>
                        <a:rPr lang="zh-CN" altLang="en-US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代码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96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@babel/preset-env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babel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预设，规则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9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babel-loader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让 </a:t>
                      </a:r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webpack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翻译 </a:t>
                      </a:r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js </a:t>
                      </a:r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代码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36857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4256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注册用户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完成功能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5F3373E-F2B6-8FCA-06DC-61532A667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800"/>
            <a:ext cx="9214230" cy="45504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需求：点击注册按钮，提交用户名和密码到服务器完成注册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npm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下载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axios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引入到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src/main.js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中编写业务实现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打包后运行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dist/index.html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观察效果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4392D9-7200-7B86-179F-77CC6A6443A2}"/>
              </a:ext>
            </a:extLst>
          </p:cNvPr>
          <p:cNvSpPr/>
          <p:nvPr/>
        </p:nvSpPr>
        <p:spPr>
          <a:xfrm>
            <a:off x="1294671" y="5017853"/>
            <a:ext cx="1745736" cy="466644"/>
          </a:xfrm>
          <a:prstGeom prst="rect">
            <a:avLst/>
          </a:prstGeom>
          <a:solidFill>
            <a:srgbClr val="AD2A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main.</a:t>
            </a:r>
            <a:r>
              <a:rPr lang="en-US" altLang="zh-CN" sz="1400" dirty="0">
                <a:cs typeface="+mn-ea"/>
                <a:sym typeface="+mn-lt"/>
              </a:rPr>
              <a:t>js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084483B-9DFB-0113-D9B5-7BFDAC621869}"/>
              </a:ext>
            </a:extLst>
          </p:cNvPr>
          <p:cNvSpPr/>
          <p:nvPr/>
        </p:nvSpPr>
        <p:spPr>
          <a:xfrm>
            <a:off x="1679999" y="4107497"/>
            <a:ext cx="1297449" cy="466644"/>
          </a:xfrm>
          <a:prstGeom prst="rect">
            <a:avLst/>
          </a:prstGeom>
          <a:solidFill>
            <a:srgbClr val="EF93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utils/check.js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9451224-2E78-B241-2CB4-97602EE7C65C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 flipH="1">
            <a:off x="2167539" y="4574141"/>
            <a:ext cx="161185" cy="443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D1D472A-E3E2-61EF-752E-7C56F4DD40E2}"/>
              </a:ext>
            </a:extLst>
          </p:cNvPr>
          <p:cNvSpPr/>
          <p:nvPr/>
        </p:nvSpPr>
        <p:spPr>
          <a:xfrm>
            <a:off x="867745" y="3946143"/>
            <a:ext cx="2599589" cy="1913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项目文件夹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EB9DF7-7848-0B92-2966-76EDF18B596B}"/>
              </a:ext>
            </a:extLst>
          </p:cNvPr>
          <p:cNvSpPr txBox="1"/>
          <p:nvPr/>
        </p:nvSpPr>
        <p:spPr>
          <a:xfrm>
            <a:off x="3996735" y="5551887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Node</a:t>
            </a:r>
            <a:r>
              <a:rPr lang="zh-CN" altLang="en-US" sz="1400">
                <a:cs typeface="+mn-ea"/>
                <a:sym typeface="+mn-lt"/>
              </a:rPr>
              <a:t>环境</a:t>
            </a:r>
            <a:r>
              <a:rPr lang="en-US" altLang="zh-CN" sz="1400">
                <a:cs typeface="+mn-ea"/>
                <a:sym typeface="+mn-lt"/>
              </a:rPr>
              <a:t>+Webpack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0A45581-384E-499A-A330-45B148FDA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296" y="4340779"/>
            <a:ext cx="988332" cy="1051513"/>
          </a:xfrm>
          <a:prstGeom prst="rect">
            <a:avLst/>
          </a:prstGeom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54515D29-E765-2D64-9340-8FDFEB03AE93}"/>
              </a:ext>
            </a:extLst>
          </p:cNvPr>
          <p:cNvSpPr/>
          <p:nvPr/>
        </p:nvSpPr>
        <p:spPr>
          <a:xfrm>
            <a:off x="3624566" y="4681870"/>
            <a:ext cx="6706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CFFA60AC-55F8-95A9-A6BA-AC6E247424C5}"/>
              </a:ext>
            </a:extLst>
          </p:cNvPr>
          <p:cNvSpPr/>
          <p:nvPr/>
        </p:nvSpPr>
        <p:spPr>
          <a:xfrm>
            <a:off x="5574347" y="4681869"/>
            <a:ext cx="6706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B89DA50-B4CD-4808-F204-A6495A77BA67}"/>
              </a:ext>
            </a:extLst>
          </p:cNvPr>
          <p:cNvSpPr/>
          <p:nvPr/>
        </p:nvSpPr>
        <p:spPr>
          <a:xfrm>
            <a:off x="6385749" y="3946143"/>
            <a:ext cx="3068427" cy="1913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0000"/>
                </a:solidFill>
                <a:cs typeface="+mn-ea"/>
                <a:sym typeface="+mn-lt"/>
              </a:rPr>
              <a:t>dist </a:t>
            </a:r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文件夹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086B1D6-6511-3FCE-876F-73C33B5A2AC6}"/>
              </a:ext>
            </a:extLst>
          </p:cNvPr>
          <p:cNvSpPr/>
          <p:nvPr/>
        </p:nvSpPr>
        <p:spPr>
          <a:xfrm>
            <a:off x="7047094" y="4955697"/>
            <a:ext cx="818611" cy="466644"/>
          </a:xfrm>
          <a:prstGeom prst="rect">
            <a:avLst/>
          </a:prstGeom>
          <a:solidFill>
            <a:srgbClr val="AD2A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app.js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2793D7B-1505-0E7B-9CE5-51172DC267C9}"/>
              </a:ext>
            </a:extLst>
          </p:cNvPr>
          <p:cNvSpPr/>
          <p:nvPr/>
        </p:nvSpPr>
        <p:spPr>
          <a:xfrm>
            <a:off x="7047094" y="4215225"/>
            <a:ext cx="1745736" cy="466644"/>
          </a:xfrm>
          <a:prstGeom prst="rect">
            <a:avLst/>
          </a:prstGeom>
          <a:solidFill>
            <a:srgbClr val="32BF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index.html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E7BD6D8-1E4B-22C0-BB6D-6141DD3673B1}"/>
              </a:ext>
            </a:extLst>
          </p:cNvPr>
          <p:cNvCxnSpPr>
            <a:cxnSpLocks/>
            <a:stCxn id="32" idx="0"/>
            <a:endCxn id="33" idx="2"/>
          </p:cNvCxnSpPr>
          <p:nvPr/>
        </p:nvCxnSpPr>
        <p:spPr>
          <a:xfrm flipV="1">
            <a:off x="7456400" y="4681869"/>
            <a:ext cx="463562" cy="273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0217ED6-AAEE-00DB-E472-1A499AA8A65C}"/>
              </a:ext>
            </a:extLst>
          </p:cNvPr>
          <p:cNvGrpSpPr/>
          <p:nvPr/>
        </p:nvGrpSpPr>
        <p:grpSpPr>
          <a:xfrm>
            <a:off x="9787263" y="3982825"/>
            <a:ext cx="1752752" cy="1800844"/>
            <a:chOff x="834341" y="4192430"/>
            <a:chExt cx="1752752" cy="1800844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29BC68DD-FBFF-0F11-F6E6-1B493E927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341" y="4192430"/>
              <a:ext cx="1752752" cy="1394581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482AEEF5-E438-0D26-A62A-DF1456CFD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3560" y="4317163"/>
              <a:ext cx="814314" cy="826653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84D41AC-62B9-CD5E-58AD-DED18C91EB31}"/>
                </a:ext>
              </a:extLst>
            </p:cNvPr>
            <p:cNvSpPr txBox="1"/>
            <p:nvPr/>
          </p:nvSpPr>
          <p:spPr>
            <a:xfrm>
              <a:off x="1281951" y="5623942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浏览器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A2E02AB-2161-2627-74E8-65160776CC8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792830" y="4448547"/>
            <a:ext cx="9944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990857E-F859-6117-39F1-44D7C726F15B}"/>
              </a:ext>
            </a:extLst>
          </p:cNvPr>
          <p:cNvSpPr/>
          <p:nvPr/>
        </p:nvSpPr>
        <p:spPr>
          <a:xfrm>
            <a:off x="956279" y="4107497"/>
            <a:ext cx="655720" cy="466644"/>
          </a:xfrm>
          <a:prstGeom prst="rect">
            <a:avLst/>
          </a:prstGeom>
          <a:solidFill>
            <a:srgbClr val="EF93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axios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765A877-8189-2EA2-B22A-8ED35A893196}"/>
              </a:ext>
            </a:extLst>
          </p:cNvPr>
          <p:cNvCxnSpPr>
            <a:cxnSpLocks/>
            <a:stCxn id="40" idx="2"/>
            <a:endCxn id="3" idx="0"/>
          </p:cNvCxnSpPr>
          <p:nvPr/>
        </p:nvCxnSpPr>
        <p:spPr>
          <a:xfrm>
            <a:off x="1284139" y="4574141"/>
            <a:ext cx="883400" cy="443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ABD41BE2-2047-7888-1800-691928806421}"/>
              </a:ext>
            </a:extLst>
          </p:cNvPr>
          <p:cNvSpPr/>
          <p:nvPr/>
        </p:nvSpPr>
        <p:spPr>
          <a:xfrm>
            <a:off x="3033501" y="4107497"/>
            <a:ext cx="368449" cy="466644"/>
          </a:xfrm>
          <a:prstGeom prst="rect">
            <a:avLst/>
          </a:prstGeom>
          <a:solidFill>
            <a:srgbClr val="EF93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...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356CCE7-5FB4-DEF1-C3AC-451CDAA6E0BE}"/>
              </a:ext>
            </a:extLst>
          </p:cNvPr>
          <p:cNvCxnSpPr>
            <a:cxnSpLocks/>
            <a:stCxn id="48" idx="2"/>
            <a:endCxn id="3" idx="0"/>
          </p:cNvCxnSpPr>
          <p:nvPr/>
        </p:nvCxnSpPr>
        <p:spPr>
          <a:xfrm flipH="1">
            <a:off x="2167539" y="4574141"/>
            <a:ext cx="1050187" cy="4437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93A2F8A8-B143-E69F-D741-B2602BC9D281}"/>
              </a:ext>
            </a:extLst>
          </p:cNvPr>
          <p:cNvSpPr/>
          <p:nvPr/>
        </p:nvSpPr>
        <p:spPr>
          <a:xfrm>
            <a:off x="7974219" y="4955697"/>
            <a:ext cx="818611" cy="466644"/>
          </a:xfrm>
          <a:prstGeom prst="rect">
            <a:avLst/>
          </a:prstGeom>
          <a:solidFill>
            <a:srgbClr val="99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...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350AEC6-A4E4-E9CE-523C-C7D02CEADCBE}"/>
              </a:ext>
            </a:extLst>
          </p:cNvPr>
          <p:cNvCxnSpPr>
            <a:cxnSpLocks/>
            <a:stCxn id="60" idx="0"/>
            <a:endCxn id="33" idx="2"/>
          </p:cNvCxnSpPr>
          <p:nvPr/>
        </p:nvCxnSpPr>
        <p:spPr>
          <a:xfrm flipH="1" flipV="1">
            <a:off x="7919962" y="4681869"/>
            <a:ext cx="463563" cy="273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34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9" grpId="0" animBg="1"/>
      <p:bldP spid="20" grpId="0"/>
      <p:bldP spid="27" grpId="0" animBg="1"/>
      <p:bldP spid="28" grpId="0" animBg="1"/>
      <p:bldP spid="31" grpId="0" animBg="1"/>
      <p:bldP spid="32" grpId="0" animBg="1"/>
      <p:bldP spid="33" grpId="0" animBg="1"/>
      <p:bldP spid="40" grpId="0" animBg="1"/>
      <p:bldP spid="48" grpId="0" animBg="1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3"/>
              </a:rPr>
              <a:t>webpack-dev-server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4"/>
              </a:rPr>
              <a:t>：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快速开发应用程序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作用：启动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Web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服务，打包输出源码在内存，并检测代码变化热更新到网页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下载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webpack-dev-server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软件包到当前项目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配置自定义命令，并设置打包的模式为开发模式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npm run dev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来启动开发服务器，试试热更新效果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开发服务器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9D56CB-B8DD-58D5-C0D6-0BD2592F0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789" y="3156421"/>
            <a:ext cx="4861981" cy="11049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3DDEF4E-D636-ABCE-55BD-2C378FCF9890}"/>
              </a:ext>
            </a:extLst>
          </p:cNvPr>
          <p:cNvSpPr/>
          <p:nvPr/>
        </p:nvSpPr>
        <p:spPr>
          <a:xfrm>
            <a:off x="6921429" y="3708919"/>
            <a:ext cx="4359280" cy="298580"/>
          </a:xfrm>
          <a:prstGeom prst="rect">
            <a:avLst/>
          </a:prstGeom>
          <a:noFill/>
          <a:ln w="1905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69D056-E3FB-3F83-3381-8471B9449E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1429" y="2382260"/>
            <a:ext cx="4642007" cy="5622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989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A37E013-640A-BCC2-E4E6-6EB0D4C6D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988" y="4202887"/>
            <a:ext cx="4709568" cy="1059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BF2E50-A2B8-E2A8-6C36-D0C6AE7C6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582" y="1745969"/>
            <a:ext cx="3337849" cy="1577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5"/>
              </a:rPr>
              <a:t>打包模式：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告知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使用相应模式的内置优化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分类：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设置：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方式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配置文件设置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mode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选项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方式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package.json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命令行设置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mode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参数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注意：命令行设置的优先级高于配置文件中的，推荐用命令行设置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打包模式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8F17C-75E2-6683-FD00-010F42E5908C}"/>
              </a:ext>
            </a:extLst>
          </p:cNvPr>
          <p:cNvSpPr/>
          <p:nvPr/>
        </p:nvSpPr>
        <p:spPr>
          <a:xfrm>
            <a:off x="7033400" y="4725953"/>
            <a:ext cx="4359280" cy="298580"/>
          </a:xfrm>
          <a:prstGeom prst="rect">
            <a:avLst/>
          </a:prstGeom>
          <a:noFill/>
          <a:ln w="1905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3F37211-4D64-55B2-6444-0AAA568D1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20607"/>
              </p:ext>
            </p:extLst>
          </p:nvPr>
        </p:nvGraphicFramePr>
        <p:xfrm>
          <a:off x="816302" y="2534708"/>
          <a:ext cx="53512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628">
                  <a:extLst>
                    <a:ext uri="{9D8B030D-6E8A-4147-A177-3AD203B41FA5}">
                      <a16:colId xmlns:a16="http://schemas.microsoft.com/office/drawing/2014/main" val="130227895"/>
                    </a:ext>
                  </a:extLst>
                </a:gridCol>
                <a:gridCol w="1315766">
                  <a:extLst>
                    <a:ext uri="{9D8B030D-6E8A-4147-A177-3AD203B41FA5}">
                      <a16:colId xmlns:a16="http://schemas.microsoft.com/office/drawing/2014/main" val="1245443441"/>
                    </a:ext>
                  </a:extLst>
                </a:gridCol>
                <a:gridCol w="3093839">
                  <a:extLst>
                    <a:ext uri="{9D8B030D-6E8A-4147-A177-3AD203B41FA5}">
                      <a16:colId xmlns:a16="http://schemas.microsoft.com/office/drawing/2014/main" val="3501316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模式名称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模式名字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特点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86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开发模式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development</a:t>
                      </a:r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调试代码，实时加载，模块热替换等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32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生产模式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production</a:t>
                      </a:r>
                      <a:endParaRPr lang="zh-CN" altLang="en-US" sz="14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压缩代码，资源优化，更轻量等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219169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7867445-5086-23C7-4872-0276C46B31F8}"/>
              </a:ext>
            </a:extLst>
          </p:cNvPr>
          <p:cNvSpPr/>
          <p:nvPr/>
        </p:nvSpPr>
        <p:spPr>
          <a:xfrm>
            <a:off x="8398780" y="2817588"/>
            <a:ext cx="1715604" cy="298580"/>
          </a:xfrm>
          <a:prstGeom prst="rect">
            <a:avLst/>
          </a:prstGeom>
          <a:noFill/>
          <a:ln w="1905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50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3"/>
              </a:rPr>
              <a:t>source map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：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可以准确追踪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error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和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warning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在原始代码的位置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问题：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代码被压缩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和混淆，无法正确定位源代码位置（行数和列数）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设置：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配置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devtool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选项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inline-source-map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 选项：把源码的位置信息一起打包在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文件内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注意：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source map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仅适用于开发环境，不要在生产环境使用（防止被轻易查看源码位置）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开发环境调错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source map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346AD5-4B88-4857-44A6-2B1E8A702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01" y="3212850"/>
            <a:ext cx="3337849" cy="16079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29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解析别名：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配置模块如何解析，创建 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import 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或 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require 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的别名，来确保模块引入变得更简单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例如：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原来路径如下：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配置解析别名：在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中设置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解析别名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alias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D4D18F-5355-2F8D-EA80-70E8967B2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800" y="2423340"/>
            <a:ext cx="5509736" cy="484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2A4F75-7191-DD71-4A05-19AE97996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49" y="3421024"/>
            <a:ext cx="5143946" cy="2720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46A548-3EA9-538D-DA58-7574206C25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429000"/>
            <a:ext cx="5509737" cy="5105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C33ABF9-E090-4974-1467-3C0AE2E420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2799" y="4274716"/>
            <a:ext cx="5509736" cy="5184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511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B5E5877-FD6A-7233-BF27-44A5A2C4B0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7200" y="1089794"/>
            <a:ext cx="6300000" cy="4856400"/>
          </a:xfrm>
        </p:spPr>
        <p:txBody>
          <a:bodyPr/>
          <a:lstStyle/>
          <a:p>
            <a:r>
              <a:rPr lang="en-US" altLang="zh-CN">
                <a:cs typeface="+mn-ea"/>
                <a:sym typeface="+mn-lt"/>
              </a:rPr>
              <a:t>Webpack </a:t>
            </a:r>
            <a:r>
              <a:rPr lang="zh-CN" altLang="en-US">
                <a:cs typeface="+mn-ea"/>
                <a:sym typeface="+mn-lt"/>
              </a:rPr>
              <a:t>简介与体验</a:t>
            </a:r>
          </a:p>
          <a:p>
            <a:r>
              <a:rPr lang="zh-CN" altLang="en-US">
                <a:cs typeface="+mn-ea"/>
                <a:sym typeface="+mn-lt"/>
              </a:rPr>
              <a:t>案例 </a:t>
            </a:r>
            <a:r>
              <a:rPr lang="en-US" altLang="zh-CN">
                <a:cs typeface="+mn-ea"/>
                <a:sym typeface="+mn-lt"/>
              </a:rPr>
              <a:t>- </a:t>
            </a:r>
            <a:r>
              <a:rPr lang="zh-CN" altLang="en-US">
                <a:cs typeface="+mn-ea"/>
                <a:sym typeface="+mn-lt"/>
              </a:rPr>
              <a:t>打包注册用户网页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插件 </a:t>
            </a:r>
            <a:r>
              <a:rPr lang="en-US" altLang="zh-CN">
                <a:cs typeface="+mn-ea"/>
                <a:sym typeface="+mn-lt"/>
              </a:rPr>
              <a:t>plugins </a:t>
            </a:r>
            <a:r>
              <a:rPr lang="zh-CN" altLang="en-US">
                <a:cs typeface="+mn-ea"/>
                <a:sym typeface="+mn-lt"/>
              </a:rPr>
              <a:t>和加载器 </a:t>
            </a:r>
            <a:r>
              <a:rPr lang="en-US" altLang="zh-CN">
                <a:cs typeface="+mn-ea"/>
                <a:sym typeface="+mn-lt"/>
              </a:rPr>
              <a:t>loader </a:t>
            </a:r>
            <a:r>
              <a:rPr lang="zh-CN" altLang="en-US">
                <a:cs typeface="+mn-ea"/>
                <a:sym typeface="+mn-lt"/>
              </a:rPr>
              <a:t>的使用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案例</a:t>
            </a:r>
            <a:r>
              <a:rPr lang="en-US" altLang="zh-CN">
                <a:cs typeface="+mn-ea"/>
                <a:sym typeface="+mn-lt"/>
              </a:rPr>
              <a:t>-</a:t>
            </a:r>
            <a:r>
              <a:rPr lang="zh-CN" altLang="en-US">
                <a:cs typeface="+mn-ea"/>
                <a:sym typeface="+mn-lt"/>
              </a:rPr>
              <a:t>注册用户完成</a:t>
            </a:r>
            <a:r>
              <a:rPr lang="en-US" altLang="zh-CN">
                <a:cs typeface="+mn-ea"/>
                <a:sym typeface="+mn-lt"/>
              </a:rPr>
              <a:t>-npm</a:t>
            </a:r>
            <a:r>
              <a:rPr lang="zh-CN" altLang="en-US">
                <a:cs typeface="+mn-ea"/>
                <a:sym typeface="+mn-lt"/>
              </a:rPr>
              <a:t> 作用在前端项目</a:t>
            </a:r>
            <a:endParaRPr lang="en-US" altLang="zh-CN">
              <a:cs typeface="+mn-ea"/>
              <a:sym typeface="+mn-lt"/>
            </a:endParaRPr>
          </a:p>
          <a:p>
            <a:r>
              <a:rPr lang="en-US" altLang="zh-CN">
                <a:cs typeface="+mn-ea"/>
                <a:sym typeface="+mn-lt"/>
              </a:rPr>
              <a:t>Webpack </a:t>
            </a:r>
            <a:r>
              <a:rPr lang="zh-CN" altLang="en-US">
                <a:cs typeface="+mn-ea"/>
                <a:sym typeface="+mn-lt"/>
              </a:rPr>
              <a:t>开发服务器，打包模式</a:t>
            </a:r>
            <a:endParaRPr lang="en-US" altLang="zh-CN">
              <a:cs typeface="+mn-ea"/>
              <a:sym typeface="+mn-lt"/>
            </a:endParaRPr>
          </a:p>
          <a:p>
            <a:r>
              <a:rPr lang="zh-CN" altLang="en-US">
                <a:cs typeface="+mn-ea"/>
                <a:sym typeface="+mn-lt"/>
              </a:rPr>
              <a:t>调试代码 </a:t>
            </a:r>
            <a:r>
              <a:rPr lang="en-US" altLang="zh-CN">
                <a:cs typeface="+mn-ea"/>
                <a:sym typeface="+mn-lt"/>
              </a:rPr>
              <a:t>source map</a:t>
            </a:r>
          </a:p>
          <a:p>
            <a:r>
              <a:rPr lang="zh-CN" altLang="en-US">
                <a:cs typeface="+mn-ea"/>
                <a:sym typeface="+mn-lt"/>
              </a:rPr>
              <a:t>配置 </a:t>
            </a:r>
            <a:r>
              <a:rPr lang="en-US" altLang="zh-CN">
                <a:cs typeface="+mn-ea"/>
                <a:sym typeface="+mn-lt"/>
              </a:rPr>
              <a:t>@ </a:t>
            </a:r>
            <a:r>
              <a:rPr lang="zh-CN" altLang="en-US">
                <a:cs typeface="+mn-ea"/>
                <a:sym typeface="+mn-lt"/>
              </a:rPr>
              <a:t>路径</a:t>
            </a:r>
            <a:endParaRPr lang="en-US" altLang="zh-CN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0938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定义：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静态模块：指的是编写代码过程中的，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html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css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，图片等固定内容的文件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图解：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注意：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	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只有和入口有直接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简介的引入关系的模块，才会被打包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什么是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6C4F7C-1AA5-8A19-19F7-EAE0FB43D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777" y="1458771"/>
            <a:ext cx="6797629" cy="883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9C525EF-A2C2-000E-1AEC-BF3A0F5823B2}"/>
              </a:ext>
            </a:extLst>
          </p:cNvPr>
          <p:cNvCxnSpPr>
            <a:cxnSpLocks/>
          </p:cNvCxnSpPr>
          <p:nvPr/>
        </p:nvCxnSpPr>
        <p:spPr>
          <a:xfrm>
            <a:off x="5738325" y="1783877"/>
            <a:ext cx="127829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7072D795-14A2-18C9-E0DB-F25FBA602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0777" y="3081165"/>
            <a:ext cx="6112278" cy="28681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99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原因：把静态模块内容，压缩，整合，转译等（前端工程化）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把 </a:t>
            </a:r>
            <a:r>
              <a:rPr lang="en-US" altLang="zh-CN" sz="1600">
                <a:latin typeface="+mn-lt"/>
                <a:ea typeface="+mn-ea"/>
                <a:cs typeface="+mn-ea"/>
                <a:sym typeface="+mn-lt"/>
              </a:rPr>
              <a:t>less / sass 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转成 </a:t>
            </a:r>
            <a:r>
              <a:rPr lang="en-US" altLang="zh-CN" sz="1600">
                <a:latin typeface="+mn-lt"/>
                <a:ea typeface="+mn-ea"/>
                <a:cs typeface="+mn-ea"/>
                <a:sym typeface="+mn-lt"/>
              </a:rPr>
              <a:t>css 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代码</a:t>
            </a:r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把 </a:t>
            </a:r>
            <a:r>
              <a:rPr lang="en-US" altLang="zh-CN" sz="1600">
                <a:latin typeface="+mn-lt"/>
                <a:ea typeface="+mn-ea"/>
                <a:cs typeface="+mn-ea"/>
                <a:sym typeface="+mn-lt"/>
              </a:rPr>
              <a:t>ES6+ 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降级成 </a:t>
            </a:r>
            <a:r>
              <a:rPr lang="en-US" altLang="zh-CN" sz="1600">
                <a:latin typeface="+mn-lt"/>
                <a:ea typeface="+mn-ea"/>
                <a:cs typeface="+mn-ea"/>
                <a:sym typeface="+mn-lt"/>
              </a:rPr>
              <a:t>ES5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支持多种模块文件类型，多种模块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标准</a:t>
            </a:r>
            <a:r>
              <a:rPr lang="zh-CN" altLang="en-US" sz="1600">
                <a:latin typeface="+mn-lt"/>
                <a:ea typeface="+mn-ea"/>
                <a:cs typeface="+mn-ea"/>
                <a:sym typeface="+mn-lt"/>
              </a:rPr>
              <a:t>语法</a:t>
            </a:r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问题：为何不学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vite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因为：很多项目还是基于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来进行构建的，所以还是要掌握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的使用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为什么要学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？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2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0880" y="1441909"/>
            <a:ext cx="10720800" cy="4550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需求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：封装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utils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包，校验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用户名和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密码长度，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在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index.js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使用，使用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新建项目文件夹，初始化包环境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新建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src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源代码文件夹（书写代码）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下载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webpack webpack-cli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到项目（版本独立）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项目中运行工具命令，采用</a:t>
            </a:r>
            <a:r>
              <a:rPr lang="zh-CN" altLang="en-US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自定义命令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的方式（局部命令）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自动产生 </a:t>
            </a:r>
            <a:r>
              <a:rPr lang="en-US" altLang="zh-CN">
                <a:solidFill>
                  <a:srgbClr val="AD2A26"/>
                </a:solidFill>
                <a:latin typeface="+mn-lt"/>
                <a:ea typeface="+mn-ea"/>
                <a:cs typeface="+mn-ea"/>
                <a:sym typeface="+mn-lt"/>
              </a:rPr>
              <a:t>dist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分发文件夹（压缩和优化后，用于最终运行的代码）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使用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Webpack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429C6-7DE1-5D21-FA80-F92D0A2D3328}"/>
              </a:ext>
            </a:extLst>
          </p:cNvPr>
          <p:cNvSpPr/>
          <p:nvPr/>
        </p:nvSpPr>
        <p:spPr>
          <a:xfrm>
            <a:off x="1480132" y="5643007"/>
            <a:ext cx="1745736" cy="466644"/>
          </a:xfrm>
          <a:prstGeom prst="rect">
            <a:avLst/>
          </a:prstGeom>
          <a:solidFill>
            <a:srgbClr val="AD2A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index</a:t>
            </a:r>
            <a:r>
              <a:rPr lang="en-US" altLang="zh-CN" sz="1400" dirty="0">
                <a:cs typeface="+mn-ea"/>
                <a:sym typeface="+mn-lt"/>
              </a:rPr>
              <a:t>.js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DDC6535-EB3D-A408-C9AC-3F5CF5FF86E4}"/>
              </a:ext>
            </a:extLst>
          </p:cNvPr>
          <p:cNvSpPr/>
          <p:nvPr/>
        </p:nvSpPr>
        <p:spPr>
          <a:xfrm>
            <a:off x="1636421" y="4729419"/>
            <a:ext cx="1433158" cy="466644"/>
          </a:xfrm>
          <a:prstGeom prst="rect">
            <a:avLst/>
          </a:prstGeom>
          <a:solidFill>
            <a:srgbClr val="EF93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utils/check.js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86E3F7F-1A13-D4EA-1A9C-53518FCC5159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>
            <a:off x="2353000" y="5196063"/>
            <a:ext cx="0" cy="446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7FD875F-ADAB-A86B-9E28-889FE2C6F641}"/>
              </a:ext>
            </a:extLst>
          </p:cNvPr>
          <p:cNvSpPr/>
          <p:nvPr/>
        </p:nvSpPr>
        <p:spPr>
          <a:xfrm>
            <a:off x="818787" y="4571297"/>
            <a:ext cx="3068427" cy="1913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0000"/>
                </a:solidFill>
                <a:cs typeface="+mn-ea"/>
                <a:sym typeface="+mn-lt"/>
              </a:rPr>
              <a:t>src </a:t>
            </a:r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文件夹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E402D42-ABA4-7E1C-F835-BAABC2DE1097}"/>
              </a:ext>
            </a:extLst>
          </p:cNvPr>
          <p:cNvSpPr txBox="1"/>
          <p:nvPr/>
        </p:nvSpPr>
        <p:spPr>
          <a:xfrm>
            <a:off x="4631220" y="6177041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Node</a:t>
            </a:r>
            <a:r>
              <a:rPr lang="zh-CN" altLang="en-US" sz="1400">
                <a:cs typeface="+mn-ea"/>
                <a:sym typeface="+mn-lt"/>
              </a:rPr>
              <a:t>环境</a:t>
            </a:r>
            <a:r>
              <a:rPr lang="en-US" altLang="zh-CN" sz="1400">
                <a:cs typeface="+mn-ea"/>
                <a:sym typeface="+mn-lt"/>
              </a:rPr>
              <a:t>+Webpack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88C46B1-FD78-CF46-D224-D9AFF818B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781" y="4965933"/>
            <a:ext cx="988332" cy="1051513"/>
          </a:xfrm>
          <a:prstGeom prst="rect">
            <a:avLst/>
          </a:prstGeom>
        </p:spPr>
      </p:pic>
      <p:sp>
        <p:nvSpPr>
          <p:cNvPr id="27" name="箭头: 右 26">
            <a:extLst>
              <a:ext uri="{FF2B5EF4-FFF2-40B4-BE49-F238E27FC236}">
                <a16:creationId xmlns:a16="http://schemas.microsoft.com/office/drawing/2014/main" id="{2C03A9C2-F4F6-C114-1CC2-D5E85170B0F0}"/>
              </a:ext>
            </a:extLst>
          </p:cNvPr>
          <p:cNvSpPr/>
          <p:nvPr/>
        </p:nvSpPr>
        <p:spPr>
          <a:xfrm>
            <a:off x="4184407" y="5307024"/>
            <a:ext cx="6706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68762FF1-25E3-0D7F-8E77-A89EF368B89B}"/>
              </a:ext>
            </a:extLst>
          </p:cNvPr>
          <p:cNvSpPr/>
          <p:nvPr/>
        </p:nvSpPr>
        <p:spPr>
          <a:xfrm>
            <a:off x="6330128" y="5307023"/>
            <a:ext cx="6706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B03F913-4DEB-1822-B86A-C9D5D9EDCE91}"/>
              </a:ext>
            </a:extLst>
          </p:cNvPr>
          <p:cNvSpPr/>
          <p:nvPr/>
        </p:nvSpPr>
        <p:spPr>
          <a:xfrm>
            <a:off x="7163719" y="4571297"/>
            <a:ext cx="3068427" cy="1913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0000"/>
                </a:solidFill>
                <a:cs typeface="+mn-ea"/>
                <a:sym typeface="+mn-lt"/>
              </a:rPr>
              <a:t>dist </a:t>
            </a:r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文件夹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8ED3DCB-084D-CA68-3019-4F2A855B8BD0}"/>
              </a:ext>
            </a:extLst>
          </p:cNvPr>
          <p:cNvSpPr/>
          <p:nvPr/>
        </p:nvSpPr>
        <p:spPr>
          <a:xfrm>
            <a:off x="7825064" y="5580851"/>
            <a:ext cx="1745736" cy="466644"/>
          </a:xfrm>
          <a:prstGeom prst="rect">
            <a:avLst/>
          </a:prstGeom>
          <a:solidFill>
            <a:srgbClr val="AD2A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main.js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99FF3EF5-2A1D-6370-A08D-6ADF95129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657" y="2972489"/>
            <a:ext cx="2309060" cy="8001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7244A77-017A-7CAD-2AF7-C50A48443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2213" y="3865083"/>
            <a:ext cx="2309060" cy="5392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CE685DF6-CF4F-B714-9844-CB5617C5D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9781" y="2381857"/>
            <a:ext cx="4482300" cy="5171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B8A76A7-0E2A-6C31-C84A-BEADD35EDA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9781" y="1895420"/>
            <a:ext cx="1909113" cy="369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3873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/>
      <p:bldP spid="27" grpId="0" animBg="1"/>
      <p:bldP spid="28" grpId="0" animBg="1"/>
      <p:bldP spid="29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有什么用？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压缩，转译，整合，打包我们的静态模块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怎么用？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初始化环境，编写代码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安装，配置自定义命令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打包体验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如何运行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package.json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里的自定义命令？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npm run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自定义命令</a:t>
            </a:r>
            <a:endParaRPr lang="en-US" altLang="zh-CN" sz="160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默认入口和出口？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src/index.js </a:t>
            </a: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和 </a:t>
            </a:r>
            <a:r>
              <a:rPr lang="en-US" altLang="zh-CN" sz="1600" b="0">
                <a:latin typeface="+mn-lt"/>
                <a:ea typeface="+mn-ea"/>
                <a:cs typeface="+mn-ea"/>
                <a:sym typeface="+mn-lt"/>
              </a:rPr>
              <a:t>dist/main.js</a:t>
            </a:r>
          </a:p>
        </p:txBody>
      </p:sp>
    </p:spTree>
    <p:extLst>
      <p:ext uri="{BB962C8B-B14F-4D97-AF65-F5344CB8AC3E}">
        <p14:creationId xmlns:p14="http://schemas.microsoft.com/office/powerpoint/2010/main" val="427563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latin typeface="+mn-lt"/>
                <a:ea typeface="+mn-ea"/>
                <a:cs typeface="+mn-ea"/>
                <a:sym typeface="+mn-lt"/>
                <a:hlinkClick r:id="rId3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  <a:hlinkClick r:id="rId3"/>
              </a:rPr>
              <a:t>配置：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影响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打包过程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项目根目录，新建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webpack.config.js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配置文件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导出配置对象，配置入口，出口文件路径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重新打包观察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修改 </a:t>
            </a:r>
            <a:r>
              <a:rPr lang="en-US" altLang="zh-CN" sz="2000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 sz="2000">
                <a:latin typeface="+mn-lt"/>
                <a:ea typeface="+mn-ea"/>
                <a:cs typeface="+mn-ea"/>
                <a:sym typeface="+mn-lt"/>
              </a:rPr>
              <a:t>打包入口和出口</a:t>
            </a:r>
            <a:endParaRPr lang="en-US" altLang="zh-CN" sz="200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34DE8E7-B1C1-BBF9-1A78-2BFE58926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22" y="3886200"/>
            <a:ext cx="2339792" cy="1837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DBDC097-3834-8384-A073-E4509CD2F777}"/>
              </a:ext>
            </a:extLst>
          </p:cNvPr>
          <p:cNvSpPr/>
          <p:nvPr/>
        </p:nvSpPr>
        <p:spPr>
          <a:xfrm>
            <a:off x="1136450" y="5103845"/>
            <a:ext cx="1457460" cy="223935"/>
          </a:xfrm>
          <a:prstGeom prst="rect">
            <a:avLst/>
          </a:prstGeom>
          <a:noFill/>
          <a:ln w="1905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E906429-1E3B-C1D9-B359-470B8BEC3870}"/>
              </a:ext>
            </a:extLst>
          </p:cNvPr>
          <p:cNvSpPr/>
          <p:nvPr/>
        </p:nvSpPr>
        <p:spPr>
          <a:xfrm>
            <a:off x="3888821" y="4620433"/>
            <a:ext cx="670683" cy="369332"/>
          </a:xfrm>
          <a:prstGeom prst="rightArrow">
            <a:avLst/>
          </a:prstGeom>
          <a:solidFill>
            <a:srgbClr val="AD2A26"/>
          </a:solidFill>
          <a:ln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563BF6-FDD6-F231-C015-0B1A35B97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351" y="3673431"/>
            <a:ext cx="4534293" cy="2263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39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61"/>
    </mc:Choice>
    <mc:Fallback xmlns="">
      <p:transition advTm="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CA1112-533A-4305-0033-61B39C92D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26583" y="1063541"/>
            <a:ext cx="6751285" cy="47088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如何影响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Webpack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打包过程？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552435" lvl="1" indent="-285750">
              <a:buFont typeface="Wingdings" panose="05000000000000000000" pitchFamily="2" charset="2"/>
              <a:buChar char="Ø"/>
            </a:pPr>
            <a:r>
              <a:rPr lang="zh-CN" altLang="en-US" sz="1600" b="0">
                <a:latin typeface="+mn-lt"/>
                <a:ea typeface="+mn-ea"/>
                <a:cs typeface="+mn-ea"/>
                <a:sym typeface="+mn-lt"/>
              </a:rPr>
              <a:t>查文档，新建配置文件和配置属性</a:t>
            </a:r>
            <a:endParaRPr lang="en-US" altLang="zh-CN" sz="1600" b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607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0B3A57D8-DE38-5B2C-D36E-5BDCC3C3C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091" y="1386725"/>
            <a:ext cx="2524916" cy="225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BBF2085-ABAD-E31B-8C3B-E120B128D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注册用户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长度判断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5F3373E-F2B6-8FCA-06DC-61532A6672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666800"/>
            <a:ext cx="9214230" cy="4550400"/>
          </a:xfrm>
        </p:spPr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需求：点击注册按钮，判断用户名和密码长度是否符合要求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步骤：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新建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public/index.html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准备网页模板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核心代码写在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src/main.js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打包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js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代码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手动复制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index.html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到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dist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下，引入打包后的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 js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，运行 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dist/index.html 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查看效果</a:t>
            </a:r>
            <a:endParaRPr lang="en-US" alt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B88F38-DB6B-D2BE-E31E-7733015AB2DF}"/>
              </a:ext>
            </a:extLst>
          </p:cNvPr>
          <p:cNvSpPr/>
          <p:nvPr/>
        </p:nvSpPr>
        <p:spPr>
          <a:xfrm>
            <a:off x="1433478" y="5643007"/>
            <a:ext cx="1745736" cy="466644"/>
          </a:xfrm>
          <a:prstGeom prst="rect">
            <a:avLst/>
          </a:prstGeom>
          <a:solidFill>
            <a:srgbClr val="AD2A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main.</a:t>
            </a:r>
            <a:r>
              <a:rPr lang="en-US" altLang="zh-CN" sz="1400" dirty="0">
                <a:cs typeface="+mn-ea"/>
                <a:sym typeface="+mn-lt"/>
              </a:rPr>
              <a:t>js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E3034A-2A6F-D547-67A1-7E914AF4354F}"/>
              </a:ext>
            </a:extLst>
          </p:cNvPr>
          <p:cNvSpPr/>
          <p:nvPr/>
        </p:nvSpPr>
        <p:spPr>
          <a:xfrm>
            <a:off x="1589767" y="4729419"/>
            <a:ext cx="1433158" cy="466644"/>
          </a:xfrm>
          <a:prstGeom prst="rect">
            <a:avLst/>
          </a:prstGeom>
          <a:solidFill>
            <a:srgbClr val="EF93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utils/check.js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97D41AE-F5D6-EA87-CEC4-DAAEFA4BA8DD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306346" y="5196063"/>
            <a:ext cx="0" cy="446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98B9424-DFC1-9B2C-5FC4-7EA77A31E533}"/>
              </a:ext>
            </a:extLst>
          </p:cNvPr>
          <p:cNvSpPr/>
          <p:nvPr/>
        </p:nvSpPr>
        <p:spPr>
          <a:xfrm>
            <a:off x="772133" y="4571297"/>
            <a:ext cx="3068427" cy="1913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0000"/>
                </a:solidFill>
                <a:cs typeface="+mn-ea"/>
                <a:sym typeface="+mn-lt"/>
              </a:rPr>
              <a:t>src </a:t>
            </a:r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文件夹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D1E49C-4D4F-8891-BB9B-158B5C9481B4}"/>
              </a:ext>
            </a:extLst>
          </p:cNvPr>
          <p:cNvSpPr txBox="1"/>
          <p:nvPr/>
        </p:nvSpPr>
        <p:spPr>
          <a:xfrm>
            <a:off x="4369961" y="6177041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cs typeface="+mn-ea"/>
                <a:sym typeface="+mn-lt"/>
              </a:rPr>
              <a:t>Node</a:t>
            </a:r>
            <a:r>
              <a:rPr lang="zh-CN" altLang="en-US" sz="1400">
                <a:cs typeface="+mn-ea"/>
                <a:sym typeface="+mn-lt"/>
              </a:rPr>
              <a:t>环境</a:t>
            </a:r>
            <a:r>
              <a:rPr lang="en-US" altLang="zh-CN" sz="1400">
                <a:cs typeface="+mn-ea"/>
                <a:sym typeface="+mn-lt"/>
              </a:rPr>
              <a:t>+Webpack</a:t>
            </a:r>
            <a:endParaRPr lang="zh-CN" altLang="en-US" sz="1400" dirty="0"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E70C9E9-640F-DEA4-8467-8DEB95F4E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522" y="4965933"/>
            <a:ext cx="988332" cy="1051513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99AA8BF7-571F-DC05-E713-9D5E0AA8AFA1}"/>
              </a:ext>
            </a:extLst>
          </p:cNvPr>
          <p:cNvSpPr/>
          <p:nvPr/>
        </p:nvSpPr>
        <p:spPr>
          <a:xfrm>
            <a:off x="3997792" y="5307024"/>
            <a:ext cx="6706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54236A8-19A3-EF04-F035-2489EAE3DB08}"/>
              </a:ext>
            </a:extLst>
          </p:cNvPr>
          <p:cNvSpPr/>
          <p:nvPr/>
        </p:nvSpPr>
        <p:spPr>
          <a:xfrm>
            <a:off x="5947573" y="5307023"/>
            <a:ext cx="67068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FCA008E-6806-C7EF-B078-7ADE9A05AA8A}"/>
              </a:ext>
            </a:extLst>
          </p:cNvPr>
          <p:cNvSpPr/>
          <p:nvPr/>
        </p:nvSpPr>
        <p:spPr>
          <a:xfrm>
            <a:off x="6758975" y="4571297"/>
            <a:ext cx="3068427" cy="1913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400">
                <a:solidFill>
                  <a:srgbClr val="000000"/>
                </a:solidFill>
                <a:cs typeface="+mn-ea"/>
                <a:sym typeface="+mn-lt"/>
              </a:rPr>
              <a:t>dist </a:t>
            </a:r>
            <a:r>
              <a:rPr lang="zh-CN" altLang="en-US" sz="1400">
                <a:solidFill>
                  <a:srgbClr val="000000"/>
                </a:solidFill>
                <a:cs typeface="+mn-ea"/>
                <a:sym typeface="+mn-lt"/>
              </a:rPr>
              <a:t>文件夹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29BAB31-D1B6-6058-1205-757C56ED4A20}"/>
              </a:ext>
            </a:extLst>
          </p:cNvPr>
          <p:cNvSpPr/>
          <p:nvPr/>
        </p:nvSpPr>
        <p:spPr>
          <a:xfrm>
            <a:off x="7420320" y="5580851"/>
            <a:ext cx="1745736" cy="466644"/>
          </a:xfrm>
          <a:prstGeom prst="rect">
            <a:avLst/>
          </a:prstGeom>
          <a:solidFill>
            <a:srgbClr val="AD2A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app.js</a:t>
            </a:r>
            <a:endParaRPr lang="zh-CN" altLang="en-US" sz="1400" dirty="0"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60D4BA-CCDB-E3E0-4A85-C82375DC2BD0}"/>
              </a:ext>
            </a:extLst>
          </p:cNvPr>
          <p:cNvSpPr/>
          <p:nvPr/>
        </p:nvSpPr>
        <p:spPr>
          <a:xfrm>
            <a:off x="7420320" y="4840379"/>
            <a:ext cx="1745736" cy="466644"/>
          </a:xfrm>
          <a:prstGeom prst="rect">
            <a:avLst/>
          </a:prstGeom>
          <a:solidFill>
            <a:srgbClr val="32BF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cs typeface="+mn-ea"/>
                <a:sym typeface="+mn-lt"/>
              </a:rPr>
              <a:t>index.html</a:t>
            </a:r>
            <a:endParaRPr lang="zh-CN" altLang="en-US" sz="1400" dirty="0">
              <a:cs typeface="+mn-ea"/>
              <a:sym typeface="+mn-lt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AD4BABE-3CE8-79D2-AC36-2254D026C563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8293188" y="5307023"/>
            <a:ext cx="0" cy="2738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B5A1DE1-7411-5029-A6C8-38998F103D5B}"/>
              </a:ext>
            </a:extLst>
          </p:cNvPr>
          <p:cNvGrpSpPr/>
          <p:nvPr/>
        </p:nvGrpSpPr>
        <p:grpSpPr>
          <a:xfrm>
            <a:off x="10160489" y="4607979"/>
            <a:ext cx="1752752" cy="1800844"/>
            <a:chOff x="834341" y="4192430"/>
            <a:chExt cx="1752752" cy="1800844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F79D2EC-4285-E413-152B-75B22850B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341" y="4192430"/>
              <a:ext cx="1752752" cy="139458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731884BE-6576-0472-83A9-55487134B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3560" y="4317163"/>
              <a:ext cx="814314" cy="826653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1911687-AE37-3288-3072-56E798EA2615}"/>
                </a:ext>
              </a:extLst>
            </p:cNvPr>
            <p:cNvSpPr txBox="1"/>
            <p:nvPr/>
          </p:nvSpPr>
          <p:spPr>
            <a:xfrm>
              <a:off x="1281951" y="5623942"/>
              <a:ext cx="867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浏览器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3AC760C-0D52-FC93-2D61-48A2E5C23AD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9166056" y="5073701"/>
            <a:ext cx="9944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D1F3F02-2C34-17DD-0942-1CDDF74B4FE9}"/>
              </a:ext>
            </a:extLst>
          </p:cNvPr>
          <p:cNvSpPr/>
          <p:nvPr/>
        </p:nvSpPr>
        <p:spPr>
          <a:xfrm>
            <a:off x="9223201" y="1884784"/>
            <a:ext cx="1457460" cy="603433"/>
          </a:xfrm>
          <a:prstGeom prst="rect">
            <a:avLst/>
          </a:prstGeom>
          <a:noFill/>
          <a:ln w="19050">
            <a:solidFill>
              <a:srgbClr val="AD2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093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3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0.6|0.8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i50ynkw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设计方案">
  <a:themeElements>
    <a:clrScheme name="自定义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1i50ynkw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i50ynkw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68718</TotalTime>
  <Words>1244</Words>
  <Application>Microsoft Office PowerPoint</Application>
  <PresentationFormat>宽屏</PresentationFormat>
  <Paragraphs>194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Alibaba PuHuiTi B</vt:lpstr>
      <vt:lpstr>Alibaba PuHuiTi Medium</vt:lpstr>
      <vt:lpstr>Alibaba PuHuiTi R</vt:lpstr>
      <vt:lpstr>阿里巴巴普惠体</vt:lpstr>
      <vt:lpstr>等线</vt:lpstr>
      <vt:lpstr>黑体</vt:lpstr>
      <vt:lpstr>STKaiti</vt:lpstr>
      <vt:lpstr>STKaiti</vt:lpstr>
      <vt:lpstr>Arial</vt:lpstr>
      <vt:lpstr>Calibri</vt:lpstr>
      <vt:lpstr>Segoe UI</vt:lpstr>
      <vt:lpstr>Verdana</vt:lpstr>
      <vt:lpstr>Wingdings</vt:lpstr>
      <vt:lpstr>封面</vt:lpstr>
      <vt:lpstr>正文设计方案</vt:lpstr>
      <vt:lpstr>5_结束页设计方案</vt:lpstr>
      <vt:lpstr>Webpack</vt:lpstr>
      <vt:lpstr>PowerPoint 演示文稿</vt:lpstr>
      <vt:lpstr>什么是 Webpack？</vt:lpstr>
      <vt:lpstr>为什么要学 Webpack？</vt:lpstr>
      <vt:lpstr>使用 Webpack</vt:lpstr>
      <vt:lpstr>PowerPoint 演示文稿</vt:lpstr>
      <vt:lpstr>修改 Webpack 打包入口和出口</vt:lpstr>
      <vt:lpstr>PowerPoint 演示文稿</vt:lpstr>
      <vt:lpstr>PowerPoint 演示文稿</vt:lpstr>
      <vt:lpstr>自动生成 html 文件</vt:lpstr>
      <vt:lpstr>打包 css 模块</vt:lpstr>
      <vt:lpstr>打包 less 模块</vt:lpstr>
      <vt:lpstr>打包图片</vt:lpstr>
      <vt:lpstr>babel 编译器</vt:lpstr>
      <vt:lpstr>PowerPoint 演示文稿</vt:lpstr>
      <vt:lpstr>Webpack 开发服务器</vt:lpstr>
      <vt:lpstr>打包模式</vt:lpstr>
      <vt:lpstr>开发环境调错 - source map</vt:lpstr>
      <vt:lpstr>解析别名 alias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5619</cp:revision>
  <dcterms:created xsi:type="dcterms:W3CDTF">2020-03-31T02:23:27Z</dcterms:created>
  <dcterms:modified xsi:type="dcterms:W3CDTF">2023-04-03T06:52:24Z</dcterms:modified>
</cp:coreProperties>
</file>