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72" r:id="rId3"/>
  </p:sldMasterIdLst>
  <p:notesMasterIdLst>
    <p:notesMasterId r:id="rId59"/>
  </p:notesMasterIdLst>
  <p:handoutMasterIdLst>
    <p:handoutMasterId r:id="rId60"/>
  </p:handoutMasterIdLst>
  <p:sldIdLst>
    <p:sldId id="585" r:id="rId4"/>
    <p:sldId id="1211" r:id="rId5"/>
    <p:sldId id="1208" r:id="rId6"/>
    <p:sldId id="1207" r:id="rId7"/>
    <p:sldId id="732" r:id="rId8"/>
    <p:sldId id="1212" r:id="rId9"/>
    <p:sldId id="1213" r:id="rId10"/>
    <p:sldId id="1199" r:id="rId11"/>
    <p:sldId id="896" r:id="rId12"/>
    <p:sldId id="901" r:id="rId13"/>
    <p:sldId id="903" r:id="rId14"/>
    <p:sldId id="1153" r:id="rId15"/>
    <p:sldId id="1202" r:id="rId16"/>
    <p:sldId id="1206" r:id="rId17"/>
    <p:sldId id="847" r:id="rId18"/>
    <p:sldId id="1203" r:id="rId19"/>
    <p:sldId id="907" r:id="rId20"/>
    <p:sldId id="547" r:id="rId21"/>
    <p:sldId id="906" r:id="rId22"/>
    <p:sldId id="870" r:id="rId23"/>
    <p:sldId id="1204" r:id="rId24"/>
    <p:sldId id="958" r:id="rId25"/>
    <p:sldId id="934" r:id="rId26"/>
    <p:sldId id="982" r:id="rId27"/>
    <p:sldId id="1205" r:id="rId28"/>
    <p:sldId id="549" r:id="rId29"/>
    <p:sldId id="555" r:id="rId30"/>
    <p:sldId id="1200" r:id="rId31"/>
    <p:sldId id="1050" r:id="rId32"/>
    <p:sldId id="1104" r:id="rId33"/>
    <p:sldId id="1034" r:id="rId34"/>
    <p:sldId id="1107" r:id="rId35"/>
    <p:sldId id="1109" r:id="rId36"/>
    <p:sldId id="1110" r:id="rId37"/>
    <p:sldId id="1122" r:id="rId38"/>
    <p:sldId id="1123" r:id="rId39"/>
    <p:sldId id="1124" r:id="rId40"/>
    <p:sldId id="1125" r:id="rId41"/>
    <p:sldId id="554" r:id="rId42"/>
    <p:sldId id="1116" r:id="rId43"/>
    <p:sldId id="1115" r:id="rId44"/>
    <p:sldId id="1119" r:id="rId45"/>
    <p:sldId id="1126" r:id="rId46"/>
    <p:sldId id="1141" r:id="rId47"/>
    <p:sldId id="1136" r:id="rId48"/>
    <p:sldId id="1143" r:id="rId49"/>
    <p:sldId id="1145" r:id="rId50"/>
    <p:sldId id="1149" r:id="rId51"/>
    <p:sldId id="1151" r:id="rId52"/>
    <p:sldId id="1140" r:id="rId53"/>
    <p:sldId id="1146" r:id="rId54"/>
    <p:sldId id="1201" r:id="rId55"/>
    <p:sldId id="1147" r:id="rId56"/>
    <p:sldId id="1148" r:id="rId57"/>
    <p:sldId id="264" r:id="rId58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 Vue 导学视频" id="{1D951150-27C6-4326-9F96-06D541BBD5FF}">
          <p14:sldIdLst>
            <p14:sldId id="585"/>
            <p14:sldId id="1211"/>
            <p14:sldId id="1208"/>
            <p14:sldId id="1207"/>
            <p14:sldId id="732"/>
            <p14:sldId id="1212"/>
            <p14:sldId id="1213"/>
            <p14:sldId id="1199"/>
            <p14:sldId id="896"/>
            <p14:sldId id="901"/>
            <p14:sldId id="903"/>
            <p14:sldId id="1153"/>
          </p14:sldIdLst>
        </p14:section>
        <p14:section name="02-创建一个 Vue 实例" id="{3C7C9CA5-6AD6-426C-A33E-3AED1CEC3B4B}">
          <p14:sldIdLst>
            <p14:sldId id="1202"/>
            <p14:sldId id="1206"/>
            <p14:sldId id="847"/>
          </p14:sldIdLst>
        </p14:section>
        <p14:section name="03-插值表达式" id="{C9961550-EA93-4781-8985-427EFFC1CCA6}">
          <p14:sldIdLst>
            <p14:sldId id="1203"/>
            <p14:sldId id="907"/>
            <p14:sldId id="547"/>
            <p14:sldId id="906"/>
            <p14:sldId id="870"/>
          </p14:sldIdLst>
        </p14:section>
        <p14:section name="04-响应式" id="{20BD1FA7-1A3A-4F1A-9E8C-1DA4E4AD10A9}">
          <p14:sldIdLst>
            <p14:sldId id="1204"/>
            <p14:sldId id="958"/>
            <p14:sldId id="934"/>
            <p14:sldId id="982"/>
          </p14:sldIdLst>
        </p14:section>
        <p14:section name="05-Vue 开发者工具" id="{DE7FBB58-3BC7-474D-A123-8FD3CF583EC0}">
          <p14:sldIdLst>
            <p14:sldId id="1205"/>
            <p14:sldId id="549"/>
            <p14:sldId id="555"/>
          </p14:sldIdLst>
        </p14:section>
        <p14:section name="06-Vue 指令" id="{ADED7D53-ABE9-462F-935F-06205AA2D092}">
          <p14:sldIdLst>
            <p14:sldId id="1200"/>
            <p14:sldId id="1050"/>
            <p14:sldId id="1104"/>
          </p14:sldIdLst>
        </p14:section>
        <p14:section name="07-Vue指令 v-show vs v-if" id="{B3EAD645-CDA1-4078-B32B-A90374FBB330}">
          <p14:sldIdLst>
            <p14:sldId id="1034"/>
          </p14:sldIdLst>
        </p14:section>
        <p14:section name="08-Vue指令 v-else v-else-if" id="{7B849A44-26AA-4785-BD06-4B14EFF4E607}">
          <p14:sldIdLst>
            <p14:sldId id="1107"/>
          </p14:sldIdLst>
        </p14:section>
        <p14:section name="09-Vue指令 v-on-内联语句" id="{948E98EF-1EDB-4652-844E-C8489A29437B}">
          <p14:sldIdLst>
            <p14:sldId id="1109"/>
          </p14:sldIdLst>
        </p14:section>
        <p14:section name="10-Vue指令-v-on-绑定methods函数" id="{C132BF3C-8326-4366-99C0-92FBE0CF69EA}">
          <p14:sldIdLst>
            <p14:sldId id="1110"/>
          </p14:sldIdLst>
        </p14:section>
        <p14:section name="11-v-on内联语句-调用传参" id="{2448F8DF-6A64-47EE-A003-60271883ED89}">
          <p14:sldIdLst>
            <p14:sldId id="1122"/>
            <p14:sldId id="1123"/>
            <p14:sldId id="1124"/>
            <p14:sldId id="1125"/>
          </p14:sldIdLst>
        </p14:section>
        <p14:section name="12-Vue指令-v-bind" id="{C4D7FAAF-5745-4A3E-BBA2-EFCE921673B8}">
          <p14:sldIdLst>
            <p14:sldId id="554"/>
          </p14:sldIdLst>
        </p14:section>
        <p14:section name="13-图片切换案例-波仔的学习之旅" id="{D7DE6F92-226F-4AA8-B273-2F0B622F1A21}">
          <p14:sldIdLst>
            <p14:sldId id="1116"/>
            <p14:sldId id="1115"/>
          </p14:sldIdLst>
        </p14:section>
        <p14:section name="14-Vue指令-v-for" id="{1BCA4D4A-DA1E-46D0-B274-C15DD47F6711}">
          <p14:sldIdLst>
            <p14:sldId id="1119"/>
          </p14:sldIdLst>
        </p14:section>
        <p14:section name="15-图书管理案例" id="{3F4E1151-7661-4ADD-ABC4-A422998D1558}">
          <p14:sldIdLst>
            <p14:sldId id="1126"/>
          </p14:sldIdLst>
        </p14:section>
        <p14:section name="16-Vue指令-v-for的key" id="{B51E47AB-50DD-43E9-BDD5-C5B8E72E0372}">
          <p14:sldIdLst>
            <p14:sldId id="1141"/>
            <p14:sldId id="1136"/>
            <p14:sldId id="1143"/>
            <p14:sldId id="1145"/>
            <p14:sldId id="1149"/>
            <p14:sldId id="1151"/>
            <p14:sldId id="1140"/>
          </p14:sldIdLst>
        </p14:section>
        <p14:section name="17-Vue指令-v-model" id="{F2B84DD4-BDBF-4977-B144-261EDEC57482}">
          <p14:sldIdLst>
            <p14:sldId id="1146"/>
          </p14:sldIdLst>
        </p14:section>
        <p14:section name="18-综合案例-小黑记事本" id="{3881D8CB-6351-4779-9E9D-1542FD1F3871}">
          <p14:sldIdLst>
            <p14:sldId id="1201"/>
            <p14:sldId id="1147"/>
            <p14:sldId id="114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F3E"/>
    <a:srgbClr val="000000"/>
    <a:srgbClr val="AEE0E4"/>
    <a:srgbClr val="57C17F"/>
    <a:srgbClr val="79CBDD"/>
    <a:srgbClr val="79CDDE"/>
    <a:srgbClr val="D0545E"/>
    <a:srgbClr val="CD203F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1" autoAdjust="0"/>
    <p:restoredTop sz="95852" autoAdjust="0"/>
  </p:normalViewPr>
  <p:slideViewPr>
    <p:cSldViewPr snapToGrid="0">
      <p:cViewPr varScale="1">
        <p:scale>
          <a:sx n="100" d="100"/>
          <a:sy n="100" d="100"/>
        </p:scale>
        <p:origin x="268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tags" Target="tags/tag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4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hrome.zzzmh.cn/index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475230"/>
            <a:ext cx="10264140" cy="1158875"/>
          </a:xfrm>
        </p:spPr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>
                <a:sym typeface="+mn-ea"/>
              </a:rPr>
              <a:t>是什么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377188" y="843812"/>
            <a:ext cx="1072217" cy="34386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循序渐进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835507" y="1187978"/>
            <a:ext cx="0" cy="35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8" y="1994592"/>
            <a:ext cx="6888734" cy="4448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文本占位符 2"/>
          <p:cNvSpPr>
            <a:spLocks noGrp="1"/>
          </p:cNvSpPr>
          <p:nvPr/>
        </p:nvSpPr>
        <p:spPr>
          <a:xfrm>
            <a:off x="865956" y="3875467"/>
            <a:ext cx="1245763" cy="4652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>
                <a:solidFill>
                  <a:schemeClr val="bg1"/>
                </a:solidFill>
              </a:rPr>
              <a:t>声明式渲染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9" name="文本占位符 2"/>
          <p:cNvSpPr>
            <a:spLocks noGrp="1"/>
          </p:cNvSpPr>
          <p:nvPr/>
        </p:nvSpPr>
        <p:spPr>
          <a:xfrm>
            <a:off x="2077249" y="3875467"/>
            <a:ext cx="1245763" cy="4652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>
                <a:solidFill>
                  <a:schemeClr val="bg1"/>
                </a:solidFill>
              </a:rPr>
              <a:t>组件系统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0" name="文本占位符 2"/>
          <p:cNvSpPr>
            <a:spLocks noGrp="1"/>
          </p:cNvSpPr>
          <p:nvPr/>
        </p:nvSpPr>
        <p:spPr>
          <a:xfrm>
            <a:off x="3220823" y="3875465"/>
            <a:ext cx="1245763" cy="754487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>
                <a:solidFill>
                  <a:schemeClr val="tx1"/>
                </a:solidFill>
              </a:rPr>
              <a:t>客户端路由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CN" sz="1400">
                <a:solidFill>
                  <a:schemeClr val="tx1"/>
                </a:solidFill>
              </a:rPr>
              <a:t>VueRouter</a:t>
            </a:r>
          </a:p>
        </p:txBody>
      </p:sp>
      <p:sp>
        <p:nvSpPr>
          <p:cNvPr id="51" name="文本占位符 2"/>
          <p:cNvSpPr>
            <a:spLocks noGrp="1"/>
          </p:cNvSpPr>
          <p:nvPr/>
        </p:nvSpPr>
        <p:spPr>
          <a:xfrm>
            <a:off x="4341708" y="3875465"/>
            <a:ext cx="1813191" cy="754487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>
                <a:solidFill>
                  <a:schemeClr val="tx1"/>
                </a:solidFill>
              </a:rPr>
              <a:t>大规模状态管理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CN" sz="1400">
                <a:solidFill>
                  <a:schemeClr val="tx1"/>
                </a:solidFill>
              </a:rPr>
              <a:t>Vuex</a:t>
            </a:r>
          </a:p>
        </p:txBody>
      </p:sp>
      <p:sp>
        <p:nvSpPr>
          <p:cNvPr id="52" name="文本占位符 2"/>
          <p:cNvSpPr>
            <a:spLocks noGrp="1"/>
          </p:cNvSpPr>
          <p:nvPr/>
        </p:nvSpPr>
        <p:spPr>
          <a:xfrm>
            <a:off x="5861321" y="3875465"/>
            <a:ext cx="1813191" cy="754487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>
                <a:solidFill>
                  <a:schemeClr val="tx1"/>
                </a:solidFill>
              </a:rPr>
              <a:t>构建工具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CN" sz="1400">
                <a:solidFill>
                  <a:schemeClr val="tx1"/>
                </a:solidFill>
              </a:rPr>
              <a:t>Webpack/Vite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941116" y="2889393"/>
            <a:ext cx="4055415" cy="19721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的两种使用方式：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①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Vue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核心包开发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场景：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局部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模块改造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Vue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&amp; Vue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插件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工程化开发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场景：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整站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开发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7" name="文本占位符 2"/>
          <p:cNvSpPr>
            <a:spLocks noGrp="1"/>
          </p:cNvSpPr>
          <p:nvPr/>
        </p:nvSpPr>
        <p:spPr>
          <a:xfrm>
            <a:off x="1488837" y="3489296"/>
            <a:ext cx="1245763" cy="4652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400">
                <a:solidFill>
                  <a:schemeClr val="bg1"/>
                </a:solidFill>
              </a:rPr>
              <a:t>Vuejs </a:t>
            </a:r>
            <a:r>
              <a:rPr lang="zh-CN" altLang="en-US" sz="1400">
                <a:solidFill>
                  <a:schemeClr val="bg1"/>
                </a:solidFill>
              </a:rPr>
              <a:t>核心包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710565" y="1452880"/>
            <a:ext cx="8439785" cy="55562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概念：</a:t>
            </a:r>
            <a:r>
              <a:rPr>
                <a:solidFill>
                  <a:schemeClr val="tx1"/>
                </a:solidFill>
              </a:rPr>
              <a:t>Vue </a:t>
            </a:r>
            <a:r>
              <a:rPr lang="zh-CN" altLang="en-US">
                <a:solidFill>
                  <a:schemeClr val="tx1"/>
                </a:solidFill>
              </a:rPr>
              <a:t>是一个用于</a:t>
            </a:r>
            <a:r>
              <a:rPr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构建用户界面</a:t>
            </a:r>
            <a:r>
              <a:rPr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的 </a:t>
            </a:r>
            <a:r>
              <a:rPr lang="zh-CN" altLang="en-US">
                <a:solidFill>
                  <a:srgbClr val="C00000"/>
                </a:solidFill>
              </a:rPr>
              <a:t>渐进式   </a:t>
            </a:r>
            <a:r>
              <a:rPr lang="zh-CN" altLang="en-US">
                <a:solidFill>
                  <a:schemeClr val="tx1"/>
                </a:solidFill>
              </a:rPr>
              <a:t> 框架</a:t>
            </a:r>
            <a:r>
              <a:rPr>
                <a:solidFill>
                  <a:schemeClr val="tx1"/>
                </a:solidFill>
              </a:rPr>
              <a:t>     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4955" y="1455141"/>
            <a:ext cx="439383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①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57389" y="1444559"/>
            <a:ext cx="439383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99014" y="1448985"/>
            <a:ext cx="380282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47" grpId="0"/>
      <p:bldP spid="49" grpId="0"/>
      <p:bldP spid="50" grpId="0"/>
      <p:bldP spid="51" grpId="0"/>
      <p:bldP spid="52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Vue </a:t>
            </a:r>
            <a:r>
              <a:rPr dirty="0">
                <a:sym typeface="+mn-ea"/>
              </a:rPr>
              <a:t>是什么</a:t>
            </a:r>
            <a:endParaRPr lang="zh-CN" altLang="en-US" dirty="0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837880" y="1129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431561" y="781985"/>
            <a:ext cx="2534906" cy="44557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一套完整的项目解决方案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46" y="2016779"/>
            <a:ext cx="6027420" cy="421767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5570432" y="1208440"/>
            <a:ext cx="0" cy="35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" y="1933240"/>
            <a:ext cx="4055415" cy="8395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优点：大大提升开发效率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70%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↑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缺点：需要理解记忆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规则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→ 官网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710565" y="1452880"/>
            <a:ext cx="8439785" cy="55562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概念：</a:t>
            </a:r>
            <a:r>
              <a:rPr dirty="0"/>
              <a:t>Vue </a:t>
            </a:r>
            <a:r>
              <a:rPr lang="zh-CN" altLang="en-US" dirty="0"/>
              <a:t>是一个用于</a:t>
            </a:r>
            <a:r>
              <a:rPr dirty="0"/>
              <a:t> </a:t>
            </a:r>
            <a:r>
              <a:rPr lang="zh-CN" altLang="en-US" dirty="0"/>
              <a:t>构建用户界面</a:t>
            </a:r>
            <a:r>
              <a:rPr dirty="0"/>
              <a:t>    </a:t>
            </a:r>
            <a:r>
              <a:rPr lang="zh-CN" altLang="en-US" dirty="0"/>
              <a:t>的 渐进式    </a:t>
            </a:r>
            <a:r>
              <a:rPr lang="zh-CN" altLang="en-US" dirty="0">
                <a:solidFill>
                  <a:srgbClr val="C00000"/>
                </a:solidFill>
              </a:rPr>
              <a:t>框架</a:t>
            </a:r>
            <a:r>
              <a:rPr dirty="0"/>
              <a:t>    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04955" y="1455141"/>
            <a:ext cx="439383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57389" y="1444559"/>
            <a:ext cx="439383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9014" y="1448985"/>
            <a:ext cx="380282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/>
        </p:nvSpPr>
        <p:spPr>
          <a:xfrm>
            <a:off x="4602727" y="1351721"/>
            <a:ext cx="7075752" cy="372717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是什么？</a:t>
            </a:r>
            <a:r>
              <a:rPr lang="en-US" altLang="zh-CN">
                <a:sym typeface="+mn-ea"/>
              </a:rPr>
              <a:t>	</a:t>
            </a:r>
          </a:p>
          <a:p>
            <a:pPr marL="0" indent="0">
              <a:buNone/>
            </a:pPr>
            <a:r>
              <a:rPr lang="en-US" altLang="zh-CN"/>
              <a:t>Vue </a:t>
            </a:r>
            <a:r>
              <a:rPr lang="zh-CN" altLang="en-US"/>
              <a:t>是一个用于 </a:t>
            </a:r>
            <a:r>
              <a:rPr lang="zh-CN" altLang="en-US">
                <a:solidFill>
                  <a:srgbClr val="C00000"/>
                </a:solidFill>
              </a:rPr>
              <a:t>构建用户界面  </a:t>
            </a:r>
            <a:r>
              <a:rPr lang="zh-CN" altLang="en-US"/>
              <a:t>的 </a:t>
            </a:r>
            <a:r>
              <a:rPr lang="zh-CN" altLang="en-US">
                <a:solidFill>
                  <a:srgbClr val="C00000"/>
                </a:solidFill>
              </a:rPr>
              <a:t>渐进式</a:t>
            </a:r>
            <a:r>
              <a:rPr lang="zh-CN" altLang="en-US"/>
              <a:t> </a:t>
            </a:r>
            <a:r>
              <a:rPr lang="zh-CN" altLang="en-US">
                <a:solidFill>
                  <a:srgbClr val="C00000"/>
                </a:solidFill>
              </a:rPr>
              <a:t>框架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>
                <a:sym typeface="+mn-ea"/>
              </a:rPr>
              <a:t>1. </a:t>
            </a:r>
            <a:r>
              <a:rPr kumimoji="1" lang="zh-CN" altLang="en-US">
                <a:sym typeface="+mn-ea"/>
              </a:rPr>
              <a:t>构建用户界面：基于 </a:t>
            </a:r>
            <a:r>
              <a:rPr kumimoji="1" lang="zh-CN" altLang="en-US">
                <a:solidFill>
                  <a:srgbClr val="C00000"/>
                </a:solidFill>
                <a:sym typeface="+mn-ea"/>
              </a:rPr>
              <a:t>数据 </a:t>
            </a:r>
            <a:r>
              <a:rPr kumimoji="1" lang="zh-CN" altLang="en-US">
                <a:sym typeface="+mn-ea"/>
              </a:rPr>
              <a:t>动态 </a:t>
            </a:r>
            <a:r>
              <a:rPr kumimoji="1" lang="zh-CN" altLang="en-US">
                <a:solidFill>
                  <a:srgbClr val="C00000"/>
                </a:solidFill>
                <a:sym typeface="+mn-ea"/>
              </a:rPr>
              <a:t>渲染 </a:t>
            </a:r>
            <a:r>
              <a:rPr kumimoji="1" lang="zh-CN" altLang="en-US">
                <a:sym typeface="+mn-ea"/>
              </a:rPr>
              <a:t>页面</a:t>
            </a:r>
            <a:endParaRPr kumimoji="1" lang="en-US" altLang="zh-CN">
              <a:sym typeface="+mn-ea"/>
            </a:endParaRPr>
          </a:p>
          <a:p>
            <a:pPr marL="0" indent="0">
              <a:buNone/>
            </a:pPr>
            <a:r>
              <a:rPr kumimoji="1" lang="en-US">
                <a:sym typeface="+mn-ea"/>
              </a:rPr>
              <a:t>2. </a:t>
            </a:r>
            <a:r>
              <a:rPr kumimoji="1" lang="zh-CN" altLang="en-US">
                <a:sym typeface="+mn-ea"/>
              </a:rPr>
              <a:t>渐进式：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循序渐进</a:t>
            </a:r>
            <a:r>
              <a:rPr kumimoji="1" lang="zh-CN" altLang="en-US">
                <a:sym typeface="+mn-ea"/>
              </a:rPr>
              <a:t>的学习</a:t>
            </a:r>
            <a:endParaRPr kumimoji="1" lang="en-US" altLang="zh-CN">
              <a:sym typeface="+mn-ea"/>
            </a:endParaRPr>
          </a:p>
          <a:p>
            <a:pPr marL="0" indent="0">
              <a:buNone/>
            </a:pPr>
            <a:r>
              <a:rPr kumimoji="1" lang="en-US" altLang="zh-CN">
                <a:sym typeface="+mn-ea"/>
              </a:rPr>
              <a:t>3. </a:t>
            </a:r>
            <a:r>
              <a:rPr kumimoji="1" lang="zh-CN" altLang="en-US">
                <a:sym typeface="+mn-ea"/>
              </a:rPr>
              <a:t>框架：一套完整的项目解决方案，</a:t>
            </a:r>
            <a:r>
              <a:rPr kumimoji="1" lang="zh-CN" altLang="en-US">
                <a:solidFill>
                  <a:srgbClr val="C00000"/>
                </a:solidFill>
                <a:sym typeface="+mn-ea"/>
              </a:rPr>
              <a:t>提升开发效率↑</a:t>
            </a:r>
            <a:r>
              <a:rPr kumimoji="1" lang="zh-CN" altLang="en-US">
                <a:sym typeface="+mn-ea"/>
              </a:rPr>
              <a:t>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理解记忆</a:t>
            </a:r>
            <a:r>
              <a:rPr kumimoji="1" lang="zh-CN" altLang="en-US">
                <a:solidFill>
                  <a:srgbClr val="C00000"/>
                </a:solidFill>
                <a:sym typeface="+mn-ea"/>
              </a:rPr>
              <a:t>规则</a:t>
            </a:r>
            <a:r>
              <a:rPr kumimoji="1" lang="en-US" altLang="zh-CN">
                <a:sym typeface="+mn-ea"/>
              </a:rPr>
              <a:t>)</a:t>
            </a:r>
          </a:p>
          <a:p>
            <a:pPr marL="0" indent="0">
              <a:buNone/>
            </a:pPr>
            <a:r>
              <a:rPr kumimoji="1" lang="en-US" altLang="zh-CN">
                <a:sym typeface="+mn-ea"/>
              </a:rPr>
              <a:t>    </a:t>
            </a:r>
            <a:r>
              <a:rPr kumimoji="1" lang="zh-CN" altLang="en-US">
                <a:sym typeface="+mn-ea"/>
              </a:rPr>
              <a:t>规则 →  官网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9277" y="146305"/>
            <a:ext cx="6736715" cy="5916168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快速上手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响应式特性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开发者工具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/ v-show / v-if / v-else / v-on / v-bind / v-for / v-model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小黑记事本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列表渲染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05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 </a:t>
            </a:r>
            <a:r>
              <a:rPr 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实例，初始化渲染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BA616A2-B5E9-E566-83DA-ABBC82994A92}"/>
              </a:ext>
            </a:extLst>
          </p:cNvPr>
          <p:cNvSpPr/>
          <p:nvPr/>
        </p:nvSpPr>
        <p:spPr>
          <a:xfrm>
            <a:off x="762001" y="2337634"/>
            <a:ext cx="2130878" cy="74295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构建用户界面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FA970F-81CC-C33A-EB52-2759470E8584}"/>
              </a:ext>
            </a:extLst>
          </p:cNvPr>
          <p:cNvCxnSpPr>
            <a:stCxn id="15" idx="3"/>
          </p:cNvCxnSpPr>
          <p:nvPr/>
        </p:nvCxnSpPr>
        <p:spPr>
          <a:xfrm>
            <a:off x="2892879" y="2709109"/>
            <a:ext cx="1161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6ADCDAE-A13F-FECA-3CA7-A512379C81E4}"/>
              </a:ext>
            </a:extLst>
          </p:cNvPr>
          <p:cNvSpPr/>
          <p:nvPr/>
        </p:nvSpPr>
        <p:spPr>
          <a:xfrm>
            <a:off x="4053954" y="2337634"/>
            <a:ext cx="2130878" cy="74295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b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初始化渲染</a:t>
            </a: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F962BDBA-92F7-B0A6-1155-EAFADD8B60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0108" y="1394799"/>
            <a:ext cx="3986121" cy="2636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核心步骤 </a:t>
            </a:r>
            <a:r>
              <a:rPr lang="en-US" altLang="zh-CN" sz="1400" dirty="0"/>
              <a:t>4</a:t>
            </a:r>
            <a:r>
              <a:rPr lang="zh-CN" altLang="en-US" sz="1400" dirty="0"/>
              <a:t>步：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sz="1400" dirty="0"/>
              <a:t>. </a:t>
            </a:r>
            <a:r>
              <a:rPr lang="zh-CN" altLang="en-US" sz="1400" dirty="0"/>
              <a:t>准备容器</a:t>
            </a:r>
          </a:p>
          <a:p>
            <a:pPr marL="0" indent="0">
              <a:buNone/>
            </a:pPr>
            <a:r>
              <a:rPr sz="1400" dirty="0"/>
              <a:t>2. </a:t>
            </a:r>
            <a:r>
              <a:rPr lang="zh-CN" altLang="en-US" sz="1400" dirty="0"/>
              <a:t>引包 </a:t>
            </a:r>
            <a:r>
              <a:rPr lang="en-US" altLang="zh-CN" sz="1400" dirty="0"/>
              <a:t>(</a:t>
            </a:r>
            <a:r>
              <a:rPr lang="zh-CN" altLang="en-US" sz="1400" dirty="0"/>
              <a:t>官网</a:t>
            </a:r>
            <a:r>
              <a:rPr lang="en-US" altLang="zh-CN" sz="1400" dirty="0"/>
              <a:t>)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zh-CN" altLang="en-US" sz="1400" dirty="0">
                <a:solidFill>
                  <a:srgbClr val="C00000"/>
                </a:solidFill>
              </a:rPr>
              <a:t>开发版本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生产版本</a:t>
            </a:r>
            <a:endParaRPr lang="zh-CN" altLang="en-US" sz="1400" dirty="0"/>
          </a:p>
          <a:p>
            <a:pPr marL="0" indent="0">
              <a:buNone/>
            </a:pPr>
            <a:r>
              <a:rPr sz="1400" dirty="0"/>
              <a:t>3. </a:t>
            </a:r>
            <a:r>
              <a:rPr lang="zh-CN" altLang="en-US" sz="1400" dirty="0"/>
              <a:t>创建</a:t>
            </a:r>
            <a:r>
              <a:rPr sz="1400" dirty="0"/>
              <a:t> Vue </a:t>
            </a:r>
            <a:r>
              <a:rPr lang="zh-CN" altLang="en-US" sz="1400" dirty="0"/>
              <a:t>实例</a:t>
            </a:r>
            <a:r>
              <a:rPr sz="1400" dirty="0"/>
              <a:t>  new  Vue()</a:t>
            </a:r>
          </a:p>
          <a:p>
            <a:pPr marL="0" indent="0">
              <a:buNone/>
            </a:pPr>
            <a:r>
              <a:rPr sz="1400" dirty="0"/>
              <a:t>4. </a:t>
            </a:r>
            <a:r>
              <a:rPr lang="zh-CN" altLang="en-US" sz="1400" dirty="0"/>
              <a:t>指定配置项 →  渲染数据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zh-CN" altLang="en-US" sz="1400" dirty="0"/>
              <a:t>① </a:t>
            </a:r>
            <a:r>
              <a:rPr lang="en-US" altLang="zh-CN" sz="1400" dirty="0" err="1"/>
              <a:t>el</a:t>
            </a:r>
            <a:r>
              <a:rPr lang="en-US" altLang="zh-CN" sz="1400" dirty="0"/>
              <a:t> </a:t>
            </a:r>
            <a:r>
              <a:rPr lang="zh-CN" altLang="en-US" sz="1400" dirty="0"/>
              <a:t>指定挂载点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zh-CN" altLang="en-US" sz="1400" dirty="0"/>
              <a:t>② </a:t>
            </a:r>
            <a:r>
              <a:rPr lang="en-US" altLang="zh-CN" sz="1400" dirty="0"/>
              <a:t>data </a:t>
            </a:r>
            <a:r>
              <a:rPr lang="zh-CN" altLang="en-US" sz="1400" dirty="0"/>
              <a:t>提供数据</a:t>
            </a:r>
            <a:endParaRPr lang="en-US" altLang="zh-CN" sz="1400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D11846ED-EB7B-A97D-E342-5DA7BD5A69DD}"/>
              </a:ext>
            </a:extLst>
          </p:cNvPr>
          <p:cNvSpPr/>
          <p:nvPr/>
        </p:nvSpPr>
        <p:spPr>
          <a:xfrm>
            <a:off x="6260933" y="1657459"/>
            <a:ext cx="323074" cy="21033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0412486-D56C-C97B-9167-A9B5853E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54" y="4129334"/>
            <a:ext cx="5366271" cy="2562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7104BC9-1EEC-88CE-0D78-7740A5731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3850359"/>
            <a:ext cx="2152760" cy="753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7381C12-977F-E126-61DC-6BD66302C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57" y="4917812"/>
            <a:ext cx="1905165" cy="281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0155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2" grpId="0" build="p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/>
        </p:nvSpPr>
        <p:spPr>
          <a:xfrm>
            <a:off x="5517128" y="1117558"/>
            <a:ext cx="5884880" cy="448373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创建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Vue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实例，初始化渲染的核心步骤：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准备容器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引包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官网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- </a:t>
            </a:r>
            <a:r>
              <a:rPr lang="zh-CN" altLang="en-US" dirty="0">
                <a:solidFill>
                  <a:srgbClr val="C00000"/>
                </a:solidFill>
              </a:rPr>
              <a:t>开发版本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生产版本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创建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Vue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实例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new  Vue()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指定配置项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el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data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=&gt;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渲染数据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①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指定挂载点，选择器指定控制的是哪个盒子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②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提供数据</a:t>
            </a:r>
            <a:endParaRPr kumimoji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9277" y="146305"/>
            <a:ext cx="6736715" cy="5916168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快速上手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响应式特性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开发者工具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/ v-show / v-if / v-else / v-on / v-bind / v-for / v-model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小黑记事本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列表渲染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38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565" y="1519555"/>
            <a:ext cx="12268200" cy="5377180"/>
          </a:xfrm>
        </p:spPr>
        <p:txBody>
          <a:bodyPr/>
          <a:lstStyle/>
          <a:p>
            <a:pPr marL="0" indent="0">
              <a:buNone/>
            </a:pPr>
            <a:r>
              <a:rPr kumimoj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插值表达式是一种</a:t>
            </a:r>
            <a:r>
              <a:rPr kumimoji="1"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Vue </a:t>
            </a:r>
            <a:r>
              <a:rPr kumimoj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的模板语法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插值表达式</a:t>
            </a:r>
            <a:r>
              <a:rPr lang="en-US" altLang="zh-CN">
                <a:sym typeface="+mn-ea"/>
              </a:rPr>
              <a:t>  </a:t>
            </a:r>
            <a:r>
              <a:rPr>
                <a:solidFill>
                  <a:srgbClr val="B70006"/>
                </a:solidFill>
                <a:sym typeface="+mn-ea"/>
              </a:rPr>
              <a:t>{{  }}</a:t>
            </a:r>
            <a:r>
              <a:rPr lang="en-US" altLang="zh-CN">
                <a:solidFill>
                  <a:srgbClr val="B70006"/>
                </a:solidFill>
                <a:sym typeface="+mn-ea"/>
              </a:rPr>
              <a:t> </a:t>
            </a:r>
            <a:endParaRPr kumimoji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5" y="2354580"/>
            <a:ext cx="3743325" cy="141224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 descr="templates\docerresourceshop\icons\\32313536313530353b32313536313535363bbcfdcdb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370" y="3519170"/>
            <a:ext cx="91440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985" y="3084830"/>
            <a:ext cx="4160520" cy="1783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245" y="4244340"/>
            <a:ext cx="4536440" cy="14706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565" y="1519555"/>
            <a:ext cx="12268200" cy="5377180"/>
          </a:xfrm>
        </p:spPr>
        <p:txBody>
          <a:bodyPr/>
          <a:lstStyle/>
          <a:p>
            <a:pPr marL="0" indent="0">
              <a:buNone/>
            </a:pPr>
            <a:r>
              <a:rPr kumimoj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插值表达式是一种</a:t>
            </a:r>
            <a:r>
              <a:rPr kumimoji="1"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Vue </a:t>
            </a:r>
            <a:r>
              <a:rPr kumimoj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的模板语法</a:t>
            </a:r>
            <a:endParaRPr kumimoji="1"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作用:</a:t>
            </a:r>
            <a:r>
              <a:rPr kumimoji="1"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利用表达式进行插值，渲染到页面中</a:t>
            </a:r>
          </a:p>
          <a:p>
            <a:pPr marL="0" indent="0">
              <a:buNone/>
            </a:pP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　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表达式：是可以被求值的代码，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JS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引擎会将其计算出一个结果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插值表达式</a:t>
            </a:r>
            <a:r>
              <a:rPr lang="en-US" altLang="zh-CN">
                <a:sym typeface="+mn-ea"/>
              </a:rPr>
              <a:t>  </a:t>
            </a:r>
            <a:r>
              <a:rPr>
                <a:solidFill>
                  <a:srgbClr val="B70006"/>
                </a:solidFill>
                <a:sym typeface="+mn-ea"/>
              </a:rPr>
              <a:t>{{  }}</a:t>
            </a:r>
            <a:r>
              <a:rPr lang="en-US" altLang="zh-CN">
                <a:solidFill>
                  <a:srgbClr val="B70006"/>
                </a:solidFill>
                <a:sym typeface="+mn-ea"/>
              </a:rPr>
              <a:t> </a:t>
            </a:r>
            <a:endParaRPr kumimoji="1"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0" y="3029585"/>
            <a:ext cx="4488815" cy="1798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305" y="3029585"/>
            <a:ext cx="5066030" cy="21355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565" y="1519555"/>
            <a:ext cx="12268200" cy="5377180"/>
          </a:xfrm>
        </p:spPr>
        <p:txBody>
          <a:bodyPr/>
          <a:lstStyle/>
          <a:p>
            <a:pPr marL="0" indent="0">
              <a:buNone/>
            </a:pPr>
            <a:r>
              <a:rPr kumimoj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插值表达式是一种</a:t>
            </a:r>
            <a:r>
              <a:rPr kumimoji="1"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Vue </a:t>
            </a:r>
            <a:r>
              <a:rPr kumimoj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的模板语法</a:t>
            </a:r>
            <a:endParaRPr kumimoji="1"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作用:</a:t>
            </a:r>
            <a:r>
              <a:rPr kumimoji="1"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利用表达式进行插值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，渲染到页面中</a:t>
            </a:r>
            <a:endParaRPr kumimoji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　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表达式：是可以被求值的代码，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JS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引擎会将其计算出一个结果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kumimoji="1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{{  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}}</a:t>
            </a:r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插值表达式</a:t>
            </a:r>
            <a:r>
              <a:rPr lang="en-US" altLang="zh-CN">
                <a:sym typeface="+mn-ea"/>
              </a:rPr>
              <a:t>  </a:t>
            </a:r>
            <a:r>
              <a:rPr>
                <a:solidFill>
                  <a:srgbClr val="B70006"/>
                </a:solidFill>
                <a:sym typeface="+mn-ea"/>
              </a:rPr>
              <a:t>{{  }}</a:t>
            </a:r>
            <a:r>
              <a:rPr lang="en-US" altLang="zh-CN">
                <a:solidFill>
                  <a:srgbClr val="B70006"/>
                </a:solidFill>
                <a:sym typeface="+mn-ea"/>
              </a:rPr>
              <a:t> </a:t>
            </a:r>
            <a:endParaRPr kumimoji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2560" y="1678305"/>
            <a:ext cx="5831840" cy="439293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0" indent="0">
              <a:buNone/>
            </a:pPr>
            <a:r>
              <a:rPr kumimoji="1"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 </a:t>
            </a:r>
            <a:r>
              <a:rPr kumimoji="1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注意点：</a:t>
            </a:r>
          </a:p>
          <a:p>
            <a:pPr marL="0" indent="0">
              <a:buNone/>
            </a:pPr>
            <a:endParaRPr kumimoji="1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）使用的数据必须存在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data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</a:p>
          <a:p>
            <a:pPr marL="0" indent="0">
              <a:buNone/>
            </a:pPr>
            <a:endParaRPr kumimoji="1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endParaRPr kumimoji="1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）支持</a:t>
            </a:r>
            <a:r>
              <a:rPr kumimoji="1" 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的是表达式，而非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语句，比如：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if   for ...</a:t>
            </a:r>
          </a:p>
          <a:p>
            <a:pPr marL="0" indent="0">
              <a:buNone/>
            </a:pPr>
            <a:endParaRPr kumimoji="1"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endParaRPr kumimoji="1"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endParaRPr kumimoji="1"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）不能在标签属性中使用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{{  }} 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插值</a:t>
            </a:r>
            <a:endParaRPr kumimoji="1"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05" y="2615565"/>
            <a:ext cx="4551680" cy="335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05" y="3603625"/>
            <a:ext cx="4551680" cy="295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805" y="4617085"/>
            <a:ext cx="4525645" cy="2806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10" y="3352800"/>
            <a:ext cx="4998085" cy="11912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 descr="templates\docerresourceshop\icons\\32313539393637313b32313539393538363bb2e6bac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7525" y="2545715"/>
            <a:ext cx="414020" cy="414020"/>
          </a:xfrm>
          <a:prstGeom prst="rect">
            <a:avLst/>
          </a:prstGeom>
        </p:spPr>
      </p:pic>
      <p:pic>
        <p:nvPicPr>
          <p:cNvPr id="13" name="图片 12" descr="templates\docerresourceshop\icons\\32313539393637313b32313539393538363bb2e6bac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8590" y="3514090"/>
            <a:ext cx="421005" cy="421005"/>
          </a:xfrm>
          <a:prstGeom prst="rect">
            <a:avLst/>
          </a:prstGeom>
        </p:spPr>
      </p:pic>
      <p:pic>
        <p:nvPicPr>
          <p:cNvPr id="14" name="图片 13" descr="templates\docerresourceshop\icons\\32313539393637313b32313539393538363bb2e6bac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9060" y="4525645"/>
            <a:ext cx="414020" cy="4140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B953384-ACC6-1818-BEA3-00CF849E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93" y="1161837"/>
            <a:ext cx="4362581" cy="37882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17733F4-3AFD-352C-BF64-7F337AA3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08" y="2336357"/>
            <a:ext cx="1881979" cy="16639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E334FAD-3774-93B4-3CE6-43E03C76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907" y="2181810"/>
            <a:ext cx="1892272" cy="197304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0F2AB73-7D9E-CF88-A070-487AB3C30F14}"/>
              </a:ext>
            </a:extLst>
          </p:cNvPr>
          <p:cNvSpPr txBox="1"/>
          <p:nvPr/>
        </p:nvSpPr>
        <p:spPr>
          <a:xfrm>
            <a:off x="1097301" y="4154850"/>
            <a:ext cx="1708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Angular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46614-C005-B5B4-52D9-EEB03082B111}"/>
              </a:ext>
            </a:extLst>
          </p:cNvPr>
          <p:cNvSpPr txBox="1"/>
          <p:nvPr/>
        </p:nvSpPr>
        <p:spPr>
          <a:xfrm>
            <a:off x="4918049" y="4366121"/>
            <a:ext cx="1708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39BFB2-BDF5-66C4-4211-82F5002A5583}"/>
              </a:ext>
            </a:extLst>
          </p:cNvPr>
          <p:cNvSpPr txBox="1"/>
          <p:nvPr/>
        </p:nvSpPr>
        <p:spPr>
          <a:xfrm>
            <a:off x="8979111" y="4154850"/>
            <a:ext cx="1708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React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BC986D-59E8-6483-5C64-4CA6592E47B7}"/>
              </a:ext>
            </a:extLst>
          </p:cNvPr>
          <p:cNvSpPr txBox="1"/>
          <p:nvPr/>
        </p:nvSpPr>
        <p:spPr>
          <a:xfrm>
            <a:off x="3300249" y="5050502"/>
            <a:ext cx="5096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【Vue】</a:t>
            </a:r>
            <a:r>
              <a:rPr lang="zh-CN" altLang="en-US" sz="2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前端必备岗位技能</a:t>
            </a:r>
            <a:endParaRPr lang="en-US" altLang="zh-CN" sz="2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6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90719" y="1194435"/>
            <a:ext cx="5760000" cy="470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插值表达式的作用是什么？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</a:t>
            </a:r>
            <a:r>
              <a:rPr kumimoji="1">
                <a:solidFill>
                  <a:srgbClr val="C00000"/>
                </a:solidFill>
                <a:sym typeface="+mn-ea"/>
              </a:rPr>
              <a:t>利用表达式进行插值，将</a:t>
            </a:r>
            <a:r>
              <a:rPr kumimoji="1" lang="en-US" altLang="zh-CN">
                <a:solidFill>
                  <a:srgbClr val="C00000"/>
                </a:solidFill>
                <a:sym typeface="+mn-ea"/>
              </a:rPr>
              <a:t>数据渲染</a:t>
            </a:r>
            <a:r>
              <a:rPr kumimoji="1">
                <a:solidFill>
                  <a:srgbClr val="C00000"/>
                </a:solidFill>
                <a:sym typeface="+mn-ea"/>
              </a:rPr>
              <a:t>页面中</a:t>
            </a:r>
            <a:endParaRPr kumimoji="1">
              <a:sym typeface="+mn-ea"/>
            </a:endParaRPr>
          </a:p>
          <a:p>
            <a:pPr marL="0" indent="0">
              <a:buNone/>
            </a:pPr>
            <a:r>
              <a:rPr kumimoji="1" lang="en-US">
                <a:sym typeface="+mn-ea"/>
              </a:rPr>
              <a:t>2. </a:t>
            </a:r>
            <a:r>
              <a:rPr kumimoji="1" lang="zh-CN" altLang="en-US">
                <a:sym typeface="+mn-ea"/>
              </a:rPr>
              <a:t>语法格式？</a:t>
            </a:r>
          </a:p>
          <a:p>
            <a:pPr marL="0" indent="0">
              <a:buNone/>
            </a:pPr>
            <a:r>
              <a:rPr kumimoji="1" lang="zh-CN" altLang="en-US">
                <a:sym typeface="+mn-ea"/>
              </a:rPr>
              <a:t> </a:t>
            </a:r>
            <a:r>
              <a:rPr kumimoji="1" lang="en-US" altLang="zh-CN">
                <a:sym typeface="+mn-ea"/>
              </a:rPr>
              <a:t>   </a:t>
            </a:r>
            <a:r>
              <a:rPr kumimoji="1" lang="en-US" altLang="zh-CN">
                <a:solidFill>
                  <a:srgbClr val="C00000"/>
                </a:solidFill>
                <a:sym typeface="+mn-ea"/>
              </a:rPr>
              <a:t>{{  </a:t>
            </a:r>
            <a:r>
              <a:rPr kumimoji="1" lang="zh-CN" altLang="en-US">
                <a:solidFill>
                  <a:srgbClr val="C00000"/>
                </a:solidFill>
                <a:sym typeface="+mn-ea"/>
              </a:rPr>
              <a:t>表达式</a:t>
            </a:r>
            <a:r>
              <a:rPr kumimoji="1" lang="en-US" altLang="zh-CN">
                <a:solidFill>
                  <a:srgbClr val="C00000"/>
                </a:solidFill>
                <a:sym typeface="+mn-ea"/>
              </a:rPr>
              <a:t>  }}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插值表达式的注意点：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①</a:t>
            </a:r>
            <a:r>
              <a:rPr lang="en-US" altLang="zh-CN"/>
              <a:t> </a:t>
            </a:r>
            <a:r>
              <a:rPr lang="zh-CN" altLang="en-US"/>
              <a:t>使用的数据要存在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data</a:t>
            </a:r>
            <a:r>
              <a:rPr lang="zh-CN" altLang="en-US"/>
              <a:t>）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②</a:t>
            </a:r>
            <a:r>
              <a:rPr lang="en-US" altLang="zh-CN"/>
              <a:t> </a:t>
            </a:r>
            <a:r>
              <a:rPr lang="zh-CN" altLang="en-US"/>
              <a:t>支持的是表达式，而非语句</a:t>
            </a:r>
            <a:r>
              <a:rPr lang="en-US" altLang="zh-CN"/>
              <a:t> if ...  for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③</a:t>
            </a:r>
            <a:r>
              <a:rPr lang="en-US" altLang="zh-CN"/>
              <a:t> </a:t>
            </a:r>
            <a:r>
              <a:rPr lang="zh-CN" altLang="en-US"/>
              <a:t>不能在标签</a:t>
            </a:r>
            <a:r>
              <a:rPr lang="zh-CN" altLang="en-US">
                <a:sym typeface="+mn-ea"/>
              </a:rPr>
              <a:t>属性</a:t>
            </a:r>
            <a:r>
              <a:rPr lang="zh-CN" altLang="en-US"/>
              <a:t>里面使用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9277" y="146305"/>
            <a:ext cx="6736715" cy="5916168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快速上手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响应式特性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开发者工具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指令</a:t>
            </a:r>
          </a:p>
          <a:p>
            <a:pPr marL="0" indent="0"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/ v-show / v-if / v-else / v-on / v-bind / v-for / v-model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小黑记事本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列表渲染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12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565" y="1519555"/>
            <a:ext cx="9942830" cy="9372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我们已经掌握了基础的模板渲染，其实除了基本的模板渲染，</a:t>
            </a:r>
            <a:r>
              <a:rPr dirty="0">
                <a:solidFill>
                  <a:schemeClr val="tx1"/>
                </a:solidFill>
                <a:sym typeface="+mn-ea"/>
              </a:rPr>
              <a:t>Vue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背后还做了大量工作。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比如：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数据的响应式处理</a:t>
            </a:r>
            <a:endParaRPr kumimoji="1"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  <a:sym typeface="+mn-ea"/>
              </a:rPr>
              <a:t>Vue 核心特性：响应式 </a:t>
            </a:r>
            <a:endParaRPr kumimoji="1" dirty="0">
              <a:sym typeface="+mn-ea"/>
            </a:endParaRPr>
          </a:p>
        </p:txBody>
      </p:sp>
      <p:pic>
        <p:nvPicPr>
          <p:cNvPr id="29" name="图片 28" descr="templates\docerresourceshop\icons\\32313536313530353b32313536313535363bbcfdcdb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20" y="3628390"/>
            <a:ext cx="798195" cy="798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980" y="3249295"/>
            <a:ext cx="3632200" cy="15563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" y="2713990"/>
            <a:ext cx="3361690" cy="1292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15" y="4114800"/>
            <a:ext cx="3455035" cy="19888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222375" y="5070475"/>
            <a:ext cx="2513330" cy="4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4"/>
          <p:cNvSpPr>
            <a:spLocks noGrp="1"/>
          </p:cNvSpPr>
          <p:nvPr/>
        </p:nvSpPr>
        <p:spPr>
          <a:xfrm>
            <a:off x="1222375" y="5476875"/>
            <a:ext cx="1433830" cy="52768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48000" y="2026285"/>
            <a:ext cx="6096000" cy="3371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→ 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响应式：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数据变化，视图自动更新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5769" y="4658995"/>
            <a:ext cx="6397625" cy="13011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457200" algn="l">
              <a:lnSpc>
                <a:spcPct val="17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如何访问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or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修改？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data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中的数据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最终会被添加到实例上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457200" algn="l">
              <a:lnSpc>
                <a:spcPct val="17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①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访问数据：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"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实例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"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457200" algn="l">
              <a:lnSpc>
                <a:spcPct val="17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修改数据：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"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实例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" = "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"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59C8BD-5925-6288-53A9-1858C1036197}"/>
              </a:ext>
            </a:extLst>
          </p:cNvPr>
          <p:cNvCxnSpPr>
            <a:cxnSpLocks/>
          </p:cNvCxnSpPr>
          <p:nvPr/>
        </p:nvCxnSpPr>
        <p:spPr>
          <a:xfrm>
            <a:off x="2209800" y="4991100"/>
            <a:ext cx="1104900" cy="628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6E61057-A71A-42F9-D762-5A44B0CDF7F7}"/>
              </a:ext>
            </a:extLst>
          </p:cNvPr>
          <p:cNvSpPr txBox="1"/>
          <p:nvPr/>
        </p:nvSpPr>
        <p:spPr>
          <a:xfrm>
            <a:off x="2055495" y="4582942"/>
            <a:ext cx="1802130" cy="5105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457200" algn="l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Hello Vue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2280D-BDF7-21EA-8D31-D245C5575E08}"/>
              </a:ext>
            </a:extLst>
          </p:cNvPr>
          <p:cNvSpPr txBox="1"/>
          <p:nvPr/>
        </p:nvSpPr>
        <p:spPr>
          <a:xfrm>
            <a:off x="6969125" y="2456815"/>
            <a:ext cx="3484245" cy="111460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457200" algn="l">
              <a:lnSpc>
                <a:spcPct val="170000"/>
              </a:lnSpc>
              <a:buNone/>
            </a:pPr>
            <a:r>
              <a:rPr lang="en-US" altLang="zh-CN" sz="4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Hello Vue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D6ECE8-D0BE-F8A3-3129-C05D67C8BE25}"/>
              </a:ext>
            </a:extLst>
          </p:cNvPr>
          <p:cNvCxnSpPr>
            <a:cxnSpLocks/>
          </p:cNvCxnSpPr>
          <p:nvPr/>
        </p:nvCxnSpPr>
        <p:spPr>
          <a:xfrm>
            <a:off x="6606857" y="3590290"/>
            <a:ext cx="2537143" cy="638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2" grpId="0"/>
      <p:bldP spid="12" grpId="1"/>
      <p:bldP spid="3" grpId="0"/>
      <p:bldP spid="3" grpId="1"/>
      <p:bldP spid="11" grpId="1"/>
      <p:bldP spid="11" grpId="2"/>
      <p:bldP spid="13" grpId="1"/>
      <p:bldP spid="1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2795" y="2503805"/>
            <a:ext cx="1873250" cy="1688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45435" y="3347720"/>
            <a:ext cx="126365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650605" y="2504440"/>
            <a:ext cx="2026285" cy="1688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视图界面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5" y="2504440"/>
            <a:ext cx="1900555" cy="1590040"/>
          </a:xfrm>
          <a:prstGeom prst="rect">
            <a:avLst/>
          </a:prstGeom>
        </p:spPr>
      </p:pic>
      <p:sp>
        <p:nvSpPr>
          <p:cNvPr id="10" name="文本占位符 2"/>
          <p:cNvSpPr>
            <a:spLocks noGrp="1"/>
          </p:cNvSpPr>
          <p:nvPr/>
        </p:nvSpPr>
        <p:spPr>
          <a:xfrm>
            <a:off x="2936875" y="2863850"/>
            <a:ext cx="1268730" cy="62865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修改数据</a:t>
            </a:r>
          </a:p>
        </p:txBody>
      </p:sp>
      <p:sp>
        <p:nvSpPr>
          <p:cNvPr id="21" name="文本占位符 2"/>
          <p:cNvSpPr>
            <a:spLocks noGrp="1"/>
          </p:cNvSpPr>
          <p:nvPr/>
        </p:nvSpPr>
        <p:spPr>
          <a:xfrm>
            <a:off x="718185" y="1683385"/>
            <a:ext cx="6102985" cy="62357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数据改变，视图会自动更新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624955" y="3342640"/>
            <a:ext cx="1609725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2"/>
          <p:cNvSpPr>
            <a:spLocks noGrp="1"/>
          </p:cNvSpPr>
          <p:nvPr/>
        </p:nvSpPr>
        <p:spPr>
          <a:xfrm>
            <a:off x="6624955" y="2872105"/>
            <a:ext cx="1513840" cy="89154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自动更新视图</a:t>
            </a:r>
          </a:p>
          <a:p>
            <a:pPr marL="0" indent="0">
              <a:buNone/>
            </a:pPr>
            <a:r>
              <a:t>    Dom</a:t>
            </a:r>
            <a:r>
              <a:rPr lang="zh-CN" altLang="en-US"/>
              <a:t>操作</a:t>
            </a:r>
          </a:p>
        </p:txBody>
      </p:sp>
      <p:sp>
        <p:nvSpPr>
          <p:cNvPr id="26" name="文本占位符 2"/>
          <p:cNvSpPr>
            <a:spLocks noGrp="1"/>
          </p:cNvSpPr>
          <p:nvPr/>
        </p:nvSpPr>
        <p:spPr>
          <a:xfrm>
            <a:off x="4484370" y="4094480"/>
            <a:ext cx="1724660" cy="62865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监听到数据修改</a:t>
            </a:r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718185" y="4894580"/>
            <a:ext cx="12176760" cy="107442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olidFill>
                  <a:srgbClr val="C00000"/>
                </a:solidFill>
                <a:sym typeface="+mn-ea"/>
              </a:rPr>
              <a:t>聚焦于数据</a:t>
            </a:r>
            <a:r>
              <a:rPr sz="1800">
                <a:solidFill>
                  <a:srgbClr val="C00000"/>
                </a:solidFill>
                <a:sym typeface="+mn-ea"/>
              </a:rPr>
              <a:t> →  </a:t>
            </a:r>
            <a:r>
              <a:rPr lang="zh-CN" altLang="en-US" sz="1800">
                <a:solidFill>
                  <a:srgbClr val="C00000"/>
                </a:solidFill>
                <a:sym typeface="+mn-ea"/>
              </a:rPr>
              <a:t>数据驱动视图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使用</a:t>
            </a:r>
            <a:r>
              <a:rPr sz="1800">
                <a:solidFill>
                  <a:schemeClr val="tx1"/>
                </a:solidFill>
              </a:rPr>
              <a:t> Vue </a:t>
            </a:r>
            <a:r>
              <a:rPr lang="zh-CN" altLang="en-US" sz="1800">
                <a:solidFill>
                  <a:schemeClr val="tx1"/>
                </a:solidFill>
              </a:rPr>
              <a:t>开发，关注</a:t>
            </a:r>
            <a:r>
              <a:rPr lang="zh-CN" altLang="en-US" sz="1800">
                <a:solidFill>
                  <a:srgbClr val="C00000"/>
                </a:solidFill>
              </a:rPr>
              <a:t>业务的核心逻辑</a:t>
            </a:r>
            <a:r>
              <a:rPr lang="zh-CN" altLang="en-US" sz="1800">
                <a:solidFill>
                  <a:schemeClr val="tx1"/>
                </a:solidFill>
              </a:rPr>
              <a:t>，根据业务</a:t>
            </a:r>
            <a:r>
              <a:rPr lang="zh-CN" altLang="en-US" sz="1800">
                <a:solidFill>
                  <a:srgbClr val="C00000"/>
                </a:solidFill>
              </a:rPr>
              <a:t>修改数据</a:t>
            </a:r>
            <a:r>
              <a:rPr lang="zh-CN" altLang="en-US" sz="1800">
                <a:solidFill>
                  <a:schemeClr val="tx1"/>
                </a:solidFill>
              </a:rPr>
              <a:t>即可</a:t>
            </a: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Vue 核心特性：响应式 </a:t>
            </a:r>
            <a:endParaRPr kumimoji="1"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animBg="1"/>
      <p:bldP spid="10" grpId="0"/>
      <p:bldP spid="10" grpId="1"/>
      <p:bldP spid="25" grpId="0"/>
      <p:bldP spid="25" grpId="1"/>
      <p:bldP spid="26" grpId="0"/>
      <p:bldP spid="26" grpId="1"/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58970" y="416560"/>
            <a:ext cx="7501890" cy="589470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什么是响应式呢？</a:t>
            </a:r>
          </a:p>
          <a:p>
            <a:pPr marL="0" indent="457200">
              <a:buNone/>
            </a:pPr>
            <a:r>
              <a:rPr lang="zh-CN" altLang="en-US">
                <a:solidFill>
                  <a:srgbClr val="C00715"/>
                </a:solidFill>
                <a:sym typeface="+mn-ea"/>
              </a:rPr>
              <a:t>数据改变，视图自动更新</a:t>
            </a:r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 Vue </a:t>
            </a:r>
            <a:r>
              <a:rPr lang="zh-CN" altLang="en-US">
                <a:sym typeface="+mn-ea"/>
              </a:rPr>
              <a:t>开发</a:t>
            </a:r>
            <a:r>
              <a:rPr lang="en-US" altLang="zh-CN">
                <a:sym typeface="+mn-ea"/>
              </a:rPr>
              <a:t> → </a:t>
            </a:r>
            <a:r>
              <a:rPr lang="zh-CN" altLang="en-US">
                <a:sym typeface="+mn-ea"/>
              </a:rPr>
              <a:t>专注于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业务核心逻辑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即可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如何访问或修改数据呢？</a:t>
            </a:r>
          </a:p>
          <a:p>
            <a:pPr marL="0" indent="45720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中的数据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最终会被添加到实例上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457200"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①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访问数据：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 "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实例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.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属性名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"</a:t>
            </a:r>
            <a:endParaRPr lang="zh-CN" altLang="en-US">
              <a:solidFill>
                <a:srgbClr val="C00000"/>
              </a:solidFill>
            </a:endParaRPr>
          </a:p>
          <a:p>
            <a:pPr marL="0" indent="457200"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②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修改数据：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"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实例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.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属性名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" = "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值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"</a:t>
            </a:r>
            <a:endParaRPr kumimoji="1" lang="en-US" altLang="zh-CN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9277" y="146305"/>
            <a:ext cx="6736715" cy="5916168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快速上手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响应式特性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开发者工具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指令</a:t>
            </a:r>
          </a:p>
          <a:p>
            <a:pPr marL="0" indent="0"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/ v-show / v-if / v-else / v-on / v-bind / v-for / v-model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小黑记事本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列表渲染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06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9285" y="1583055"/>
            <a:ext cx="10748010" cy="1532890"/>
          </a:xfrm>
        </p:spPr>
        <p:txBody>
          <a:bodyPr/>
          <a:lstStyle/>
          <a:p>
            <a:pPr marL="0" indent="0">
              <a:buNone/>
            </a:pP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通过谷歌应用商店安装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（国外网站）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l">
              <a:buNone/>
            </a:pP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极简插件: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下载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→ 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开发者模式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→ 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拖拽安装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→ 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插件详情允许访问文件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l">
              <a:buNone/>
            </a:pP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 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2" action="ppaction://hlinkfile"/>
              </a:rPr>
              <a:t>https://chrome.zzzmh.cn/index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hlinkClick r:id="rId2" action="ppaction://hlinkfile"/>
            </a:endParaRPr>
          </a:p>
          <a:p>
            <a:pPr marL="0" indent="0" algn="l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安装</a:t>
            </a:r>
            <a:r>
              <a:rPr lang="en-US" altLang="zh-CN">
                <a:sym typeface="+mn-ea"/>
              </a:rPr>
              <a:t> V</a:t>
            </a:r>
            <a:r>
              <a:rPr>
                <a:sym typeface="+mn-ea"/>
              </a:rPr>
              <a:t>ue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开发者工具：装插件调试</a:t>
            </a:r>
            <a:r>
              <a:rPr lang="en-US" altLang="zh-CN">
                <a:sym typeface="+mn-ea"/>
              </a:rPr>
              <a:t> Vue </a:t>
            </a:r>
            <a:r>
              <a:rPr>
                <a:sym typeface="+mn-ea"/>
              </a:rPr>
              <a:t>应用</a:t>
            </a:r>
            <a:endParaRPr kumimoji="1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10" y="2995930"/>
            <a:ext cx="4526280" cy="2094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290" y="2825750"/>
            <a:ext cx="3985260" cy="2762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85" y="5995670"/>
            <a:ext cx="6461760" cy="42672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6426200" y="4946650"/>
            <a:ext cx="0" cy="1019810"/>
          </a:xfrm>
          <a:prstGeom prst="straightConnector1">
            <a:avLst/>
          </a:prstGeom>
          <a:ln w="28575" cmpd="sng">
            <a:solidFill>
              <a:srgbClr val="EE2F37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2"/>
          <p:cNvSpPr>
            <a:spLocks noGrp="1"/>
          </p:cNvSpPr>
          <p:nvPr/>
        </p:nvSpPr>
        <p:spPr>
          <a:xfrm>
            <a:off x="9152255" y="5699125"/>
            <a:ext cx="3039745" cy="42926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kumimoji="1" lang="en-US" altLang="zh-CN" sz="1200">
                <a:solidFill>
                  <a:srgbClr val="EF32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kumimoji="1" sz="1200">
                <a:solidFill>
                  <a:srgbClr val="EF32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插件详情，允许访问文件网址权限开启</a:t>
            </a:r>
            <a:endParaRPr kumimoji="1" lang="en-US" altLang="zh-CN" sz="1200">
              <a:solidFill>
                <a:srgbClr val="EF32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21995" y="1662430"/>
            <a:ext cx="10748010" cy="1532890"/>
          </a:xfrm>
        </p:spPr>
        <p:txBody>
          <a:bodyPr/>
          <a:lstStyle/>
          <a:p>
            <a:pPr marL="0" indent="0" algn="l">
              <a:buNone/>
            </a:pP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 Vue </a:t>
            </a:r>
            <a:r>
              <a:rPr kumimoji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运行的页面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，调试工具中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kumimoji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栏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，即可查看</a:t>
            </a:r>
            <a:r>
              <a:rPr kumimoji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，进行调试。</a:t>
            </a: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安装</a:t>
            </a:r>
            <a:r>
              <a:rPr lang="en-US" altLang="zh-CN">
                <a:sym typeface="+mn-ea"/>
              </a:rPr>
              <a:t> V</a:t>
            </a:r>
            <a:r>
              <a:rPr>
                <a:sym typeface="+mn-ea"/>
              </a:rPr>
              <a:t>ue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开发者工具：装插件调试</a:t>
            </a:r>
            <a:r>
              <a:rPr lang="en-US" altLang="zh-CN">
                <a:sym typeface="+mn-ea"/>
              </a:rPr>
              <a:t> Vue </a:t>
            </a:r>
            <a:r>
              <a:rPr>
                <a:sym typeface="+mn-ea"/>
              </a:rPr>
              <a:t>应用</a:t>
            </a:r>
            <a:endParaRPr kumimoji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2357755"/>
            <a:ext cx="10436860" cy="3409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001250" y="2335530"/>
            <a:ext cx="692150" cy="3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9502775" y="2695575"/>
            <a:ext cx="844550" cy="1089025"/>
          </a:xfrm>
          <a:prstGeom prst="straightConnector1">
            <a:avLst/>
          </a:prstGeom>
          <a:ln w="28575" cmpd="sng">
            <a:solidFill>
              <a:srgbClr val="EE2F37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568690" y="3883025"/>
            <a:ext cx="1918970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9277" y="146305"/>
            <a:ext cx="6736715" cy="5916168"/>
          </a:xfrm>
        </p:spPr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快速上手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响应式特性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开发者工具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/ v-show / v-if / v-else / v-on / v-bind / v-for / v-model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小黑记事本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列表渲染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57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726755" y="985087"/>
            <a:ext cx="10720800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</a:t>
            </a:r>
            <a:endParaRPr>
              <a:sym typeface="+mn-ea"/>
            </a:endParaRP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726754" y="1425875"/>
            <a:ext cx="8015311" cy="12941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ue </a:t>
            </a:r>
            <a:r>
              <a:rPr lang="zh-CN" altLang="en-US" dirty="0">
                <a:solidFill>
                  <a:schemeClr val="tx1"/>
                </a:solidFill>
              </a:rPr>
              <a:t>会根据不同的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，针对标签实现不同的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功能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指令：带有 </a:t>
            </a:r>
            <a:r>
              <a:rPr lang="en-US" altLang="zh-CN" dirty="0">
                <a:solidFill>
                  <a:srgbClr val="C00000"/>
                </a:solidFill>
              </a:rPr>
              <a:t>v- </a:t>
            </a:r>
            <a:r>
              <a:rPr lang="zh-CN" altLang="en-US" dirty="0">
                <a:solidFill>
                  <a:srgbClr val="C00000"/>
                </a:solidFill>
              </a:rPr>
              <a:t>前缀 </a:t>
            </a:r>
            <a:r>
              <a:rPr lang="zh-CN" altLang="en-US" dirty="0">
                <a:solidFill>
                  <a:schemeClr val="tx1"/>
                </a:solidFill>
              </a:rPr>
              <a:t>的 特殊 </a:t>
            </a:r>
            <a:r>
              <a:rPr lang="zh-CN" altLang="en-US" dirty="0">
                <a:solidFill>
                  <a:srgbClr val="C00000"/>
                </a:solidFill>
              </a:rPr>
              <a:t>标签属性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b="58143"/>
          <a:stretch>
            <a:fillRect/>
          </a:stretch>
        </p:blipFill>
        <p:spPr>
          <a:xfrm>
            <a:off x="788904" y="4102017"/>
            <a:ext cx="4829810" cy="11391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文本占位符 2"/>
          <p:cNvSpPr>
            <a:spLocks noGrp="1"/>
          </p:cNvSpPr>
          <p:nvPr/>
        </p:nvSpPr>
        <p:spPr>
          <a:xfrm>
            <a:off x="7139029" y="2313878"/>
            <a:ext cx="3737467" cy="14054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v-html: </a:t>
            </a:r>
          </a:p>
          <a:p>
            <a:r>
              <a:rPr lang="zh-CN" altLang="en-US">
                <a:solidFill>
                  <a:schemeClr val="tx1"/>
                </a:solidFill>
              </a:rPr>
              <a:t>作用：设置元素的 </a:t>
            </a:r>
            <a:r>
              <a:rPr lang="en-US">
                <a:solidFill>
                  <a:srgbClr val="C00000"/>
                </a:solidFill>
              </a:rPr>
              <a:t>innerHTML</a:t>
            </a:r>
          </a:p>
          <a:p>
            <a:r>
              <a:rPr lang="zh-CN" altLang="en-US">
                <a:solidFill>
                  <a:schemeClr val="tx1"/>
                </a:solidFill>
              </a:rPr>
              <a:t>语法：</a:t>
            </a:r>
            <a:r>
              <a:rPr lang="en-US" altLang="zh-CN">
                <a:solidFill>
                  <a:schemeClr val="tx1"/>
                </a:solidFill>
              </a:rPr>
              <a:t>v-html = "</a:t>
            </a:r>
            <a:r>
              <a:rPr lang="zh-CN" altLang="en-US">
                <a:solidFill>
                  <a:srgbClr val="C00000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 "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4" y="2651453"/>
            <a:ext cx="4829810" cy="6617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直接箭头连接符 12"/>
          <p:cNvCxnSpPr/>
          <p:nvPr/>
        </p:nvCxnSpPr>
        <p:spPr>
          <a:xfrm>
            <a:off x="5828044" y="2982329"/>
            <a:ext cx="1105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95E96D-4E84-5B8E-1E51-FFE095FE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6" y="831248"/>
            <a:ext cx="4888275" cy="4658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5C99B0-F01B-58B4-9820-F7904879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107" y="889260"/>
            <a:ext cx="4556025" cy="43420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3C350A-322D-06F8-CCD6-31F698DD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14" y="1122526"/>
            <a:ext cx="5517358" cy="48391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C0408F9-5561-CB36-97D7-08F2DE2B42A3}"/>
              </a:ext>
            </a:extLst>
          </p:cNvPr>
          <p:cNvSpPr txBox="1"/>
          <p:nvPr/>
        </p:nvSpPr>
        <p:spPr>
          <a:xfrm>
            <a:off x="475666" y="5700035"/>
            <a:ext cx="3851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想学</a:t>
            </a:r>
            <a:r>
              <a:rPr lang="en-US" altLang="zh-CN" sz="2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2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，怎么学呢？</a:t>
            </a:r>
            <a:endParaRPr lang="en-US" altLang="zh-CN" sz="2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6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41551" y="832498"/>
            <a:ext cx="7135117" cy="4865559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指令呢？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指令就是带有 </a:t>
            </a:r>
            <a:r>
              <a:rPr lang="en-US" altLang="zh-CN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 </a:t>
            </a:r>
            <a:r>
              <a:rPr lang="zh-CN" altLang="en-US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前缀 </a:t>
            </a: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的特殊 </a:t>
            </a:r>
            <a:r>
              <a:rPr lang="zh-CN" altLang="en-US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，不同属性 </a:t>
            </a:r>
            <a:r>
              <a:rPr lang="zh-CN" altLang="en-US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 </a:t>
            </a: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不同的功能</a:t>
            </a:r>
            <a:endParaRPr lang="en-US" altLang="zh-CN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学习不同指令 → </a:t>
            </a:r>
            <a:r>
              <a:rPr lang="zh-CN" altLang="en-US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解决不同业务场景需求</a:t>
            </a:r>
          </a:p>
          <a:p>
            <a:pPr>
              <a:buAutoNum type="arabicPeriod" startAt="2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如果需要动态解析标签，可以用哪个指令？语法？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CN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= </a:t>
            </a:r>
            <a:r>
              <a:rPr lang="en-US" altLang="zh-CN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r>
              <a:rPr lang="en-US" altLang="zh-CN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 </a:t>
            </a: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动态设置元素 </a:t>
            </a:r>
            <a:r>
              <a:rPr lang="en-US" altLang="zh-CN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innerHTML</a:t>
            </a:r>
            <a:endParaRPr lang="en-US" altLang="zh-CN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/>
        </p:nvSpPr>
        <p:spPr>
          <a:xfrm>
            <a:off x="710565" y="1402519"/>
            <a:ext cx="7739352" cy="518168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v-show</a:t>
            </a: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  控制元素显示隐藏</a:t>
            </a: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 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v-show = "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表达式值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原理： 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切换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display: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none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控制显示隐藏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场景：  频繁切换显示隐藏的场景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v-if</a:t>
            </a: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  控制元素显示隐藏（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条件渲染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 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v-if = "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    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表达式值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原理：  基于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条件判断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，是否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或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元素节点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  要么显示，要么隐藏，不频繁切换的场景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10565" y="970858"/>
            <a:ext cx="3839210" cy="5168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v-show vs v-if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3395897" y="4416163"/>
            <a:ext cx="1243093" cy="44723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04" y="5164590"/>
            <a:ext cx="5373290" cy="1238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90" y="3130374"/>
            <a:ext cx="6743304" cy="765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10565" y="1002030"/>
            <a:ext cx="3369066" cy="5168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v-else v-else-if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10564" y="1457325"/>
            <a:ext cx="4910917" cy="1435735"/>
          </a:xfrm>
        </p:spPr>
        <p:txBody>
          <a:bodyPr/>
          <a:lstStyle/>
          <a:p>
            <a:pPr marL="0" indent="0">
              <a:buNone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辅助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v-if </a:t>
            </a:r>
            <a:r>
              <a:rPr lang="zh-CN" altLang="en-US"/>
              <a:t> 进行判断</a:t>
            </a:r>
            <a:r>
              <a:rPr lang="zh-CN" altLang="en-US">
                <a:solidFill>
                  <a:schemeClr val="tx1"/>
                </a:solidFill>
              </a:rPr>
              <a:t>渲染</a:t>
            </a:r>
          </a:p>
          <a:p>
            <a:pPr marL="0" indent="0">
              <a:buNone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/>
              <a:t>v-else      v-else-if = </a:t>
            </a:r>
            <a:r>
              <a:rPr lang="zh-CN" altLang="en-US">
                <a:solidFill>
                  <a:srgbClr val="C00000"/>
                </a:solidFill>
              </a:rPr>
              <a:t>"表达式"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需要紧挨</a:t>
            </a:r>
            <a:r>
              <a:rPr lang="zh-CN" altLang="en-US"/>
              <a:t>着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v-if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一起使用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29" y="2773945"/>
            <a:ext cx="2133120" cy="1028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29" y="4222327"/>
            <a:ext cx="3576936" cy="1779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055" y="2906556"/>
            <a:ext cx="812434" cy="10608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055" y="4338008"/>
            <a:ext cx="3103342" cy="16634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10565" y="1002030"/>
            <a:ext cx="2460625" cy="5168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v-on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10565" y="1457324"/>
            <a:ext cx="9405708" cy="22620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  </a:t>
            </a:r>
            <a:r>
              <a:rPr lang="zh-CN" altLang="en-US"/>
              <a:t>注册事件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    </a:t>
            </a:r>
            <a:r>
              <a:rPr lang="zh-CN" altLang="en-US">
                <a:solidFill>
                  <a:srgbClr val="C00000"/>
                </a:solidFill>
              </a:rPr>
              <a:t>① </a:t>
            </a:r>
            <a:r>
              <a:rPr lang="en-US" altLang="zh-CN">
                <a:solidFill>
                  <a:srgbClr val="C00000"/>
                </a:solidFill>
              </a:rPr>
              <a:t> v-on:</a:t>
            </a:r>
            <a:r>
              <a:rPr lang="zh-CN" altLang="en-US">
                <a:solidFill>
                  <a:srgbClr val="C00000"/>
                </a:solidFill>
              </a:rPr>
              <a:t>事件名 </a:t>
            </a:r>
            <a:r>
              <a:rPr lang="en-US" altLang="zh-CN">
                <a:solidFill>
                  <a:srgbClr val="C00000"/>
                </a:solidFill>
              </a:rPr>
              <a:t>= </a:t>
            </a:r>
            <a:r>
              <a:rPr lang="zh-CN" altLang="en-US">
                <a:solidFill>
                  <a:srgbClr val="C00000"/>
                </a:solidFill>
              </a:rPr>
              <a:t>"内联语句"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② 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v-on: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事件名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= "methods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中的函数名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/>
              <a:t>简写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zh-CN" altLang="en-US">
                <a:solidFill>
                  <a:srgbClr val="C00000"/>
                </a:solidFill>
              </a:rPr>
              <a:t>事件名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66" y="3786203"/>
            <a:ext cx="5424166" cy="5347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66" y="4819795"/>
            <a:ext cx="5424167" cy="5075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文本占位符 5"/>
          <p:cNvSpPr txBox="1"/>
          <p:nvPr/>
        </p:nvSpPr>
        <p:spPr>
          <a:xfrm>
            <a:off x="2632534" y="1448089"/>
            <a:ext cx="4074740" cy="46424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rgbClr val="C00000"/>
                </a:solidFill>
              </a:rPr>
              <a:t>=  </a:t>
            </a:r>
            <a:r>
              <a:rPr lang="zh-CN" altLang="en-US">
                <a:solidFill>
                  <a:srgbClr val="C00000"/>
                </a:solidFill>
              </a:rPr>
              <a:t>添加监听   </a:t>
            </a:r>
            <a:r>
              <a:rPr lang="en-US" altLang="zh-CN">
                <a:solidFill>
                  <a:srgbClr val="C00000"/>
                </a:solidFill>
              </a:rPr>
              <a:t>+    </a:t>
            </a:r>
            <a:r>
              <a:rPr lang="zh-CN" altLang="en-US">
                <a:solidFill>
                  <a:srgbClr val="C00000"/>
                </a:solidFill>
              </a:rPr>
              <a:t>提供处理逻辑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88" y="2155147"/>
            <a:ext cx="4962237" cy="39797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12" y="2373334"/>
            <a:ext cx="4762913" cy="3246401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10565" y="1002030"/>
            <a:ext cx="2460625" cy="5168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v-on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10565" y="1457324"/>
            <a:ext cx="5140948" cy="22470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1. </a:t>
            </a:r>
            <a:r>
              <a:rPr lang="zh-CN" altLang="en-US" b="1"/>
              <a:t>作用：  </a:t>
            </a:r>
            <a:r>
              <a:rPr lang="zh-CN" altLang="en-US"/>
              <a:t>注册事件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/>
              <a:t>2. </a:t>
            </a:r>
            <a:r>
              <a:rPr lang="zh-CN" altLang="en-US" b="1"/>
              <a:t>语法： 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①  </a:t>
            </a:r>
            <a:r>
              <a:rPr lang="en-US" altLang="zh-CN">
                <a:solidFill>
                  <a:schemeClr val="tx1"/>
                </a:solidFill>
              </a:rPr>
              <a:t>v-on:</a:t>
            </a:r>
            <a:r>
              <a:rPr lang="zh-CN" altLang="en-US">
                <a:solidFill>
                  <a:schemeClr val="tx1"/>
                </a:solidFill>
              </a:rPr>
              <a:t>事件名 </a:t>
            </a:r>
            <a:r>
              <a:rPr lang="en-US" altLang="zh-CN">
                <a:solidFill>
                  <a:schemeClr val="tx1"/>
                </a:solidFill>
              </a:rPr>
              <a:t>= "</a:t>
            </a:r>
            <a:r>
              <a:rPr lang="zh-CN" altLang="en-US">
                <a:solidFill>
                  <a:schemeClr val="tx1"/>
                </a:solidFill>
              </a:rPr>
              <a:t>内联语句</a:t>
            </a:r>
            <a:r>
              <a:rPr lang="en-US" altLang="zh-CN">
                <a:solidFill>
                  <a:schemeClr val="tx1"/>
                </a:solidFill>
              </a:rPr>
              <a:t>"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    ②  </a:t>
            </a:r>
            <a:r>
              <a:rPr lang="en-US" altLang="zh-CN">
                <a:solidFill>
                  <a:srgbClr val="C00000"/>
                </a:solidFill>
              </a:rPr>
              <a:t>v-on:</a:t>
            </a:r>
            <a:r>
              <a:rPr lang="zh-CN" altLang="en-US">
                <a:solidFill>
                  <a:srgbClr val="C00000"/>
                </a:solidFill>
              </a:rPr>
              <a:t>事件名 </a:t>
            </a:r>
            <a:r>
              <a:rPr lang="en-US" altLang="zh-CN">
                <a:solidFill>
                  <a:srgbClr val="C00000"/>
                </a:solidFill>
              </a:rPr>
              <a:t>= "methods</a:t>
            </a:r>
            <a:r>
              <a:rPr lang="zh-CN" altLang="en-US">
                <a:solidFill>
                  <a:srgbClr val="C00000"/>
                </a:solidFill>
              </a:rPr>
              <a:t>中的函数名</a:t>
            </a:r>
            <a:r>
              <a:rPr lang="en-US" altLang="zh-CN">
                <a:solidFill>
                  <a:srgbClr val="C00000"/>
                </a:solidFill>
              </a:rPr>
              <a:t>"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/>
              <a:t>3. </a:t>
            </a:r>
            <a:r>
              <a:rPr lang="zh-CN" altLang="en-US" b="1"/>
              <a:t>简写：</a:t>
            </a:r>
            <a:r>
              <a:rPr lang="en-US" altLang="zh-CN">
                <a:solidFill>
                  <a:schemeClr val="tx1"/>
                </a:solidFill>
              </a:rPr>
              <a:t>@</a:t>
            </a:r>
            <a:r>
              <a:rPr lang="zh-CN" altLang="en-US">
                <a:solidFill>
                  <a:schemeClr val="tx1"/>
                </a:solidFill>
              </a:rPr>
              <a:t>事件名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47" y="3785104"/>
            <a:ext cx="4333886" cy="649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340" y="3916345"/>
            <a:ext cx="305273" cy="32496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628" y="4145025"/>
            <a:ext cx="2994920" cy="1021168"/>
          </a:xfrm>
          <a:prstGeom prst="rect">
            <a:avLst/>
          </a:prstGeom>
        </p:spPr>
      </p:pic>
      <p:cxnSp>
        <p:nvCxnSpPr>
          <p:cNvPr id="28" name="连接符: 肘形 27"/>
          <p:cNvCxnSpPr/>
          <p:nvPr/>
        </p:nvCxnSpPr>
        <p:spPr>
          <a:xfrm>
            <a:off x="3444976" y="4310876"/>
            <a:ext cx="3326214" cy="405796"/>
          </a:xfrm>
          <a:prstGeom prst="bentConnector3">
            <a:avLst>
              <a:gd name="adj1" fmla="val 5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文本占位符 5"/>
          <p:cNvSpPr txBox="1"/>
          <p:nvPr/>
        </p:nvSpPr>
        <p:spPr>
          <a:xfrm>
            <a:off x="741013" y="5003344"/>
            <a:ext cx="4962237" cy="50879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b="1">
                <a:solidFill>
                  <a:schemeClr val="tx1"/>
                </a:solidFill>
              </a:rPr>
              <a:t>4. </a:t>
            </a:r>
            <a:r>
              <a:rPr lang="zh-CN" altLang="en-US" b="1">
                <a:solidFill>
                  <a:schemeClr val="tx1"/>
                </a:solidFill>
              </a:rPr>
              <a:t>注意：</a:t>
            </a:r>
            <a:r>
              <a:rPr lang="en-US" altLang="zh-CN">
                <a:solidFill>
                  <a:schemeClr val="tx1"/>
                </a:solidFill>
              </a:rPr>
              <a:t>methods</a:t>
            </a:r>
            <a:r>
              <a:rPr lang="zh-CN" altLang="en-US">
                <a:solidFill>
                  <a:schemeClr val="tx1"/>
                </a:solidFill>
              </a:rPr>
              <a:t>函数内的 </a:t>
            </a:r>
            <a:r>
              <a:rPr lang="en-US" altLang="zh-CN">
                <a:solidFill>
                  <a:srgbClr val="C00715"/>
                </a:solidFill>
              </a:rPr>
              <a:t>this </a:t>
            </a:r>
            <a:r>
              <a:rPr lang="zh-CN" altLang="en-US">
                <a:solidFill>
                  <a:srgbClr val="C00715"/>
                </a:solidFill>
              </a:rPr>
              <a:t>指向 </a:t>
            </a:r>
            <a:r>
              <a:rPr lang="en-US" altLang="zh-CN">
                <a:solidFill>
                  <a:srgbClr val="C00715"/>
                </a:solidFill>
              </a:rPr>
              <a:t>Vue </a:t>
            </a:r>
            <a:r>
              <a:rPr lang="zh-CN" altLang="en-US">
                <a:solidFill>
                  <a:srgbClr val="C00715"/>
                </a:solidFill>
              </a:rPr>
              <a:t>实例</a:t>
            </a:r>
            <a:endParaRPr lang="en-US" altLang="zh-CN">
              <a:solidFill>
                <a:srgbClr val="C00715"/>
              </a:solidFill>
            </a:endParaRPr>
          </a:p>
        </p:txBody>
      </p:sp>
      <p:sp>
        <p:nvSpPr>
          <p:cNvPr id="2" name="文本占位符 5"/>
          <p:cNvSpPr txBox="1"/>
          <p:nvPr/>
        </p:nvSpPr>
        <p:spPr>
          <a:xfrm>
            <a:off x="2632534" y="1448089"/>
            <a:ext cx="4074740" cy="46424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rgbClr val="C00000"/>
                </a:solidFill>
              </a:rPr>
              <a:t>=  </a:t>
            </a:r>
            <a:r>
              <a:rPr lang="zh-CN" altLang="en-US">
                <a:solidFill>
                  <a:srgbClr val="C00000"/>
                </a:solidFill>
              </a:rPr>
              <a:t>添加监听   </a:t>
            </a:r>
            <a:r>
              <a:rPr lang="en-US" altLang="zh-CN">
                <a:solidFill>
                  <a:srgbClr val="C00000"/>
                </a:solidFill>
              </a:rPr>
              <a:t>+    </a:t>
            </a:r>
            <a:r>
              <a:rPr lang="zh-CN" altLang="en-US">
                <a:solidFill>
                  <a:srgbClr val="C00000"/>
                </a:solidFill>
              </a:rPr>
              <a:t>提供处理逻辑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2" grpId="0" build="p"/>
      <p:bldP spid="42" grpId="1"/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v-on </a:t>
            </a:r>
            <a:r>
              <a:rPr lang="zh-CN" altLang="en-US">
                <a:sym typeface="+mn-ea"/>
              </a:rPr>
              <a:t>调用传参</a:t>
            </a:r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710879" y="1967307"/>
            <a:ext cx="3245619" cy="1258214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1316" y="2082514"/>
            <a:ext cx="3037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@click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"fn"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按钮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6611814" y="1941887"/>
            <a:ext cx="4869305" cy="2861176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93189" y="2213093"/>
            <a:ext cx="4634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这是一个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函数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cxnSp>
        <p:nvCxnSpPr>
          <p:cNvPr id="7" name="连接符: 肘形 6"/>
          <p:cNvCxnSpPr/>
          <p:nvPr/>
        </p:nvCxnSpPr>
        <p:spPr>
          <a:xfrm>
            <a:off x="3008204" y="2512522"/>
            <a:ext cx="3905062" cy="854733"/>
          </a:xfrm>
          <a:prstGeom prst="bentConnector3">
            <a:avLst>
              <a:gd name="adj1" fmla="val -43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6611814" y="1941887"/>
            <a:ext cx="4869305" cy="2861176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v-on </a:t>
            </a:r>
            <a:r>
              <a:rPr lang="zh-CN" altLang="en-US">
                <a:sym typeface="+mn-ea"/>
              </a:rPr>
              <a:t>调用传参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93189" y="2213093"/>
            <a:ext cx="4634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这是一个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函数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710879" y="1967307"/>
            <a:ext cx="3245619" cy="1258214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1316" y="2082514"/>
            <a:ext cx="3037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@click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"fn()"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按钮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连接符: 肘形 8"/>
          <p:cNvCxnSpPr/>
          <p:nvPr/>
        </p:nvCxnSpPr>
        <p:spPr>
          <a:xfrm>
            <a:off x="3114989" y="2443925"/>
            <a:ext cx="3798277" cy="923330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710879" y="1967307"/>
            <a:ext cx="4785569" cy="1258214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611814" y="1941887"/>
            <a:ext cx="4869305" cy="2861176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v-on </a:t>
            </a:r>
            <a:r>
              <a:rPr lang="zh-CN" altLang="en-US">
                <a:sym typeface="+mn-ea"/>
              </a:rPr>
              <a:t>调用传参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1316" y="2082514"/>
            <a:ext cx="4494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@click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"fn(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参数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参数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2)"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按钮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93189" y="2213093"/>
            <a:ext cx="4634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这是一个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函数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cxnSp>
        <p:nvCxnSpPr>
          <p:cNvPr id="7" name="连接符: 肘形 6"/>
          <p:cNvCxnSpPr/>
          <p:nvPr/>
        </p:nvCxnSpPr>
        <p:spPr>
          <a:xfrm>
            <a:off x="3667648" y="2443925"/>
            <a:ext cx="3245618" cy="923330"/>
          </a:xfrm>
          <a:prstGeom prst="bentConnector3">
            <a:avLst>
              <a:gd name="adj1" fmla="val 15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710879" y="1967307"/>
            <a:ext cx="4785569" cy="1258214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611814" y="1941887"/>
            <a:ext cx="4869305" cy="2861176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v-on </a:t>
            </a:r>
            <a:r>
              <a:rPr lang="zh-CN" altLang="en-US">
                <a:sym typeface="+mn-ea"/>
              </a:rPr>
              <a:t>调用传参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1316" y="2082514"/>
            <a:ext cx="4494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@click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"fn(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参数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参数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2)"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按钮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93189" y="2213093"/>
            <a:ext cx="4634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(a, b)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这是一个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函数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cxnSp>
        <p:nvCxnSpPr>
          <p:cNvPr id="7" name="连接符: 肘形 6"/>
          <p:cNvCxnSpPr/>
          <p:nvPr/>
        </p:nvCxnSpPr>
        <p:spPr>
          <a:xfrm>
            <a:off x="3667648" y="2443925"/>
            <a:ext cx="3245618" cy="923330"/>
          </a:xfrm>
          <a:prstGeom prst="bentConnector3">
            <a:avLst>
              <a:gd name="adj1" fmla="val 15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5" y="3490746"/>
            <a:ext cx="4686706" cy="275867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10565" y="1002030"/>
            <a:ext cx="2460625" cy="5168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v-bind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10565" y="1457325"/>
            <a:ext cx="3801145" cy="1435735"/>
          </a:xfrm>
        </p:spPr>
        <p:txBody>
          <a:bodyPr/>
          <a:lstStyle/>
          <a:p>
            <a:pPr marL="0" indent="0">
              <a:buNone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动态的设置html的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标签属性</a:t>
            </a:r>
          </a:p>
          <a:p>
            <a:pPr marL="0" indent="0">
              <a:buNone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v-bind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:属性名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="表达式"</a:t>
            </a:r>
          </a:p>
          <a:p>
            <a:pPr marL="0" indent="0">
              <a:buNone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简写形式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属性名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="表达式"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707890" y="4089400"/>
            <a:ext cx="1295400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4113530"/>
            <a:ext cx="3017520" cy="155448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65" y="3006090"/>
            <a:ext cx="2697480" cy="8458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卡通人物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4" y="2725211"/>
            <a:ext cx="3053051" cy="3053051"/>
          </a:xfrm>
          <a:prstGeom prst="rect">
            <a:avLst/>
          </a:prstGeom>
        </p:spPr>
      </p:pic>
      <p:sp>
        <p:nvSpPr>
          <p:cNvPr id="8" name="文本占位符 5"/>
          <p:cNvSpPr txBox="1"/>
          <p:nvPr/>
        </p:nvSpPr>
        <p:spPr>
          <a:xfrm>
            <a:off x="4187887" y="1464863"/>
            <a:ext cx="5073421" cy="492761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→   </a:t>
            </a:r>
            <a:r>
              <a:rPr lang="en-US" altLang="zh-CN">
                <a:solidFill>
                  <a:schemeClr val="tx1"/>
                </a:solidFill>
              </a:rPr>
              <a:t>src    url    title   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A6F3D28-8310-C827-E930-739F07525217}"/>
              </a:ext>
            </a:extLst>
          </p:cNvPr>
          <p:cNvSpPr txBox="1"/>
          <p:nvPr/>
        </p:nvSpPr>
        <p:spPr>
          <a:xfrm>
            <a:off x="551285" y="1903140"/>
            <a:ext cx="41443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2FFC94-CA17-0AF4-7727-8164EF56094C}"/>
              </a:ext>
            </a:extLst>
          </p:cNvPr>
          <p:cNvSpPr txBox="1"/>
          <p:nvPr/>
        </p:nvSpPr>
        <p:spPr>
          <a:xfrm>
            <a:off x="6928759" y="1875300"/>
            <a:ext cx="41443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Vue3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93F2C3E3-CEC7-D8E8-39E3-390F3CB8EC2D}"/>
              </a:ext>
            </a:extLst>
          </p:cNvPr>
          <p:cNvSpPr/>
          <p:nvPr/>
        </p:nvSpPr>
        <p:spPr>
          <a:xfrm>
            <a:off x="5330503" y="2200665"/>
            <a:ext cx="867747" cy="795821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4B312D6E-0E2A-1126-1074-B7EAD619EE08}"/>
              </a:ext>
            </a:extLst>
          </p:cNvPr>
          <p:cNvSpPr/>
          <p:nvPr/>
        </p:nvSpPr>
        <p:spPr>
          <a:xfrm>
            <a:off x="5965373" y="2186669"/>
            <a:ext cx="867747" cy="795821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22B45A4E-030F-890E-1E4C-50E6B040568C}"/>
              </a:ext>
            </a:extLst>
          </p:cNvPr>
          <p:cNvSpPr/>
          <p:nvPr/>
        </p:nvSpPr>
        <p:spPr>
          <a:xfrm>
            <a:off x="4695633" y="2200665"/>
            <a:ext cx="867747" cy="795821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3417C1-9FAB-9D61-7B8B-76CEFCA7D982}"/>
              </a:ext>
            </a:extLst>
          </p:cNvPr>
          <p:cNvSpPr txBox="1"/>
          <p:nvPr/>
        </p:nvSpPr>
        <p:spPr>
          <a:xfrm>
            <a:off x="1761738" y="3429000"/>
            <a:ext cx="15741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稳定</a:t>
            </a:r>
            <a:endParaRPr lang="en-US" altLang="zh-CN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816C89-759A-3A6F-36C8-707715A80208}"/>
              </a:ext>
            </a:extLst>
          </p:cNvPr>
          <p:cNvSpPr txBox="1"/>
          <p:nvPr/>
        </p:nvSpPr>
        <p:spPr>
          <a:xfrm>
            <a:off x="8168370" y="3429000"/>
            <a:ext cx="1665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趋势</a:t>
            </a:r>
            <a:endParaRPr lang="en-US" altLang="zh-CN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5CDF2D-D073-4D47-6953-7D86F3890ACF}"/>
              </a:ext>
            </a:extLst>
          </p:cNvPr>
          <p:cNvSpPr txBox="1"/>
          <p:nvPr/>
        </p:nvSpPr>
        <p:spPr>
          <a:xfrm>
            <a:off x="7881358" y="4244036"/>
            <a:ext cx="3618523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性能提升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1.2~2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倍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内核体积更小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10kb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 TS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支持度更高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组合式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，封装复用逻辑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542B45-A0F6-E7FF-A2CD-D9537BFA3BC9}"/>
              </a:ext>
            </a:extLst>
          </p:cNvPr>
          <p:cNvSpPr txBox="1"/>
          <p:nvPr/>
        </p:nvSpPr>
        <p:spPr>
          <a:xfrm>
            <a:off x="1024184" y="4215150"/>
            <a:ext cx="4871791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最新长期稳定版 </a:t>
            </a:r>
            <a:r>
              <a:rPr lang="en-US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2.7.14 </a:t>
            </a:r>
            <a:r>
              <a:rPr lang="zh-CN" altLang="en-US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2016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   六年多   近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140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次版本更新  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8EB930-C33F-3AE2-9FF3-1B76388E7A02}"/>
              </a:ext>
            </a:extLst>
          </p:cNvPr>
          <p:cNvSpPr txBox="1"/>
          <p:nvPr/>
        </p:nvSpPr>
        <p:spPr>
          <a:xfrm>
            <a:off x="1024184" y="5011586"/>
            <a:ext cx="430631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生态系统，文档系统完备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918AE3-3731-07E0-4B79-95295FA457EC}"/>
              </a:ext>
            </a:extLst>
          </p:cNvPr>
          <p:cNvSpPr txBox="1"/>
          <p:nvPr/>
        </p:nvSpPr>
        <p:spPr>
          <a:xfrm>
            <a:off x="1024183" y="5418138"/>
            <a:ext cx="4306319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过往案例项目支撑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60557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  <p:bldP spid="2" grpId="0" animBg="1"/>
      <p:bldP spid="4" grpId="0" animBg="1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10565" y="1002030"/>
            <a:ext cx="8292758" cy="516890"/>
          </a:xfrm>
        </p:spPr>
        <p:txBody>
          <a:bodyPr/>
          <a:lstStyle/>
          <a:p>
            <a:r>
              <a:rPr lang="zh-CN" altLang="en-US">
                <a:sym typeface="+mn-ea"/>
              </a:rPr>
              <a:t>图片切换案例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波仔学习之旅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00" y="1645889"/>
            <a:ext cx="1926969" cy="18524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34" y="1533681"/>
            <a:ext cx="2026883" cy="193702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74" y="1579316"/>
            <a:ext cx="1853739" cy="18686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171" y="1556522"/>
            <a:ext cx="1776255" cy="18913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800" y="1546240"/>
            <a:ext cx="1955086" cy="19247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9669" y="1518920"/>
            <a:ext cx="1960148" cy="192664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26" y="1774486"/>
            <a:ext cx="1926969" cy="1852446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10565" y="1002030"/>
            <a:ext cx="8292758" cy="516890"/>
          </a:xfrm>
        </p:spPr>
        <p:txBody>
          <a:bodyPr/>
          <a:lstStyle/>
          <a:p>
            <a:r>
              <a:rPr lang="zh-CN" altLang="en-US">
                <a:sym typeface="+mn-ea"/>
              </a:rPr>
              <a:t>图片切换案例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波仔学习之旅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94" y="1669815"/>
            <a:ext cx="2026883" cy="193702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644" y="1710007"/>
            <a:ext cx="1853739" cy="18686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197" y="1689949"/>
            <a:ext cx="1776255" cy="18913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46" y="1676152"/>
            <a:ext cx="1955086" cy="19247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086" y="1649757"/>
            <a:ext cx="1884663" cy="1852447"/>
          </a:xfrm>
          <a:prstGeom prst="rect">
            <a:avLst/>
          </a:prstGeom>
        </p:spPr>
      </p:pic>
      <p:sp>
        <p:nvSpPr>
          <p:cNvPr id="4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10565" y="4133199"/>
            <a:ext cx="8962927" cy="1411364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核心思路分析：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① 数组存储图片路径     →   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[ </a:t>
            </a:r>
            <a:r>
              <a:rPr lang="zh-CN" altLang="en-US">
                <a:solidFill>
                  <a:srgbClr val="C00000"/>
                </a:solidFill>
              </a:rPr>
              <a:t>图片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， 图片</a:t>
            </a:r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， 图片</a:t>
            </a:r>
            <a:r>
              <a:rPr lang="en-US" altLang="zh-CN">
                <a:solidFill>
                  <a:srgbClr val="C00000"/>
                </a:solidFill>
              </a:rPr>
              <a:t>3</a:t>
            </a:r>
            <a:r>
              <a:rPr lang="zh-CN" altLang="en-US">
                <a:solidFill>
                  <a:srgbClr val="C00000"/>
                </a:solidFill>
              </a:rPr>
              <a:t>， </a:t>
            </a:r>
            <a:r>
              <a:rPr lang="en-US" altLang="zh-CN">
                <a:solidFill>
                  <a:srgbClr val="C00000"/>
                </a:solidFill>
              </a:rPr>
              <a:t>... ]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② 准备下标 </a:t>
            </a:r>
            <a:r>
              <a:rPr lang="en-US" altLang="zh-CN">
                <a:solidFill>
                  <a:schemeClr val="tx1"/>
                </a:solidFill>
              </a:rPr>
              <a:t>index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下标</a:t>
            </a:r>
            <a:r>
              <a:rPr lang="en-US" altLang="zh-CN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72161" y="5062811"/>
            <a:ext cx="2929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v-bind 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展示图片 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00570" y="5052763"/>
            <a:ext cx="2402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修改下标切换图片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6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v-for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2907" y="1519310"/>
            <a:ext cx="6150070" cy="4951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多次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渲染整个元素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遍历数组语法： </a:t>
            </a: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v-for = "(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item, index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in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           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每一项，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省略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index:  v-for = "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  in 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pPr>
              <a:lnSpc>
                <a:spcPct val="20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3054" y="1519309"/>
            <a:ext cx="515568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、对象、数字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66231" y="2534740"/>
            <a:ext cx="4494165" cy="6601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9932" y="2670710"/>
            <a:ext cx="3981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我是一个内容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69428" y="2864798"/>
            <a:ext cx="8139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678" y="2300596"/>
            <a:ext cx="3855383" cy="11284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图书管理案例 </a:t>
            </a:r>
            <a:r>
              <a:rPr lang="en-US" altLang="zh-CN"/>
              <a:t>- </a:t>
            </a:r>
            <a:r>
              <a:rPr lang="zh-CN" altLang="en-US"/>
              <a:t>小黑的书架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0880" y="1418826"/>
            <a:ext cx="6150070" cy="168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明确需求：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基本渲染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删除功能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47408" y="2170220"/>
            <a:ext cx="612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v-for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7456" y="2716670"/>
            <a:ext cx="612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从数组中删除对应项 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19" y="1804402"/>
            <a:ext cx="5230644" cy="3249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8" y="3263120"/>
            <a:ext cx="4880450" cy="17625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v-for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key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710879" y="2727996"/>
            <a:ext cx="6895723" cy="2255986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7083" y="2958369"/>
            <a:ext cx="73780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"(item, index) in booksList"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:key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"item.id"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item.name }}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item.author }}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@click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"del(item.id)"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删除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CN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879" y="1487368"/>
            <a:ext cx="7870411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"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唯一标识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pPr>
              <a:lnSpc>
                <a:spcPct val="200000"/>
              </a:lnSpc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给列表项添加的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唯一标识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。便于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进行列表项的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正确排序复用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6923" y="3156923"/>
            <a:ext cx="1818712" cy="4303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60" y="2623152"/>
            <a:ext cx="3615361" cy="22559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/>
          <p:cNvSpPr/>
          <p:nvPr/>
        </p:nvSpPr>
        <p:spPr>
          <a:xfrm>
            <a:off x="710880" y="2309041"/>
            <a:ext cx="5157357" cy="1951686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002119"/>
            <a:ext cx="4624795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key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6728828" y="2422911"/>
            <a:ext cx="3122124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28828" y="2574655"/>
            <a:ext cx="3287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&lt;/li&gt;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6728827" y="3250665"/>
            <a:ext cx="3122125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728825" y="4071477"/>
            <a:ext cx="3122127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8827" y="3412958"/>
            <a:ext cx="351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28826" y="4260727"/>
            <a:ext cx="364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 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6728825" y="4919641"/>
            <a:ext cx="3122128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28825" y="5107788"/>
            <a:ext cx="351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0879" y="1505304"/>
            <a:ext cx="757901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作用：给元素添加的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唯一标识。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乘号 40"/>
          <p:cNvSpPr/>
          <p:nvPr/>
        </p:nvSpPr>
        <p:spPr>
          <a:xfrm>
            <a:off x="9523105" y="2538635"/>
            <a:ext cx="493249" cy="424499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0816" y="2499547"/>
            <a:ext cx="5434920" cy="1593921"/>
          </a:xfrm>
          <a:prstGeom prst="round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booksList: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红楼梦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曹雪芹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西游记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吴承恩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水浒传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施耐庵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三国演义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罗贯中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347573" y="2585785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红楼梦 曹雪芹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314326" y="3408178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西游记 吴承恩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291912" y="4258599"/>
            <a:ext cx="208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水浒传</a:t>
            </a:r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施耐庵 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238040" y="5113276"/>
            <a:ext cx="304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三国演义 罗贯中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41850" y="2555134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"1"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41850" y="3358756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"2"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41850" y="5029327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"4"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1850" y="4205817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"3"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17" y="1616344"/>
            <a:ext cx="1539373" cy="525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 animBg="1"/>
      <p:bldP spid="17" grpId="0" animBg="1"/>
      <p:bldP spid="18" grpId="0"/>
      <p:bldP spid="19" grpId="0"/>
      <p:bldP spid="21" grpId="0" animBg="1"/>
      <p:bldP spid="22" grpId="0"/>
      <p:bldP spid="41" grpId="0" animBg="1"/>
      <p:bldP spid="46" grpId="0"/>
      <p:bldP spid="48" grpId="0"/>
      <p:bldP spid="50" grpId="0"/>
      <p:bldP spid="52" grpId="0"/>
      <p:bldP spid="5" grpId="0"/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/>
          <p:cNvSpPr/>
          <p:nvPr/>
        </p:nvSpPr>
        <p:spPr>
          <a:xfrm>
            <a:off x="710880" y="2309041"/>
            <a:ext cx="5187502" cy="1645008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002119"/>
            <a:ext cx="4624795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key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0879" y="1505304"/>
            <a:ext cx="757901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作用：给元素添加的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唯一标识。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0816" y="2499547"/>
            <a:ext cx="5434920" cy="1293971"/>
          </a:xfrm>
          <a:prstGeom prst="round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booksList: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西游记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吴承恩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水浒传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施耐庵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三国演义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罗贯中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17" y="1616344"/>
            <a:ext cx="1539373" cy="525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矩形: 圆角 8"/>
          <p:cNvSpPr/>
          <p:nvPr/>
        </p:nvSpPr>
        <p:spPr>
          <a:xfrm>
            <a:off x="6728828" y="2422911"/>
            <a:ext cx="3122124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8828" y="2574655"/>
            <a:ext cx="3287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&lt;/li&gt;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6728827" y="3250665"/>
            <a:ext cx="3122125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728825" y="4071477"/>
            <a:ext cx="3122127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28827" y="3412958"/>
            <a:ext cx="351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28826" y="4260727"/>
            <a:ext cx="364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 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6728825" y="4919641"/>
            <a:ext cx="3122128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28825" y="5107788"/>
            <a:ext cx="351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25" name="乘号 24"/>
          <p:cNvSpPr/>
          <p:nvPr/>
        </p:nvSpPr>
        <p:spPr>
          <a:xfrm>
            <a:off x="9523105" y="2538635"/>
            <a:ext cx="493249" cy="424499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47573" y="2585785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红楼梦 曹雪芹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314326" y="3408178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西游记 吴承恩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91912" y="4258599"/>
            <a:ext cx="208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水浒传</a:t>
            </a:r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施耐庵 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238040" y="5113276"/>
            <a:ext cx="304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三国演义 罗贯中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41850" y="2555134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"1"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141850" y="3358756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"2"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41850" y="5029327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"4"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141850" y="4205817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"3"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/>
          <p:cNvSpPr/>
          <p:nvPr/>
        </p:nvSpPr>
        <p:spPr>
          <a:xfrm>
            <a:off x="710880" y="2309041"/>
            <a:ext cx="5187502" cy="1645008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002119"/>
            <a:ext cx="4624795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key</a:t>
            </a:r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6728827" y="2406971"/>
            <a:ext cx="3122125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728825" y="3227783"/>
            <a:ext cx="3122127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8827" y="2569264"/>
            <a:ext cx="351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28826" y="3417033"/>
            <a:ext cx="364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 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6728825" y="4075947"/>
            <a:ext cx="3122128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28825" y="4264094"/>
            <a:ext cx="351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0879" y="1505304"/>
            <a:ext cx="757901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作用：给元素添加的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唯一标识。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0816" y="2499547"/>
            <a:ext cx="5434920" cy="1293971"/>
          </a:xfrm>
          <a:prstGeom prst="round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booksList: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西游记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吴承恩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水浒传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施耐庵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三国演义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罗贯中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314326" y="2564484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西游记 吴承恩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291912" y="3414905"/>
            <a:ext cx="208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水浒传</a:t>
            </a:r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施耐庵 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238040" y="4269582"/>
            <a:ext cx="304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三国演义 罗贯中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51165" y="2513938"/>
            <a:ext cx="1366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"2"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51166" y="4184509"/>
            <a:ext cx="126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"4"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51166" y="3360999"/>
            <a:ext cx="126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= "3"</a:t>
            </a:r>
            <a:endParaRPr lang="zh-CN" altLang="en-US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17" y="1616344"/>
            <a:ext cx="1539373" cy="525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wipe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002119"/>
            <a:ext cx="4624795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key - </a:t>
            </a:r>
            <a:r>
              <a:rPr lang="zh-CN" altLang="en-US">
                <a:sym typeface="+mn-ea"/>
              </a:rPr>
              <a:t>不加 </a:t>
            </a:r>
            <a:r>
              <a:rPr lang="en-US" altLang="zh-CN">
                <a:sym typeface="+mn-ea"/>
              </a:rPr>
              <a:t>key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6728828" y="2422911"/>
            <a:ext cx="3122124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28828" y="2574655"/>
            <a:ext cx="3287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&lt;/li&gt;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6728827" y="3250665"/>
            <a:ext cx="3122125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728825" y="4071477"/>
            <a:ext cx="3122127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8827" y="3412958"/>
            <a:ext cx="351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28826" y="4260727"/>
            <a:ext cx="364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 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6728825" y="4919641"/>
            <a:ext cx="3122128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28825" y="5107788"/>
            <a:ext cx="351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0879" y="1505304"/>
            <a:ext cx="757901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v-for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的默认行为会尝试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原地修改元素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就地复用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乘号 40"/>
          <p:cNvSpPr/>
          <p:nvPr/>
        </p:nvSpPr>
        <p:spPr>
          <a:xfrm>
            <a:off x="9523105" y="2538635"/>
            <a:ext cx="493249" cy="424499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347573" y="2585785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红楼梦 曹雪芹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314326" y="3408178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西游记 吴承恩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291912" y="4258599"/>
            <a:ext cx="208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水浒传</a:t>
            </a:r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施耐庵 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238040" y="5113276"/>
            <a:ext cx="304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三国演义 罗贯中</a:t>
            </a:r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710880" y="2309041"/>
            <a:ext cx="5187502" cy="1645008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0816" y="2499547"/>
            <a:ext cx="5434920" cy="1293971"/>
          </a:xfrm>
          <a:prstGeom prst="round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booksList: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西游记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吴承恩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水浒传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施耐庵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三国演义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罗贯中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/>
          <p:cNvSpPr/>
          <p:nvPr/>
        </p:nvSpPr>
        <p:spPr>
          <a:xfrm>
            <a:off x="710880" y="2309041"/>
            <a:ext cx="5187502" cy="1645008"/>
          </a:xfrm>
          <a:prstGeom prst="roundRect">
            <a:avLst/>
          </a:prstGeom>
          <a:solidFill>
            <a:srgbClr val="1E1E1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002119"/>
            <a:ext cx="4624795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key - </a:t>
            </a:r>
            <a:r>
              <a:rPr lang="zh-CN" altLang="en-US">
                <a:sym typeface="+mn-ea"/>
              </a:rPr>
              <a:t>不加 </a:t>
            </a:r>
            <a:r>
              <a:rPr lang="en-US" altLang="zh-CN">
                <a:sym typeface="+mn-ea"/>
              </a:rPr>
              <a:t>key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0879" y="1505304"/>
            <a:ext cx="757901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v-for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的默认行为会尝试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原地修改元素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就地复用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0816" y="2499547"/>
            <a:ext cx="5434920" cy="1293971"/>
          </a:xfrm>
          <a:prstGeom prst="round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booksList: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西游记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吴承恩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水浒传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施耐庵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'《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三国演义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》'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罗贯中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6728828" y="2422911"/>
            <a:ext cx="3122124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8828" y="2574655"/>
            <a:ext cx="3287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&lt;/li&gt;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728827" y="3250665"/>
            <a:ext cx="3122125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728825" y="4071477"/>
            <a:ext cx="3122127" cy="7033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8827" y="3412958"/>
            <a:ext cx="351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28826" y="4260727"/>
            <a:ext cx="364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&lt;li&gt;              &lt;/li&gt;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291912" y="2573361"/>
            <a:ext cx="1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西游记 吴承恩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81864" y="3404172"/>
            <a:ext cx="208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水浒传</a:t>
            </a:r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施耐庵 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261768" y="4257800"/>
            <a:ext cx="304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三国演义 罗贯中</a:t>
            </a:r>
            <a:endParaRPr lang="zh-CN" altLang="en-US"/>
          </a:p>
        </p:txBody>
      </p:sp>
    </p:spTree>
  </p:cSld>
  <p:clrMapOvr>
    <a:masterClrMapping/>
  </p:clrMapOvr>
  <p:transition spd="slow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33299" y="3145978"/>
            <a:ext cx="1226736" cy="971892"/>
          </a:xfrm>
        </p:spPr>
        <p:txBody>
          <a:bodyPr/>
          <a:lstStyle/>
          <a:p>
            <a:r>
              <a:rPr lang="en-US" altLang="zh-CN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Vue</a:t>
            </a:r>
            <a:r>
              <a:rPr 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br>
              <a:rPr 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r>
              <a:rPr lang="en-US" altLang="zh-CN" sz="2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sz="2400" b="1" i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999550" y="1464669"/>
            <a:ext cx="294640" cy="205041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82945" y="2151104"/>
            <a:ext cx="3188970" cy="9791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Vue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核心包开发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287340" y="2408113"/>
            <a:ext cx="164465" cy="250761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1175" y="1370689"/>
            <a:ext cx="1426210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插值表达式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12605" y="1707874"/>
            <a:ext cx="1814830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内置指令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04985" y="2383514"/>
            <a:ext cx="1139190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听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01175" y="2045059"/>
            <a:ext cx="1383030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算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04985" y="2719429"/>
            <a:ext cx="182181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自定义指令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12605" y="3325219"/>
            <a:ext cx="202501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...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61355" y="4045944"/>
            <a:ext cx="3187700" cy="9791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核心包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&amp; 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插件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</a:p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工程化开发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(Vue-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Cli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06255" y="3057249"/>
            <a:ext cx="182181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生命周期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7056700" y="3866874"/>
            <a:ext cx="228600" cy="163703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94190" y="3730984"/>
            <a:ext cx="164655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单文件组件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294190" y="4352014"/>
            <a:ext cx="182181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槽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301175" y="5014954"/>
            <a:ext cx="202501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Vuex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状态管理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294190" y="4689834"/>
            <a:ext cx="182181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VueRouter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路由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12605" y="5280384"/>
            <a:ext cx="202501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...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285300" y="4033879"/>
            <a:ext cx="1646555" cy="3067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组件通信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6" grpId="0" animBg="1"/>
      <p:bldP spid="2" grpId="0" animBg="1"/>
      <p:bldP spid="3" grpId="0"/>
      <p:bldP spid="5" grpId="0"/>
      <p:bldP spid="9" grpId="0"/>
      <p:bldP spid="10" grpId="0"/>
      <p:bldP spid="11" grpId="0"/>
      <p:bldP spid="20" grpId="0"/>
      <p:bldP spid="12" grpId="0" animBg="1"/>
      <p:bldP spid="13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002119"/>
            <a:ext cx="6091854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v-for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key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10880" y="1432852"/>
            <a:ext cx="9709261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给元素添加的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唯一标识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，便于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进行列表项的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正确排序复用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0880" y="1938175"/>
            <a:ext cx="8794861" cy="2981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注意点：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1. key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的值只能是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或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数字类型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2. key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的值必须具有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唯一性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en-US" altLang="zh-CN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 </a:t>
            </a:r>
            <a:r>
              <a:rPr lang="en-US" altLang="zh-CN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（唯一），不推荐使用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 </a:t>
            </a:r>
            <a:r>
              <a:rPr lang="zh-CN" altLang="en-US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 </a:t>
            </a:r>
            <a:r>
              <a:rPr lang="en-US" altLang="zh-CN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（会变化，不对应）</a:t>
            </a:r>
            <a:endParaRPr lang="en-US" altLang="zh-CN" sz="1600">
              <a:solidFill>
                <a:srgbClr val="1E1E1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42475" y="4790576"/>
            <a:ext cx="6765054" cy="408623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"(item, index) in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xxx" 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:key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唯一值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指令 </a:t>
            </a:r>
            <a:r>
              <a:rPr lang="en-US" altLang="zh-CN">
                <a:sym typeface="+mn-ea"/>
              </a:rPr>
              <a:t>v-model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表单元素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双向数据绑定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数据变化  →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视图自动更新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视图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变化  → 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自动更新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 = '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13" y="3539306"/>
            <a:ext cx="4214225" cy="21642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33" y="3539306"/>
            <a:ext cx="2507197" cy="1417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箭头: 左右 9"/>
          <p:cNvSpPr/>
          <p:nvPr/>
        </p:nvSpPr>
        <p:spPr>
          <a:xfrm>
            <a:off x="3763982" y="3931504"/>
            <a:ext cx="1441064" cy="570158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14658" y="1680534"/>
            <a:ext cx="6124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可以快速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 或 设置 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表单元素内容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9277" y="146305"/>
            <a:ext cx="6736715" cy="5916168"/>
          </a:xfrm>
        </p:spPr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快速上手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响应式特性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开发者工具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/ v-show / v-if / v-else / v-on / v-bind / v-for / v-model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小黑记事本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列表渲染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497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小黑记事本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0320" y="1519309"/>
            <a:ext cx="7870411" cy="248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功能需求：</a:t>
            </a: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列表渲染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删除功能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添加功能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底部统计 和 清空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76" y="1650348"/>
            <a:ext cx="5814564" cy="409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49999" y="775728"/>
            <a:ext cx="6625217" cy="5566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功能总结：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列表渲染：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v-for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的设置   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{{  }}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删除功能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v-on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调用传参 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过滤   覆盖修改原数组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添加功能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绑定  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unshift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修改原数组添加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底部统计 和 清空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.length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累计长度    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覆盖数组清空列表     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v-show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控制隐藏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9277" y="146305"/>
            <a:ext cx="6736715" cy="5916168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快速上手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创建实例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响应式特性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开发者工具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/ v-show / v-if / v-else / v-on / v-bind / v-for / v-model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小黑记事本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列表渲染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底部统计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7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17EB7D9-BC6C-947C-D845-1D0D6862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综合案例：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79E7A5-1F24-DAFB-0F87-211A8422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60" y="1080613"/>
            <a:ext cx="7022480" cy="44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3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9277" y="146305"/>
            <a:ext cx="6736715" cy="5916168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快速上手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创建实例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插值表达式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响应式特性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开发者工具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v-html / v-show / v-if / v-else / v-on / v-bind / v-for / v-model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小黑记事本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列表渲染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底部统计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26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 </a:t>
            </a:r>
            <a:r>
              <a:t>是什么</a:t>
            </a:r>
          </a:p>
        </p:txBody>
      </p:sp>
      <p:pic>
        <p:nvPicPr>
          <p:cNvPr id="20" name="图片 19" descr="templates\docerresourceshop\icons\\32303235303833383b32303235323630353bbadac9a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7562" y="3093364"/>
            <a:ext cx="1163955" cy="637540"/>
          </a:xfrm>
          <a:prstGeom prst="rect">
            <a:avLst/>
          </a:prstGeom>
        </p:spPr>
      </p:pic>
      <p:sp>
        <p:nvSpPr>
          <p:cNvPr id="2" name="文本占位符 2"/>
          <p:cNvSpPr>
            <a:spLocks noGrp="1"/>
          </p:cNvSpPr>
          <p:nvPr/>
        </p:nvSpPr>
        <p:spPr>
          <a:xfrm>
            <a:off x="7968932" y="4620539"/>
            <a:ext cx="2698115" cy="51181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用户页面（视图）</a:t>
            </a:r>
          </a:p>
        </p:txBody>
      </p:sp>
      <p:sp>
        <p:nvSpPr>
          <p:cNvPr id="54" name="文本占位符 2"/>
          <p:cNvSpPr>
            <a:spLocks noGrp="1"/>
          </p:cNvSpPr>
          <p:nvPr/>
        </p:nvSpPr>
        <p:spPr>
          <a:xfrm>
            <a:off x="710565" y="1452880"/>
            <a:ext cx="8439785" cy="55562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概念：</a:t>
            </a:r>
            <a:r>
              <a:rPr>
                <a:solidFill>
                  <a:schemeClr val="tx1"/>
                </a:solidFill>
              </a:rPr>
              <a:t>Vue </a:t>
            </a:r>
            <a:r>
              <a:rPr lang="zh-CN" altLang="en-US">
                <a:solidFill>
                  <a:schemeClr val="tx1"/>
                </a:solidFill>
              </a:rPr>
              <a:t>是一个用于</a:t>
            </a:r>
            <a:r>
              <a:rPr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构建用户界面</a:t>
            </a:r>
            <a:r>
              <a:rPr>
                <a:solidFill>
                  <a:srgbClr val="C00000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的 渐进式    框架</a:t>
            </a:r>
            <a:r>
              <a:rPr>
                <a:solidFill>
                  <a:schemeClr val="tx1"/>
                </a:solidFill>
              </a:rPr>
              <a:t>     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/>
        </p:nvSpPr>
        <p:spPr>
          <a:xfrm>
            <a:off x="2681287" y="4606569"/>
            <a:ext cx="609600" cy="52578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数据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95297" y="801070"/>
            <a:ext cx="3175142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基于数据渲染出用户看到的页面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" y="2711094"/>
            <a:ext cx="4396740" cy="15163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897" y="2378354"/>
            <a:ext cx="2922905" cy="21869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441077" y="1172817"/>
            <a:ext cx="0" cy="346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04955" y="1455141"/>
            <a:ext cx="439383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57389" y="1444559"/>
            <a:ext cx="439383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99014" y="1448985"/>
            <a:ext cx="380282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B9A32A-3595-7AA1-B0EA-0E7013614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602" y="1049781"/>
            <a:ext cx="4396753" cy="12733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6" grpId="1"/>
      <p:bldP spid="12" grpId="0"/>
      <p:bldP spid="12" grpId="1"/>
      <p:bldP spid="8" grpId="1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86,&quot;width&quot;:7606}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3088</Words>
  <Application>Microsoft Office PowerPoint</Application>
  <PresentationFormat>宽屏</PresentationFormat>
  <Paragraphs>458</Paragraphs>
  <Slides>55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Alibaba PuHuiTi R</vt:lpstr>
      <vt:lpstr>阿里巴巴普惠体</vt:lpstr>
      <vt:lpstr>阿里巴巴普惠体 Medium</vt:lpstr>
      <vt:lpstr>等线</vt:lpstr>
      <vt:lpstr>黑体</vt:lpstr>
      <vt:lpstr>华文楷体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PowerPoint 演示文稿</vt:lpstr>
      <vt:lpstr>PowerPoint 演示文稿</vt:lpstr>
      <vt:lpstr>PowerPoint 演示文稿</vt:lpstr>
      <vt:lpstr>  Vue2   (6天)</vt:lpstr>
      <vt:lpstr>PowerPoint 演示文稿</vt:lpstr>
      <vt:lpstr>综合案例：</vt:lpstr>
      <vt:lpstr>PowerPoint 演示文稿</vt:lpstr>
      <vt:lpstr>Vue 是什么</vt:lpstr>
      <vt:lpstr>Vue 是什么</vt:lpstr>
      <vt:lpstr>Vue 是什么</vt:lpstr>
      <vt:lpstr>PowerPoint 演示文稿</vt:lpstr>
      <vt:lpstr>PowerPoint 演示文稿</vt:lpstr>
      <vt:lpstr>创建 Vue 实例，初始化渲染</vt:lpstr>
      <vt:lpstr>PowerPoint 演示文稿</vt:lpstr>
      <vt:lpstr>PowerPoint 演示文稿</vt:lpstr>
      <vt:lpstr>插值表达式  {{  }} </vt:lpstr>
      <vt:lpstr>插值表达式  {{  }} </vt:lpstr>
      <vt:lpstr>插值表达式  {{  }} </vt:lpstr>
      <vt:lpstr>PowerPoint 演示文稿</vt:lpstr>
      <vt:lpstr>PowerPoint 演示文稿</vt:lpstr>
      <vt:lpstr>Vue 核心特性：响应式 </vt:lpstr>
      <vt:lpstr>Vue 核心特性：响应式 </vt:lpstr>
      <vt:lpstr>PowerPoint 演示文稿</vt:lpstr>
      <vt:lpstr>PowerPoint 演示文稿</vt:lpstr>
      <vt:lpstr>安装 Vue 开发者工具：装插件调试 Vue 应用</vt:lpstr>
      <vt:lpstr>安装 Vue 开发者工具：装插件调试 Vue 应用</vt:lpstr>
      <vt:lpstr>PowerPoint 演示文稿</vt:lpstr>
      <vt:lpstr>Vue 指令</vt:lpstr>
      <vt:lpstr>PowerPoint 演示文稿</vt:lpstr>
      <vt:lpstr>Vue 指令 v-show vs v-if</vt:lpstr>
      <vt:lpstr>Vue 指令 v-else v-else-if</vt:lpstr>
      <vt:lpstr>Vue 指令 v-on</vt:lpstr>
      <vt:lpstr>Vue 指令 v-on</vt:lpstr>
      <vt:lpstr>Vue 指令 v-on 调用传参</vt:lpstr>
      <vt:lpstr>Vue 指令 v-on 调用传参</vt:lpstr>
      <vt:lpstr>Vue 指令 v-on 调用传参</vt:lpstr>
      <vt:lpstr>Vue 指令 v-on 调用传参</vt:lpstr>
      <vt:lpstr>Vue 指令 v-bind</vt:lpstr>
      <vt:lpstr>图片切换案例-波仔学习之旅</vt:lpstr>
      <vt:lpstr>图片切换案例-波仔学习之旅</vt:lpstr>
      <vt:lpstr>Vue 指令 v-for</vt:lpstr>
      <vt:lpstr>图书管理案例 - 小黑的书架</vt:lpstr>
      <vt:lpstr>v-for 中的 key</vt:lpstr>
      <vt:lpstr>v-for 中的 key</vt:lpstr>
      <vt:lpstr>v-for 中的 key</vt:lpstr>
      <vt:lpstr>v-for 中的 key</vt:lpstr>
      <vt:lpstr>v-for 中的 key - 不加 key</vt:lpstr>
      <vt:lpstr>v-for 中的 key - 不加 key</vt:lpstr>
      <vt:lpstr>v-for 中的 key</vt:lpstr>
      <vt:lpstr>Vue 指令 v-model</vt:lpstr>
      <vt:lpstr>PowerPoint 演示文稿</vt:lpstr>
      <vt:lpstr>综合案例 - 小黑记事本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9912</cp:revision>
  <dcterms:created xsi:type="dcterms:W3CDTF">2020-03-31T03:23:00Z</dcterms:created>
  <dcterms:modified xsi:type="dcterms:W3CDTF">2023-04-25T12:53:09Z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2052-11.1.0.9021</vt:lpwstr>
  </property>
</Properties>
</file>