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71" r:id="rId3"/>
  </p:sldMasterIdLst>
  <p:notesMasterIdLst>
    <p:notesMasterId r:id="rId34"/>
  </p:notesMasterIdLst>
  <p:handoutMasterIdLst>
    <p:handoutMasterId r:id="rId35"/>
  </p:handoutMasterIdLst>
  <p:sldIdLst>
    <p:sldId id="585" r:id="rId4"/>
    <p:sldId id="614" r:id="rId5"/>
    <p:sldId id="625" r:id="rId6"/>
    <p:sldId id="624" r:id="rId7"/>
    <p:sldId id="586" r:id="rId8"/>
    <p:sldId id="615" r:id="rId9"/>
    <p:sldId id="588" r:id="rId10"/>
    <p:sldId id="587" r:id="rId11"/>
    <p:sldId id="591" r:id="rId12"/>
    <p:sldId id="590" r:id="rId13"/>
    <p:sldId id="616" r:id="rId14"/>
    <p:sldId id="589" r:id="rId15"/>
    <p:sldId id="617" r:id="rId16"/>
    <p:sldId id="600" r:id="rId17"/>
    <p:sldId id="618" r:id="rId18"/>
    <p:sldId id="604" r:id="rId19"/>
    <p:sldId id="619" r:id="rId20"/>
    <p:sldId id="601" r:id="rId21"/>
    <p:sldId id="620" r:id="rId22"/>
    <p:sldId id="605" r:id="rId23"/>
    <p:sldId id="606" r:id="rId24"/>
    <p:sldId id="621" r:id="rId25"/>
    <p:sldId id="603" r:id="rId26"/>
    <p:sldId id="613" r:id="rId27"/>
    <p:sldId id="607" r:id="rId28"/>
    <p:sldId id="610" r:id="rId29"/>
    <p:sldId id="623" r:id="rId30"/>
    <p:sldId id="609" r:id="rId31"/>
    <p:sldId id="612" r:id="rId32"/>
    <p:sldId id="264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-序" id="{1D951150-27C6-4326-9F96-06D541BBD5FF}">
          <p14:sldIdLst>
            <p14:sldId id="585"/>
            <p14:sldId id="614"/>
            <p14:sldId id="625"/>
            <p14:sldId id="624"/>
          </p14:sldIdLst>
        </p14:section>
        <p14:section name="01-指令修饰符" id="{3C7C9CA5-6AD6-426C-A33E-3AED1CEC3B4B}">
          <p14:sldIdLst>
            <p14:sldId id="586"/>
          </p14:sldIdLst>
        </p14:section>
        <p14:section name="02-v-bind对于样式的增强-class" id="{C9961550-EA93-4781-8985-427EFFC1CCA6}">
          <p14:sldIdLst>
            <p14:sldId id="615"/>
            <p14:sldId id="588"/>
            <p14:sldId id="587"/>
          </p14:sldIdLst>
        </p14:section>
        <p14:section name="03-案例-京东秒杀tab高亮" id="{B8CC0086-9FD7-44FE-B83F-4DCC627BBCE9}">
          <p14:sldIdLst>
            <p14:sldId id="591"/>
          </p14:sldIdLst>
        </p14:section>
        <p14:section name="04-v-bind-操作style-进度条效果" id="{5DAB55BF-37F0-4B34-9836-769390CD662D}">
          <p14:sldIdLst>
            <p14:sldId id="590"/>
          </p14:sldIdLst>
        </p14:section>
        <p14:section name="05-v-model应用于其他表单元素" id="{820DE543-9257-4E27-BD94-FEE37E4E54B2}">
          <p14:sldIdLst>
            <p14:sldId id="616"/>
            <p14:sldId id="589"/>
          </p14:sldIdLst>
        </p14:section>
        <p14:section name="06-计算属性" id="{3881D8CB-6351-4779-9E9D-1542FD1F3871}">
          <p14:sldIdLst>
            <p14:sldId id="617"/>
            <p14:sldId id="600"/>
          </p14:sldIdLst>
        </p14:section>
        <p14:section name="07-计算属性vsmethods方法" id="{806FAE46-2E0C-428F-A5BE-F7905577377C}">
          <p14:sldIdLst>
            <p14:sldId id="618"/>
            <p14:sldId id="604"/>
          </p14:sldIdLst>
        </p14:section>
        <p14:section name="08-计算属性完整写法" id="{57BF9549-7E11-4518-A76F-0448E23CD00C}">
          <p14:sldIdLst>
            <p14:sldId id="619"/>
            <p14:sldId id="601"/>
          </p14:sldIdLst>
        </p14:section>
        <p14:section name="09-成绩案例" id="{E9CEE8C5-AE84-458A-97A8-F4FF456E2EC3}">
          <p14:sldIdLst>
            <p14:sldId id="620"/>
            <p14:sldId id="605"/>
            <p14:sldId id="606"/>
          </p14:sldIdLst>
        </p14:section>
        <p14:section name="12-侦听器-简单写法" id="{9FCD45FE-A4CE-45AF-84BB-60C0366F2C09}">
          <p14:sldIdLst>
            <p14:sldId id="621"/>
            <p14:sldId id="603"/>
          </p14:sldIdLst>
        </p14:section>
        <p14:section name="13-侦听器-完整写法" id="{35A0B1BF-444C-496C-861F-A436E0013CC6}">
          <p14:sldIdLst>
            <p14:sldId id="613"/>
            <p14:sldId id="607"/>
            <p14:sldId id="610"/>
          </p14:sldIdLst>
        </p14:section>
        <p14:section name="14-水果购物车" id="{C02A52C3-386C-48BC-A434-D77CB38562F7}">
          <p14:sldIdLst>
            <p14:sldId id="623"/>
            <p14:sldId id="609"/>
            <p14:sldId id="61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E1E1E"/>
    <a:srgbClr val="FFFFFF"/>
    <a:srgbClr val="000000"/>
    <a:srgbClr val="C00715"/>
    <a:srgbClr val="C0504D"/>
    <a:srgbClr val="AD2B26"/>
    <a:srgbClr val="EF3239"/>
    <a:srgbClr val="EE2F37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1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40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Thursday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91568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小结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530" y="2083345"/>
            <a:ext cx="10264140" cy="1158875"/>
          </a:xfrm>
        </p:spPr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Vue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核心技术与实战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3934" y="3615781"/>
            <a:ext cx="407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day02</a:t>
            </a:r>
            <a:endParaRPr lang="zh-CN" altLang="en-US" sz="5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78" y="1591199"/>
            <a:ext cx="10412647" cy="166446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solidFill>
                  <a:srgbClr val="333333"/>
                </a:solidFill>
              </a:rPr>
              <a:t>语法   </a:t>
            </a:r>
            <a:r>
              <a:rPr kumimoji="1" lang="en-US" altLang="zh-CN">
                <a:solidFill>
                  <a:srgbClr val="C00000"/>
                </a:solidFill>
              </a:rPr>
              <a:t>:style = "</a:t>
            </a:r>
            <a:r>
              <a:rPr kumimoji="1" lang="zh-CN" altLang="en-US">
                <a:solidFill>
                  <a:srgbClr val="C00000"/>
                </a:solidFill>
              </a:rPr>
              <a:t>样式对象</a:t>
            </a:r>
            <a:r>
              <a:rPr kumimoji="1" lang="en-US" altLang="zh-CN">
                <a:solidFill>
                  <a:srgbClr val="C00000"/>
                </a:solidFill>
              </a:rPr>
              <a:t>"</a:t>
            </a:r>
          </a:p>
          <a:p>
            <a:pPr marL="0" indent="0">
              <a:buNone/>
            </a:pPr>
            <a:endParaRPr kumimoji="1"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en-US" altLang="zh-CN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 </a:t>
            </a:r>
            <a:r>
              <a:rPr lang="zh-CN" altLang="en-US"/>
              <a:t>对于样式控制的增强 </a:t>
            </a:r>
            <a:r>
              <a:rPr lang="en-US" altLang="zh-CN"/>
              <a:t>- </a:t>
            </a:r>
            <a:r>
              <a:rPr lang="zh-CN" altLang="en-US"/>
              <a:t>操作</a:t>
            </a:r>
            <a:r>
              <a:rPr lang="en-US" altLang="zh-CN"/>
              <a:t>style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0878" y="2163854"/>
            <a:ext cx="10844726" cy="4086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9CDCFE"/>
                </a:solidFill>
                <a:latin typeface="Consolas" panose="020B0609020204030204" pitchFamily="49" charset="0"/>
              </a:rPr>
              <a:t>:style</a:t>
            </a:r>
            <a:r>
              <a:rPr lang="en-US" altLang="zh-CN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"{ CSS</a:t>
            </a:r>
            <a:r>
              <a:rPr lang="zh-CN" altLang="en-US">
                <a:solidFill>
                  <a:srgbClr val="CE9178"/>
                </a:solidFill>
                <a:latin typeface="Consolas" panose="020B0609020204030204" pitchFamily="49" charset="0"/>
              </a:rPr>
              <a:t>属性名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1: CSS</a:t>
            </a:r>
            <a:r>
              <a:rPr lang="zh-CN" altLang="en-US">
                <a:solidFill>
                  <a:srgbClr val="CE9178"/>
                </a:solidFill>
                <a:latin typeface="Consolas" panose="020B0609020204030204" pitchFamily="49" charset="0"/>
              </a:rPr>
              <a:t>属性值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, CSS</a:t>
            </a:r>
            <a:r>
              <a:rPr lang="zh-CN" altLang="en-US">
                <a:solidFill>
                  <a:srgbClr val="CE9178"/>
                </a:solidFill>
                <a:latin typeface="Consolas" panose="020B0609020204030204" pitchFamily="49" charset="0"/>
              </a:rPr>
              <a:t>属性名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2: CSS</a:t>
            </a:r>
            <a:r>
              <a:rPr lang="zh-CN" altLang="en-US">
                <a:solidFill>
                  <a:srgbClr val="CE9178"/>
                </a:solidFill>
                <a:latin typeface="Consolas" panose="020B0609020204030204" pitchFamily="49" charset="0"/>
              </a:rPr>
              <a:t>属性值 </a:t>
            </a:r>
            <a:r>
              <a:rPr lang="en-US" altLang="zh-CN">
                <a:solidFill>
                  <a:srgbClr val="CE9178"/>
                </a:solidFill>
                <a:latin typeface="Consolas" panose="020B0609020204030204" pitchFamily="49" charset="0"/>
              </a:rPr>
              <a:t>}"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占位符 1"/>
          <p:cNvSpPr txBox="1"/>
          <p:nvPr/>
        </p:nvSpPr>
        <p:spPr>
          <a:xfrm>
            <a:off x="710878" y="2696452"/>
            <a:ext cx="6443548" cy="40862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>
                <a:solidFill>
                  <a:schemeClr val="tx1"/>
                </a:solidFill>
              </a:rPr>
              <a:t>适用场景：某个具体属性的动态设置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8" y="3429000"/>
            <a:ext cx="4961050" cy="11812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v-bind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66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7518721" cy="42851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常见的表单元素都可以用 </a:t>
            </a:r>
            <a:r>
              <a:rPr lang="en-US" altLang="zh-CN"/>
              <a:t>v-model </a:t>
            </a:r>
            <a:r>
              <a:rPr lang="zh-CN" altLang="en-US"/>
              <a:t>绑定关联</a:t>
            </a:r>
            <a:r>
              <a:rPr lang="en-US" altLang="zh-CN"/>
              <a:t>  </a:t>
            </a:r>
            <a:r>
              <a:rPr lang="zh-CN" altLang="en-US"/>
              <a:t>→  快速 </a:t>
            </a:r>
            <a:r>
              <a:rPr lang="zh-CN" altLang="en-US">
                <a:solidFill>
                  <a:srgbClr val="C00000"/>
                </a:solidFill>
              </a:rPr>
              <a:t>获取</a:t>
            </a:r>
            <a:r>
              <a:rPr lang="zh-CN" altLang="en-US"/>
              <a:t> 或 </a:t>
            </a:r>
            <a:r>
              <a:rPr lang="zh-CN" altLang="en-US">
                <a:solidFill>
                  <a:srgbClr val="C00000"/>
                </a:solidFill>
              </a:rPr>
              <a:t>设置</a:t>
            </a:r>
            <a:r>
              <a:rPr lang="zh-CN" altLang="en-US"/>
              <a:t> 表单元素的值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v-model </a:t>
            </a:r>
            <a:r>
              <a:rPr lang="zh-CN" altLang="en-US"/>
              <a:t>应用于其他表单元素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9" y="2130250"/>
            <a:ext cx="2547248" cy="3808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710879" y="2059519"/>
            <a:ext cx="6124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它会根据 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控件类型 </a:t>
            </a:r>
            <a:r>
              <a:rPr lang="zh-CN" altLang="en-US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自动选取 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正确的方法 </a:t>
            </a:r>
            <a:r>
              <a:rPr lang="zh-CN" altLang="en-US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来更新元素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879" y="2619060"/>
            <a:ext cx="6124470" cy="227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输入框 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input:text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文本域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textarea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复选框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input:checkbox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单选框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input:radio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下拉菜单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2718" y="2703884"/>
            <a:ext cx="1399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3162718" y="3437694"/>
            <a:ext cx="1399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checked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3162718" y="3079656"/>
            <a:ext cx="1560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3162718" y="4164281"/>
            <a:ext cx="1560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3162718" y="3808474"/>
            <a:ext cx="1399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10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v-bind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v-model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22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45" y="3724679"/>
            <a:ext cx="3021670" cy="2368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计算属性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83306" y="2534957"/>
            <a:ext cx="3910816" cy="1770698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  list: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 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篮球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 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玩具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  {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铅笔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num: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0656" y="1519309"/>
            <a:ext cx="8045400" cy="4629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概念：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现有的数据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，计算出来的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新属性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的数据变化，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重新计算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740656" y="1906433"/>
            <a:ext cx="5590570" cy="177069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声明在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computed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配置项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中，一个计算属性对应一个函数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使用起来和普通属性一样使用  </a:t>
            </a:r>
            <a:r>
              <a:rPr lang="en-US" altLang="zh-CN">
                <a:latin typeface="Consolas" panose="020B0609020204030204" pitchFamily="49" charset="0"/>
              </a:rPr>
              <a:t>{{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计算属性名 </a:t>
            </a:r>
            <a:r>
              <a:rPr lang="en-US" altLang="zh-CN">
                <a:latin typeface="Consolas" panose="020B0609020204030204" pitchFamily="49" charset="0"/>
              </a:rPr>
              <a:t>}}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3024" y="4552926"/>
            <a:ext cx="3910816" cy="1532334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400">
                <a:solidFill>
                  <a:srgbClr val="DCDCAA"/>
                </a:solidFill>
                <a:latin typeface="Consolas" panose="020B0609020204030204" pitchFamily="49" charset="0"/>
              </a:rPr>
              <a:t>  计算属性名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基于现有数据，编写求值逻辑</a:t>
            </a:r>
            <a:endParaRPr lang="zh-CN" alt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结果</a:t>
            </a:r>
            <a:b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48964" y="1922070"/>
            <a:ext cx="4243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 → 可以将一段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求值的代码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进行封装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连接符: 肘形 17"/>
          <p:cNvCxnSpPr/>
          <p:nvPr/>
        </p:nvCxnSpPr>
        <p:spPr>
          <a:xfrm rot="10800000">
            <a:off x="3044170" y="6126840"/>
            <a:ext cx="4681763" cy="322007"/>
          </a:xfrm>
          <a:prstGeom prst="bentConnector3">
            <a:avLst>
              <a:gd name="adj1" fmla="val 10010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725930" y="5731295"/>
            <a:ext cx="0" cy="7237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273224" y="5754021"/>
            <a:ext cx="154189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{{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计算属性名 </a:t>
            </a:r>
            <a:r>
              <a:rPr lang="en-US" altLang="zh-CN" sz="1400">
                <a:latin typeface="Consolas" panose="020B0609020204030204" pitchFamily="49" charset="0"/>
              </a:rPr>
              <a:t>}}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build="p"/>
      <p:bldP spid="10" grpId="0" animBg="1"/>
      <p:bldP spid="11" grpId="0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v-bind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v-model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62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606" y="977876"/>
            <a:ext cx="10720800" cy="517190"/>
          </a:xfrm>
        </p:spPr>
        <p:txBody>
          <a:bodyPr/>
          <a:lstStyle/>
          <a:p>
            <a:r>
              <a:rPr lang="en-US" altLang="zh-CN"/>
              <a:t>computed </a:t>
            </a:r>
            <a:r>
              <a:rPr lang="zh-CN" altLang="en-US"/>
              <a:t>计算属性 </a:t>
            </a:r>
            <a:r>
              <a:rPr lang="en-US" altLang="zh-CN"/>
              <a:t>vs methods </a:t>
            </a:r>
            <a:r>
              <a:rPr lang="zh-CN" altLang="en-US"/>
              <a:t>方法 </a:t>
            </a:r>
          </a:p>
        </p:txBody>
      </p:sp>
      <p:sp>
        <p:nvSpPr>
          <p:cNvPr id="9" name="文本占位符 2"/>
          <p:cNvSpPr txBox="1"/>
          <p:nvPr/>
        </p:nvSpPr>
        <p:spPr>
          <a:xfrm>
            <a:off x="734606" y="1495067"/>
            <a:ext cx="5725188" cy="340139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computed 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封装了一段对于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的处理，求得一个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写在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computed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配置项中  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作为属性，直接使用 → 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   </a:t>
            </a:r>
            <a:r>
              <a:rPr lang="en-US" altLang="zh-CN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{{ 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 </a:t>
            </a:r>
            <a:r>
              <a:rPr lang="en-US" altLang="zh-CN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}}</a:t>
            </a:r>
          </a:p>
        </p:txBody>
      </p:sp>
      <p:sp>
        <p:nvSpPr>
          <p:cNvPr id="3" name="文本占位符 2"/>
          <p:cNvSpPr txBox="1"/>
          <p:nvPr/>
        </p:nvSpPr>
        <p:spPr>
          <a:xfrm>
            <a:off x="734606" y="3773343"/>
            <a:ext cx="7632646" cy="2614818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methods 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给实例提供一个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，调用以处理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业务逻辑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写在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methods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配置项中  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作为方法，需要调用   → 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this.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)   </a:t>
            </a:r>
            <a:r>
              <a:rPr lang="en-US" altLang="zh-CN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{{ 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en-US" altLang="zh-CN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}}  @</a:t>
            </a:r>
            <a:r>
              <a:rPr lang="zh-CN" altLang="en-US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事件名</a:t>
            </a:r>
            <a:r>
              <a:rPr lang="en-US" altLang="zh-CN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="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r>
              <a:rPr lang="en-US" altLang="zh-CN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59652" y="1820400"/>
            <a:ext cx="5625046" cy="12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缓存特性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（提升性能）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计算属性会对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计算出来的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结果缓存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，再次使用直接读取缓存，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依赖项变化了，会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重新计算 → 并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再次缓存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5" name="图片 14" descr="图标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52" y="4453604"/>
            <a:ext cx="1338030" cy="1338030"/>
          </a:xfrm>
          <a:prstGeom prst="rect">
            <a:avLst/>
          </a:prstGeom>
        </p:spPr>
      </p:pic>
      <p:sp>
        <p:nvSpPr>
          <p:cNvPr id="16" name="对话气泡: 圆角矩形 15"/>
          <p:cNvSpPr/>
          <p:nvPr/>
        </p:nvSpPr>
        <p:spPr>
          <a:xfrm>
            <a:off x="8483022" y="3211213"/>
            <a:ext cx="2728499" cy="1121675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585648" y="3331929"/>
            <a:ext cx="2625873" cy="112167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计算属性是属性，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能访问，应该也能修改了？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v-bind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v-model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035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计算属性完整写法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61196" y="2887011"/>
            <a:ext cx="4195417" cy="3098721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600">
                <a:solidFill>
                  <a:srgbClr val="DCDCAA"/>
                </a:solidFill>
                <a:latin typeface="Consolas" panose="020B0609020204030204" pitchFamily="49" charset="0"/>
              </a:rPr>
              <a:t>计算属性名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一段代码逻辑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（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计算逻辑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）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结果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修改的值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一段代码逻辑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（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修改逻辑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）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0655" y="2958894"/>
            <a:ext cx="3465871" cy="2281476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computed: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zh-CN" altLang="en-US" sz="1600">
                <a:solidFill>
                  <a:srgbClr val="DCDCAA"/>
                </a:solidFill>
                <a:latin typeface="Consolas" panose="020B0609020204030204" pitchFamily="49" charset="0"/>
              </a:rPr>
              <a:t>计算属性名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    一段代码逻辑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（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计算逻辑</a:t>
            </a:r>
            <a:r>
              <a:rPr lang="zh-CN" altLang="en-US" sz="1600">
                <a:solidFill>
                  <a:srgbClr val="D4D4D4"/>
                </a:solidFill>
                <a:latin typeface="Consolas" panose="020B0609020204030204" pitchFamily="49" charset="0"/>
              </a:rPr>
              <a:t>）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>
                <a:solidFill>
                  <a:srgbClr val="C586C0"/>
                </a:solidFill>
                <a:latin typeface="Consolas" panose="020B0609020204030204" pitchFamily="49" charset="0"/>
              </a:rPr>
              <a:t>return </a:t>
            </a:r>
            <a:r>
              <a:rPr lang="zh-CN" altLang="en-US" sz="1600">
                <a:solidFill>
                  <a:srgbClr val="9CDCFE"/>
                </a:solidFill>
                <a:latin typeface="Consolas" panose="020B0609020204030204" pitchFamily="49" charset="0"/>
              </a:rPr>
              <a:t>结果</a:t>
            </a:r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endParaRPr lang="en-US" altLang="zh-CN" sz="16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48958" y="4199977"/>
            <a:ext cx="17698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40656" y="1519309"/>
            <a:ext cx="4868336" cy="889174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计算属性默认的简写，只能读取访问，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如果要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需要写计算属性的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93" y="1413226"/>
            <a:ext cx="3051183" cy="11013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v-bind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v-model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76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v-bind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v-model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373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15" y="1519309"/>
            <a:ext cx="8492787" cy="228907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成绩案例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519309"/>
            <a:ext cx="3723468" cy="2364433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需求说明：</a:t>
            </a:r>
            <a:b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渲染功能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添加功能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统计总分，求平均分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096000" y="3353639"/>
            <a:ext cx="78658" cy="39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本占位符 2"/>
          <p:cNvSpPr txBox="1"/>
          <p:nvPr/>
        </p:nvSpPr>
        <p:spPr>
          <a:xfrm>
            <a:off x="5899640" y="3625147"/>
            <a:ext cx="1317522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计算属性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217162" y="1626287"/>
            <a:ext cx="50231" cy="50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本占位符 2"/>
          <p:cNvSpPr txBox="1"/>
          <p:nvPr/>
        </p:nvSpPr>
        <p:spPr>
          <a:xfrm>
            <a:off x="6981083" y="1185353"/>
            <a:ext cx="3065671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v-bind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动态控制样式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10522941" y="2663845"/>
            <a:ext cx="0" cy="315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占位符 2"/>
          <p:cNvSpPr txBox="1"/>
          <p:nvPr/>
        </p:nvSpPr>
        <p:spPr>
          <a:xfrm>
            <a:off x="10184977" y="2907122"/>
            <a:ext cx="1879203" cy="48665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v-model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  <p:bldP spid="16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78714" y="1087120"/>
            <a:ext cx="5760538" cy="53183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1"/>
              <a:t>业务技术点总结：</a:t>
            </a:r>
            <a:endParaRPr lang="en-US" altLang="zh-CN" sz="1600" b="1"/>
          </a:p>
          <a:p>
            <a:pPr marL="0" indent="0">
              <a:buNone/>
            </a:pPr>
            <a:r>
              <a:rPr lang="en-US" altLang="zh-CN" sz="1400"/>
              <a:t>1. </a:t>
            </a:r>
            <a:r>
              <a:rPr lang="zh-CN" altLang="en-US" sz="1400"/>
              <a:t>渲染功能（不及格高亮）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</a:t>
            </a:r>
            <a:r>
              <a:rPr lang="en-US" altLang="zh-CN" sz="1400">
                <a:solidFill>
                  <a:srgbClr val="C00000"/>
                </a:solidFill>
              </a:rPr>
              <a:t>v-if  v-else      </a:t>
            </a:r>
            <a:r>
              <a:rPr lang="en-US" altLang="zh-CN" sz="1400"/>
              <a:t>v-for      </a:t>
            </a:r>
            <a:r>
              <a:rPr lang="en-US" altLang="zh-CN" sz="1400">
                <a:solidFill>
                  <a:srgbClr val="C00000"/>
                </a:solidFill>
              </a:rPr>
              <a:t>v-bind:class</a:t>
            </a:r>
          </a:p>
          <a:p>
            <a:pPr marL="0" indent="0">
              <a:buNone/>
            </a:pPr>
            <a:r>
              <a:rPr lang="en-US" altLang="zh-CN" sz="1400"/>
              <a:t>2. </a:t>
            </a:r>
            <a:r>
              <a:rPr lang="zh-CN" altLang="en-US" sz="1400"/>
              <a:t>删除功能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</a:t>
            </a:r>
            <a:r>
              <a:rPr lang="zh-CN" altLang="en-US" sz="1400"/>
              <a:t>点击传参   </a:t>
            </a:r>
            <a:r>
              <a:rPr lang="en-US" altLang="zh-CN" sz="1400"/>
              <a:t>filter</a:t>
            </a:r>
            <a:r>
              <a:rPr lang="zh-CN" altLang="en-US" sz="1400"/>
              <a:t>过滤覆盖原数组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</a:t>
            </a:r>
            <a:r>
              <a:rPr lang="en-US" altLang="zh-CN" sz="1400">
                <a:solidFill>
                  <a:srgbClr val="C00000"/>
                </a:solidFill>
              </a:rPr>
              <a:t>.prevent </a:t>
            </a:r>
            <a:r>
              <a:rPr lang="zh-CN" altLang="en-US" sz="1400"/>
              <a:t>阻止默认行为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3. </a:t>
            </a:r>
            <a:r>
              <a:rPr lang="zh-CN" altLang="en-US" sz="1400"/>
              <a:t>添加功能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v-model    </a:t>
            </a:r>
            <a:r>
              <a:rPr lang="en-US" altLang="zh-CN" sz="1400">
                <a:solidFill>
                  <a:srgbClr val="C00000"/>
                </a:solidFill>
              </a:rPr>
              <a:t>v-model</a:t>
            </a:r>
            <a:r>
              <a:rPr lang="zh-CN" altLang="en-US" sz="1400">
                <a:solidFill>
                  <a:srgbClr val="C00000"/>
                </a:solidFill>
              </a:rPr>
              <a:t>修饰符</a:t>
            </a:r>
            <a:r>
              <a:rPr lang="en-US" altLang="zh-CN" sz="1400">
                <a:solidFill>
                  <a:srgbClr val="C00000"/>
                </a:solidFill>
              </a:rPr>
              <a:t>(.trim   .number)</a:t>
            </a:r>
          </a:p>
          <a:p>
            <a:pPr marL="0" indent="0">
              <a:buNone/>
            </a:pPr>
            <a:r>
              <a:rPr lang="en-US" altLang="zh-CN" sz="1400"/>
              <a:t>    </a:t>
            </a:r>
            <a:r>
              <a:rPr lang="en-US" altLang="zh-CN" sz="1400">
                <a:solidFill>
                  <a:srgbClr val="C00000"/>
                </a:solidFill>
              </a:rPr>
              <a:t>unshift</a:t>
            </a:r>
            <a:r>
              <a:rPr lang="en-US" altLang="zh-CN" sz="1400"/>
              <a:t> </a:t>
            </a:r>
            <a:r>
              <a:rPr lang="zh-CN" altLang="en-US" sz="1400"/>
              <a:t>修改数组更新视图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4. </a:t>
            </a:r>
            <a:r>
              <a:rPr lang="zh-CN" altLang="en-US" sz="1400"/>
              <a:t>统计总分，求平均分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</a:t>
            </a:r>
            <a:r>
              <a:rPr lang="zh-CN" altLang="en-US" sz="1400">
                <a:solidFill>
                  <a:srgbClr val="C00000"/>
                </a:solidFill>
              </a:rPr>
              <a:t>计算属性   </a:t>
            </a:r>
            <a:r>
              <a:rPr lang="en-US" altLang="zh-CN" sz="1400"/>
              <a:t>reduce</a:t>
            </a:r>
            <a:r>
              <a:rPr lang="zh-CN" altLang="en-US" sz="1400"/>
              <a:t>求和</a:t>
            </a:r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v-bind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v-model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25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watch </a:t>
            </a:r>
            <a:r>
              <a:rPr lang="zh-CN" altLang="en-US"/>
              <a:t>侦听器（监视器）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79" y="1519308"/>
            <a:ext cx="5385121" cy="182023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监视数据变化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，执行一些 业务逻辑 或 异步操作。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简单写法  →   简单类型数据，直接监视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完整写法  →   添加额外配置项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70417" y="1560471"/>
            <a:ext cx="4725825" cy="3915966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words: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B5CEA8"/>
                </a:solidFill>
                <a:latin typeface="Consolas" panose="020B0609020204030204" pitchFamily="49" charset="0"/>
              </a:rPr>
              <a:t>苹果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obj: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words: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B5CEA8"/>
                </a:solidFill>
                <a:latin typeface="Consolas" panose="020B0609020204030204" pitchFamily="49" charset="0"/>
              </a:rPr>
              <a:t>苹果</a:t>
            </a:r>
            <a:r>
              <a:rPr lang="en-US" altLang="zh-CN" sz="1400">
                <a:solidFill>
                  <a:srgbClr val="B5CEA8"/>
                </a:solidFill>
                <a:latin typeface="Consolas" panose="020B0609020204030204" pitchFamily="49" charset="0"/>
              </a:rPr>
              <a:t>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watch: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该方法会在数据变化时，触发执行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zh-CN" altLang="en-US" sz="1400">
                <a:solidFill>
                  <a:srgbClr val="DCDCAA"/>
                </a:solidFill>
                <a:latin typeface="Consolas" panose="020B0609020204030204" pitchFamily="49" charset="0"/>
              </a:rPr>
              <a:t>数据属性名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(newValue, oldValue) {</a:t>
            </a:r>
          </a:p>
          <a:p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    一些业务逻辑 或 异步操作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zh-CN" altLang="en-US" sz="140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DCDCAA"/>
                </a:solidFill>
                <a:latin typeface="Consolas" panose="020B0609020204030204" pitchFamily="49" charset="0"/>
              </a:rPr>
              <a:t>对象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400">
                <a:solidFill>
                  <a:srgbClr val="DCDCAA"/>
                </a:solidFill>
                <a:latin typeface="Consolas" panose="020B0609020204030204" pitchFamily="49" charset="0"/>
              </a:rPr>
              <a:t>属性名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(newValue, oldValue) {</a:t>
            </a:r>
          </a:p>
          <a:p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    一些业务逻辑 或 异步操作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3429000"/>
            <a:ext cx="5063756" cy="178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文本占位符 2"/>
          <p:cNvSpPr txBox="1"/>
          <p:nvPr/>
        </p:nvSpPr>
        <p:spPr>
          <a:xfrm>
            <a:off x="710879" y="5213925"/>
            <a:ext cx="2847330" cy="49408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需求：输入内容，实时翻译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watch </a:t>
            </a:r>
            <a:r>
              <a:rPr lang="zh-CN" altLang="en-US"/>
              <a:t>侦听器（监视器）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79" y="1538211"/>
            <a:ext cx="5791521" cy="1359638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完整写法  →  添加额外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配置项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(1)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deep: true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对复杂类型深度监视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(2)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immediate: true 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初始化立刻执行一次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handler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6487" y="1538211"/>
            <a:ext cx="5115193" cy="3677603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obj: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words: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苹果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lang: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'italy'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watch: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watch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完整写法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数据属性名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deep: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深度监视</a:t>
            </a:r>
            <a:endParaRPr lang="en-US" altLang="zh-CN" sz="14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handler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0" y="3186834"/>
            <a:ext cx="5063756" cy="178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占位符 2"/>
          <p:cNvSpPr txBox="1"/>
          <p:nvPr/>
        </p:nvSpPr>
        <p:spPr>
          <a:xfrm>
            <a:off x="710879" y="5011984"/>
            <a:ext cx="3771669" cy="44219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需求：输入内容，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修改语言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，都实时翻译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watch </a:t>
            </a:r>
            <a:r>
              <a:rPr lang="zh-CN" altLang="en-US"/>
              <a:t>侦听器（监视器）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79" y="1538211"/>
            <a:ext cx="5791521" cy="1359638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完整写法  →  添加额外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配置项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(1)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deep: true 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对复杂类型深度监视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(2) 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immediate: true  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初始化立刻执行一次</a:t>
            </a:r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handler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6487" y="1538211"/>
            <a:ext cx="5115193" cy="3915966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obj: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words: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CE9178"/>
                </a:solidFill>
                <a:latin typeface="Consolas" panose="020B0609020204030204" pitchFamily="49" charset="0"/>
              </a:rPr>
              <a:t>苹果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lang: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'italy'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watch: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watch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完整写法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数据属性名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deep: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深度监视</a:t>
            </a:r>
            <a:endParaRPr lang="en-US" altLang="zh-CN" sz="140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immediate: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是否立刻执行一次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handler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handler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0" y="3186834"/>
            <a:ext cx="5063756" cy="1784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占位符 2"/>
          <p:cNvSpPr txBox="1"/>
          <p:nvPr/>
        </p:nvSpPr>
        <p:spPr>
          <a:xfrm>
            <a:off x="710879" y="5011984"/>
            <a:ext cx="3980391" cy="442194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需求：默认文本，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一进入页面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立刻翻译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一次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447468" y="201791"/>
            <a:ext cx="6227157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watch</a:t>
            </a:r>
            <a:r>
              <a:rPr lang="zh-CN" altLang="en-US" sz="1600"/>
              <a:t>侦听器的语法有几种？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① 简单写法 →  监视简单类型的变化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② 完整写法  →  添加额外的配置项 </a:t>
            </a:r>
            <a:r>
              <a:rPr lang="en-US" altLang="zh-CN" sz="1600"/>
              <a:t>(</a:t>
            </a:r>
            <a:r>
              <a:rPr lang="zh-CN" altLang="en-US" sz="1600"/>
              <a:t>深度监视复杂类型，立刻执行</a:t>
            </a:r>
            <a:r>
              <a:rPr lang="en-US" altLang="zh-CN" sz="1600"/>
              <a:t>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24578" y="1676100"/>
            <a:ext cx="4725825" cy="2009061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watch: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zh-CN" altLang="en-US" sz="1400">
                <a:solidFill>
                  <a:srgbClr val="DCDCAA"/>
                </a:solidFill>
                <a:latin typeface="Consolas" panose="020B0609020204030204" pitchFamily="49" charset="0"/>
              </a:rPr>
              <a:t>数据属性名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(newValue, oldValue) {</a:t>
            </a:r>
          </a:p>
          <a:p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    一些业务逻辑 或 异步操作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zh-CN" altLang="en-US" sz="140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DCDCAA"/>
                </a:solidFill>
                <a:latin typeface="Consolas" panose="020B0609020204030204" pitchFamily="49" charset="0"/>
              </a:rPr>
              <a:t>对象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400">
                <a:solidFill>
                  <a:srgbClr val="DCDCAA"/>
                </a:solidFill>
                <a:latin typeface="Consolas" panose="020B0609020204030204" pitchFamily="49" charset="0"/>
              </a:rPr>
              <a:t>属性名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(newValue, oldValue) {</a:t>
            </a:r>
          </a:p>
          <a:p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    一些业务逻辑 或 异步操作</a:t>
            </a:r>
            <a:r>
              <a:rPr lang="zh-CN" altLang="en-US" sz="1400">
                <a:solidFill>
                  <a:srgbClr val="D4D4D4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724578" y="4174904"/>
            <a:ext cx="5027416" cy="2247424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watch: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watch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完整写法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zh-CN" altLang="en-US" sz="1400">
                <a:solidFill>
                  <a:srgbClr val="9CDCFE"/>
                </a:solidFill>
                <a:latin typeface="Consolas" panose="020B0609020204030204" pitchFamily="49" charset="0"/>
              </a:rPr>
              <a:t>数据属性名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deep: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深度监视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针对复杂类型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    immediate: </a:t>
            </a:r>
            <a:r>
              <a:rPr lang="en-US" altLang="zh-CN" sz="140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rgbClr val="6A9955"/>
                </a:solidFill>
                <a:latin typeface="Consolas" panose="020B0609020204030204" pitchFamily="49" charset="0"/>
              </a:rPr>
              <a:t>是否立刻执行一次</a:t>
            </a:r>
            <a:r>
              <a:rPr lang="en-US" altLang="zh-CN" sz="1400">
                <a:solidFill>
                  <a:srgbClr val="6A9955"/>
                </a:solidFill>
                <a:latin typeface="Consolas" panose="020B0609020204030204" pitchFamily="49" charset="0"/>
              </a:rPr>
              <a:t>handler</a:t>
            </a:r>
            <a:endParaRPr lang="en-US" altLang="zh-CN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handler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v-bind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v-model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49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综合案例 </a:t>
            </a:r>
            <a:r>
              <a:rPr lang="en-US" altLang="zh-CN"/>
              <a:t>- </a:t>
            </a:r>
            <a:r>
              <a:rPr lang="zh-CN" altLang="en-US"/>
              <a:t>水果购物车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519309"/>
            <a:ext cx="3939778" cy="3259168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需求说明：</a:t>
            </a:r>
            <a:b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渲染功能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删除功能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修改个数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选中的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总价 和 总数量 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 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持久化到本地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58" y="1617631"/>
            <a:ext cx="5456903" cy="4618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99808" y="487017"/>
            <a:ext cx="7178061" cy="57050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业务技术点总结：</a:t>
            </a:r>
            <a:br>
              <a:rPr lang="en-US" altLang="zh-CN" sz="1600"/>
            </a:br>
            <a:r>
              <a:rPr lang="en-US" altLang="zh-CN" sz="1600"/>
              <a:t>1. </a:t>
            </a:r>
            <a:r>
              <a:rPr lang="zh-CN" altLang="en-US" sz="1600"/>
              <a:t>渲染功能： </a:t>
            </a:r>
            <a:r>
              <a:rPr lang="en-US" altLang="zh-CN" sz="1600">
                <a:solidFill>
                  <a:srgbClr val="C00000"/>
                </a:solidFill>
              </a:rPr>
              <a:t>v-if/v-else    v-for     :class</a:t>
            </a:r>
          </a:p>
          <a:p>
            <a:pPr marL="0" indent="0">
              <a:buNone/>
            </a:pPr>
            <a:r>
              <a:rPr lang="en-US" altLang="zh-CN" sz="1600"/>
              <a:t>2. </a:t>
            </a:r>
            <a:r>
              <a:rPr lang="zh-CN" altLang="en-US" sz="1600"/>
              <a:t>删除功能</a:t>
            </a:r>
            <a:r>
              <a:rPr lang="en-US" altLang="zh-CN" sz="1600"/>
              <a:t>:  </a:t>
            </a:r>
            <a:r>
              <a:rPr lang="zh-CN" altLang="en-US" sz="1600">
                <a:solidFill>
                  <a:srgbClr val="C00000"/>
                </a:solidFill>
              </a:rPr>
              <a:t>点击传参    </a:t>
            </a:r>
            <a:r>
              <a:rPr lang="en-US" altLang="zh-CN" sz="1600">
                <a:solidFill>
                  <a:srgbClr val="C00000"/>
                </a:solidFill>
              </a:rPr>
              <a:t>filter</a:t>
            </a:r>
            <a:r>
              <a:rPr lang="zh-CN" altLang="en-US" sz="1600"/>
              <a:t>过滤覆盖原数组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3. </a:t>
            </a:r>
            <a:r>
              <a:rPr lang="zh-CN" altLang="en-US" sz="1600"/>
              <a:t>修改个数：</a:t>
            </a:r>
            <a:r>
              <a:rPr lang="zh-CN" altLang="en-US" sz="1600">
                <a:solidFill>
                  <a:srgbClr val="C00000"/>
                </a:solidFill>
              </a:rPr>
              <a:t>点击传参    </a:t>
            </a:r>
            <a:r>
              <a:rPr lang="en-US" altLang="zh-CN" sz="1600">
                <a:solidFill>
                  <a:srgbClr val="C00000"/>
                </a:solidFill>
              </a:rPr>
              <a:t>find</a:t>
            </a:r>
            <a:r>
              <a:rPr lang="zh-CN" altLang="en-US" sz="1600"/>
              <a:t>找对象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4. </a:t>
            </a:r>
            <a:r>
              <a:rPr lang="zh-CN" altLang="en-US" sz="1600"/>
              <a:t>全选反选：计算属性</a:t>
            </a:r>
            <a:r>
              <a:rPr lang="en-US" altLang="zh-CN" sz="1600">
                <a:solidFill>
                  <a:srgbClr val="C00000"/>
                </a:solidFill>
              </a:rPr>
              <a:t>computed   </a:t>
            </a:r>
            <a:r>
              <a:rPr lang="zh-CN" altLang="en-US" sz="1600"/>
              <a:t>完整写法 </a:t>
            </a:r>
            <a:r>
              <a:rPr lang="en-US" altLang="zh-CN" sz="1600">
                <a:solidFill>
                  <a:srgbClr val="C00000"/>
                </a:solidFill>
              </a:rPr>
              <a:t>get/set</a:t>
            </a:r>
          </a:p>
          <a:p>
            <a:pPr marL="0" indent="0">
              <a:buNone/>
            </a:pPr>
            <a:r>
              <a:rPr lang="en-US" altLang="zh-CN" sz="1600"/>
              <a:t>5. </a:t>
            </a:r>
            <a:r>
              <a:rPr lang="zh-CN" altLang="en-US" sz="1600"/>
              <a:t>统计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选中的</a:t>
            </a:r>
            <a:r>
              <a:rPr lang="zh-CN" altLang="en-US" sz="1600"/>
              <a:t>总价和总数量</a:t>
            </a:r>
            <a:r>
              <a:rPr lang="en-US" altLang="zh-CN" sz="1600"/>
              <a:t>: </a:t>
            </a:r>
            <a:r>
              <a:rPr lang="zh-CN" altLang="en-US" sz="1600"/>
              <a:t>计算属性</a:t>
            </a:r>
            <a:r>
              <a:rPr lang="en-US" altLang="zh-CN" sz="1600">
                <a:solidFill>
                  <a:srgbClr val="C00000"/>
                </a:solidFill>
              </a:rPr>
              <a:t>computed</a:t>
            </a:r>
            <a:r>
              <a:rPr lang="en-US" altLang="zh-CN" sz="1600"/>
              <a:t> </a:t>
            </a:r>
            <a:r>
              <a:rPr lang="zh-CN" altLang="en-US" sz="1600"/>
              <a:t> </a:t>
            </a:r>
            <a:r>
              <a:rPr lang="en-US" altLang="zh-CN" sz="1600">
                <a:solidFill>
                  <a:srgbClr val="C00000"/>
                </a:solidFill>
              </a:rPr>
              <a:t>reduce</a:t>
            </a:r>
            <a:r>
              <a:rPr lang="zh-CN" altLang="en-US" sz="1600"/>
              <a:t>条件求和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6. </a:t>
            </a:r>
            <a:r>
              <a:rPr lang="zh-CN" altLang="en-US" sz="1600"/>
              <a:t>持久化到本地： </a:t>
            </a:r>
            <a:r>
              <a:rPr lang="en-US" altLang="zh-CN" sz="1600">
                <a:solidFill>
                  <a:srgbClr val="C00000"/>
                </a:solidFill>
              </a:rPr>
              <a:t>watch</a:t>
            </a:r>
            <a:r>
              <a:rPr lang="zh-CN" altLang="en-US" sz="1600"/>
              <a:t>监视，</a:t>
            </a:r>
            <a:r>
              <a:rPr lang="en-US" altLang="zh-CN" sz="1600">
                <a:solidFill>
                  <a:srgbClr val="C00000"/>
                </a:solidFill>
              </a:rPr>
              <a:t>localStorage</a:t>
            </a:r>
            <a:r>
              <a:rPr lang="zh-CN" altLang="en-US" sz="1600"/>
              <a:t>，</a:t>
            </a:r>
            <a:r>
              <a:rPr lang="en-US" altLang="zh-CN" sz="1600">
                <a:solidFill>
                  <a:srgbClr val="C00000"/>
                </a:solidFill>
              </a:rPr>
              <a:t>JSON.stringify</a:t>
            </a:r>
            <a:r>
              <a:rPr lang="en-US" altLang="zh-CN" sz="1600"/>
              <a:t>,  </a:t>
            </a:r>
            <a:r>
              <a:rPr lang="en-US" altLang="zh-CN" sz="1600">
                <a:solidFill>
                  <a:srgbClr val="C00000"/>
                </a:solidFill>
              </a:rPr>
              <a:t>JSON.parse</a:t>
            </a:r>
            <a:endParaRPr lang="zh-CN" altLang="en-US" sz="16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6C8A39-3A36-722E-AED6-679ECB30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综合案例：水果购物车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3C6D9D-BFDB-E098-4E9C-E498A220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89" y="1707503"/>
            <a:ext cx="7207087" cy="437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19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v-bind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v-model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3D464D"/>
                </a:solidFill>
                <a:latin typeface="Helvetica Neue"/>
              </a:rPr>
              <a:t>通过</a:t>
            </a:r>
            <a:r>
              <a:rPr lang="zh-CN" altLang="en-US" b="0" i="0">
                <a:solidFill>
                  <a:srgbClr val="3D464D"/>
                </a:solidFill>
                <a:effectLst/>
                <a:latin typeface="Helvetica Neue"/>
              </a:rPr>
              <a:t>  </a:t>
            </a:r>
            <a:r>
              <a:rPr lang="en-US" altLang="zh-CN">
                <a:solidFill>
                  <a:srgbClr val="C00000"/>
                </a:solidFill>
                <a:latin typeface="Helvetica Neue"/>
              </a:rPr>
              <a:t>"."</a:t>
            </a:r>
            <a:r>
              <a:rPr lang="en-US" altLang="zh-CN">
                <a:solidFill>
                  <a:srgbClr val="3D464D"/>
                </a:solidFill>
                <a:latin typeface="Helvetica Neue"/>
              </a:rPr>
              <a:t>  </a:t>
            </a:r>
            <a:r>
              <a:rPr lang="zh-CN" altLang="en-US" b="0" i="0">
                <a:solidFill>
                  <a:srgbClr val="3D464D"/>
                </a:solidFill>
                <a:effectLst/>
                <a:latin typeface="Helvetica Neue"/>
              </a:rPr>
              <a:t>指明一些指令 </a:t>
            </a:r>
            <a:r>
              <a:rPr lang="zh-CN" altLang="en-US" b="0" i="0">
                <a:solidFill>
                  <a:srgbClr val="C00000"/>
                </a:solidFill>
                <a:effectLst/>
                <a:latin typeface="Helvetica Neue"/>
              </a:rPr>
              <a:t>后缀</a:t>
            </a:r>
            <a:r>
              <a:rPr lang="zh-CN" altLang="en-US" b="0" i="0">
                <a:solidFill>
                  <a:srgbClr val="3D464D"/>
                </a:solidFill>
                <a:effectLst/>
                <a:latin typeface="Helvetica Neue"/>
              </a:rPr>
              <a:t>，不同 </a:t>
            </a:r>
            <a:r>
              <a:rPr lang="zh-CN" altLang="en-US">
                <a:solidFill>
                  <a:srgbClr val="C00000"/>
                </a:solidFill>
                <a:latin typeface="Helvetica Neue"/>
              </a:rPr>
              <a:t>后缀</a:t>
            </a:r>
            <a:r>
              <a:rPr lang="zh-CN" altLang="en-US">
                <a:solidFill>
                  <a:srgbClr val="3D464D"/>
                </a:solidFill>
                <a:latin typeface="Helvetica Neue"/>
              </a:rPr>
              <a:t> 封装了不同的处理操作</a:t>
            </a:r>
            <a:r>
              <a:rPr lang="zh-CN" altLang="en-US" b="0" i="0">
                <a:solidFill>
                  <a:srgbClr val="C00000"/>
                </a:solidFill>
                <a:effectLst/>
                <a:latin typeface="Helvetica Neue"/>
              </a:rPr>
              <a:t>  </a:t>
            </a:r>
            <a:r>
              <a:rPr lang="zh-CN" altLang="en-US" b="0" i="0">
                <a:solidFill>
                  <a:srgbClr val="3D464D"/>
                </a:solidFill>
                <a:effectLst/>
                <a:latin typeface="Helvetica Neue"/>
              </a:rPr>
              <a:t>→   简化代码</a:t>
            </a:r>
            <a:endParaRPr lang="en-US" altLang="zh-CN" b="0" i="0">
              <a:solidFill>
                <a:srgbClr val="3D464D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3D464D"/>
                </a:solidFill>
                <a:latin typeface="Helvetica Neue"/>
              </a:rPr>
              <a:t>① 按键修饰符</a:t>
            </a:r>
            <a:endParaRPr lang="en-US" altLang="zh-CN">
              <a:solidFill>
                <a:srgbClr val="3D464D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3D464D"/>
                </a:solidFill>
                <a:latin typeface="Helvetica Neue"/>
              </a:rPr>
              <a:t>     </a:t>
            </a:r>
            <a:r>
              <a:rPr lang="en-US" altLang="zh-CN">
                <a:solidFill>
                  <a:srgbClr val="C00000"/>
                </a:solidFill>
                <a:latin typeface="Helvetica Neue"/>
              </a:rPr>
              <a:t>@keyup.enter</a:t>
            </a:r>
            <a:r>
              <a:rPr lang="zh-CN" altLang="en-US">
                <a:solidFill>
                  <a:srgbClr val="C00000"/>
                </a:solidFill>
                <a:latin typeface="Helvetica Neue"/>
              </a:rPr>
              <a:t>       </a:t>
            </a:r>
            <a:r>
              <a:rPr lang="zh-CN" altLang="en-US">
                <a:solidFill>
                  <a:srgbClr val="3D464D"/>
                </a:solidFill>
                <a:latin typeface="Helvetica Neue"/>
              </a:rPr>
              <a:t>→   键盘回车监听</a:t>
            </a:r>
            <a:endParaRPr lang="en-US" altLang="zh-CN">
              <a:solidFill>
                <a:srgbClr val="3D464D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3D464D"/>
                </a:solidFill>
                <a:latin typeface="Helvetica Neue"/>
              </a:rPr>
              <a:t>② </a:t>
            </a:r>
            <a:r>
              <a:rPr lang="en-US" altLang="zh-CN">
                <a:solidFill>
                  <a:srgbClr val="3D464D"/>
                </a:solidFill>
                <a:latin typeface="Helvetica Neue"/>
              </a:rPr>
              <a:t>v-model</a:t>
            </a:r>
            <a:r>
              <a:rPr lang="zh-CN" altLang="en-US">
                <a:solidFill>
                  <a:srgbClr val="3D464D"/>
                </a:solidFill>
                <a:latin typeface="Helvetica Neue"/>
              </a:rPr>
              <a:t>修饰符</a:t>
            </a:r>
            <a:endParaRPr lang="en-US" altLang="zh-CN">
              <a:solidFill>
                <a:srgbClr val="3D464D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3D464D"/>
                </a:solidFill>
                <a:latin typeface="Helvetica Neue"/>
              </a:rPr>
              <a:t>     </a:t>
            </a:r>
            <a:r>
              <a:rPr lang="en-US" altLang="zh-CN">
                <a:solidFill>
                  <a:srgbClr val="C00000"/>
                </a:solidFill>
                <a:latin typeface="Helvetica Neue"/>
              </a:rPr>
              <a:t>v-model.trim         </a:t>
            </a:r>
            <a:r>
              <a:rPr lang="zh-CN" altLang="en-US">
                <a:solidFill>
                  <a:srgbClr val="3D464D"/>
                </a:solidFill>
                <a:latin typeface="Helvetica Neue"/>
              </a:rPr>
              <a:t>→    去除首尾空格</a:t>
            </a:r>
            <a:endParaRPr lang="en-US" altLang="zh-CN">
              <a:solidFill>
                <a:srgbClr val="3D464D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3D464D"/>
                </a:solidFill>
                <a:latin typeface="Helvetica Neue"/>
              </a:rPr>
              <a:t>     </a:t>
            </a:r>
            <a:r>
              <a:rPr lang="en-US" altLang="zh-CN">
                <a:solidFill>
                  <a:srgbClr val="C00000"/>
                </a:solidFill>
                <a:latin typeface="Helvetica Neue"/>
              </a:rPr>
              <a:t>v-model.number   </a:t>
            </a:r>
            <a:r>
              <a:rPr lang="zh-CN" altLang="en-US">
                <a:solidFill>
                  <a:srgbClr val="3D464D"/>
                </a:solidFill>
                <a:latin typeface="Helvetica Neue"/>
              </a:rPr>
              <a:t>→    转数字</a:t>
            </a:r>
            <a:endParaRPr lang="en-US" altLang="zh-CN">
              <a:solidFill>
                <a:srgbClr val="3D464D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3D464D"/>
                </a:solidFill>
                <a:latin typeface="Helvetica Neue"/>
              </a:rPr>
              <a:t>③ 事件修饰符</a:t>
            </a:r>
            <a:endParaRPr lang="en-US" altLang="zh-CN">
              <a:solidFill>
                <a:srgbClr val="3D464D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3D464D"/>
                </a:solidFill>
                <a:latin typeface="Helvetica Neue"/>
              </a:rPr>
              <a:t>     @</a:t>
            </a:r>
            <a:r>
              <a:rPr lang="zh-CN" altLang="en-US">
                <a:solidFill>
                  <a:srgbClr val="3D464D"/>
                </a:solidFill>
                <a:latin typeface="Helvetica Neue"/>
              </a:rPr>
              <a:t>事件名</a:t>
            </a:r>
            <a:r>
              <a:rPr lang="en-US" altLang="zh-CN">
                <a:solidFill>
                  <a:srgbClr val="3D464D"/>
                </a:solidFill>
                <a:latin typeface="Helvetica Neue"/>
              </a:rPr>
              <a:t>.stop       </a:t>
            </a:r>
            <a:r>
              <a:rPr lang="zh-CN" altLang="en-US">
                <a:solidFill>
                  <a:srgbClr val="3D464D"/>
                </a:solidFill>
                <a:latin typeface="Helvetica Neue"/>
              </a:rPr>
              <a:t>→   阻止冒泡</a:t>
            </a:r>
            <a:endParaRPr lang="en-US" altLang="zh-CN">
              <a:solidFill>
                <a:srgbClr val="3D464D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3D464D"/>
                </a:solidFill>
                <a:latin typeface="Helvetica Neue"/>
              </a:rPr>
              <a:t>     @</a:t>
            </a:r>
            <a:r>
              <a:rPr lang="zh-CN" altLang="en-US">
                <a:solidFill>
                  <a:srgbClr val="3D464D"/>
                </a:solidFill>
                <a:latin typeface="Helvetica Neue"/>
              </a:rPr>
              <a:t>事件名</a:t>
            </a:r>
            <a:r>
              <a:rPr lang="en-US" altLang="zh-CN">
                <a:solidFill>
                  <a:srgbClr val="3D464D"/>
                </a:solidFill>
                <a:latin typeface="Helvetica Neue"/>
              </a:rPr>
              <a:t>.prevent  </a:t>
            </a:r>
            <a:r>
              <a:rPr lang="zh-CN" altLang="en-US">
                <a:solidFill>
                  <a:srgbClr val="3D464D"/>
                </a:solidFill>
                <a:latin typeface="Helvetica Neue"/>
              </a:rPr>
              <a:t>→   阻止默认行为</a:t>
            </a:r>
            <a:endParaRPr lang="en-US" altLang="zh-CN">
              <a:solidFill>
                <a:srgbClr val="3D464D"/>
              </a:solidFill>
              <a:latin typeface="Helvetica Neue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指令修饰符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417" y="2220712"/>
            <a:ext cx="5319221" cy="3635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42815-DEC6-901A-285C-4997C48BB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5233" y="1066114"/>
            <a:ext cx="6300000" cy="4856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指令补充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指令修饰符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v-bind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对于样式操作的增强 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v-model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应用于其他表单元素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computed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</a:t>
            </a:r>
          </a:p>
          <a:p>
            <a:pPr marL="0" indent="0"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基础语法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计算属性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vs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完整写法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成绩案例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watch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侦听器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基础语法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完整写法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综合案例：水果购物车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渲染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修改数量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全选反选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统计总价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持久化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50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 </a:t>
            </a:r>
            <a:r>
              <a:rPr lang="zh-CN" altLang="en-US"/>
              <a:t>对于样式控制的增强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1376623" y="2532185"/>
            <a:ext cx="3686070" cy="20800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6271844" y="2532185"/>
            <a:ext cx="3686071" cy="20800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style </a:t>
            </a:r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行内样式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78" y="1591199"/>
            <a:ext cx="10719119" cy="35234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/>
              <a:t>为了方便开发者进行</a:t>
            </a:r>
            <a:r>
              <a:rPr kumimoji="1" lang="zh-CN" altLang="en-US">
                <a:solidFill>
                  <a:srgbClr val="C00000"/>
                </a:solidFill>
              </a:rPr>
              <a:t>样式控制</a:t>
            </a:r>
            <a:r>
              <a:rPr kumimoji="1" lang="zh-CN" altLang="en-US"/>
              <a:t>，</a:t>
            </a:r>
            <a:r>
              <a:rPr kumimoji="1" lang="en-US" altLang="zh-CN"/>
              <a:t> Vue </a:t>
            </a:r>
            <a:r>
              <a:rPr kumimoji="1" lang="zh-CN" altLang="en-US"/>
              <a:t>扩展了 </a:t>
            </a:r>
            <a:r>
              <a:rPr kumimoji="1" lang="en-US" altLang="zh-CN">
                <a:solidFill>
                  <a:srgbClr val="C00000"/>
                </a:solidFill>
              </a:rPr>
              <a:t>v-bind </a:t>
            </a:r>
            <a:r>
              <a:rPr kumimoji="1" lang="zh-CN" altLang="en-US"/>
              <a:t>的语法，可以针对 </a:t>
            </a:r>
            <a:r>
              <a:rPr kumimoji="1" lang="en-US" altLang="zh-CN">
                <a:solidFill>
                  <a:srgbClr val="C00000"/>
                </a:solidFill>
              </a:rPr>
              <a:t>class </a:t>
            </a:r>
            <a:r>
              <a:rPr kumimoji="1" lang="zh-CN" altLang="en-US">
                <a:solidFill>
                  <a:srgbClr val="C00000"/>
                </a:solidFill>
              </a:rPr>
              <a:t>类名</a:t>
            </a:r>
            <a:r>
              <a:rPr kumimoji="1" lang="zh-CN" altLang="en-US"/>
              <a:t> 和 </a:t>
            </a:r>
            <a:r>
              <a:rPr kumimoji="1" lang="en-US" altLang="zh-CN">
                <a:solidFill>
                  <a:srgbClr val="C00000"/>
                </a:solidFill>
              </a:rPr>
              <a:t>style </a:t>
            </a:r>
            <a:r>
              <a:rPr kumimoji="1" lang="zh-CN" altLang="en-US">
                <a:solidFill>
                  <a:srgbClr val="C00000"/>
                </a:solidFill>
              </a:rPr>
              <a:t>行内样式</a:t>
            </a:r>
            <a:r>
              <a:rPr kumimoji="1" lang="zh-CN" altLang="en-US"/>
              <a:t> 进行控制</a:t>
            </a:r>
            <a:r>
              <a:rPr kumimoji="1" lang="en-US" altLang="zh-CN"/>
              <a:t> </a:t>
            </a:r>
            <a:r>
              <a:rPr kumimoji="1" lang="zh-CN" altLang="en-US"/>
              <a:t>。</a:t>
            </a:r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78" y="1591199"/>
            <a:ext cx="10719119" cy="35234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  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:class = "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→ 键就是类名，值是布尔值。如果值为 </a:t>
            </a:r>
            <a:r>
              <a:rPr kumimoji="1"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，有这个类，否则没有这个类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kumimoji="1"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→ 数组中所有的类，都会添加到盒子上，本质就是</a:t>
            </a:r>
            <a:r>
              <a:rPr lang="zh-CN" altLang="en-US"/>
              <a:t>一</a:t>
            </a:r>
            <a:r>
              <a:rPr lang="zh-CN" altLang="en-US" dirty="0"/>
              <a:t>个 </a:t>
            </a:r>
            <a:r>
              <a:rPr lang="en-US" altLang="zh-CN">
                <a:solidFill>
                  <a:srgbClr val="C00000"/>
                </a:solidFill>
              </a:rPr>
              <a:t>class </a:t>
            </a:r>
            <a:r>
              <a:rPr lang="zh-CN" altLang="en-US">
                <a:solidFill>
                  <a:srgbClr val="C00000"/>
                </a:solidFill>
              </a:rPr>
              <a:t>列表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v-bind </a:t>
            </a:r>
            <a:r>
              <a:rPr lang="zh-CN" altLang="en-US"/>
              <a:t>对于样式控制的增强 </a:t>
            </a:r>
            <a:r>
              <a:rPr lang="en-US" altLang="zh-CN"/>
              <a:t>- </a:t>
            </a:r>
            <a:r>
              <a:rPr lang="zh-CN" altLang="en-US"/>
              <a:t>操作</a:t>
            </a:r>
            <a:r>
              <a:rPr lang="en-US" altLang="zh-CN"/>
              <a:t>class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003" y="2545869"/>
            <a:ext cx="9397762" cy="4086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:class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类名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1: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布尔值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类名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2: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布尔值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3" y="4592222"/>
            <a:ext cx="9397762" cy="4086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:class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类名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类名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2, 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类名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3 ]"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占位符 1"/>
          <p:cNvSpPr txBox="1"/>
          <p:nvPr/>
        </p:nvSpPr>
        <p:spPr>
          <a:xfrm>
            <a:off x="953713" y="3016220"/>
            <a:ext cx="3226401" cy="40862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>
                <a:solidFill>
                  <a:schemeClr val="tx1"/>
                </a:solidFill>
              </a:rPr>
              <a:t>适用场景：一个类名，来回切换</a:t>
            </a:r>
          </a:p>
        </p:txBody>
      </p:sp>
      <p:sp>
        <p:nvSpPr>
          <p:cNvPr id="12" name="文本占位符 1"/>
          <p:cNvSpPr txBox="1"/>
          <p:nvPr/>
        </p:nvSpPr>
        <p:spPr>
          <a:xfrm>
            <a:off x="943664" y="5090390"/>
            <a:ext cx="3226401" cy="40862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>
                <a:solidFill>
                  <a:schemeClr val="tx1"/>
                </a:solidFill>
              </a:rPr>
              <a:t>适用场景：批量添加或删除类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351" y="3083447"/>
            <a:ext cx="5068414" cy="682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/>
          <p:cNvSpPr txBox="1"/>
          <p:nvPr/>
        </p:nvSpPr>
        <p:spPr>
          <a:xfrm>
            <a:off x="6730113" y="5118979"/>
            <a:ext cx="3429652" cy="408623"/>
          </a:xfrm>
          <a:prstGeom prst="roundRect">
            <a:avLst/>
          </a:prstGeom>
          <a:solidFill>
            <a:srgbClr val="26262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:class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"['pink', 'big']"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案例：京东秒杀 </a:t>
            </a:r>
            <a:r>
              <a:rPr lang="en-US" altLang="zh-CN"/>
              <a:t>tab </a:t>
            </a:r>
            <a:r>
              <a:rPr lang="zh-CN" altLang="en-US"/>
              <a:t>导航高亮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59021"/>
            <a:ext cx="4412362" cy="594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619800"/>
            <a:ext cx="4412362" cy="2410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841583" y="3455109"/>
            <a:ext cx="5402522" cy="217196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核心思路：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dirty="0"/>
              <a:t>1.  </a:t>
            </a:r>
            <a:r>
              <a:rPr kumimoji="1" lang="zh-CN" altLang="en-US" dirty="0"/>
              <a:t>基于数据动态渲染 </a:t>
            </a:r>
            <a:r>
              <a:rPr kumimoji="1" lang="en-US" altLang="zh-CN" dirty="0"/>
              <a:t>tab		</a:t>
            </a:r>
            <a:r>
              <a:rPr kumimoji="1" lang="zh-CN" altLang="en-US" dirty="0"/>
              <a:t>→  </a:t>
            </a:r>
            <a:r>
              <a:rPr kumimoji="1" lang="en-US" altLang="zh-CN" dirty="0">
                <a:solidFill>
                  <a:srgbClr val="C00000"/>
                </a:solidFill>
              </a:rPr>
              <a:t>v-for</a:t>
            </a:r>
          </a:p>
          <a:p>
            <a:pPr marL="0" indent="0">
              <a:buNone/>
            </a:pP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 </a:t>
            </a:r>
            <a:r>
              <a:rPr kumimoji="1" lang="zh-CN" altLang="en-US" dirty="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准备下标记录高亮的是哪一个 </a:t>
            </a:r>
            <a:r>
              <a:rPr kumimoji="1" lang="en-US" altLang="zh-CN" dirty="0">
                <a:solidFill>
                  <a:srgbClr val="1E1E1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tab	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→  </a:t>
            </a:r>
            <a:r>
              <a:rPr kumimoji="1" lang="en-US" altLang="zh-CN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activeIndex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en-US" altLang="zh-CN" dirty="0"/>
              <a:t>3.  </a:t>
            </a:r>
            <a:r>
              <a:rPr kumimoji="1" lang="zh-CN" altLang="en-US" dirty="0"/>
              <a:t>基于下标，动态控制 </a:t>
            </a:r>
            <a:r>
              <a:rPr kumimoji="1" lang="en-US" altLang="zh-CN" dirty="0"/>
              <a:t>class </a:t>
            </a:r>
            <a:r>
              <a:rPr kumimoji="1" lang="zh-CN" altLang="en-US" dirty="0"/>
              <a:t>类名</a:t>
            </a:r>
            <a:r>
              <a:rPr kumimoji="1" lang="en-US" altLang="zh-CN" dirty="0"/>
              <a:t>	</a:t>
            </a:r>
            <a:r>
              <a:rPr kumimoji="1" lang="zh-CN" altLang="en-US" dirty="0"/>
              <a:t>→  </a:t>
            </a:r>
            <a:r>
              <a:rPr kumimoji="1" lang="en-US" altLang="zh-CN" dirty="0" err="1">
                <a:solidFill>
                  <a:srgbClr val="C00000"/>
                </a:solidFill>
              </a:rPr>
              <a:t>v-bind:class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所谓切换高亮，其实就是改下标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583" y="1631477"/>
            <a:ext cx="3383573" cy="162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FhM2E0ZDdmMjQ0NTQ2OGM3NzFlNDFmYjExZTdhMDMifQ=="/>
  <p:tag name="KSO_WPP_MARK_KEY" val="788c26ce-b3ea-4966-b6cf-f3786906a66c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2274</Words>
  <Application>Microsoft Office PowerPoint</Application>
  <PresentationFormat>宽屏</PresentationFormat>
  <Paragraphs>311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Alibaba PuHuiTi B</vt:lpstr>
      <vt:lpstr>Alibaba PuHuiTi R</vt:lpstr>
      <vt:lpstr>Helvetica Neue</vt:lpstr>
      <vt:lpstr>阿里巴巴普惠体</vt:lpstr>
      <vt:lpstr>阿里巴巴普惠体 Medium</vt:lpstr>
      <vt:lpstr>等线</vt:lpstr>
      <vt:lpstr>黑体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Vue 核心技术与实战</vt:lpstr>
      <vt:lpstr>PowerPoint 演示文稿</vt:lpstr>
      <vt:lpstr>综合案例：水果购物车</vt:lpstr>
      <vt:lpstr>PowerPoint 演示文稿</vt:lpstr>
      <vt:lpstr>指令修饰符</vt:lpstr>
      <vt:lpstr>PowerPoint 演示文稿</vt:lpstr>
      <vt:lpstr>v-bind 对于样式控制的增强</vt:lpstr>
      <vt:lpstr>v-bind 对于样式控制的增强 - 操作class</vt:lpstr>
      <vt:lpstr>案例：京东秒杀 tab 导航高亮</vt:lpstr>
      <vt:lpstr>v-bind 对于样式控制的增强 - 操作style</vt:lpstr>
      <vt:lpstr>PowerPoint 演示文稿</vt:lpstr>
      <vt:lpstr>v-model 应用于其他表单元素</vt:lpstr>
      <vt:lpstr>PowerPoint 演示文稿</vt:lpstr>
      <vt:lpstr>计算属性</vt:lpstr>
      <vt:lpstr>PowerPoint 演示文稿</vt:lpstr>
      <vt:lpstr>computed 计算属性 vs methods 方法 </vt:lpstr>
      <vt:lpstr>PowerPoint 演示文稿</vt:lpstr>
      <vt:lpstr>计算属性完整写法</vt:lpstr>
      <vt:lpstr>PowerPoint 演示文稿</vt:lpstr>
      <vt:lpstr>综合案例 - 成绩案例</vt:lpstr>
      <vt:lpstr>PowerPoint 演示文稿</vt:lpstr>
      <vt:lpstr>PowerPoint 演示文稿</vt:lpstr>
      <vt:lpstr>watch 侦听器（监视器）</vt:lpstr>
      <vt:lpstr>watch 侦听器（监视器）</vt:lpstr>
      <vt:lpstr>watch 侦听器（监视器）</vt:lpstr>
      <vt:lpstr>PowerPoint 演示文稿</vt:lpstr>
      <vt:lpstr>PowerPoint 演示文稿</vt:lpstr>
      <vt:lpstr>综合案例 - 水果购物车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11204</cp:revision>
  <dcterms:created xsi:type="dcterms:W3CDTF">2020-03-31T03:23:00Z</dcterms:created>
  <dcterms:modified xsi:type="dcterms:W3CDTF">2023-04-27T03:52:38Z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A5254F410FE7404BBBCF9DA774842C4A</vt:lpwstr>
  </property>
  <property fmtid="{D5CDD505-2E9C-101B-9397-08002B2CF9AE}" pid="3" name="KSOProductBuildVer">
    <vt:lpwstr>2052-11.1.0.9021</vt:lpwstr>
  </property>
</Properties>
</file>