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36"/>
  </p:notesMasterIdLst>
  <p:handoutMasterIdLst>
    <p:handoutMasterId r:id="rId37"/>
  </p:handoutMasterIdLst>
  <p:sldIdLst>
    <p:sldId id="585" r:id="rId4"/>
    <p:sldId id="955" r:id="rId5"/>
    <p:sldId id="957" r:id="rId6"/>
    <p:sldId id="956" r:id="rId7"/>
    <p:sldId id="927" r:id="rId8"/>
    <p:sldId id="928" r:id="rId9"/>
    <p:sldId id="929" r:id="rId10"/>
    <p:sldId id="939" r:id="rId11"/>
    <p:sldId id="952" r:id="rId12"/>
    <p:sldId id="815" r:id="rId13"/>
    <p:sldId id="798" r:id="rId14"/>
    <p:sldId id="802" r:id="rId15"/>
    <p:sldId id="809" r:id="rId16"/>
    <p:sldId id="810" r:id="rId17"/>
    <p:sldId id="811" r:id="rId18"/>
    <p:sldId id="813" r:id="rId19"/>
    <p:sldId id="823" r:id="rId20"/>
    <p:sldId id="827" r:id="rId21"/>
    <p:sldId id="829" r:id="rId22"/>
    <p:sldId id="930" r:id="rId23"/>
    <p:sldId id="945" r:id="rId24"/>
    <p:sldId id="940" r:id="rId25"/>
    <p:sldId id="931" r:id="rId26"/>
    <p:sldId id="950" r:id="rId27"/>
    <p:sldId id="948" r:id="rId28"/>
    <p:sldId id="951" r:id="rId29"/>
    <p:sldId id="946" r:id="rId30"/>
    <p:sldId id="933" r:id="rId31"/>
    <p:sldId id="935" r:id="rId32"/>
    <p:sldId id="953" r:id="rId33"/>
    <p:sldId id="954" r:id="rId34"/>
    <p:sldId id="264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49910F-FBC4-4024-BA14-966277CD976E}">
          <p14:sldIdLst>
            <p14:sldId id="585"/>
            <p14:sldId id="955"/>
            <p14:sldId id="957"/>
            <p14:sldId id="956"/>
          </p14:sldIdLst>
        </p14:section>
        <p14:section name="组件的三大组成部分-注意点" id="{E0191DA5-3D85-4221-9D9B-F5AB7C2B6085}">
          <p14:sldIdLst>
            <p14:sldId id="927"/>
            <p14:sldId id="928"/>
            <p14:sldId id="929"/>
            <p14:sldId id="939"/>
          </p14:sldIdLst>
        </p14:section>
        <p14:section name="组件通信" id="{1CB3393F-7D67-43DF-AE21-7178207AC347}">
          <p14:sldIdLst>
            <p14:sldId id="952"/>
            <p14:sldId id="815"/>
            <p14:sldId id="798"/>
            <p14:sldId id="802"/>
            <p14:sldId id="809"/>
            <p14:sldId id="810"/>
            <p14:sldId id="811"/>
            <p14:sldId id="813"/>
            <p14:sldId id="823"/>
            <p14:sldId id="827"/>
            <p14:sldId id="829"/>
            <p14:sldId id="930"/>
            <p14:sldId id="945"/>
            <p14:sldId id="940"/>
            <p14:sldId id="931"/>
            <p14:sldId id="950"/>
            <p14:sldId id="948"/>
            <p14:sldId id="951"/>
            <p14:sldId id="946"/>
            <p14:sldId id="933"/>
            <p14:sldId id="935"/>
            <p14:sldId id="953"/>
            <p14:sldId id="95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363"/>
    <a:srgbClr val="252526"/>
    <a:srgbClr val="FFFFFF"/>
    <a:srgbClr val="0CA888"/>
    <a:srgbClr val="1E1E1E"/>
    <a:srgbClr val="C0504D"/>
    <a:srgbClr val="F79646"/>
    <a:srgbClr val="FCFCFC"/>
    <a:srgbClr val="9BBB59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8AE4-3348-403E-9D39-5AB5D02406A9}" v="541" dt="2022-11-10T06:51:3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0" autoAdjust="0"/>
    <p:restoredTop sz="94737" autoAdjust="0"/>
  </p:normalViewPr>
  <p:slideViewPr>
    <p:cSldViewPr snapToGrid="0">
      <p:cViewPr varScale="1">
        <p:scale>
          <a:sx n="94" d="100"/>
          <a:sy n="94" d="100"/>
        </p:scale>
        <p:origin x="4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蒋" userId="5d4553c9846da00e" providerId="LiveId" clId="{4A8F8AE4-3348-403E-9D39-5AB5D02406A9}"/>
    <pc:docChg chg="undo redo custSel addSld delSld modSld modSection">
      <pc:chgData name="鹏 蒋" userId="5d4553c9846da00e" providerId="LiveId" clId="{4A8F8AE4-3348-403E-9D39-5AB5D02406A9}" dt="2022-11-10T06:51:35.172" v="816" actId="20577"/>
      <pc:docMkLst>
        <pc:docMk/>
      </pc:docMkLst>
      <pc:sldChg chg="modSp mod">
        <pc:chgData name="鹏 蒋" userId="5d4553c9846da00e" providerId="LiveId" clId="{4A8F8AE4-3348-403E-9D39-5AB5D02406A9}" dt="2022-11-10T01:53:28.099" v="4" actId="20577"/>
        <pc:sldMkLst>
          <pc:docMk/>
          <pc:sldMk cId="0" sldId="585"/>
        </pc:sldMkLst>
        <pc:spChg chg="mod">
          <ac:chgData name="鹏 蒋" userId="5d4553c9846da00e" providerId="LiveId" clId="{4A8F8AE4-3348-403E-9D39-5AB5D02406A9}" dt="2022-11-10T01:53:28.099" v="4" actId="20577"/>
          <ac:spMkLst>
            <pc:docMk/>
            <pc:sldMk cId="0" sldId="585"/>
            <ac:spMk id="2" creationId="{00000000-0000-0000-0000-000000000000}"/>
          </ac:spMkLst>
        </pc:spChg>
      </pc:sldChg>
      <pc:sldChg chg="addSp delSp modSp mod addAnim delAnim modAnim">
        <pc:chgData name="鹏 蒋" userId="5d4553c9846da00e" providerId="LiveId" clId="{4A8F8AE4-3348-403E-9D39-5AB5D02406A9}" dt="2022-11-10T06:50:42.436" v="811" actId="1076"/>
        <pc:sldMkLst>
          <pc:docMk/>
          <pc:sldMk cId="2681317697" sldId="1109"/>
        </pc:sldMkLst>
        <pc:spChg chg="mod">
          <ac:chgData name="鹏 蒋" userId="5d4553c9846da00e" providerId="LiveId" clId="{4A8F8AE4-3348-403E-9D39-5AB5D02406A9}" dt="2022-11-10T06:49:05.272" v="793" actId="20577"/>
          <ac:spMkLst>
            <pc:docMk/>
            <pc:sldMk cId="2681317697" sldId="1109"/>
            <ac:spMk id="6" creationId="{00000000-0000-0000-0000-000000000000}"/>
          </ac:spMkLst>
        </pc:spChg>
        <pc:spChg chg="add mod">
          <ac:chgData name="鹏 蒋" userId="5d4553c9846da00e" providerId="LiveId" clId="{4A8F8AE4-3348-403E-9D39-5AB5D02406A9}" dt="2022-11-10T06:37:12.781" v="577" actId="1076"/>
          <ac:spMkLst>
            <pc:docMk/>
            <pc:sldMk cId="2681317697" sldId="1109"/>
            <ac:spMk id="11" creationId="{D934844C-F8B6-710D-DA4F-4EFE30791F48}"/>
          </ac:spMkLst>
        </pc:spChg>
        <pc:picChg chg="add mod">
          <ac:chgData name="鹏 蒋" userId="5d4553c9846da00e" providerId="LiveId" clId="{4A8F8AE4-3348-403E-9D39-5AB5D02406A9}" dt="2022-11-10T06:50:40.431" v="810" actId="1076"/>
          <ac:picMkLst>
            <pc:docMk/>
            <pc:sldMk cId="2681317697" sldId="1109"/>
            <ac:picMk id="3" creationId="{E6DEE0D3-3368-D90C-08E0-57B8D6CD8C80}"/>
          </ac:picMkLst>
        </pc:picChg>
        <pc:picChg chg="del">
          <ac:chgData name="鹏 蒋" userId="5d4553c9846da00e" providerId="LiveId" clId="{4A8F8AE4-3348-403E-9D39-5AB5D02406A9}" dt="2022-11-10T01:58:57.388" v="68" actId="478"/>
          <ac:picMkLst>
            <pc:docMk/>
            <pc:sldMk cId="2681317697" sldId="1109"/>
            <ac:picMk id="4" creationId="{00000000-0000-0000-0000-000000000000}"/>
          </ac:picMkLst>
        </pc:picChg>
        <pc:picChg chg="del">
          <ac:chgData name="鹏 蒋" userId="5d4553c9846da00e" providerId="LiveId" clId="{4A8F8AE4-3348-403E-9D39-5AB5D02406A9}" dt="2022-11-10T01:58:57.009" v="67" actId="478"/>
          <ac:picMkLst>
            <pc:docMk/>
            <pc:sldMk cId="2681317697" sldId="1109"/>
            <ac:picMk id="7" creationId="{00000000-0000-0000-0000-000000000000}"/>
          </ac:picMkLst>
        </pc:picChg>
        <pc:picChg chg="add mod">
          <ac:chgData name="鹏 蒋" userId="5d4553c9846da00e" providerId="LiveId" clId="{4A8F8AE4-3348-403E-9D39-5AB5D02406A9}" dt="2022-11-10T06:50:42.436" v="811" actId="1076"/>
          <ac:picMkLst>
            <pc:docMk/>
            <pc:sldMk cId="2681317697" sldId="1109"/>
            <ac:picMk id="10" creationId="{A159DD4E-9C39-73D6-22B6-0F48B70ECEAA}"/>
          </ac:picMkLst>
        </pc:picChg>
        <pc:picChg chg="del">
          <ac:chgData name="鹏 蒋" userId="5d4553c9846da00e" providerId="LiveId" clId="{4A8F8AE4-3348-403E-9D39-5AB5D02406A9}" dt="2022-11-10T01:58:58.377" v="70" actId="478"/>
          <ac:picMkLst>
            <pc:docMk/>
            <pc:sldMk cId="2681317697" sldId="1109"/>
            <ac:picMk id="12" creationId="{00000000-0000-0000-0000-000000000000}"/>
          </ac:picMkLst>
        </pc:picChg>
        <pc:cxnChg chg="del">
          <ac:chgData name="鹏 蒋" userId="5d4553c9846da00e" providerId="LiveId" clId="{4A8F8AE4-3348-403E-9D39-5AB5D02406A9}" dt="2022-11-10T01:58:58.053" v="69" actId="478"/>
          <ac:cxnSpMkLst>
            <pc:docMk/>
            <pc:sldMk cId="2681317697" sldId="1109"/>
            <ac:cxnSpMk id="9" creationId="{00000000-0000-0000-0000-000000000000}"/>
          </ac:cxnSpMkLst>
        </pc:cxnChg>
      </pc:sldChg>
      <pc:sldChg chg="addSp delSp modSp add mod addAnim delAnim modAnim">
        <pc:chgData name="鹏 蒋" userId="5d4553c9846da00e" providerId="LiveId" clId="{4A8F8AE4-3348-403E-9D39-5AB5D02406A9}" dt="2022-11-10T06:51:35.172" v="816" actId="20577"/>
        <pc:sldMkLst>
          <pc:docMk/>
          <pc:sldMk cId="3671959199" sldId="1110"/>
        </pc:sldMkLst>
        <pc:spChg chg="mod">
          <ac:chgData name="鹏 蒋" userId="5d4553c9846da00e" providerId="LiveId" clId="{4A8F8AE4-3348-403E-9D39-5AB5D02406A9}" dt="2022-11-10T06:51:35.172" v="816" actId="20577"/>
          <ac:spMkLst>
            <pc:docMk/>
            <pc:sldMk cId="3671959199" sldId="1110"/>
            <ac:spMk id="6" creationId="{00000000-0000-0000-0000-000000000000}"/>
          </ac:spMkLst>
        </pc:spChg>
        <pc:spChg chg="del mod">
          <ac:chgData name="鹏 蒋" userId="5d4553c9846da00e" providerId="LiveId" clId="{4A8F8AE4-3348-403E-9D39-5AB5D02406A9}" dt="2022-11-10T03:26:22.072" v="291" actId="478"/>
          <ac:spMkLst>
            <pc:docMk/>
            <pc:sldMk cId="3671959199" sldId="1110"/>
            <ac:spMk id="11" creationId="{D934844C-F8B6-710D-DA4F-4EFE30791F48}"/>
          </ac:spMkLst>
        </pc:spChg>
        <pc:spChg chg="add mod">
          <ac:chgData name="鹏 蒋" userId="5d4553c9846da00e" providerId="LiveId" clId="{4A8F8AE4-3348-403E-9D39-5AB5D02406A9}" dt="2022-11-10T06:49:35.848" v="804"/>
          <ac:spMkLst>
            <pc:docMk/>
            <pc:sldMk cId="3671959199" sldId="1110"/>
            <ac:spMk id="42" creationId="{80A8FEB3-1BA8-E89E-259A-3FF6B424E24D}"/>
          </ac:spMkLst>
        </pc:sp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3" creationId="{E6DEE0D3-3368-D90C-08E0-57B8D6CD8C80}"/>
          </ac:picMkLst>
        </pc:picChg>
        <pc:picChg chg="add mod">
          <ac:chgData name="鹏 蒋" userId="5d4553c9846da00e" providerId="LiveId" clId="{4A8F8AE4-3348-403E-9D39-5AB5D02406A9}" dt="2022-11-10T06:51:05.634" v="812" actId="1076"/>
          <ac:picMkLst>
            <pc:docMk/>
            <pc:sldMk cId="3671959199" sldId="1110"/>
            <ac:picMk id="4" creationId="{93BCED1E-46A2-E11C-2169-6893395B66AC}"/>
          </ac:picMkLst>
        </pc:picChg>
        <pc:picChg chg="add del mod">
          <ac:chgData name="鹏 蒋" userId="5d4553c9846da00e" providerId="LiveId" clId="{4A8F8AE4-3348-403E-9D39-5AB5D02406A9}" dt="2022-11-10T03:33:39.375" v="324" actId="22"/>
          <ac:picMkLst>
            <pc:docMk/>
            <pc:sldMk cId="3671959199" sldId="1110"/>
            <ac:picMk id="8" creationId="{4EDB8DED-1A45-90DD-081F-10E4E48D2861}"/>
          </ac:picMkLst>
        </pc:pic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10" creationId="{A159DD4E-9C39-73D6-22B6-0F48B70ECEAA}"/>
          </ac:picMkLst>
        </pc:picChg>
        <pc:picChg chg="add mod">
          <ac:chgData name="鹏 蒋" userId="5d4553c9846da00e" providerId="LiveId" clId="{4A8F8AE4-3348-403E-9D39-5AB5D02406A9}" dt="2022-11-10T06:51:09.616" v="813" actId="1076"/>
          <ac:picMkLst>
            <pc:docMk/>
            <pc:sldMk cId="3671959199" sldId="1110"/>
            <ac:picMk id="12" creationId="{8C0C1854-7D8C-3C28-6896-9B3141D2CE69}"/>
          </ac:picMkLst>
        </pc:picChg>
        <pc:picChg chg="add del mod">
          <ac:chgData name="鹏 蒋" userId="5d4553c9846da00e" providerId="LiveId" clId="{4A8F8AE4-3348-403E-9D39-5AB5D02406A9}" dt="2022-11-10T03:34:13.887" v="332" actId="478"/>
          <ac:picMkLst>
            <pc:docMk/>
            <pc:sldMk cId="3671959199" sldId="1110"/>
            <ac:picMk id="14" creationId="{FE9AFD3E-276B-9F46-0A8D-9E3FE890F3A3}"/>
          </ac:picMkLst>
        </pc:picChg>
        <pc:picChg chg="add del mod">
          <ac:chgData name="鹏 蒋" userId="5d4553c9846da00e" providerId="LiveId" clId="{4A8F8AE4-3348-403E-9D39-5AB5D02406A9}" dt="2022-11-10T04:11:19.145" v="558" actId="478"/>
          <ac:picMkLst>
            <pc:docMk/>
            <pc:sldMk cId="3671959199" sldId="1110"/>
            <ac:picMk id="16" creationId="{F77E5763-4633-1EED-587E-717EA33665A9}"/>
          </ac:picMkLst>
        </pc:picChg>
        <pc:picChg chg="add del mod">
          <ac:chgData name="鹏 蒋" userId="5d4553c9846da00e" providerId="LiveId" clId="{4A8F8AE4-3348-403E-9D39-5AB5D02406A9}" dt="2022-11-10T04:11:29.095" v="565" actId="478"/>
          <ac:picMkLst>
            <pc:docMk/>
            <pc:sldMk cId="3671959199" sldId="1110"/>
            <ac:picMk id="18" creationId="{F7D7D61D-8016-E11C-ADCB-166617762E5D}"/>
          </ac:picMkLst>
        </pc:picChg>
        <pc:picChg chg="add del mod">
          <ac:chgData name="鹏 蒋" userId="5d4553c9846da00e" providerId="LiveId" clId="{4A8F8AE4-3348-403E-9D39-5AB5D02406A9}" dt="2022-11-10T03:35:41.606" v="339" actId="478"/>
          <ac:picMkLst>
            <pc:docMk/>
            <pc:sldMk cId="3671959199" sldId="1110"/>
            <ac:picMk id="20" creationId="{94E37743-0E88-D5F8-F571-AF28C0F9BDF4}"/>
          </ac:picMkLst>
        </pc:picChg>
        <pc:picChg chg="add del mod">
          <ac:chgData name="鹏 蒋" userId="5d4553c9846da00e" providerId="LiveId" clId="{4A8F8AE4-3348-403E-9D39-5AB5D02406A9}" dt="2022-11-10T04:11:43.258" v="571" actId="478"/>
          <ac:picMkLst>
            <pc:docMk/>
            <pc:sldMk cId="3671959199" sldId="1110"/>
            <ac:picMk id="22" creationId="{0567988E-6486-EA94-A888-8F83B006A452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4" creationId="{9721AC4A-9079-0230-3B45-16545DEC3CFA}"/>
          </ac:picMkLst>
        </pc:picChg>
        <pc:picChg chg="add mo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6" creationId="{EC984182-616D-A44A-D0E2-F8A31DE0A7C9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44" creationId="{270A2359-88B9-F361-5495-70B15F541771}"/>
          </ac:picMkLst>
        </pc:picChg>
        <pc:cxnChg chg="add mod">
          <ac:chgData name="鹏 蒋" userId="5d4553c9846da00e" providerId="LiveId" clId="{4A8F8AE4-3348-403E-9D39-5AB5D02406A9}" dt="2022-11-10T06:51:17.065" v="815" actId="14100"/>
          <ac:cxnSpMkLst>
            <pc:docMk/>
            <pc:sldMk cId="3671959199" sldId="1110"/>
            <ac:cxnSpMk id="28" creationId="{41754ACB-BEAF-DB00-D4FF-84CA33D96CF1}"/>
          </ac:cxnSpMkLst>
        </pc:cxnChg>
        <pc:cxnChg chg="add del mod">
          <ac:chgData name="鹏 蒋" userId="5d4553c9846da00e" providerId="LiveId" clId="{4A8F8AE4-3348-403E-9D39-5AB5D02406A9}" dt="2022-11-10T06:47:34.409" v="744" actId="1038"/>
          <ac:cxnSpMkLst>
            <pc:docMk/>
            <pc:sldMk cId="3671959199" sldId="1110"/>
            <ac:cxnSpMk id="38" creationId="{05197D86-85B4-95B1-86DE-7C9797BDE611}"/>
          </ac:cxnSpMkLst>
        </pc:cxnChg>
      </pc:sldChg>
      <pc:sldChg chg="add del">
        <pc:chgData name="鹏 蒋" userId="5d4553c9846da00e" providerId="LiveId" clId="{4A8F8AE4-3348-403E-9D39-5AB5D02406A9}" dt="2022-11-10T06:45:56.731" v="724" actId="47"/>
        <pc:sldMkLst>
          <pc:docMk/>
          <pc:sldMk cId="278069539" sldId="11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8650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2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4D2C4-904A-42F3-2BB9-D14879095E33}"/>
              </a:ext>
            </a:extLst>
          </p:cNvPr>
          <p:cNvSpPr txBox="1"/>
          <p:nvPr/>
        </p:nvSpPr>
        <p:spPr>
          <a:xfrm>
            <a:off x="4973934" y="361578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day04</a:t>
            </a:r>
            <a:endParaRPr lang="zh-CN" altLang="en-US" sz="5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B2D5C0FF-44DF-D43D-6173-BE066BBD0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315" y="1463675"/>
            <a:ext cx="4527550" cy="538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组件通信, 就是指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组件与组件</a:t>
            </a:r>
            <a:r>
              <a:rPr>
                <a:solidFill>
                  <a:srgbClr val="C00000"/>
                </a:solidFill>
              </a:rPr>
              <a:t> </a:t>
            </a:r>
            <a:r>
              <a:rPr lang="zh-CN" altLang="en-US"/>
              <a:t>之间的</a:t>
            </a:r>
            <a:r>
              <a:rPr lang="zh-CN" altLang="en-US">
                <a:solidFill>
                  <a:srgbClr val="C00000"/>
                </a:solidFill>
              </a:rPr>
              <a:t>数据传递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5" name="标题 2">
            <a:extLst>
              <a:ext uri="{FF2B5EF4-FFF2-40B4-BE49-F238E27FC236}">
                <a16:creationId xmlns:a16="http://schemas.microsoft.com/office/drawing/2014/main" id="{5352E8AC-7F1E-89A1-F183-D37AD0C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3"/>
            <a:ext cx="10719119" cy="517190"/>
          </a:xfrm>
        </p:spPr>
        <p:txBody>
          <a:bodyPr/>
          <a:lstStyle/>
          <a:p>
            <a:r>
              <a:t>什么是组件通信</a:t>
            </a:r>
          </a:p>
        </p:txBody>
      </p:sp>
      <p:sp>
        <p:nvSpPr>
          <p:cNvPr id="26" name="圆角矩形 1">
            <a:extLst>
              <a:ext uri="{FF2B5EF4-FFF2-40B4-BE49-F238E27FC236}">
                <a16:creationId xmlns:a16="http://schemas.microsoft.com/office/drawing/2014/main" id="{4D4CFED3-48B9-DA17-D858-134098561B59}"/>
              </a:ext>
            </a:extLst>
          </p:cNvPr>
          <p:cNvSpPr/>
          <p:nvPr/>
        </p:nvSpPr>
        <p:spPr>
          <a:xfrm>
            <a:off x="2349500" y="4150995"/>
            <a:ext cx="3627755" cy="1689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</a:p>
        </p:txBody>
      </p:sp>
      <p:sp>
        <p:nvSpPr>
          <p:cNvPr id="27" name="圆角矩形 4">
            <a:extLst>
              <a:ext uri="{FF2B5EF4-FFF2-40B4-BE49-F238E27FC236}">
                <a16:creationId xmlns:a16="http://schemas.microsoft.com/office/drawing/2014/main" id="{03C85EBC-BCD8-3014-1553-8385ED743D99}"/>
              </a:ext>
            </a:extLst>
          </p:cNvPr>
          <p:cNvSpPr/>
          <p:nvPr/>
        </p:nvSpPr>
        <p:spPr>
          <a:xfrm>
            <a:off x="4173855" y="5063490"/>
            <a:ext cx="1560830" cy="5981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自己的数据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28" name="圆角矩形 5">
            <a:extLst>
              <a:ext uri="{FF2B5EF4-FFF2-40B4-BE49-F238E27FC236}">
                <a16:creationId xmlns:a16="http://schemas.microsoft.com/office/drawing/2014/main" id="{CEFABC3B-B937-22FE-03C9-7D71AD62B6CE}"/>
              </a:ext>
            </a:extLst>
          </p:cNvPr>
          <p:cNvSpPr/>
          <p:nvPr/>
        </p:nvSpPr>
        <p:spPr>
          <a:xfrm>
            <a:off x="6548755" y="2196465"/>
            <a:ext cx="3443605" cy="16884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             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 </a:t>
            </a:r>
          </a:p>
        </p:txBody>
      </p:sp>
      <p:sp>
        <p:nvSpPr>
          <p:cNvPr id="29" name="圆角矩形 7">
            <a:extLst>
              <a:ext uri="{FF2B5EF4-FFF2-40B4-BE49-F238E27FC236}">
                <a16:creationId xmlns:a16="http://schemas.microsoft.com/office/drawing/2014/main" id="{FAF29DC7-B659-8B4E-3D54-92CB6FEFE922}"/>
              </a:ext>
            </a:extLst>
          </p:cNvPr>
          <p:cNvSpPr/>
          <p:nvPr/>
        </p:nvSpPr>
        <p:spPr>
          <a:xfrm>
            <a:off x="6852920" y="2745740"/>
            <a:ext cx="1560830" cy="5892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自己的数据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958DEC-49DC-2B1E-0286-FBF297F3894B}"/>
              </a:ext>
            </a:extLst>
          </p:cNvPr>
          <p:cNvCxnSpPr/>
          <p:nvPr/>
        </p:nvCxnSpPr>
        <p:spPr>
          <a:xfrm flipH="1">
            <a:off x="5718810" y="3341370"/>
            <a:ext cx="1209040" cy="968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标题 2">
            <a:extLst>
              <a:ext uri="{FF2B5EF4-FFF2-40B4-BE49-F238E27FC236}">
                <a16:creationId xmlns:a16="http://schemas.microsoft.com/office/drawing/2014/main" id="{6549FF00-3642-CCE0-2F44-3570F4DE359A}"/>
              </a:ext>
            </a:extLst>
          </p:cNvPr>
          <p:cNvSpPr>
            <a:spLocks noGrp="1"/>
          </p:cNvSpPr>
          <p:nvPr/>
        </p:nvSpPr>
        <p:spPr>
          <a:xfrm>
            <a:off x="4623435" y="3368040"/>
            <a:ext cx="1824990" cy="5168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组件通信方案</a:t>
            </a:r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3C57911F-E2BD-DE1B-7C4B-A38D149F9CE6}"/>
              </a:ext>
            </a:extLst>
          </p:cNvPr>
          <p:cNvSpPr/>
          <p:nvPr/>
        </p:nvSpPr>
        <p:spPr>
          <a:xfrm>
            <a:off x="4173855" y="4328795"/>
            <a:ext cx="1560830" cy="5892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传来的数据</a:t>
            </a:r>
          </a:p>
        </p:txBody>
      </p:sp>
      <p:sp>
        <p:nvSpPr>
          <p:cNvPr id="33" name="文本占位符 3">
            <a:extLst>
              <a:ext uri="{FF2B5EF4-FFF2-40B4-BE49-F238E27FC236}">
                <a16:creationId xmlns:a16="http://schemas.microsoft.com/office/drawing/2014/main" id="{354748F2-B05B-907A-9F27-DF94599BBA6F}"/>
              </a:ext>
            </a:extLst>
          </p:cNvPr>
          <p:cNvSpPr>
            <a:spLocks noGrp="1"/>
          </p:cNvSpPr>
          <p:nvPr/>
        </p:nvSpPr>
        <p:spPr>
          <a:xfrm>
            <a:off x="710565" y="1887855"/>
            <a:ext cx="6435090" cy="97345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组件的数据是</a:t>
            </a:r>
            <a:r>
              <a:rPr lang="zh-CN" altLang="en-US">
                <a:solidFill>
                  <a:srgbClr val="C00000"/>
                </a:solidFill>
              </a:rPr>
              <a:t>独立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的，无法直接访问其他组件的数据。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想用其他组件的数据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 →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组件通信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D46EAE-16E8-8ACA-AEB5-A2710E19D26F}"/>
              </a:ext>
            </a:extLst>
          </p:cNvPr>
          <p:cNvSpPr txBox="1"/>
          <p:nvPr/>
        </p:nvSpPr>
        <p:spPr>
          <a:xfrm>
            <a:off x="6448425" y="4150995"/>
            <a:ext cx="4591685" cy="13455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思考：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 组件之间有哪些关系？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 对应的组件通信方案有哪几类？</a:t>
            </a:r>
          </a:p>
        </p:txBody>
      </p:sp>
      <p:pic>
        <p:nvPicPr>
          <p:cNvPr id="35" name="图片 8" descr="303b32303134303432333bcecabac5">
            <a:extLst>
              <a:ext uri="{FF2B5EF4-FFF2-40B4-BE49-F238E27FC236}">
                <a16:creationId xmlns:a16="http://schemas.microsoft.com/office/drawing/2014/main" id="{FE4DCF20-05C7-DA88-5FC1-1C39DE51B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3980" y="297053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/>
      <p:bldP spid="31" grpId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565" y="1605280"/>
            <a:ext cx="10583545" cy="15322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组件关系分类：</a:t>
            </a:r>
          </a:p>
          <a:p>
            <a:pPr marL="342900" indent="-342900">
              <a:buFont typeface="+mj-lt"/>
            </a:pPr>
            <a:r>
              <a:rPr lang="zh-CN" altLang="en-US">
                <a:solidFill>
                  <a:srgbClr val="C00000"/>
                </a:solidFill>
              </a:rPr>
              <a:t>父子关系</a:t>
            </a:r>
          </a:p>
          <a:p>
            <a:pPr marL="342900" indent="-342900">
              <a:buFont typeface="+mj-lt"/>
            </a:pPr>
            <a:r>
              <a:rPr lang="zh-CN" altLang="en-US">
                <a:solidFill>
                  <a:schemeClr val="tx1"/>
                </a:solidFill>
              </a:rPr>
              <a:t>非父子关系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不同的组件关系 和 组件通信方案分类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317105" y="2316480"/>
            <a:ext cx="1475740" cy="8013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组件</a:t>
            </a:r>
            <a:r>
              <a:rPr lang="en-US" altLang="zh-CN"/>
              <a:t>A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069965" y="3747135"/>
            <a:ext cx="1475740" cy="8013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组件</a:t>
            </a:r>
            <a:r>
              <a:rPr lang="en-US" altLang="zh-CN"/>
              <a:t>B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599805" y="3747135"/>
            <a:ext cx="1558925" cy="8750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组件</a:t>
            </a:r>
            <a:r>
              <a:rPr lang="en-US" altLang="zh-CN"/>
              <a:t>C</a:t>
            </a:r>
          </a:p>
        </p:txBody>
      </p:sp>
      <p:cxnSp>
        <p:nvCxnSpPr>
          <p:cNvPr id="11" name="直接箭头连接符 10"/>
          <p:cNvCxnSpPr>
            <a:stCxn id="2" idx="2"/>
          </p:cNvCxnSpPr>
          <p:nvPr/>
        </p:nvCxnSpPr>
        <p:spPr>
          <a:xfrm flipH="1">
            <a:off x="6817360" y="3117850"/>
            <a:ext cx="1237615" cy="629285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4" idx="0"/>
          </p:cNvCxnSpPr>
          <p:nvPr/>
        </p:nvCxnSpPr>
        <p:spPr>
          <a:xfrm>
            <a:off x="8054975" y="3117850"/>
            <a:ext cx="1324610" cy="629285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0425" y="3497580"/>
            <a:ext cx="3903345" cy="148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24255" y="3672840"/>
            <a:ext cx="1531620" cy="1051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54350" y="3672840"/>
            <a:ext cx="1530985" cy="1051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463800" y="3160395"/>
            <a:ext cx="724535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446530" y="3747135"/>
            <a:ext cx="715010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69005" y="3747135"/>
            <a:ext cx="711200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</a:p>
        </p:txBody>
      </p:sp>
      <p:sp>
        <p:nvSpPr>
          <p:cNvPr id="12" name="文本占位符 4"/>
          <p:cNvSpPr>
            <a:spLocks noGrp="1"/>
          </p:cNvSpPr>
          <p:nvPr/>
        </p:nvSpPr>
        <p:spPr>
          <a:xfrm>
            <a:off x="6817360" y="3105150"/>
            <a:ext cx="603885" cy="50800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父子</a:t>
            </a: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8664575" y="3072765"/>
            <a:ext cx="603885" cy="50800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父子</a:t>
            </a:r>
          </a:p>
        </p:txBody>
      </p:sp>
      <p:cxnSp>
        <p:nvCxnSpPr>
          <p:cNvPr id="9" name="直接箭头连接符 8"/>
          <p:cNvCxnSpPr>
            <a:stCxn id="3" idx="3"/>
          </p:cNvCxnSpPr>
          <p:nvPr/>
        </p:nvCxnSpPr>
        <p:spPr>
          <a:xfrm flipV="1">
            <a:off x="7545705" y="4140835"/>
            <a:ext cx="1099185" cy="6985"/>
          </a:xfrm>
          <a:prstGeom prst="straightConnector1">
            <a:avLst/>
          </a:prstGeom>
          <a:ln>
            <a:solidFill>
              <a:srgbClr val="385D8A"/>
            </a:solidFill>
            <a:prstDash val="dash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4"/>
          <p:cNvSpPr>
            <a:spLocks noGrp="1"/>
          </p:cNvSpPr>
          <p:nvPr/>
        </p:nvSpPr>
        <p:spPr>
          <a:xfrm>
            <a:off x="7654925" y="3698875"/>
            <a:ext cx="836295" cy="50800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非父子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箭头标注 10"/>
          <p:cNvSpPr/>
          <p:nvPr/>
        </p:nvSpPr>
        <p:spPr>
          <a:xfrm>
            <a:off x="1772285" y="2682875"/>
            <a:ext cx="2428240" cy="1171575"/>
          </a:xfrm>
          <a:prstGeom prst="upArrowCallou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092325" y="3183890"/>
            <a:ext cx="1899285" cy="582295"/>
          </a:xfrm>
        </p:spPr>
        <p:txBody>
          <a:bodyPr/>
          <a:lstStyle/>
          <a:p>
            <a:pPr marL="0" indent="0">
              <a:buFont typeface="+mj-lt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props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>
                <a:solidFill>
                  <a:schemeClr val="bg1"/>
                </a:solidFill>
                <a:sym typeface="+mn-ea"/>
              </a:rPr>
              <a:t> $emit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+mj-lt"/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组件通信解决方案：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248535" y="1830705"/>
            <a:ext cx="1475740" cy="8013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父子关系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58660" y="1793875"/>
            <a:ext cx="1558925" cy="875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非父子关系</a:t>
            </a:r>
          </a:p>
        </p:txBody>
      </p:sp>
      <p:sp>
        <p:nvSpPr>
          <p:cNvPr id="12" name="上箭头标注 11"/>
          <p:cNvSpPr/>
          <p:nvPr/>
        </p:nvSpPr>
        <p:spPr>
          <a:xfrm>
            <a:off x="6624320" y="2682875"/>
            <a:ext cx="2428240" cy="1171575"/>
          </a:xfrm>
          <a:prstGeom prst="upArrowCallou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    1. </a:t>
            </a:r>
            <a:r>
              <a:rPr lang="zh-CN" altLang="en-US"/>
              <a:t>provide &amp; </a:t>
            </a:r>
            <a:r>
              <a:rPr lang="en-US" altLang="zh-CN"/>
              <a:t>inject</a:t>
            </a:r>
            <a:endParaRPr lang="zh-CN" altLang="en-US"/>
          </a:p>
          <a:p>
            <a:pPr algn="l"/>
            <a:r>
              <a:rPr lang="en-US" altLang="zh-CN"/>
              <a:t>    2. </a:t>
            </a:r>
            <a:r>
              <a:rPr lang="zh-CN" altLang="en-US"/>
              <a:t>eventbus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707515" y="4596130"/>
            <a:ext cx="7469505" cy="1261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通用解决方案：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Vuex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（适合复杂业务场景）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父子通信流程图：</a:t>
            </a:r>
          </a:p>
        </p:txBody>
      </p:sp>
      <p:sp>
        <p:nvSpPr>
          <p:cNvPr id="18" name="矩形 17"/>
          <p:cNvSpPr/>
          <p:nvPr/>
        </p:nvSpPr>
        <p:spPr>
          <a:xfrm>
            <a:off x="1388745" y="2708275"/>
            <a:ext cx="8241665" cy="315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78070" y="2371090"/>
            <a:ext cx="792480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77890" y="3867785"/>
            <a:ext cx="3155950" cy="170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11515" y="3993515"/>
            <a:ext cx="792480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32280" y="3868420"/>
            <a:ext cx="3145790" cy="17062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012315" y="3993515"/>
            <a:ext cx="792480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72610" y="2957195"/>
            <a:ext cx="1803400" cy="568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</a:t>
            </a:r>
          </a:p>
        </p:txBody>
      </p:sp>
      <p:sp>
        <p:nvSpPr>
          <p:cNvPr id="55" name="燕尾形箭头 54"/>
          <p:cNvSpPr/>
          <p:nvPr/>
        </p:nvSpPr>
        <p:spPr>
          <a:xfrm rot="8100000">
            <a:off x="3285490" y="3769995"/>
            <a:ext cx="1181100" cy="39878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燕尾形箭头 55"/>
          <p:cNvSpPr/>
          <p:nvPr/>
        </p:nvSpPr>
        <p:spPr>
          <a:xfrm rot="2700000">
            <a:off x="6061710" y="3720465"/>
            <a:ext cx="1066800" cy="43053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232785" y="3444875"/>
            <a:ext cx="740410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props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575425" y="3525520"/>
            <a:ext cx="740410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props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261235" y="4414520"/>
            <a:ext cx="1884045" cy="82994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-------------------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85610" y="4464050"/>
            <a:ext cx="1884045" cy="82994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2" name="曲线连接符 61"/>
          <p:cNvCxnSpPr/>
          <p:nvPr/>
        </p:nvCxnSpPr>
        <p:spPr>
          <a:xfrm rot="10800000">
            <a:off x="6346190" y="3201670"/>
            <a:ext cx="1245870" cy="858520"/>
          </a:xfrm>
          <a:prstGeom prst="curvedConnector3">
            <a:avLst>
              <a:gd name="adj1" fmla="val 18093"/>
            </a:avLst>
          </a:prstGeom>
          <a:ln w="38100">
            <a:solidFill>
              <a:srgbClr val="FFC000"/>
            </a:solidFill>
            <a:prstDash val="sysDash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211060" y="3183255"/>
            <a:ext cx="727710" cy="33718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$emit</a:t>
            </a:r>
          </a:p>
        </p:txBody>
      </p:sp>
      <p:sp>
        <p:nvSpPr>
          <p:cNvPr id="64" name="矩形 63"/>
          <p:cNvSpPr/>
          <p:nvPr/>
        </p:nvSpPr>
        <p:spPr>
          <a:xfrm>
            <a:off x="7592060" y="3984625"/>
            <a:ext cx="719455" cy="346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0565" y="1448435"/>
            <a:ext cx="10583545" cy="1532255"/>
          </a:xfrm>
        </p:spPr>
        <p:txBody>
          <a:bodyPr/>
          <a:lstStyle/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父组件通过 </a:t>
            </a:r>
            <a:r>
              <a:rPr lang="zh-CN" altLang="en-US">
                <a:solidFill>
                  <a:srgbClr val="C00000"/>
                </a:solidFill>
              </a:rPr>
              <a:t>props</a:t>
            </a:r>
            <a:r>
              <a:rPr lang="zh-CN" altLang="en-US">
                <a:solidFill>
                  <a:schemeClr val="tx1"/>
                </a:solidFill>
              </a:rPr>
              <a:t> 将数据传递给子组件</a:t>
            </a: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子组件利用 </a:t>
            </a:r>
            <a:r>
              <a:rPr lang="zh-CN" altLang="en-US">
                <a:solidFill>
                  <a:srgbClr val="C00000"/>
                </a:solidFill>
              </a:rPr>
              <a:t>$emit</a:t>
            </a:r>
            <a:r>
              <a:rPr lang="zh-CN" altLang="en-US">
                <a:solidFill>
                  <a:schemeClr val="tx1"/>
                </a:solidFill>
              </a:rPr>
              <a:t> 通知父组件修改更新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8" grpId="0"/>
      <p:bldP spid="58" grpId="1"/>
      <p:bldP spid="63" grpId="0"/>
      <p:bldP spid="63" grpId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3685C44-BA76-FA62-F948-794B4193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965625"/>
            <a:ext cx="10583545" cy="4049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父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 →  </a:t>
            </a:r>
            <a:r>
              <a:rPr>
                <a:solidFill>
                  <a:srgbClr val="C00000"/>
                </a:solidFill>
                <a:sym typeface="+mn-ea"/>
              </a:rPr>
              <a:t>子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55320" y="1448435"/>
            <a:ext cx="10583545" cy="123761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父组件通过 </a:t>
            </a:r>
            <a:r>
              <a:rPr lang="zh-CN" altLang="en-US">
                <a:solidFill>
                  <a:srgbClr val="C00000"/>
                </a:solidFill>
              </a:rPr>
              <a:t>props</a:t>
            </a:r>
            <a:r>
              <a:rPr lang="zh-CN" altLang="en-US">
                <a:solidFill>
                  <a:schemeClr val="tx1"/>
                </a:solidFill>
              </a:rPr>
              <a:t> 将数据传递给子组件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62" y="927100"/>
            <a:ext cx="2280920" cy="1579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722755" y="5355473"/>
            <a:ext cx="2510155" cy="273685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74801" y="3094355"/>
            <a:ext cx="3258070" cy="419735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64472" y="4512219"/>
            <a:ext cx="3531294" cy="490426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18506" y="2919680"/>
            <a:ext cx="3477260" cy="419735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42870" y="3763645"/>
            <a:ext cx="19685" cy="129286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5029200" y="3429000"/>
            <a:ext cx="1852295" cy="116776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8492837" y="3533662"/>
            <a:ext cx="18415" cy="70167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8" grpId="0" bldLvl="0" animBg="1"/>
      <p:bldP spid="8" grpId="1" animBg="1"/>
      <p:bldP spid="10" grpId="0" bldLvl="0" animBg="1"/>
      <p:bldP spid="10" grpId="1" animBg="1"/>
      <p:bldP spid="4" grpId="0" bldLvl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85FFDA-896C-069D-CA6B-F14D5B58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83" y="1864908"/>
            <a:ext cx="9218428" cy="4318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47710" y="900633"/>
            <a:ext cx="10719119" cy="517190"/>
          </a:xfrm>
        </p:spPr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子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 →  </a:t>
            </a:r>
            <a:r>
              <a:rPr>
                <a:solidFill>
                  <a:srgbClr val="C00000"/>
                </a:solidFill>
                <a:sym typeface="+mn-ea"/>
              </a:rPr>
              <a:t>父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47395" y="1255395"/>
            <a:ext cx="6180455" cy="5162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子组件利用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$emit</a:t>
            </a:r>
            <a:r>
              <a:rPr lang="zh-CN" altLang="en-US">
                <a:sym typeface="+mn-ea"/>
              </a:rPr>
              <a:t> 通知父组件，进行修改更新</a:t>
            </a:r>
            <a:r>
              <a:rPr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477" y="992736"/>
            <a:ext cx="2564130" cy="1744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468BC7-031D-4DF8-83D0-DF5A2915414D}"/>
              </a:ext>
            </a:extLst>
          </p:cNvPr>
          <p:cNvSpPr/>
          <p:nvPr/>
        </p:nvSpPr>
        <p:spPr>
          <a:xfrm>
            <a:off x="6714664" y="4395355"/>
            <a:ext cx="3135918" cy="446810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DC87F0-6C7E-79C7-9B30-DBDD344CDD17}"/>
              </a:ext>
            </a:extLst>
          </p:cNvPr>
          <p:cNvSpPr/>
          <p:nvPr/>
        </p:nvSpPr>
        <p:spPr>
          <a:xfrm>
            <a:off x="1682000" y="2833255"/>
            <a:ext cx="3731663" cy="387927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4BCD36-7810-6D38-BF2A-186D4AF2954F}"/>
              </a:ext>
            </a:extLst>
          </p:cNvPr>
          <p:cNvSpPr/>
          <p:nvPr/>
        </p:nvSpPr>
        <p:spPr>
          <a:xfrm>
            <a:off x="1682000" y="5302828"/>
            <a:ext cx="2412018" cy="765463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8E664-CB27-DAD6-B361-1CECE7FC49D2}"/>
              </a:ext>
            </a:extLst>
          </p:cNvPr>
          <p:cNvCxnSpPr>
            <a:cxnSpLocks/>
          </p:cNvCxnSpPr>
          <p:nvPr/>
        </p:nvCxnSpPr>
        <p:spPr>
          <a:xfrm flipH="1" flipV="1">
            <a:off x="4686300" y="3304309"/>
            <a:ext cx="2009949" cy="1345636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BA8B66-4AA4-6290-05FF-13D9851BDAAD}"/>
              </a:ext>
            </a:extLst>
          </p:cNvPr>
          <p:cNvCxnSpPr>
            <a:cxnSpLocks/>
          </p:cNvCxnSpPr>
          <p:nvPr/>
        </p:nvCxnSpPr>
        <p:spPr>
          <a:xfrm>
            <a:off x="2888009" y="3429000"/>
            <a:ext cx="0" cy="177712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6478148-720E-D5A3-4806-1B5540EC0A44}"/>
              </a:ext>
            </a:extLst>
          </p:cNvPr>
          <p:cNvSpPr/>
          <p:nvPr/>
        </p:nvSpPr>
        <p:spPr>
          <a:xfrm>
            <a:off x="6596900" y="2821144"/>
            <a:ext cx="3367981" cy="232493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DC62BC-536D-E5EC-51DD-F7EAA01963FB}"/>
              </a:ext>
            </a:extLst>
          </p:cNvPr>
          <p:cNvCxnSpPr>
            <a:cxnSpLocks/>
          </p:cNvCxnSpPr>
          <p:nvPr/>
        </p:nvCxnSpPr>
        <p:spPr>
          <a:xfrm>
            <a:off x="8131955" y="3053637"/>
            <a:ext cx="0" cy="1341718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11" grpId="0" bldLvl="0" animBg="1"/>
      <p:bldP spid="11" grpId="1" animBg="1"/>
      <p:bldP spid="12" grpId="0" bldLvl="0" animBg="1"/>
      <p:bldP spid="12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4691380" y="903605"/>
            <a:ext cx="7310120" cy="505015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ym typeface="+mn-ea"/>
              </a:rPr>
              <a:t>1. </a:t>
            </a:r>
            <a:r>
              <a:rPr lang="zh-CN" altLang="en-US" sz="1600">
                <a:sym typeface="+mn-ea"/>
              </a:rPr>
              <a:t>两种</a:t>
            </a:r>
            <a:r>
              <a:rPr sz="1600">
                <a:sym typeface="+mn-ea"/>
              </a:rPr>
              <a:t>组件关系</a:t>
            </a:r>
            <a:r>
              <a:rPr lang="zh-CN" sz="1600">
                <a:sym typeface="+mn-ea"/>
              </a:rPr>
              <a:t>分类</a:t>
            </a:r>
            <a:r>
              <a:rPr sz="1600">
                <a:sym typeface="+mn-ea"/>
              </a:rPr>
              <a:t> </a:t>
            </a:r>
            <a:r>
              <a:rPr lang="en-US" sz="1600">
                <a:sym typeface="+mn-ea"/>
              </a:rPr>
              <a:t> </a:t>
            </a:r>
            <a:r>
              <a:rPr sz="1600">
                <a:sym typeface="+mn-ea"/>
              </a:rPr>
              <a:t>和 </a:t>
            </a:r>
            <a:r>
              <a:rPr lang="en-US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对应的</a:t>
            </a:r>
            <a:r>
              <a:rPr sz="1600">
                <a:sym typeface="+mn-ea"/>
              </a:rPr>
              <a:t>组件通信方案</a:t>
            </a:r>
          </a:p>
          <a:p>
            <a:pPr marL="0" indent="0">
              <a:buNone/>
            </a:pPr>
            <a:r>
              <a:rPr sz="1600">
                <a:sym typeface="+mn-ea"/>
              </a:rPr>
              <a:t> </a:t>
            </a:r>
            <a:r>
              <a:rPr lang="en-US" sz="1600">
                <a:sym typeface="+mn-ea"/>
              </a:rPr>
              <a:t>   </a:t>
            </a:r>
            <a:r>
              <a:rPr lang="zh-CN" altLang="en-US" sz="1600">
                <a:solidFill>
                  <a:srgbClr val="C00000"/>
                </a:solidFill>
                <a:sym typeface="+mn-ea"/>
              </a:rPr>
              <a:t>父子关系</a:t>
            </a:r>
            <a:r>
              <a:rPr lang="en-US" altLang="zh-CN" sz="1600">
                <a:solidFill>
                  <a:srgbClr val="C00000"/>
                </a:solidFill>
                <a:sym typeface="+mn-ea"/>
              </a:rPr>
              <a:t>         →    props &amp; $emit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  </a:t>
            </a:r>
            <a:r>
              <a:rPr lang="zh-CN" altLang="en-US" sz="1600">
                <a:sym typeface="+mn-ea"/>
              </a:rPr>
              <a:t>非父子关系</a:t>
            </a:r>
            <a:r>
              <a:rPr lang="en-US" altLang="zh-CN" sz="1600">
                <a:sym typeface="+mn-ea"/>
              </a:rPr>
              <a:t>     →    provide &amp; inject   </a:t>
            </a:r>
            <a:r>
              <a:rPr lang="zh-CN" altLang="en-US" sz="1600">
                <a:sym typeface="+mn-ea"/>
              </a:rPr>
              <a:t>或</a:t>
            </a:r>
            <a:r>
              <a:rPr lang="en-US" altLang="zh-CN" sz="1600">
                <a:sym typeface="+mn-ea"/>
              </a:rPr>
              <a:t>  eventbus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  </a:t>
            </a:r>
            <a:r>
              <a:rPr lang="zh-CN" altLang="en-US" sz="1600">
                <a:sym typeface="+mn-ea"/>
              </a:rPr>
              <a:t>通用方案</a:t>
            </a:r>
            <a:r>
              <a:rPr lang="en-US" altLang="zh-CN" sz="1600">
                <a:sym typeface="+mn-ea"/>
              </a:rPr>
              <a:t>         →    vuex</a:t>
            </a:r>
            <a:endParaRPr sz="1600">
              <a:sym typeface="+mn-ea"/>
            </a:endParaRPr>
          </a:p>
          <a:p>
            <a:pPr marL="0" indent="0">
              <a:buNone/>
            </a:pPr>
            <a:r>
              <a:rPr lang="en-US" altLang="zh-CN" sz="1600"/>
              <a:t>2. </a:t>
            </a:r>
            <a:r>
              <a:rPr lang="zh-CN" altLang="en-US" sz="1600">
                <a:solidFill>
                  <a:srgbClr val="C00000"/>
                </a:solidFill>
              </a:rPr>
              <a:t>父子通信方案的核心流程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2.1 </a:t>
            </a:r>
            <a:r>
              <a:rPr sz="1600"/>
              <a:t>父传子</a:t>
            </a:r>
            <a:r>
              <a:rPr lang="en-US" sz="1600"/>
              <a:t>props</a:t>
            </a:r>
            <a:r>
              <a:rPr sz="1600"/>
              <a:t>：</a:t>
            </a:r>
          </a:p>
          <a:p>
            <a:pPr marL="0" indent="0">
              <a:buNone/>
            </a:pPr>
            <a:r>
              <a:rPr sz="1600"/>
              <a:t> </a:t>
            </a:r>
            <a:r>
              <a:rPr lang="en-US" sz="1600"/>
              <a:t>   </a:t>
            </a:r>
            <a:r>
              <a:rPr sz="1600"/>
              <a:t> ①  父中给子添加属性</a:t>
            </a:r>
            <a:r>
              <a:rPr lang="zh-CN" sz="1600"/>
              <a:t>传值</a:t>
            </a:r>
            <a:r>
              <a:rPr lang="en-US" sz="1600"/>
              <a:t>  </a:t>
            </a:r>
            <a:r>
              <a:rPr sz="1600"/>
              <a:t> ② </a:t>
            </a:r>
            <a:r>
              <a:rPr lang="zh-CN" sz="1600"/>
              <a:t>子</a:t>
            </a:r>
            <a:r>
              <a:rPr sz="1600"/>
              <a:t>props 接收 </a:t>
            </a:r>
            <a:r>
              <a:rPr lang="en-US" sz="1600"/>
              <a:t>  </a:t>
            </a:r>
            <a:r>
              <a:rPr sz="1600"/>
              <a:t>③ </a:t>
            </a:r>
            <a:r>
              <a:rPr lang="zh-CN" altLang="en-US" sz="1600"/>
              <a:t>子组件</a:t>
            </a:r>
            <a:r>
              <a:rPr sz="1600"/>
              <a:t>使用</a:t>
            </a:r>
          </a:p>
          <a:p>
            <a:pPr marL="0" indent="0">
              <a:buNone/>
            </a:pPr>
            <a:r>
              <a:rPr sz="1600"/>
              <a:t>     </a:t>
            </a:r>
            <a:r>
              <a:rPr lang="en-US" sz="1600"/>
              <a:t>2.2 </a:t>
            </a:r>
            <a:r>
              <a:rPr sz="1600"/>
              <a:t>子传父</a:t>
            </a:r>
            <a:r>
              <a:rPr lang="en-US" sz="1600"/>
              <a:t>$emit</a:t>
            </a:r>
            <a:r>
              <a:rPr sz="1600"/>
              <a:t>：</a:t>
            </a:r>
          </a:p>
          <a:p>
            <a:pPr marL="0" indent="0">
              <a:buNone/>
            </a:pPr>
            <a:r>
              <a:rPr sz="1600"/>
              <a:t> </a:t>
            </a:r>
            <a:r>
              <a:rPr lang="en-US" sz="1600"/>
              <a:t>   </a:t>
            </a:r>
            <a:r>
              <a:rPr sz="1600"/>
              <a:t> ① </a:t>
            </a:r>
            <a:r>
              <a:rPr lang="zh-CN" sz="1600"/>
              <a:t>子</a:t>
            </a:r>
            <a:r>
              <a:rPr sz="1600"/>
              <a:t>$emit 发送消息 ②</a:t>
            </a:r>
            <a:r>
              <a:rPr lang="zh-CN" sz="1600"/>
              <a:t>父中给子添加消息</a:t>
            </a:r>
            <a:r>
              <a:rPr sz="1600"/>
              <a:t>监听 ③</a:t>
            </a:r>
            <a:r>
              <a:rPr lang="en-US" sz="1600"/>
              <a:t> </a:t>
            </a:r>
            <a:r>
              <a:rPr lang="zh-CN" altLang="en-US" sz="1600"/>
              <a:t>父中</a:t>
            </a:r>
            <a:r>
              <a:rPr sz="1600"/>
              <a:t>实现处理函数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6ABC123-FF65-8BF9-B2EA-3A856D2B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613" y="1980865"/>
            <a:ext cx="8024603" cy="4147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2315" y="1463675"/>
            <a:ext cx="8561070" cy="821055"/>
          </a:xfrm>
        </p:spPr>
        <p:txBody>
          <a:bodyPr/>
          <a:lstStyle/>
          <a:p>
            <a:pPr marL="0" indent="0">
              <a:buNone/>
            </a:pPr>
            <a:r>
              <a:t>Prop </a:t>
            </a:r>
            <a:r>
              <a:rPr lang="zh-CN" altLang="en-US"/>
              <a:t>定义：</a:t>
            </a:r>
            <a:r>
              <a:rPr>
                <a:solidFill>
                  <a:srgbClr val="C00000"/>
                </a:solidFill>
              </a:rPr>
              <a:t>组件上 </a:t>
            </a:r>
            <a:r>
              <a:rPr lang="zh-CN" altLang="en-US"/>
              <a:t>注册的</a:t>
            </a:r>
            <a:r>
              <a:t>一些  </a:t>
            </a:r>
            <a:r>
              <a:rPr>
                <a:solidFill>
                  <a:srgbClr val="C00000"/>
                </a:solidFill>
              </a:rPr>
              <a:t>自定义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endParaRPr/>
          </a:p>
          <a:p>
            <a:pPr marL="0" indent="0">
              <a:buNone/>
            </a:pPr>
            <a:r>
              <a:rPr lang="en-US" altLang="zh-CN"/>
              <a:t>Prop </a:t>
            </a:r>
            <a:r>
              <a:rPr lang="zh-CN" altLang="en-US"/>
              <a:t>作用：向子组件传递数据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什么是 prop</a:t>
            </a: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742315" y="2284095"/>
            <a:ext cx="6435090" cy="186690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特点：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可以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传递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任意数量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prop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可以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传递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任意类型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prop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4065" y="4944189"/>
            <a:ext cx="2122805" cy="1082538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4065" y="2811780"/>
            <a:ext cx="1969770" cy="754380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93357" y="4328495"/>
            <a:ext cx="3324860" cy="129840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97388" y="2663190"/>
            <a:ext cx="2015490" cy="899998"/>
          </a:xfrm>
          <a:prstGeom prst="rect">
            <a:avLst/>
          </a:prstGeom>
          <a:noFill/>
          <a:ln>
            <a:solidFill>
              <a:srgbClr val="C4272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597352" y="3634740"/>
            <a:ext cx="18415" cy="117221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6706870" y="3230880"/>
            <a:ext cx="1623060" cy="117221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 flipV="1">
            <a:off x="9740705" y="3563188"/>
            <a:ext cx="9208" cy="70167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7DB13F4-EDAF-0054-9AD6-BBE06312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96" y="3644372"/>
            <a:ext cx="2902199" cy="254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  <p:bldP spid="6" grpId="0" bldLvl="0" animBg="1"/>
      <p:bldP spid="6" grpId="1" animBg="1"/>
      <p:bldP spid="8" grpId="0" bldLvl="0" animBg="1"/>
      <p:bldP spid="8" grpId="1" animBg="1"/>
      <p:bldP spid="10" grpId="0" animBg="1"/>
      <p:bldP spid="10" grpId="1" animBg="1"/>
      <p:bldP spid="17" grpId="0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0565" y="997593"/>
            <a:ext cx="10720800" cy="517190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  <a:sym typeface="+mn-ea"/>
              </a:rPr>
              <a:t>props </a:t>
            </a:r>
            <a:r>
              <a:rPr>
                <a:solidFill>
                  <a:srgbClr val="C00000"/>
                </a:solidFill>
                <a:sym typeface="+mn-ea"/>
              </a:rPr>
              <a:t>校验</a:t>
            </a:r>
            <a:endParaRPr kumimoji="1" lang="zh-CN" altLang="en-US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710565" y="1503280"/>
            <a:ext cx="10770870" cy="279855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>
                <a:sym typeface="+mn-ea"/>
              </a:rPr>
              <a:t>思考：</a:t>
            </a:r>
            <a:r>
              <a:rPr lang="zh-CN" altLang="en-US">
                <a:sym typeface="+mn-ea"/>
              </a:rPr>
              <a:t>组件的 </a:t>
            </a:r>
            <a:r>
              <a:rPr lang="en-US" altLang="zh-CN">
                <a:sym typeface="+mn-ea"/>
              </a:rPr>
              <a:t>prop </a:t>
            </a:r>
            <a:r>
              <a:rPr lang="zh-CN" altLang="en-US">
                <a:sym typeface="+mn-ea"/>
              </a:rPr>
              <a:t>可以乱传么？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>
                <a:sym typeface="+mn-ea"/>
              </a:rPr>
              <a:t>作用：</a:t>
            </a:r>
            <a:r>
              <a:rPr lang="zh-CN" altLang="en-US">
                <a:sym typeface="+mn-ea"/>
              </a:rPr>
              <a:t>为组件的 </a:t>
            </a:r>
            <a:r>
              <a:rPr lang="en-US" altLang="zh-CN">
                <a:sym typeface="+mn-ea"/>
              </a:rPr>
              <a:t>prop </a:t>
            </a:r>
            <a:r>
              <a:rPr lang="zh-CN" altLang="en-US">
                <a:sym typeface="+mn-ea"/>
              </a:rPr>
              <a:t>指定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验证要求</a:t>
            </a:r>
            <a:r>
              <a:rPr lang="zh-CN" altLang="en-US">
                <a:sym typeface="+mn-ea"/>
              </a:rPr>
              <a:t>，不符合要求，控制台就会有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错误提示  </a:t>
            </a:r>
            <a:r>
              <a:rPr lang="zh-CN" altLang="en-US">
                <a:solidFill>
                  <a:srgbClr val="252526"/>
                </a:solidFill>
                <a:sym typeface="+mn-ea"/>
              </a:rPr>
              <a:t>→  帮助开发者，快速发现错误</a:t>
            </a:r>
            <a:endParaRPr lang="en-US" altLang="zh-CN">
              <a:solidFill>
                <a:srgbClr val="252526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>
                <a:sym typeface="+mn-ea"/>
              </a:rPr>
              <a:t>语法：</a:t>
            </a:r>
            <a:endParaRPr lang="en-US" altLang="zh-CN" b="1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① 类型校验</a:t>
            </a:r>
            <a:endParaRPr lang="en-US" altLang="zh-CN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ym typeface="+mn-ea"/>
              </a:rPr>
              <a:t>② 非空校验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ym typeface="+mn-ea"/>
              </a:rPr>
              <a:t>③ 默认值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ym typeface="+mn-ea"/>
              </a:rPr>
              <a:t>④ 自定义校验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850C35-C7A4-FBC3-9113-6292D0BBE609}"/>
              </a:ext>
            </a:extLst>
          </p:cNvPr>
          <p:cNvSpPr txBox="1"/>
          <p:nvPr/>
        </p:nvSpPr>
        <p:spPr>
          <a:xfrm>
            <a:off x="4927138" y="2408259"/>
            <a:ext cx="5822142" cy="902327"/>
          </a:xfrm>
          <a:prstGeom prst="roundRect">
            <a:avLst>
              <a:gd name="adj" fmla="val 9402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校验的属性名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类型</a:t>
            </a:r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 String Boolean ...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C200EC-6E61-228A-4D2D-43C21D42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4499885"/>
            <a:ext cx="3932261" cy="556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6BDB8C-39E2-1300-93CE-E522353FFC0E}"/>
              </a:ext>
            </a:extLst>
          </p:cNvPr>
          <p:cNvSpPr txBox="1"/>
          <p:nvPr/>
        </p:nvSpPr>
        <p:spPr>
          <a:xfrm>
            <a:off x="4927138" y="3491535"/>
            <a:ext cx="5822142" cy="2936200"/>
          </a:xfrm>
          <a:prstGeom prst="roundRect">
            <a:avLst>
              <a:gd name="adj" fmla="val 5250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zh-CN" alt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校验的属性名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类型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 String Boolean ...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是否必填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默认值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默认值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自定义校验逻辑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是否通过校验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0565" y="952685"/>
            <a:ext cx="10720800" cy="517190"/>
          </a:xfrm>
        </p:spPr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prop </a:t>
            </a:r>
            <a:r>
              <a:rPr lang="en-US">
                <a:solidFill>
                  <a:srgbClr val="C00000"/>
                </a:solidFill>
                <a:sym typeface="+mn-ea"/>
              </a:rPr>
              <a:t>&amp; </a:t>
            </a:r>
            <a:r>
              <a:rPr>
                <a:solidFill>
                  <a:srgbClr val="C00000"/>
                </a:solidFill>
                <a:sym typeface="+mn-ea"/>
              </a:rPr>
              <a:t>data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、</a:t>
            </a:r>
            <a:r>
              <a:rPr>
                <a:solidFill>
                  <a:srgbClr val="C00000"/>
                </a:solidFill>
                <a:sym typeface="+mn-ea"/>
              </a:rPr>
              <a:t>单向数据流</a:t>
            </a:r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710565" y="1469875"/>
            <a:ext cx="5402580" cy="44894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ym typeface="+mn-ea"/>
              </a:rPr>
              <a:t>共同点：都可以给组件提供数据。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0565" y="1845795"/>
            <a:ext cx="8138795" cy="11988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区别：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数据是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→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随便改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数据是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不能直接改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，要遵循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单向数据流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10565" y="3101825"/>
            <a:ext cx="10008235" cy="44894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ym typeface="+mn-ea"/>
              </a:rPr>
              <a:t>单向数据流：父级 prop 的数据更新，会向下流动，影响子组件。这个数据流动是单向的。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AA0BC9-8F48-80E6-DA56-118D31BF82DF}"/>
              </a:ext>
            </a:extLst>
          </p:cNvPr>
          <p:cNvSpPr/>
          <p:nvPr/>
        </p:nvSpPr>
        <p:spPr>
          <a:xfrm>
            <a:off x="804083" y="3607920"/>
            <a:ext cx="7915275" cy="2638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8B7D-24D7-9F1F-4244-B1A983FABC4B}"/>
              </a:ext>
            </a:extLst>
          </p:cNvPr>
          <p:cNvSpPr txBox="1"/>
          <p:nvPr/>
        </p:nvSpPr>
        <p:spPr>
          <a:xfrm>
            <a:off x="882188" y="3707315"/>
            <a:ext cx="792480" cy="3371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BB14EA-10EC-3997-3EBF-12A6B0316C36}"/>
              </a:ext>
            </a:extLst>
          </p:cNvPr>
          <p:cNvSpPr/>
          <p:nvPr/>
        </p:nvSpPr>
        <p:spPr>
          <a:xfrm>
            <a:off x="5271308" y="4617905"/>
            <a:ext cx="3126105" cy="1425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CA73BD-959B-E5B0-5FE6-EFD0B63014FA}"/>
              </a:ext>
            </a:extLst>
          </p:cNvPr>
          <p:cNvSpPr txBox="1"/>
          <p:nvPr/>
        </p:nvSpPr>
        <p:spPr>
          <a:xfrm>
            <a:off x="7604933" y="4743635"/>
            <a:ext cx="792480" cy="3371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138C80-639A-6E54-6A48-7B09AF5E6BAA}"/>
              </a:ext>
            </a:extLst>
          </p:cNvPr>
          <p:cNvSpPr/>
          <p:nvPr/>
        </p:nvSpPr>
        <p:spPr>
          <a:xfrm>
            <a:off x="1025698" y="4618540"/>
            <a:ext cx="3058592" cy="1425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0663AA-E614-C184-9A11-3E27C7E2811E}"/>
              </a:ext>
            </a:extLst>
          </p:cNvPr>
          <p:cNvSpPr txBox="1"/>
          <p:nvPr/>
        </p:nvSpPr>
        <p:spPr>
          <a:xfrm>
            <a:off x="1305733" y="4743635"/>
            <a:ext cx="792480" cy="3371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EC46D1-C871-7860-1BBF-018CC11357D2}"/>
              </a:ext>
            </a:extLst>
          </p:cNvPr>
          <p:cNvSpPr/>
          <p:nvPr/>
        </p:nvSpPr>
        <p:spPr>
          <a:xfrm>
            <a:off x="3666028" y="3707315"/>
            <a:ext cx="1803400" cy="568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</a:t>
            </a:r>
          </a:p>
        </p:txBody>
      </p:sp>
      <p:sp>
        <p:nvSpPr>
          <p:cNvPr id="23" name="燕尾形箭头 54">
            <a:extLst>
              <a:ext uri="{FF2B5EF4-FFF2-40B4-BE49-F238E27FC236}">
                <a16:creationId xmlns:a16="http://schemas.microsoft.com/office/drawing/2014/main" id="{46B0E647-8DAD-B4F1-B8CF-1C1BE2756BFB}"/>
              </a:ext>
            </a:extLst>
          </p:cNvPr>
          <p:cNvSpPr/>
          <p:nvPr/>
        </p:nvSpPr>
        <p:spPr>
          <a:xfrm rot="8100000">
            <a:off x="2578908" y="4520115"/>
            <a:ext cx="1181100" cy="39878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55">
            <a:extLst>
              <a:ext uri="{FF2B5EF4-FFF2-40B4-BE49-F238E27FC236}">
                <a16:creationId xmlns:a16="http://schemas.microsoft.com/office/drawing/2014/main" id="{B932D26C-0F2A-E818-C216-7DC36BC8E093}"/>
              </a:ext>
            </a:extLst>
          </p:cNvPr>
          <p:cNvSpPr/>
          <p:nvPr/>
        </p:nvSpPr>
        <p:spPr>
          <a:xfrm rot="2700000">
            <a:off x="5355128" y="4470585"/>
            <a:ext cx="1066800" cy="43053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F21C7E-F822-A1BE-BD28-95A788E89361}"/>
              </a:ext>
            </a:extLst>
          </p:cNvPr>
          <p:cNvSpPr txBox="1"/>
          <p:nvPr/>
        </p:nvSpPr>
        <p:spPr>
          <a:xfrm>
            <a:off x="2526203" y="4194995"/>
            <a:ext cx="853440" cy="3371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19761A-8B7A-D549-7158-42C3D2CD9C3E}"/>
              </a:ext>
            </a:extLst>
          </p:cNvPr>
          <p:cNvSpPr txBox="1"/>
          <p:nvPr/>
        </p:nvSpPr>
        <p:spPr>
          <a:xfrm>
            <a:off x="5868842" y="4275640"/>
            <a:ext cx="787603" cy="3371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4E45D1-C75E-6EB9-F6AE-0B13BA94FCB4}"/>
              </a:ext>
            </a:extLst>
          </p:cNvPr>
          <p:cNvSpPr txBox="1"/>
          <p:nvPr/>
        </p:nvSpPr>
        <p:spPr>
          <a:xfrm>
            <a:off x="1554653" y="5164640"/>
            <a:ext cx="1884045" cy="82994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-------------------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1BC7347-4C25-E8BE-EEC9-587EAC96382A}"/>
              </a:ext>
            </a:extLst>
          </p:cNvPr>
          <p:cNvSpPr txBox="1"/>
          <p:nvPr/>
        </p:nvSpPr>
        <p:spPr>
          <a:xfrm>
            <a:off x="6079028" y="5214170"/>
            <a:ext cx="1884045" cy="82994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-------------------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曲线连接符 61">
            <a:extLst>
              <a:ext uri="{FF2B5EF4-FFF2-40B4-BE49-F238E27FC236}">
                <a16:creationId xmlns:a16="http://schemas.microsoft.com/office/drawing/2014/main" id="{B98D8FC0-7E61-8015-9ED7-0717FD2FA3A3}"/>
              </a:ext>
            </a:extLst>
          </p:cNvPr>
          <p:cNvCxnSpPr>
            <a:cxnSpLocks/>
          </p:cNvCxnSpPr>
          <p:nvPr/>
        </p:nvCxnSpPr>
        <p:spPr>
          <a:xfrm rot="10800000">
            <a:off x="5639608" y="3951790"/>
            <a:ext cx="1245870" cy="858520"/>
          </a:xfrm>
          <a:prstGeom prst="curvedConnector3">
            <a:avLst>
              <a:gd name="adj1" fmla="val 18093"/>
            </a:avLst>
          </a:prstGeom>
          <a:ln w="38100">
            <a:solidFill>
              <a:srgbClr val="FFC000"/>
            </a:solidFill>
            <a:prstDash val="sysDash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0A99914-2938-4405-A6D0-53F14688C963}"/>
              </a:ext>
            </a:extLst>
          </p:cNvPr>
          <p:cNvSpPr txBox="1"/>
          <p:nvPr/>
        </p:nvSpPr>
        <p:spPr>
          <a:xfrm>
            <a:off x="6504478" y="3933375"/>
            <a:ext cx="727710" cy="3371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$emit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43AABE4-071F-0C97-7AC9-A1B58A1998D3}"/>
              </a:ext>
            </a:extLst>
          </p:cNvPr>
          <p:cNvSpPr/>
          <p:nvPr/>
        </p:nvSpPr>
        <p:spPr>
          <a:xfrm>
            <a:off x="6885478" y="4734745"/>
            <a:ext cx="719455" cy="346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D1BCCD-7440-EE3E-0C45-7AF8017973BA}"/>
              </a:ext>
            </a:extLst>
          </p:cNvPr>
          <p:cNvSpPr txBox="1"/>
          <p:nvPr/>
        </p:nvSpPr>
        <p:spPr>
          <a:xfrm>
            <a:off x="8999824" y="4196384"/>
            <a:ext cx="2792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口诀：谁的数据谁负责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1"/>
      <p:bldP spid="5" grpId="2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2" grpId="1" animBg="1"/>
      <p:bldP spid="23" grpId="1" animBg="1"/>
      <p:bldP spid="23" grpId="2" animBg="1"/>
      <p:bldP spid="24" grpId="1" animBg="1"/>
      <p:bldP spid="24" grpId="2" animBg="1"/>
      <p:bldP spid="25" grpId="1"/>
      <p:bldP spid="25" grpId="2"/>
      <p:bldP spid="26" grpId="1"/>
      <p:bldP spid="26" grpId="2"/>
      <p:bldP spid="27" grpId="0"/>
      <p:bldP spid="28" grpId="0"/>
      <p:bldP spid="30" grpId="1"/>
      <p:bldP spid="30" grpId="2"/>
      <p:bldP spid="31" grpId="1" animBg="1"/>
      <p:bldP spid="31" grpId="2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199" y="1087200"/>
            <a:ext cx="7206813" cy="4856400"/>
          </a:xfrm>
        </p:spPr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组件的三大组成部分 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scoped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样式冲突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data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是一个函数</a:t>
            </a: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组件通信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组件通信语法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父传子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子传父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非父子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扩展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综合案例：小黑记事本 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组件版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拆分组件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进阶语法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 v-model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应用于组件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sync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ref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$refs / $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nextTick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09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E785F80-B676-0391-AB6F-1B4E14CA9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需求说明：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拆分基础组件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渲染待办任务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添加任务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删除任务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 底部合计 和 清空功能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⑥ 持久化存储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7998E5-FB25-5499-C6DA-C87AF26F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组件通信案例：小黑记事本 </a:t>
            </a:r>
            <a:r>
              <a:rPr lang="en-US" altLang="zh-CN"/>
              <a:t>- </a:t>
            </a:r>
            <a:r>
              <a:rPr lang="zh-CN" altLang="en-US"/>
              <a:t>组件版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C2C83-C4EA-A3A9-CE5E-73A99FEF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53" y="1590102"/>
            <a:ext cx="6881456" cy="43590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F2AE91-6E48-88B9-3F13-556649DD711A}"/>
              </a:ext>
            </a:extLst>
          </p:cNvPr>
          <p:cNvSpPr/>
          <p:nvPr/>
        </p:nvSpPr>
        <p:spPr>
          <a:xfrm>
            <a:off x="4613563" y="1776847"/>
            <a:ext cx="5261311" cy="18599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487A4C-B06E-E79F-50C3-02E9A62F0675}"/>
              </a:ext>
            </a:extLst>
          </p:cNvPr>
          <p:cNvSpPr/>
          <p:nvPr/>
        </p:nvSpPr>
        <p:spPr>
          <a:xfrm>
            <a:off x="4613563" y="3707612"/>
            <a:ext cx="5261311" cy="98907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E7B425-CD46-F2C7-CA50-3A9DCF07F32F}"/>
              </a:ext>
            </a:extLst>
          </p:cNvPr>
          <p:cNvSpPr/>
          <p:nvPr/>
        </p:nvSpPr>
        <p:spPr>
          <a:xfrm>
            <a:off x="4613563" y="4767485"/>
            <a:ext cx="5261311" cy="50041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A5DF-978A-1C1B-953C-CD481C05BD35}"/>
              </a:ext>
            </a:extLst>
          </p:cNvPr>
          <p:cNvSpPr txBox="1"/>
          <p:nvPr/>
        </p:nvSpPr>
        <p:spPr>
          <a:xfrm>
            <a:off x="10014086" y="2522167"/>
            <a:ext cx="155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TodoHeader</a:t>
            </a:r>
            <a:endParaRPr lang="zh-CN" altLang="en-US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E23A36-3898-3DB2-7B41-FF9F2DCFA591}"/>
              </a:ext>
            </a:extLst>
          </p:cNvPr>
          <p:cNvSpPr txBox="1"/>
          <p:nvPr/>
        </p:nvSpPr>
        <p:spPr>
          <a:xfrm>
            <a:off x="10014309" y="4017485"/>
            <a:ext cx="1411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TodoMain</a:t>
            </a:r>
            <a:endParaRPr lang="zh-CN" altLang="en-US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3A7B1E-8898-1269-1B1A-1C25CD76226F}"/>
              </a:ext>
            </a:extLst>
          </p:cNvPr>
          <p:cNvSpPr txBox="1"/>
          <p:nvPr/>
        </p:nvSpPr>
        <p:spPr>
          <a:xfrm>
            <a:off x="10003918" y="4833026"/>
            <a:ext cx="155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TodoFooter</a:t>
            </a:r>
            <a:endParaRPr lang="zh-CN" altLang="en-US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6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6" grpId="0" bldLvl="0" animBg="1"/>
      <p:bldP spid="6" grpId="1" animBg="1"/>
      <p:bldP spid="7" grpId="0" bldLvl="0" animBg="1"/>
      <p:bldP spid="7" grpId="1" animBg="1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F7A39275-ADCE-131D-A101-CE144AABDA75}"/>
              </a:ext>
            </a:extLst>
          </p:cNvPr>
          <p:cNvSpPr txBox="1">
            <a:spLocks/>
          </p:cNvSpPr>
          <p:nvPr/>
        </p:nvSpPr>
        <p:spPr>
          <a:xfrm>
            <a:off x="4378870" y="935473"/>
            <a:ext cx="7227775" cy="5662754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核心步骤：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拆分基础组件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新建组件 →   拆分存放结构   →   导入注册使用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渲染待办任务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提供数据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公共父组件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父传子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→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v-for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添加任务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收集数据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监听事件 →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子传父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传递任务  →  父组件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unshift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删除任务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监听删除携带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子传父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父组件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 底部合计 和 清空功能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底部合计：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父传子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合计展示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清空功能：监听点击 →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子传父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通知父组件  →  父组件清空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⑥ 持久化存储：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watch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监视数据变化，持久化到本地</a:t>
            </a:r>
          </a:p>
        </p:txBody>
      </p:sp>
    </p:spTree>
    <p:extLst>
      <p:ext uri="{BB962C8B-B14F-4D97-AF65-F5344CB8AC3E}">
        <p14:creationId xmlns:p14="http://schemas.microsoft.com/office/powerpoint/2010/main" val="350053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4046C-E042-47C4-3FE0-B369C2E09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20945"/>
            <a:ext cx="6300000" cy="485640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组件三大组成部分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注意点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组件通信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进阶用法</a:t>
            </a: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545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A0F721-9573-362A-8E1C-080E3857C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19309"/>
            <a:ext cx="10532085" cy="22629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</a:t>
            </a:r>
            <a:r>
              <a:rPr lang="zh-CN" altLang="en-US" b="1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本质上是一个</a:t>
            </a:r>
            <a:r>
              <a:rPr lang="zh-CN" altLang="en-US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语法糖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应用在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输入框上，就是 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r>
              <a:rPr lang="zh-CN" altLang="en-US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</a:t>
            </a:r>
            <a:r>
              <a:rPr lang="zh-CN" altLang="en-US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 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合写。</a:t>
            </a:r>
            <a:endParaRPr lang="en-US" altLang="zh-CN" b="0" dirty="0">
              <a:solidFill>
                <a:srgbClr val="2626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提供数据的双向绑定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40404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数据变，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视图跟着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 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:value 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40404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视图变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，数据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跟着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$event 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用于在模板中，获取事件对象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A56670-1A18-3810-6F3D-467324A8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0">
                <a:solidFill>
                  <a:srgbClr val="AD2A26"/>
                </a:solidFill>
                <a:effectLst/>
              </a:rPr>
              <a:t>v-model </a:t>
            </a:r>
            <a:r>
              <a:rPr lang="zh-CN" altLang="en-US"/>
              <a:t>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C9044F-DC09-CF6B-989E-814876DB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29" y="2149707"/>
            <a:ext cx="4640982" cy="86875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746A4C-1BF1-CCA0-F936-E5DB19E76E9F}"/>
              </a:ext>
            </a:extLst>
          </p:cNvPr>
          <p:cNvSpPr txBox="1"/>
          <p:nvPr/>
        </p:nvSpPr>
        <p:spPr>
          <a:xfrm>
            <a:off x="710878" y="3839539"/>
            <a:ext cx="10345591" cy="2129552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@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A56670-1A18-3810-6F3D-467324A8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>
                <a:solidFill>
                  <a:srgbClr val="AD2A26"/>
                </a:solidFill>
                <a:effectLst/>
              </a:rPr>
              <a:t>表单类组件封装 </a:t>
            </a:r>
            <a:r>
              <a:rPr lang="en-US" altLang="zh-CN" sz="2000" b="0">
                <a:solidFill>
                  <a:srgbClr val="AD2A26"/>
                </a:solidFill>
                <a:effectLst/>
              </a:rPr>
              <a:t>&amp; v-model </a:t>
            </a:r>
            <a:r>
              <a:rPr lang="zh-CN" altLang="en-US"/>
              <a:t>简化代码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DEA01F-967F-31FC-1377-D9D1778F17AE}"/>
              </a:ext>
            </a:extLst>
          </p:cNvPr>
          <p:cNvSpPr txBox="1"/>
          <p:nvPr/>
        </p:nvSpPr>
        <p:spPr>
          <a:xfrm>
            <a:off x="804662" y="3013350"/>
            <a:ext cx="6290467" cy="322659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BaseSelect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cityId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selectId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 @</a:t>
            </a:r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事件名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selecteId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91370B5A-911E-8FF6-4EB0-28A6473B60FF}"/>
              </a:ext>
            </a:extLst>
          </p:cNvPr>
          <p:cNvSpPr txBox="1">
            <a:spLocks/>
          </p:cNvSpPr>
          <p:nvPr/>
        </p:nvSpPr>
        <p:spPr>
          <a:xfrm>
            <a:off x="7109525" y="2856133"/>
            <a:ext cx="851221" cy="78636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  用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占位符 1">
            <a:extLst>
              <a:ext uri="{FF2B5EF4-FFF2-40B4-BE49-F238E27FC236}">
                <a16:creationId xmlns:a16="http://schemas.microsoft.com/office/drawing/2014/main" id="{92408E50-4BAA-1103-3C86-6FC53AF7C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19309"/>
            <a:ext cx="7342064" cy="1329641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表单类组件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父传子：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 应该是父组件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props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 过来的，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拆解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绑定数据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子传父：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监听输入，子传父传值给父组件修改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2EAE9376-D69D-505E-CBC4-40A3BE2A8FBC}"/>
              </a:ext>
            </a:extLst>
          </p:cNvPr>
          <p:cNvSpPr txBox="1">
            <a:spLocks/>
          </p:cNvSpPr>
          <p:nvPr/>
        </p:nvSpPr>
        <p:spPr>
          <a:xfrm>
            <a:off x="3284308" y="1942303"/>
            <a:ext cx="3620727" cy="513471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2D100E-27B7-FF7A-B1A7-B9D53426B839}"/>
              </a:ext>
            </a:extLst>
          </p:cNvPr>
          <p:cNvSpPr/>
          <p:nvPr/>
        </p:nvSpPr>
        <p:spPr>
          <a:xfrm>
            <a:off x="8370073" y="1519309"/>
            <a:ext cx="3251515" cy="3185626"/>
          </a:xfrm>
          <a:prstGeom prst="roundRect">
            <a:avLst>
              <a:gd name="adj" fmla="val 8466"/>
            </a:avLst>
          </a:prstGeom>
          <a:ln>
            <a:solidFill>
              <a:schemeClr val="accent2">
                <a:alpha val="89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F509D673-13CA-A39D-0217-42A5C99E2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25" y="2494606"/>
            <a:ext cx="1145286" cy="1667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文本占位符 1">
            <a:extLst>
              <a:ext uri="{FF2B5EF4-FFF2-40B4-BE49-F238E27FC236}">
                <a16:creationId xmlns:a16="http://schemas.microsoft.com/office/drawing/2014/main" id="{2AD0BD3D-711A-8928-D32B-A248BC5A4244}"/>
              </a:ext>
            </a:extLst>
          </p:cNvPr>
          <p:cNvSpPr txBox="1">
            <a:spLocks/>
          </p:cNvSpPr>
          <p:nvPr/>
        </p:nvSpPr>
        <p:spPr>
          <a:xfrm>
            <a:off x="8435359" y="1645655"/>
            <a:ext cx="1059033" cy="46283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4096DFE-91E2-0DB2-EEEE-6388119F78FE}"/>
              </a:ext>
            </a:extLst>
          </p:cNvPr>
          <p:cNvCxnSpPr>
            <a:cxnSpLocks/>
          </p:cNvCxnSpPr>
          <p:nvPr/>
        </p:nvCxnSpPr>
        <p:spPr>
          <a:xfrm>
            <a:off x="8987768" y="2101434"/>
            <a:ext cx="905826" cy="61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文本占位符 1">
            <a:extLst>
              <a:ext uri="{FF2B5EF4-FFF2-40B4-BE49-F238E27FC236}">
                <a16:creationId xmlns:a16="http://schemas.microsoft.com/office/drawing/2014/main" id="{2190E340-48AE-0C5F-2B1F-9D24FA0167DF}"/>
              </a:ext>
            </a:extLst>
          </p:cNvPr>
          <p:cNvSpPr txBox="1">
            <a:spLocks/>
          </p:cNvSpPr>
          <p:nvPr/>
        </p:nvSpPr>
        <p:spPr>
          <a:xfrm>
            <a:off x="8627720" y="2385386"/>
            <a:ext cx="874603" cy="4337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父传子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占位符 1">
            <a:extLst>
              <a:ext uri="{FF2B5EF4-FFF2-40B4-BE49-F238E27FC236}">
                <a16:creationId xmlns:a16="http://schemas.microsoft.com/office/drawing/2014/main" id="{9E68B603-F4D8-F66B-AE73-2928FC8F4783}"/>
              </a:ext>
            </a:extLst>
          </p:cNvPr>
          <p:cNvSpPr txBox="1">
            <a:spLocks/>
          </p:cNvSpPr>
          <p:nvPr/>
        </p:nvSpPr>
        <p:spPr>
          <a:xfrm>
            <a:off x="10073470" y="4209573"/>
            <a:ext cx="1007084" cy="3647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子组件</a:t>
            </a:r>
          </a:p>
        </p:txBody>
      </p: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18F07C4E-52BA-47EC-09A0-EA075837261B}"/>
              </a:ext>
            </a:extLst>
          </p:cNvPr>
          <p:cNvCxnSpPr>
            <a:cxnSpLocks/>
          </p:cNvCxnSpPr>
          <p:nvPr/>
        </p:nvCxnSpPr>
        <p:spPr>
          <a:xfrm>
            <a:off x="9247792" y="1901483"/>
            <a:ext cx="1024356" cy="545769"/>
          </a:xfrm>
          <a:prstGeom prst="curvedConnector3">
            <a:avLst>
              <a:gd name="adj1" fmla="val 72316"/>
            </a:avLst>
          </a:prstGeom>
          <a:ln w="31750" cap="flat" cmpd="sng" algn="ctr">
            <a:solidFill>
              <a:schemeClr val="accent2"/>
            </a:solidFill>
            <a:prstDash val="sys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文本占位符 1">
            <a:extLst>
              <a:ext uri="{FF2B5EF4-FFF2-40B4-BE49-F238E27FC236}">
                <a16:creationId xmlns:a16="http://schemas.microsoft.com/office/drawing/2014/main" id="{989256E0-74EF-BF9C-595C-11E5742449F8}"/>
              </a:ext>
            </a:extLst>
          </p:cNvPr>
          <p:cNvSpPr txBox="1">
            <a:spLocks/>
          </p:cNvSpPr>
          <p:nvPr/>
        </p:nvSpPr>
        <p:spPr>
          <a:xfrm>
            <a:off x="9941523" y="1667659"/>
            <a:ext cx="874603" cy="4337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子传父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1181F2-D8EF-6A16-2256-B9FB8C5B9923}"/>
              </a:ext>
            </a:extLst>
          </p:cNvPr>
          <p:cNvSpPr txBox="1">
            <a:spLocks/>
          </p:cNvSpPr>
          <p:nvPr/>
        </p:nvSpPr>
        <p:spPr>
          <a:xfrm>
            <a:off x="2499802" y="1523028"/>
            <a:ext cx="4227849" cy="513471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实现 子组件 和 父组件数据 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双向绑定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9D58DF-5534-AD4D-83B4-11641870ED78}"/>
              </a:ext>
            </a:extLst>
          </p:cNvPr>
          <p:cNvSpPr txBox="1"/>
          <p:nvPr/>
        </p:nvSpPr>
        <p:spPr>
          <a:xfrm>
            <a:off x="804663" y="4162422"/>
            <a:ext cx="6290466" cy="760095"/>
          </a:xfrm>
          <a:prstGeom prst="roundRect">
            <a:avLst>
              <a:gd name="adj" fmla="val 5839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props: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cityId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4B106AA9-123E-DA83-C512-2F1596343872}"/>
              </a:ext>
            </a:extLst>
          </p:cNvPr>
          <p:cNvSpPr/>
          <p:nvPr/>
        </p:nvSpPr>
        <p:spPr>
          <a:xfrm flipH="1">
            <a:off x="7173624" y="3691226"/>
            <a:ext cx="361246" cy="243772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CBBF36A-0891-B58C-6DC6-0D6973656872}"/>
              </a:ext>
            </a:extLst>
          </p:cNvPr>
          <p:cNvSpPr txBox="1">
            <a:spLocks/>
          </p:cNvSpPr>
          <p:nvPr/>
        </p:nvSpPr>
        <p:spPr>
          <a:xfrm>
            <a:off x="7508461" y="4594609"/>
            <a:ext cx="851221" cy="78636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子组件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  装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6CED62-472F-A4DA-023D-86D7D6BCCC17}"/>
              </a:ext>
            </a:extLst>
          </p:cNvPr>
          <p:cNvSpPr txBox="1"/>
          <p:nvPr/>
        </p:nvSpPr>
        <p:spPr>
          <a:xfrm>
            <a:off x="804663" y="4969841"/>
            <a:ext cx="6290466" cy="1169551"/>
          </a:xfrm>
          <a:prstGeom prst="roundRect">
            <a:avLst>
              <a:gd name="adj" fmla="val 1619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methods: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handleChange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$emit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事件名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CECBE4-73AB-06D4-DCC6-BC87C8B23A2F}"/>
              </a:ext>
            </a:extLst>
          </p:cNvPr>
          <p:cNvSpPr txBox="1"/>
          <p:nvPr/>
        </p:nvSpPr>
        <p:spPr>
          <a:xfrm>
            <a:off x="804662" y="3715394"/>
            <a:ext cx="6290467" cy="325636"/>
          </a:xfrm>
          <a:prstGeom prst="roundRect">
            <a:avLst>
              <a:gd name="adj" fmla="val 9802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cityId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change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handleChange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&gt;...&lt;/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56" grpId="0" animBg="1"/>
      <p:bldP spid="58" grpId="0"/>
      <p:bldP spid="60" grpId="0"/>
      <p:bldP spid="61" grpId="0"/>
      <p:bldP spid="63" grpId="0"/>
      <p:bldP spid="4" grpId="0" animBg="1"/>
      <p:bldP spid="6" grpId="0" animBg="1"/>
      <p:bldP spid="8" grpId="0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">
            <a:extLst>
              <a:ext uri="{FF2B5EF4-FFF2-40B4-BE49-F238E27FC236}">
                <a16:creationId xmlns:a16="http://schemas.microsoft.com/office/drawing/2014/main" id="{B01C74D7-179C-9127-4E25-6875CCFD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119"/>
            <a:ext cx="10720800" cy="517190"/>
          </a:xfrm>
        </p:spPr>
        <p:txBody>
          <a:bodyPr/>
          <a:lstStyle/>
          <a:p>
            <a:r>
              <a:rPr lang="zh-CN" altLang="en-US"/>
              <a:t>表单类组件封装 </a:t>
            </a:r>
            <a:r>
              <a:rPr lang="en-US" altLang="zh-CN"/>
              <a:t>&amp; v-model </a:t>
            </a:r>
            <a:r>
              <a:rPr lang="zh-CN" altLang="en-US"/>
              <a:t>简化代码</a:t>
            </a:r>
          </a:p>
        </p:txBody>
      </p:sp>
      <p:sp>
        <p:nvSpPr>
          <p:cNvPr id="38" name="文本占位符 1">
            <a:extLst>
              <a:ext uri="{FF2B5EF4-FFF2-40B4-BE49-F238E27FC236}">
                <a16:creationId xmlns:a16="http://schemas.microsoft.com/office/drawing/2014/main" id="{5C286695-52F1-023B-4B29-B4FBCCC40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19309"/>
            <a:ext cx="7372863" cy="1786881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 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简化代码，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 子组件 和 父组件数据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双向绑定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子组件中：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，事件触发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 </a:t>
            </a:r>
          </a:p>
          <a:p>
            <a:pPr marL="0" indent="0">
              <a:buNone/>
            </a:pP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父组件中：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给组件直接绑数据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占位符 1">
            <a:extLst>
              <a:ext uri="{FF2B5EF4-FFF2-40B4-BE49-F238E27FC236}">
                <a16:creationId xmlns:a16="http://schemas.microsoft.com/office/drawing/2014/main" id="{9EED41F0-CFEF-AB08-C819-E271392E1536}"/>
              </a:ext>
            </a:extLst>
          </p:cNvPr>
          <p:cNvSpPr txBox="1">
            <a:spLocks/>
          </p:cNvSpPr>
          <p:nvPr/>
        </p:nvSpPr>
        <p:spPr>
          <a:xfrm>
            <a:off x="3284308" y="1942303"/>
            <a:ext cx="3620727" cy="513471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87C5B82-71FE-0396-3B9B-7EA9085A5DAC}"/>
              </a:ext>
            </a:extLst>
          </p:cNvPr>
          <p:cNvSpPr/>
          <p:nvPr/>
        </p:nvSpPr>
        <p:spPr>
          <a:xfrm>
            <a:off x="8370073" y="1519309"/>
            <a:ext cx="3251515" cy="3185626"/>
          </a:xfrm>
          <a:prstGeom prst="roundRect">
            <a:avLst>
              <a:gd name="adj" fmla="val 8466"/>
            </a:avLst>
          </a:prstGeom>
          <a:ln>
            <a:solidFill>
              <a:schemeClr val="accent2">
                <a:alpha val="89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03567D2-6DD8-412A-6C3D-2BC6D884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25" y="2494606"/>
            <a:ext cx="1145286" cy="1667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文本占位符 1">
            <a:extLst>
              <a:ext uri="{FF2B5EF4-FFF2-40B4-BE49-F238E27FC236}">
                <a16:creationId xmlns:a16="http://schemas.microsoft.com/office/drawing/2014/main" id="{25DD4425-C0BA-4D06-D896-FFC0787016E5}"/>
              </a:ext>
            </a:extLst>
          </p:cNvPr>
          <p:cNvSpPr txBox="1">
            <a:spLocks/>
          </p:cNvSpPr>
          <p:nvPr/>
        </p:nvSpPr>
        <p:spPr>
          <a:xfrm>
            <a:off x="8435359" y="1645655"/>
            <a:ext cx="1059033" cy="46283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1C01DB1-5B75-F923-D893-A8B2D12C1326}"/>
              </a:ext>
            </a:extLst>
          </p:cNvPr>
          <p:cNvCxnSpPr>
            <a:cxnSpLocks/>
          </p:cNvCxnSpPr>
          <p:nvPr/>
        </p:nvCxnSpPr>
        <p:spPr>
          <a:xfrm>
            <a:off x="8987768" y="2101434"/>
            <a:ext cx="905826" cy="61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文本占位符 1">
            <a:extLst>
              <a:ext uri="{FF2B5EF4-FFF2-40B4-BE49-F238E27FC236}">
                <a16:creationId xmlns:a16="http://schemas.microsoft.com/office/drawing/2014/main" id="{8DF318FB-A19D-1199-1E91-0CF2DC47AA42}"/>
              </a:ext>
            </a:extLst>
          </p:cNvPr>
          <p:cNvSpPr txBox="1">
            <a:spLocks/>
          </p:cNvSpPr>
          <p:nvPr/>
        </p:nvSpPr>
        <p:spPr>
          <a:xfrm>
            <a:off x="8627720" y="2385386"/>
            <a:ext cx="874603" cy="4337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父传子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文本占位符 1">
            <a:extLst>
              <a:ext uri="{FF2B5EF4-FFF2-40B4-BE49-F238E27FC236}">
                <a16:creationId xmlns:a16="http://schemas.microsoft.com/office/drawing/2014/main" id="{BF248D6E-404E-F4C1-589B-B4ED62562B6A}"/>
              </a:ext>
            </a:extLst>
          </p:cNvPr>
          <p:cNvSpPr txBox="1">
            <a:spLocks/>
          </p:cNvSpPr>
          <p:nvPr/>
        </p:nvSpPr>
        <p:spPr>
          <a:xfrm>
            <a:off x="10073470" y="4209573"/>
            <a:ext cx="1007084" cy="3647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子组件</a:t>
            </a:r>
          </a:p>
        </p:txBody>
      </p:sp>
      <p:cxnSp>
        <p:nvCxnSpPr>
          <p:cNvPr id="48" name="曲线连接符 61">
            <a:extLst>
              <a:ext uri="{FF2B5EF4-FFF2-40B4-BE49-F238E27FC236}">
                <a16:creationId xmlns:a16="http://schemas.microsoft.com/office/drawing/2014/main" id="{8BCD3127-D1C6-8F4B-F200-2733CE0A8517}"/>
              </a:ext>
            </a:extLst>
          </p:cNvPr>
          <p:cNvCxnSpPr>
            <a:cxnSpLocks/>
          </p:cNvCxnSpPr>
          <p:nvPr/>
        </p:nvCxnSpPr>
        <p:spPr>
          <a:xfrm>
            <a:off x="9247792" y="1901483"/>
            <a:ext cx="1024356" cy="545769"/>
          </a:xfrm>
          <a:prstGeom prst="curvedConnector3">
            <a:avLst>
              <a:gd name="adj1" fmla="val 72316"/>
            </a:avLst>
          </a:prstGeom>
          <a:ln w="31750" cap="flat" cmpd="sng" algn="ctr">
            <a:solidFill>
              <a:schemeClr val="accent2"/>
            </a:solidFill>
            <a:prstDash val="sys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本占位符 1">
            <a:extLst>
              <a:ext uri="{FF2B5EF4-FFF2-40B4-BE49-F238E27FC236}">
                <a16:creationId xmlns:a16="http://schemas.microsoft.com/office/drawing/2014/main" id="{788E2E10-98E7-B0C7-6FAC-CEBCD6FEBC43}"/>
              </a:ext>
            </a:extLst>
          </p:cNvPr>
          <p:cNvSpPr txBox="1">
            <a:spLocks/>
          </p:cNvSpPr>
          <p:nvPr/>
        </p:nvSpPr>
        <p:spPr>
          <a:xfrm>
            <a:off x="9941523" y="1667659"/>
            <a:ext cx="874603" cy="4337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子传父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3E1FF54-716C-F555-A96E-7885E526F5FA}"/>
              </a:ext>
            </a:extLst>
          </p:cNvPr>
          <p:cNvSpPr txBox="1"/>
          <p:nvPr/>
        </p:nvSpPr>
        <p:spPr>
          <a:xfrm>
            <a:off x="778479" y="4340908"/>
            <a:ext cx="6290466" cy="760095"/>
          </a:xfrm>
          <a:prstGeom prst="roundRect">
            <a:avLst>
              <a:gd name="adj" fmla="val 5839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props: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FFFF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687A11BD-D117-6CA4-8548-FBB3D814D68D}"/>
              </a:ext>
            </a:extLst>
          </p:cNvPr>
          <p:cNvSpPr/>
          <p:nvPr/>
        </p:nvSpPr>
        <p:spPr>
          <a:xfrm flipH="1">
            <a:off x="7147440" y="3869712"/>
            <a:ext cx="361246" cy="243772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76A7205A-D7E4-4C96-31BF-130B2557F815}"/>
              </a:ext>
            </a:extLst>
          </p:cNvPr>
          <p:cNvSpPr txBox="1">
            <a:spLocks/>
          </p:cNvSpPr>
          <p:nvPr/>
        </p:nvSpPr>
        <p:spPr>
          <a:xfrm>
            <a:off x="7482277" y="4773095"/>
            <a:ext cx="851221" cy="78636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子组件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  装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6527D5F-697D-1328-651D-F37B9E0DAC35}"/>
              </a:ext>
            </a:extLst>
          </p:cNvPr>
          <p:cNvSpPr txBox="1"/>
          <p:nvPr/>
        </p:nvSpPr>
        <p:spPr>
          <a:xfrm>
            <a:off x="778479" y="5148327"/>
            <a:ext cx="6290466" cy="1169551"/>
          </a:xfrm>
          <a:prstGeom prst="roundRect">
            <a:avLst>
              <a:gd name="adj" fmla="val 4284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methods: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handleChange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$emit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FFFF00"/>
                </a:solidFill>
                <a:latin typeface="Consolas" panose="020B0609020204030204" pitchFamily="49" charset="0"/>
              </a:rPr>
              <a:t>'input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FC496-00AE-46AA-AC2C-D5CC09D9EBE6}"/>
              </a:ext>
            </a:extLst>
          </p:cNvPr>
          <p:cNvSpPr txBox="1"/>
          <p:nvPr/>
        </p:nvSpPr>
        <p:spPr>
          <a:xfrm>
            <a:off x="778478" y="3893880"/>
            <a:ext cx="6290467" cy="325636"/>
          </a:xfrm>
          <a:prstGeom prst="roundRect">
            <a:avLst>
              <a:gd name="adj" fmla="val 9802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FFFF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change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handleChange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&gt;...&lt;/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5CF3E4-EF00-C728-EC24-E23411842CDE}"/>
              </a:ext>
            </a:extLst>
          </p:cNvPr>
          <p:cNvSpPr txBox="1">
            <a:spLocks/>
          </p:cNvSpPr>
          <p:nvPr/>
        </p:nvSpPr>
        <p:spPr>
          <a:xfrm>
            <a:off x="4603768" y="2344479"/>
            <a:ext cx="2038311" cy="3647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:value + @input )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075A10-7C03-EC63-3A58-CDC5F712B1AA}"/>
              </a:ext>
            </a:extLst>
          </p:cNvPr>
          <p:cNvSpPr txBox="1"/>
          <p:nvPr/>
        </p:nvSpPr>
        <p:spPr>
          <a:xfrm>
            <a:off x="778478" y="3345922"/>
            <a:ext cx="6290467" cy="322659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BaseSelect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  <a:r>
              <a:rPr lang="en-US" altLang="zh-CN" sz="1400">
                <a:solidFill>
                  <a:srgbClr val="FFFF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selectId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 @</a:t>
            </a:r>
            <a:r>
              <a:rPr lang="en-US" altLang="zh-CN" sz="1400">
                <a:solidFill>
                  <a:srgbClr val="FFFF0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selecteId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 /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DC813BB-0DAA-AA5F-C568-C6A80355928E}"/>
              </a:ext>
            </a:extLst>
          </p:cNvPr>
          <p:cNvSpPr txBox="1">
            <a:spLocks/>
          </p:cNvSpPr>
          <p:nvPr/>
        </p:nvSpPr>
        <p:spPr>
          <a:xfrm>
            <a:off x="7079111" y="2944075"/>
            <a:ext cx="851221" cy="78636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  用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FB528C-85F1-BDEA-5E34-511D79007461}"/>
              </a:ext>
            </a:extLst>
          </p:cNvPr>
          <p:cNvSpPr txBox="1"/>
          <p:nvPr/>
        </p:nvSpPr>
        <p:spPr>
          <a:xfrm>
            <a:off x="778480" y="2899067"/>
            <a:ext cx="6290466" cy="325463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BaseSelect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FFFF00"/>
                </a:solidFill>
                <a:latin typeface="Consolas" panose="020B0609020204030204" pitchFamily="49" charset="0"/>
              </a:rPr>
              <a:t>v-model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selectId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BaseSelect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309A-3B8F-1FAB-431D-A91C9BFE59BD}"/>
              </a:ext>
            </a:extLst>
          </p:cNvPr>
          <p:cNvCxnSpPr>
            <a:cxnSpLocks/>
          </p:cNvCxnSpPr>
          <p:nvPr/>
        </p:nvCxnSpPr>
        <p:spPr>
          <a:xfrm>
            <a:off x="2109355" y="3479856"/>
            <a:ext cx="4328257" cy="734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  <p:bldP spid="53" grpId="0" animBg="1"/>
      <p:bldP spid="54" grpId="0" animBg="1"/>
      <p:bldP spid="3" grpId="0"/>
      <p:bldP spid="2" grpId="0" animBg="1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81405-5404-5615-7C3D-6C9CF617C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1564" y="461536"/>
            <a:ext cx="7533008" cy="5534018"/>
          </a:xfrm>
        </p:spPr>
        <p:txBody>
          <a:bodyPr/>
          <a:lstStyle/>
          <a:p>
            <a:r>
              <a:rPr lang="zh-CN" altLang="en-US" sz="1600"/>
              <a:t>表单类基础组件封装思路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      ① </a:t>
            </a:r>
            <a:r>
              <a:rPr lang="zh-CN" altLang="en-US" sz="1600">
                <a:solidFill>
                  <a:srgbClr val="C00000"/>
                </a:solidFill>
              </a:rPr>
              <a:t>父传子</a:t>
            </a:r>
            <a:r>
              <a:rPr lang="zh-CN" altLang="en-US" sz="1600"/>
              <a:t>：父组件动态传递 </a:t>
            </a:r>
            <a:r>
              <a:rPr lang="en-US" altLang="zh-CN" sz="1600">
                <a:solidFill>
                  <a:srgbClr val="C00000"/>
                </a:solidFill>
              </a:rPr>
              <a:t>prop</a:t>
            </a:r>
            <a:r>
              <a:rPr lang="en-US" altLang="zh-CN" sz="1600"/>
              <a:t> </a:t>
            </a:r>
            <a:r>
              <a:rPr lang="zh-CN" altLang="en-US" sz="1600"/>
              <a:t>数据，</a:t>
            </a:r>
            <a:r>
              <a:rPr lang="zh-CN" altLang="en-US" sz="1600">
                <a:solidFill>
                  <a:srgbClr val="C00000"/>
                </a:solidFill>
              </a:rPr>
              <a:t>拆解</a:t>
            </a:r>
            <a:r>
              <a:rPr lang="en-US" altLang="zh-CN" sz="1600">
                <a:solidFill>
                  <a:srgbClr val="C00000"/>
                </a:solidFill>
              </a:rPr>
              <a:t>v-model</a:t>
            </a:r>
            <a:r>
              <a:rPr lang="zh-CN" altLang="en-US" sz="1600"/>
              <a:t>，绑定数据</a:t>
            </a:r>
          </a:p>
          <a:p>
            <a:pPr marL="0" indent="0">
              <a:buNone/>
            </a:pPr>
            <a:r>
              <a:rPr lang="zh-CN" altLang="en-US" sz="1600"/>
              <a:t>      ② </a:t>
            </a:r>
            <a:r>
              <a:rPr lang="zh-CN" altLang="en-US" sz="1600">
                <a:solidFill>
                  <a:srgbClr val="C00000"/>
                </a:solidFill>
              </a:rPr>
              <a:t>子传父</a:t>
            </a:r>
            <a:r>
              <a:rPr lang="zh-CN" altLang="en-US" sz="1600"/>
              <a:t>：监听输入，子传父传值</a:t>
            </a:r>
            <a:r>
              <a:rPr lang="zh-CN" altLang="en-US" sz="1600">
                <a:solidFill>
                  <a:schemeClr val="tx1"/>
                </a:solidFill>
              </a:rPr>
              <a:t>给父组件修改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本质：实现了实现 </a:t>
            </a:r>
            <a:r>
              <a:rPr lang="zh-CN" altLang="en-US" sz="1600">
                <a:solidFill>
                  <a:srgbClr val="C00000"/>
                </a:solidFill>
              </a:rPr>
              <a:t>子组件 和 父组件数据 的双向绑定</a:t>
            </a:r>
            <a:endParaRPr lang="en-US" altLang="zh-CN" sz="16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2. v-model </a:t>
            </a:r>
            <a:r>
              <a:rPr lang="zh-CN" altLang="en-US" sz="1600"/>
              <a:t>简化代码的核心步骤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zh-CN" altLang="en-US" sz="1600">
                <a:solidFill>
                  <a:srgbClr val="262626"/>
                </a:solidFill>
              </a:rPr>
              <a:t>① 子组件中：</a:t>
            </a:r>
            <a:r>
              <a:rPr lang="en-US" altLang="zh-CN" sz="1600"/>
              <a:t>props </a:t>
            </a:r>
            <a:r>
              <a:rPr lang="zh-CN" altLang="en-US" sz="1600"/>
              <a:t>通过 </a:t>
            </a:r>
            <a:r>
              <a:rPr lang="en-US" altLang="zh-CN" sz="1600">
                <a:solidFill>
                  <a:srgbClr val="C00000"/>
                </a:solidFill>
              </a:rPr>
              <a:t>value </a:t>
            </a:r>
            <a:r>
              <a:rPr lang="zh-CN" altLang="en-US" sz="1600"/>
              <a:t>接收，事件触发 </a:t>
            </a:r>
            <a:r>
              <a:rPr lang="en-US" altLang="zh-CN" sz="1600">
                <a:solidFill>
                  <a:srgbClr val="C00000"/>
                </a:solidFill>
              </a:rPr>
              <a:t>input </a:t>
            </a:r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zh-CN" altLang="en-US" sz="1600">
                <a:solidFill>
                  <a:srgbClr val="262626"/>
                </a:solidFill>
              </a:rPr>
              <a:t>② 父组件中：</a:t>
            </a:r>
            <a:r>
              <a:rPr lang="en-US" altLang="zh-CN" sz="1600">
                <a:solidFill>
                  <a:srgbClr val="C00000"/>
                </a:solidFill>
              </a:rPr>
              <a:t> v-model</a:t>
            </a:r>
            <a:r>
              <a:rPr lang="en-US" altLang="zh-CN" sz="1600">
                <a:solidFill>
                  <a:srgbClr val="262626"/>
                </a:solidFill>
              </a:rPr>
              <a:t> </a:t>
            </a:r>
            <a:r>
              <a:rPr lang="zh-CN" altLang="en-US" sz="1600">
                <a:solidFill>
                  <a:srgbClr val="262626"/>
                </a:solidFill>
              </a:rPr>
              <a:t>给组件直接绑数据</a:t>
            </a:r>
            <a:endParaRPr lang="en-US" altLang="zh-CN" sz="160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3. </a:t>
            </a:r>
            <a:r>
              <a:rPr lang="zh-CN" altLang="en-US" sz="1600"/>
              <a:t>小作业：封装输入框组件，利用</a:t>
            </a:r>
            <a:r>
              <a:rPr lang="en-US" altLang="zh-CN" sz="1600"/>
              <a:t>v-model</a:t>
            </a:r>
            <a:r>
              <a:rPr lang="zh-CN" altLang="en-US" sz="1600"/>
              <a:t>简化代码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D209D-E43D-18C2-2A63-9B70EEE1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90" y="5401142"/>
            <a:ext cx="4419983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A0F721-9573-362A-8E1C-080E3857C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19310"/>
            <a:ext cx="6053601" cy="17642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子组件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父组件数据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双向绑定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，简化代码 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特点：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属性名，可以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，非固定为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封装弹框类的基础组件，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visible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 </a:t>
            </a:r>
            <a:r>
              <a:rPr lang="en-US" altLang="zh-CN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本质：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@update: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合写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A56670-1A18-3810-6F3D-467324A8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.sync</a:t>
            </a:r>
            <a:r>
              <a:rPr lang="zh-CN" altLang="en-US"/>
              <a:t> 修饰符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77FDA9-431A-93BE-AB90-7C0151E8D14B}"/>
              </a:ext>
            </a:extLst>
          </p:cNvPr>
          <p:cNvSpPr txBox="1"/>
          <p:nvPr/>
        </p:nvSpPr>
        <p:spPr>
          <a:xfrm>
            <a:off x="794008" y="3429001"/>
            <a:ext cx="5005183" cy="1451967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BaseDialog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visible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sync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isShow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 /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chemeClr val="bg2"/>
                </a:solidFill>
                <a:latin typeface="Consolas" panose="020B0609020204030204" pitchFamily="49" charset="0"/>
              </a:rPr>
              <a:t>--------------------------------------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BaseDialog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: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visible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update:visible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1FE5B-C4B6-3780-1D85-49EA4A2E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71" y="1637511"/>
            <a:ext cx="4384965" cy="4297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DFFEED11-2AB2-BB96-22AA-34C8F6AFDBF1}"/>
              </a:ext>
            </a:extLst>
          </p:cNvPr>
          <p:cNvSpPr txBox="1">
            <a:spLocks/>
          </p:cNvSpPr>
          <p:nvPr/>
        </p:nvSpPr>
        <p:spPr>
          <a:xfrm>
            <a:off x="5778824" y="3858602"/>
            <a:ext cx="851221" cy="78636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  用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3BE8C0-137C-B2E6-5CE8-D0296DEA6D08}"/>
              </a:ext>
            </a:extLst>
          </p:cNvPr>
          <p:cNvSpPr txBox="1"/>
          <p:nvPr/>
        </p:nvSpPr>
        <p:spPr>
          <a:xfrm>
            <a:off x="794008" y="5085770"/>
            <a:ext cx="5000345" cy="1235154"/>
          </a:xfrm>
          <a:prstGeom prst="roundRect">
            <a:avLst>
              <a:gd name="adj" fmla="val 6027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props: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visible: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altLang="zh-CN" sz="14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$emit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'update:visible'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6819E7B5-E048-4C29-41D3-E6671AB85120}"/>
              </a:ext>
            </a:extLst>
          </p:cNvPr>
          <p:cNvSpPr txBox="1">
            <a:spLocks/>
          </p:cNvSpPr>
          <p:nvPr/>
        </p:nvSpPr>
        <p:spPr>
          <a:xfrm>
            <a:off x="5794353" y="5360288"/>
            <a:ext cx="851221" cy="78636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子组件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  装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51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5B0FBC-6E1A-4CC2-F7A1-E5C25E08F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19309"/>
            <a:ext cx="6115947" cy="3686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 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 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$refs </a:t>
            </a:r>
            <a:r>
              <a:rPr lang="zh-CN" altLang="en-US" b="0" dirty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可以用于 </a:t>
            </a:r>
            <a:r>
              <a:rPr lang="zh-CN" altLang="en-US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 </a:t>
            </a:r>
            <a:r>
              <a:rPr lang="en-US" altLang="zh-CN" b="0" dirty="0" err="1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zh-CN" altLang="en-US" b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组件实例</a:t>
            </a:r>
            <a:endParaRPr lang="en-US" altLang="zh-CN" b="0" dirty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特点：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查找范围 → 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当前组件内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更精确稳定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b="0" dirty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 </a:t>
            </a:r>
            <a:r>
              <a:rPr lang="en-US" altLang="zh-CN" b="1" dirty="0" err="1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b="1" dirty="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rgbClr val="1E1E1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目标标签 </a:t>
            </a:r>
            <a:r>
              <a:rPr lang="en-US" altLang="zh-CN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– </a:t>
            </a:r>
            <a:r>
              <a:rPr lang="zh-CN" altLang="en-US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 </a:t>
            </a:r>
            <a:r>
              <a:rPr lang="en-US" altLang="zh-CN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 </a:t>
            </a:r>
            <a:r>
              <a:rPr lang="zh-CN" altLang="en-US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b="0" dirty="0">
              <a:solidFill>
                <a:srgbClr val="1E1E1E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1E1E1E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恰当时机</a:t>
            </a:r>
            <a:r>
              <a:rPr lang="en-US" altLang="zh-CN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 </a:t>
            </a:r>
            <a:r>
              <a:rPr lang="en-US" altLang="zh-CN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</a:t>
            </a:r>
            <a:r>
              <a:rPr lang="en-US" altLang="zh-CN" b="0" dirty="0" err="1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refs.xxx</a:t>
            </a:r>
            <a:r>
              <a:rPr lang="en-US" altLang="zh-CN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 dirty="0">
                <a:solidFill>
                  <a:srgbClr val="1E1E1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获取目标标签</a:t>
            </a:r>
            <a:endParaRPr lang="zh-CN" altLang="en-US" dirty="0">
              <a:solidFill>
                <a:srgbClr val="1E1E1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A6EDFC-2B84-B498-F892-51D6C588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 </a:t>
            </a:r>
            <a:r>
              <a:rPr lang="zh-CN" altLang="en-US"/>
              <a:t>和 </a:t>
            </a:r>
            <a:r>
              <a:rPr lang="en-US" altLang="zh-CN"/>
              <a:t>$refs 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433ED3-73B6-2D88-5A8D-65EB0C45412A}"/>
              </a:ext>
            </a:extLst>
          </p:cNvPr>
          <p:cNvSpPr txBox="1"/>
          <p:nvPr/>
        </p:nvSpPr>
        <p:spPr>
          <a:xfrm>
            <a:off x="760317" y="3201247"/>
            <a:ext cx="4489415" cy="322659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chart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Ref"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我是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渲染图表的容器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BB3B38-A067-485D-1C6E-6323A15B965F}"/>
              </a:ext>
            </a:extLst>
          </p:cNvPr>
          <p:cNvSpPr txBox="1"/>
          <p:nvPr/>
        </p:nvSpPr>
        <p:spPr>
          <a:xfrm>
            <a:off x="760317" y="4118758"/>
            <a:ext cx="4489415" cy="774383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mounted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$refs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chartRef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9EBFB5-8D52-A4CC-A033-5C72AF53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500" y="1957593"/>
            <a:ext cx="4263850" cy="2674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4DF748-418D-D118-09C5-23129D9B2772}"/>
              </a:ext>
            </a:extLst>
          </p:cNvPr>
          <p:cNvSpPr txBox="1"/>
          <p:nvPr/>
        </p:nvSpPr>
        <p:spPr>
          <a:xfrm>
            <a:off x="6124901" y="4890462"/>
            <a:ext cx="5437105" cy="510778"/>
          </a:xfrm>
          <a:prstGeom prst="roundRect">
            <a:avLst/>
          </a:prstGeom>
          <a:solidFill>
            <a:srgbClr val="252526"/>
          </a:solidFill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基于准备好的</a:t>
            </a:r>
            <a:r>
              <a:rPr lang="en-US" altLang="zh-C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zh-CN" alt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，初始化</a:t>
            </a:r>
            <a:r>
              <a:rPr lang="en-US" altLang="zh-C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echarts</a:t>
            </a:r>
            <a:r>
              <a:rPr lang="zh-CN" alt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实例</a:t>
            </a:r>
            <a:endParaRPr lang="zh-CN" alt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myChart</a:t>
            </a:r>
            <a:r>
              <a:rPr lang="en-US" altLang="zh-C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echarts</a:t>
            </a:r>
            <a:r>
              <a:rPr lang="en-US" altLang="zh-C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C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'.box'</a:t>
            </a:r>
            <a:r>
              <a:rPr lang="en-US" altLang="zh-C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EB3DD4-B339-5578-B380-DBBF8FCA80B8}"/>
              </a:ext>
            </a:extLst>
          </p:cNvPr>
          <p:cNvSpPr txBox="1"/>
          <p:nvPr/>
        </p:nvSpPr>
        <p:spPr>
          <a:xfrm>
            <a:off x="6826827" y="5553758"/>
            <a:ext cx="4595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querySelector 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查找范围 →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整个页面</a:t>
            </a:r>
            <a:endParaRPr lang="en-US" altLang="zh-CN" sz="1600" b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4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5B0FBC-6E1A-4CC2-F7A1-E5C25E08F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20800" cy="34287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需求：编辑标题</a:t>
            </a:r>
            <a:r>
              <a:rPr lang="en-US" altLang="zh-CN" b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编辑框自动聚焦</a:t>
            </a:r>
            <a:endParaRPr lang="en-US" altLang="zh-CN" b="1">
              <a:solidFill>
                <a:srgbClr val="2626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0">
                <a:solidFill>
                  <a:srgbClr val="2525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点击编辑，显示编辑框</a:t>
            </a:r>
            <a:endParaRPr lang="en-US" altLang="zh-CN" dirty="0">
              <a:solidFill>
                <a:srgbClr val="2525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2525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b="0">
                <a:solidFill>
                  <a:srgbClr val="2525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b="0">
                <a:solidFill>
                  <a:srgbClr val="2525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</a:t>
            </a:r>
            <a:r>
              <a:rPr lang="zh-CN" altLang="en-US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编辑框，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立刻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获取焦点</a:t>
            </a:r>
            <a:endParaRPr lang="en-US" altLang="zh-CN" b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525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525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</a:t>
            </a:r>
            <a:r>
              <a:rPr lang="en-US" altLang="zh-CN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显示之后</a:t>
            </a:r>
            <a:r>
              <a:rPr lang="en-US" altLang="zh-CN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，立刻获取焦点是不能成功的！</a:t>
            </a:r>
            <a:endParaRPr lang="en-US" altLang="zh-CN" b="0" dirty="0">
              <a:solidFill>
                <a:srgbClr val="2525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 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 (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提升性能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b="0" dirty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A6EDFC-2B84-B498-F892-51D6C588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异步更新、</a:t>
            </a:r>
            <a:r>
              <a:rPr lang="en-US" altLang="zh-CN"/>
              <a:t>$nextTick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6ED02-153F-B6E5-1152-29A879E2B164}"/>
              </a:ext>
            </a:extLst>
          </p:cNvPr>
          <p:cNvSpPr txBox="1"/>
          <p:nvPr/>
        </p:nvSpPr>
        <p:spPr>
          <a:xfrm>
            <a:off x="760319" y="2992581"/>
            <a:ext cx="4819597" cy="677585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en-US" altLang="zh-CN">
                <a:solidFill>
                  <a:srgbClr val="4FC1FF"/>
                </a:solidFill>
                <a:latin typeface="Consolas" panose="020B0609020204030204" pitchFamily="49" charset="0"/>
              </a:rPr>
              <a:t>isShowEdit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  </a:t>
            </a:r>
            <a:r>
              <a:rPr lang="en-US" altLang="zh-CN" b="0">
                <a:solidFill>
                  <a:srgbClr val="6D836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D8363"/>
                </a:solidFill>
                <a:effectLst/>
                <a:latin typeface="Consolas" panose="020B0609020204030204" pitchFamily="49" charset="0"/>
              </a:rPr>
              <a:t>显示输入框</a:t>
            </a:r>
            <a:endParaRPr lang="en-US" altLang="zh-CN" b="0">
              <a:solidFill>
                <a:srgbClr val="6D836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$refs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 </a:t>
            </a:r>
            <a:r>
              <a:rPr lang="en-US" altLang="zh-CN" b="0">
                <a:solidFill>
                  <a:srgbClr val="6D836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D8363"/>
                </a:solidFill>
                <a:effectLst/>
                <a:latin typeface="Consolas" panose="020B0609020204030204" pitchFamily="49" charset="0"/>
              </a:rPr>
              <a:t>获取焦点</a:t>
            </a:r>
            <a:endParaRPr lang="en-US" altLang="zh-CN" b="0">
              <a:solidFill>
                <a:srgbClr val="6D836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0086A7-49F8-E01D-374A-118AB737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62" y="1590101"/>
            <a:ext cx="2837822" cy="1264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267F36-7A2C-614E-7D10-86CFE72CA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0" y="4389312"/>
            <a:ext cx="4882965" cy="1107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AB06F7-6B94-52AD-832E-38CF00F10A68}"/>
              </a:ext>
            </a:extLst>
          </p:cNvPr>
          <p:cNvCxnSpPr>
            <a:cxnSpLocks/>
          </p:cNvCxnSpPr>
          <p:nvPr/>
        </p:nvCxnSpPr>
        <p:spPr>
          <a:xfrm>
            <a:off x="8662173" y="3034145"/>
            <a:ext cx="0" cy="1028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2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A0C1D-0DFF-4EC6-89F6-1C764317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综合案例：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F1AFA4-3C47-B83E-290F-4EC67BC8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60" y="1550095"/>
            <a:ext cx="7232007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5B0FBC-6E1A-4CC2-F7A1-E5C25E08F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$nextTick</a:t>
            </a:r>
            <a:r>
              <a:rPr lang="zh-CN" altLang="en-US" b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 </a:t>
            </a:r>
            <a:r>
              <a:rPr lang="en-US" altLang="zh-CN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更新后</a:t>
            </a:r>
            <a:r>
              <a:rPr lang="en-US" altLang="zh-CN" b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才会触发执行此方法里的函数体</a:t>
            </a:r>
            <a:endParaRPr lang="en-US" altLang="zh-CN" b="0">
              <a:solidFill>
                <a:srgbClr val="AD2B26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  <a:r>
              <a:rPr lang="en-US" altLang="zh-CN" b="1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this.$nextTick(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函数体</a:t>
            </a: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A6EDFC-2B84-B498-F892-51D6C588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异步更新、</a:t>
            </a:r>
            <a:r>
              <a:rPr lang="en-US" altLang="zh-CN"/>
              <a:t>$nextTick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4F1112-786A-24E3-CDDE-FD626C86DE35}"/>
              </a:ext>
            </a:extLst>
          </p:cNvPr>
          <p:cNvSpPr txBox="1"/>
          <p:nvPr/>
        </p:nvSpPr>
        <p:spPr>
          <a:xfrm>
            <a:off x="773224" y="2741835"/>
            <a:ext cx="4663735" cy="967978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$nextTick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$refs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7CA090-FA48-3328-344A-B3A0C1BF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62" y="1590101"/>
            <a:ext cx="2837822" cy="1264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56800B-7C08-0578-3186-5BAE2710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0" y="4389312"/>
            <a:ext cx="4882965" cy="1107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81A303-2D82-2736-6F2F-A17467C2D7A0}"/>
              </a:ext>
            </a:extLst>
          </p:cNvPr>
          <p:cNvCxnSpPr>
            <a:cxnSpLocks/>
          </p:cNvCxnSpPr>
          <p:nvPr/>
        </p:nvCxnSpPr>
        <p:spPr>
          <a:xfrm>
            <a:off x="8662173" y="3034145"/>
            <a:ext cx="0" cy="1028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81405-5404-5615-7C3D-6C9CF617C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3682" y="924790"/>
            <a:ext cx="7533008" cy="2951018"/>
          </a:xfrm>
        </p:spPr>
        <p:txBody>
          <a:bodyPr/>
          <a:lstStyle/>
          <a:p>
            <a:r>
              <a:rPr lang="en-US" altLang="zh-CN" sz="1600"/>
              <a:t>Vue</a:t>
            </a:r>
            <a:r>
              <a:rPr lang="zh-CN" altLang="en-US" sz="1600"/>
              <a:t>是异步更新 </a:t>
            </a:r>
            <a:r>
              <a:rPr lang="en-US" altLang="zh-CN" sz="1600"/>
              <a:t>DOM </a:t>
            </a:r>
            <a:r>
              <a:rPr lang="zh-CN" altLang="en-US" sz="1600"/>
              <a:t>的</a:t>
            </a:r>
            <a:endParaRPr lang="en-US" altLang="zh-CN" sz="1600"/>
          </a:p>
          <a:p>
            <a:r>
              <a:rPr lang="zh-CN" altLang="en-US" sz="1600"/>
              <a:t>想要在 </a:t>
            </a:r>
            <a:r>
              <a:rPr lang="en-US" altLang="zh-CN" sz="1600"/>
              <a:t>DOM </a:t>
            </a:r>
            <a:r>
              <a:rPr lang="zh-CN" altLang="en-US" sz="1600"/>
              <a:t>更新完成之后做某件事，可以使用 </a:t>
            </a:r>
            <a:r>
              <a:rPr lang="en-US" altLang="zh-CN" sz="1600">
                <a:solidFill>
                  <a:srgbClr val="C00000"/>
                </a:solidFill>
              </a:rPr>
              <a:t>$nextTick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E3E99F-D535-AC12-166E-27A3A278B32F}"/>
              </a:ext>
            </a:extLst>
          </p:cNvPr>
          <p:cNvSpPr txBox="1"/>
          <p:nvPr/>
        </p:nvSpPr>
        <p:spPr>
          <a:xfrm>
            <a:off x="5178970" y="3126300"/>
            <a:ext cx="3975421" cy="967978"/>
          </a:xfrm>
          <a:prstGeom prst="roundRect">
            <a:avLst>
              <a:gd name="adj" fmla="val 8101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$nextTick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6D8363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rgbClr val="6D8363"/>
                </a:solidFill>
                <a:latin typeface="Consolas" panose="020B0609020204030204" pitchFamily="49" charset="0"/>
              </a:rPr>
              <a:t>业务逻辑</a:t>
            </a:r>
            <a:endParaRPr lang="en-US" altLang="zh-CN">
              <a:solidFill>
                <a:srgbClr val="6D8363"/>
              </a:solidFill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982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199" y="1087200"/>
            <a:ext cx="7206813" cy="4856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组件的三大组成部分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scoped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样式冲突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data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是一个函数</a:t>
            </a: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组件通信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组件通信语法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什么是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prop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props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校验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props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data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区别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&amp;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单向数据流</a:t>
            </a: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综合案例：小黑记事本 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组件版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拆分组件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进阶语法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 v-model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应用于组件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sync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ref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$refs / $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nextTick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19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399E2-AE2C-241A-1D72-72C362E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组件的三大组成部分 </a:t>
            </a:r>
            <a:r>
              <a:rPr lang="en-US" altLang="zh-CN"/>
              <a:t>- </a:t>
            </a:r>
            <a:r>
              <a:rPr lang="zh-CN" altLang="en-US"/>
              <a:t>注意点说明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19CDF-0809-1AC5-9E53-6FECCA1E4A5B}"/>
              </a:ext>
            </a:extLst>
          </p:cNvPr>
          <p:cNvSpPr/>
          <p:nvPr/>
        </p:nvSpPr>
        <p:spPr>
          <a:xfrm>
            <a:off x="8551717" y="2417618"/>
            <a:ext cx="1984663" cy="113956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逻辑 </a:t>
            </a:r>
            <a:r>
              <a:rPr lang="en-US" altLang="zh-CN"/>
              <a:t>&lt;script&gt;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8D09B-1902-350B-BEFC-DBB2BB304045}"/>
              </a:ext>
            </a:extLst>
          </p:cNvPr>
          <p:cNvSpPr/>
          <p:nvPr/>
        </p:nvSpPr>
        <p:spPr>
          <a:xfrm>
            <a:off x="910936" y="2417618"/>
            <a:ext cx="1984663" cy="113956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结构 </a:t>
            </a:r>
            <a:r>
              <a:rPr lang="en-US" altLang="zh-CN"/>
              <a:t>&lt;template&gt;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339BEC7-9B10-E43D-4F7A-230D83B43986}"/>
              </a:ext>
            </a:extLst>
          </p:cNvPr>
          <p:cNvSpPr/>
          <p:nvPr/>
        </p:nvSpPr>
        <p:spPr>
          <a:xfrm>
            <a:off x="4596244" y="2421081"/>
            <a:ext cx="1984663" cy="113956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样式 </a:t>
            </a:r>
            <a:br>
              <a:rPr lang="en-US" altLang="zh-CN"/>
            </a:br>
            <a:r>
              <a:rPr lang="en-US" altLang="zh-CN"/>
              <a:t>&lt;style&gt;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30C6E3-ECD9-53CC-C206-6545FCCC8194}"/>
              </a:ext>
            </a:extLst>
          </p:cNvPr>
          <p:cNvSpPr txBox="1"/>
          <p:nvPr/>
        </p:nvSpPr>
        <p:spPr>
          <a:xfrm>
            <a:off x="910936" y="3731906"/>
            <a:ext cx="225829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只能有一个根元素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35FC40-8805-B6B6-91D9-41D71CEE20F3}"/>
              </a:ext>
            </a:extLst>
          </p:cNvPr>
          <p:cNvSpPr txBox="1"/>
          <p:nvPr/>
        </p:nvSpPr>
        <p:spPr>
          <a:xfrm>
            <a:off x="3935219" y="3731906"/>
            <a:ext cx="4024218" cy="1299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全局样式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：影响所有组件</a:t>
            </a:r>
          </a:p>
          <a:p>
            <a:pPr lvl="0">
              <a:lnSpc>
                <a:spcPct val="150000"/>
              </a:lnSpc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局部样式：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scoped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下样式，只作用于当前组件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C31C8E-77F7-D933-4A2C-645F8D31FE0F}"/>
              </a:ext>
            </a:extLst>
          </p:cNvPr>
          <p:cNvSpPr txBox="1"/>
          <p:nvPr/>
        </p:nvSpPr>
        <p:spPr>
          <a:xfrm>
            <a:off x="8173942" y="3731907"/>
            <a:ext cx="3765213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根实例独有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是一个函数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</a:p>
          <a:p>
            <a:pPr lvl="0">
              <a:lnSpc>
                <a:spcPct val="150000"/>
              </a:lnSpc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其他配置项一致</a:t>
            </a:r>
          </a:p>
        </p:txBody>
      </p:sp>
    </p:spTree>
    <p:extLst>
      <p:ext uri="{BB962C8B-B14F-4D97-AF65-F5344CB8AC3E}">
        <p14:creationId xmlns:p14="http://schemas.microsoft.com/office/powerpoint/2010/main" val="3005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1948-CE44-F8A3-707C-DBC9E32F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A26"/>
                </a:solidFill>
                <a:effectLst/>
              </a:rPr>
              <a:t>组件的样式冲突 </a:t>
            </a:r>
            <a:r>
              <a:rPr lang="en-US" altLang="zh-CN">
                <a:solidFill>
                  <a:srgbClr val="AD2A26"/>
                </a:solidFill>
                <a:effectLst/>
              </a:rPr>
              <a:t>scoped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7BB43-0A79-B08F-F78B-30DA76E0F8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默认情况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写在组件中的样式会 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全局生效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→  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因此很容易造成多个组件之间的样式冲突问题。 </a:t>
            </a:r>
            <a:endParaRPr lang="en-US" altLang="zh-CN" b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 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全局样式</a:t>
            </a: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默认组件中的样式会作用到全局 </a:t>
            </a:r>
            <a:endParaRPr lang="en-US" altLang="zh-CN" b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局部样式</a:t>
            </a: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可以给组件加上 </a:t>
            </a:r>
            <a:r>
              <a:rPr lang="en-US" altLang="zh-CN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scoped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</a:t>
            </a: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可以让样式只作用于当前组件</a:t>
            </a:r>
            <a:br>
              <a:rPr lang="en-US" altLang="zh-CN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en-US" altLang="zh-CN" b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scoped</a:t>
            </a:r>
            <a:r>
              <a:rPr lang="zh-CN" altLang="en-US" b="1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原理？ </a:t>
            </a:r>
            <a:endParaRPr lang="zh-CN" altLang="en-US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当前组件内标签都被添加 </a:t>
            </a:r>
            <a:r>
              <a:rPr lang="en-US" altLang="zh-CN" b="0"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data-v-hash</a:t>
            </a:r>
            <a:r>
              <a:rPr lang="zh-CN" altLang="en-US" b="0"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zh-CN" altLang="en-US" b="0">
                <a:solidFill>
                  <a:srgbClr val="2626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的属性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css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选择器都被添加</a:t>
            </a:r>
            <a:r>
              <a:rPr lang="zh-CN" altLang="en-US" b="0"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0"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[data-v-hash</a:t>
            </a:r>
            <a:r>
              <a:rPr lang="zh-CN" altLang="en-US" b="0"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b="0"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的属性选择器 </a:t>
            </a:r>
            <a:endParaRPr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最终效果</a:t>
            </a: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必须是当前组件的元素</a:t>
            </a: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才会有这个自定义属性</a:t>
            </a:r>
            <a:r>
              <a:rPr lang="en-US" altLang="zh-CN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才会被这个样式作用到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9DCC9B-89C2-6445-0206-C2CA2839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12" y="5158709"/>
            <a:ext cx="3267016" cy="842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3EDE0E-38BF-6C99-7D7A-F611C646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0" y="5158709"/>
            <a:ext cx="3322608" cy="800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1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1948-CE44-F8A3-707C-DBC9E32F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</a:t>
            </a:r>
            <a:r>
              <a:rPr lang="zh-CN" altLang="en-US"/>
              <a:t>是一个函数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7BB43-0A79-B08F-F78B-30DA76E0F8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0720799" cy="106361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一个组件的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</a:t>
            </a: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选项必须是一个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。→   保证每个组件实例，维护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独立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的一份数据对象。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每次创建新的组件实例，都会新执行一次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函数，得到一个新对象。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CD338C-25CE-0497-DA0B-7F482C62AA90}"/>
              </a:ext>
            </a:extLst>
          </p:cNvPr>
          <p:cNvSpPr txBox="1"/>
          <p:nvPr/>
        </p:nvSpPr>
        <p:spPr>
          <a:xfrm>
            <a:off x="711530" y="3385937"/>
            <a:ext cx="2814153" cy="1634490"/>
          </a:xfrm>
          <a:prstGeom prst="roundRect">
            <a:avLst>
              <a:gd name="adj" fmla="val 12217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10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BDFFEC-F9F6-3F0D-7A81-AED031ABD439}"/>
              </a:ext>
            </a:extLst>
          </p:cNvPr>
          <p:cNvSpPr txBox="1"/>
          <p:nvPr/>
        </p:nvSpPr>
        <p:spPr>
          <a:xfrm>
            <a:off x="4536714" y="2854948"/>
            <a:ext cx="2059081" cy="394335"/>
          </a:xfrm>
          <a:prstGeom prst="roundRect">
            <a:avLst>
              <a:gd name="adj" fmla="val 12217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10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AFDA51-3B0F-673D-5191-3963E3AAA390}"/>
              </a:ext>
            </a:extLst>
          </p:cNvPr>
          <p:cNvSpPr txBox="1"/>
          <p:nvPr/>
        </p:nvSpPr>
        <p:spPr>
          <a:xfrm>
            <a:off x="4536714" y="4046911"/>
            <a:ext cx="2059081" cy="394335"/>
          </a:xfrm>
          <a:prstGeom prst="roundRect">
            <a:avLst>
              <a:gd name="adj" fmla="val 12217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10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5080B0-8097-5533-85F8-2AFC68C34F42}"/>
              </a:ext>
            </a:extLst>
          </p:cNvPr>
          <p:cNvSpPr txBox="1"/>
          <p:nvPr/>
        </p:nvSpPr>
        <p:spPr>
          <a:xfrm>
            <a:off x="4536713" y="5256340"/>
            <a:ext cx="2059081" cy="394335"/>
          </a:xfrm>
          <a:prstGeom prst="roundRect">
            <a:avLst>
              <a:gd name="adj" fmla="val 12217"/>
            </a:avLst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10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A63A96-EB58-C94C-6666-AF59CCBA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20" y="2575823"/>
            <a:ext cx="3208298" cy="95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231FAF-1DDE-0AA2-09FD-DD83302C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21" y="3767788"/>
            <a:ext cx="3208298" cy="95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63B3F4-425E-6594-C81B-CC40011A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20" y="4977219"/>
            <a:ext cx="3208298" cy="95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897F376-83EB-5798-17F2-F3CAC954E8D5}"/>
              </a:ext>
            </a:extLst>
          </p:cNvPr>
          <p:cNvCxnSpPr>
            <a:cxnSpLocks/>
          </p:cNvCxnSpPr>
          <p:nvPr/>
        </p:nvCxnSpPr>
        <p:spPr>
          <a:xfrm flipV="1">
            <a:off x="3667099" y="3015583"/>
            <a:ext cx="825405" cy="391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AFA809C-1D29-EE86-B6D7-7C03C6639D9D}"/>
              </a:ext>
            </a:extLst>
          </p:cNvPr>
          <p:cNvCxnSpPr>
            <a:cxnSpLocks/>
          </p:cNvCxnSpPr>
          <p:nvPr/>
        </p:nvCxnSpPr>
        <p:spPr>
          <a:xfrm>
            <a:off x="3683430" y="4244078"/>
            <a:ext cx="853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ED8065-4077-C9C3-331C-8D65E1E5267E}"/>
              </a:ext>
            </a:extLst>
          </p:cNvPr>
          <p:cNvCxnSpPr>
            <a:cxnSpLocks/>
          </p:cNvCxnSpPr>
          <p:nvPr/>
        </p:nvCxnSpPr>
        <p:spPr>
          <a:xfrm>
            <a:off x="3655532" y="4962768"/>
            <a:ext cx="828310" cy="47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A2645-A75B-CD3C-1BA4-229368160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8819" y="673331"/>
            <a:ext cx="7793181" cy="4708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组件三大组成部分的注意点：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结构：有且只能一个根元素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样式：默认全局样式，加上 </a:t>
            </a:r>
            <a:r>
              <a:rPr lang="en-US" altLang="zh-CN">
                <a:solidFill>
                  <a:srgbClr val="C00000"/>
                </a:solidFill>
              </a:rPr>
              <a:t>scoped</a:t>
            </a:r>
            <a:r>
              <a:rPr lang="en-US" altLang="zh-CN"/>
              <a:t> </a:t>
            </a:r>
            <a:r>
              <a:rPr lang="zh-CN" altLang="en-US"/>
              <a:t>局部样式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逻辑：</a:t>
            </a:r>
            <a:r>
              <a:rPr lang="en-US" altLang="zh-CN">
                <a:solidFill>
                  <a:srgbClr val="C00000"/>
                </a:solidFill>
              </a:rPr>
              <a:t>data</a:t>
            </a:r>
            <a:r>
              <a:rPr lang="zh-CN" altLang="en-US">
                <a:solidFill>
                  <a:srgbClr val="C00000"/>
                </a:solidFill>
              </a:rPr>
              <a:t>是一个函数</a:t>
            </a:r>
            <a:r>
              <a:rPr lang="zh-CN" altLang="en-US"/>
              <a:t>，保证数据独立。</a:t>
            </a:r>
          </a:p>
        </p:txBody>
      </p:sp>
    </p:spTree>
    <p:extLst>
      <p:ext uri="{BB962C8B-B14F-4D97-AF65-F5344CB8AC3E}">
        <p14:creationId xmlns:p14="http://schemas.microsoft.com/office/powerpoint/2010/main" val="34007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4046C-E042-47C4-3FE0-B369C2E09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20945"/>
            <a:ext cx="6300000" cy="485640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组件三大组成部分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注意点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组件通信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进阶用法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868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35014</TotalTime>
  <Words>2155</Words>
  <Application>Microsoft Office PowerPoint</Application>
  <PresentationFormat>宽屏</PresentationFormat>
  <Paragraphs>321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Alibaba PuHuiTi B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PowerPoint 演示文稿</vt:lpstr>
      <vt:lpstr>综合案例：</vt:lpstr>
      <vt:lpstr>PowerPoint 演示文稿</vt:lpstr>
      <vt:lpstr>组件的三大组成部分 - 注意点说明</vt:lpstr>
      <vt:lpstr>组件的样式冲突 scoped</vt:lpstr>
      <vt:lpstr>data 是一个函数</vt:lpstr>
      <vt:lpstr>PowerPoint 演示文稿</vt:lpstr>
      <vt:lpstr>PowerPoint 演示文稿</vt:lpstr>
      <vt:lpstr>什么是组件通信</vt:lpstr>
      <vt:lpstr>不同的组件关系 和 组件通信方案分类</vt:lpstr>
      <vt:lpstr>组件通信解决方案：</vt:lpstr>
      <vt:lpstr>父子通信流程图：</vt:lpstr>
      <vt:lpstr>父 →  子</vt:lpstr>
      <vt:lpstr>子 →  父</vt:lpstr>
      <vt:lpstr>PowerPoint 演示文稿</vt:lpstr>
      <vt:lpstr>什么是 prop</vt:lpstr>
      <vt:lpstr>props 校验</vt:lpstr>
      <vt:lpstr>prop &amp; data、单向数据流</vt:lpstr>
      <vt:lpstr>组件通信案例：小黑记事本 - 组件版</vt:lpstr>
      <vt:lpstr>PowerPoint 演示文稿</vt:lpstr>
      <vt:lpstr>PowerPoint 演示文稿</vt:lpstr>
      <vt:lpstr>v-model 原理</vt:lpstr>
      <vt:lpstr>表单类组件封装 &amp; v-model 简化代码</vt:lpstr>
      <vt:lpstr>表单类组件封装 &amp; v-model 简化代码</vt:lpstr>
      <vt:lpstr>PowerPoint 演示文稿</vt:lpstr>
      <vt:lpstr>.sync 修饰符</vt:lpstr>
      <vt:lpstr>ref 和 $refs </vt:lpstr>
      <vt:lpstr>Vue异步更新、$nextTick</vt:lpstr>
      <vt:lpstr>Vue异步更新、$nextTick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15247</cp:revision>
  <dcterms:created xsi:type="dcterms:W3CDTF">2020-03-31T03:23:00Z</dcterms:created>
  <dcterms:modified xsi:type="dcterms:W3CDTF">2023-04-28T12:25:17Z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2052-11.1.0.12598</vt:lpwstr>
  </property>
</Properties>
</file>