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53"/>
  </p:notesMasterIdLst>
  <p:handoutMasterIdLst>
    <p:handoutMasterId r:id="rId54"/>
  </p:handoutMasterIdLst>
  <p:sldIdLst>
    <p:sldId id="533" r:id="rId4"/>
    <p:sldId id="785" r:id="rId5"/>
    <p:sldId id="671" r:id="rId6"/>
    <p:sldId id="678" r:id="rId7"/>
    <p:sldId id="752" r:id="rId8"/>
    <p:sldId id="680" r:id="rId9"/>
    <p:sldId id="682" r:id="rId10"/>
    <p:sldId id="790" r:id="rId11"/>
    <p:sldId id="754" r:id="rId12"/>
    <p:sldId id="779" r:id="rId13"/>
    <p:sldId id="538" r:id="rId14"/>
    <p:sldId id="657" r:id="rId15"/>
    <p:sldId id="658" r:id="rId16"/>
    <p:sldId id="660" r:id="rId17"/>
    <p:sldId id="772" r:id="rId18"/>
    <p:sldId id="661" r:id="rId19"/>
    <p:sldId id="791" r:id="rId20"/>
    <p:sldId id="769" r:id="rId21"/>
    <p:sldId id="770" r:id="rId22"/>
    <p:sldId id="768" r:id="rId23"/>
    <p:sldId id="774" r:id="rId24"/>
    <p:sldId id="775" r:id="rId25"/>
    <p:sldId id="792" r:id="rId26"/>
    <p:sldId id="781" r:id="rId27"/>
    <p:sldId id="782" r:id="rId28"/>
    <p:sldId id="783" r:id="rId29"/>
    <p:sldId id="773" r:id="rId30"/>
    <p:sldId id="777" r:id="rId31"/>
    <p:sldId id="605" r:id="rId32"/>
    <p:sldId id="606" r:id="rId33"/>
    <p:sldId id="793" r:id="rId34"/>
    <p:sldId id="602" r:id="rId35"/>
    <p:sldId id="613" r:id="rId36"/>
    <p:sldId id="629" r:id="rId37"/>
    <p:sldId id="628" r:id="rId38"/>
    <p:sldId id="633" r:id="rId39"/>
    <p:sldId id="635" r:id="rId40"/>
    <p:sldId id="634" r:id="rId41"/>
    <p:sldId id="794" r:id="rId42"/>
    <p:sldId id="638" r:id="rId43"/>
    <p:sldId id="644" r:id="rId44"/>
    <p:sldId id="795" r:id="rId45"/>
    <p:sldId id="643" r:id="rId46"/>
    <p:sldId id="786" r:id="rId47"/>
    <p:sldId id="796" r:id="rId48"/>
    <p:sldId id="646" r:id="rId49"/>
    <p:sldId id="789" r:id="rId50"/>
    <p:sldId id="787" r:id="rId51"/>
    <p:sldId id="264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B636A618-6940-41E8-82CB-62ECC432716C}">
          <p14:sldIdLst>
            <p14:sldId id="533"/>
            <p14:sldId id="785"/>
          </p14:sldIdLst>
        </p14:section>
        <p14:section name="01.AJAX概念和axios使用" id="{786E7714-96AC-4965-B8B0-A48400ABCDD6}">
          <p14:sldIdLst>
            <p14:sldId id="671"/>
            <p14:sldId id="678"/>
            <p14:sldId id="752"/>
            <p14:sldId id="680"/>
            <p14:sldId id="682"/>
          </p14:sldIdLst>
        </p14:section>
        <p14:section name="02.认识URL" id="{3806A84B-132E-4B97-8ABF-A05AE8A5048D}">
          <p14:sldIdLst>
            <p14:sldId id="790"/>
            <p14:sldId id="754"/>
            <p14:sldId id="779"/>
            <p14:sldId id="538"/>
            <p14:sldId id="657"/>
            <p14:sldId id="658"/>
            <p14:sldId id="660"/>
            <p14:sldId id="772"/>
            <p14:sldId id="661"/>
          </p14:sldIdLst>
        </p14:section>
        <p14:section name="03.查询参数" id="{567825D7-F140-431F-8172-DBCFAE9AE476}">
          <p14:sldIdLst>
            <p14:sldId id="791"/>
            <p14:sldId id="769"/>
            <p14:sldId id="770"/>
            <p14:sldId id="768"/>
          </p14:sldIdLst>
        </p14:section>
        <p14:section name="04.案例-查询-地区列表" id="{BDA4C820-A575-4117-8607-41185D5AD88C}">
          <p14:sldIdLst>
            <p14:sldId id="774"/>
            <p14:sldId id="775"/>
          </p14:sldIdLst>
        </p14:section>
        <p14:section name="05.常用请求方法和数据提交" id="{F6A4543B-F661-4C19-9DA8-2518A0E58585}">
          <p14:sldIdLst>
            <p14:sldId id="792"/>
            <p14:sldId id="781"/>
            <p14:sldId id="782"/>
            <p14:sldId id="783"/>
            <p14:sldId id="773"/>
            <p14:sldId id="777"/>
          </p14:sldIdLst>
        </p14:section>
        <p14:section name="06.axios错误处理" id="{25C43556-5057-40B4-9F8D-9CE898E76E15}">
          <p14:sldIdLst>
            <p14:sldId id="605"/>
            <p14:sldId id="606"/>
          </p14:sldIdLst>
        </p14:section>
        <p14:section name="07.HTTP协议-请求报文" id="{B789AEBC-4C6A-4F9B-96F2-0BFB8167D56F}">
          <p14:sldIdLst>
            <p14:sldId id="793"/>
            <p14:sldId id="602"/>
            <p14:sldId id="613"/>
            <p14:sldId id="629"/>
          </p14:sldIdLst>
        </p14:section>
        <p14:section name="08.请求报文-错误排查" id="{3D265A6D-5F5C-45D2-B8E8-407BF9A90328}">
          <p14:sldIdLst>
            <p14:sldId id="628"/>
          </p14:sldIdLst>
        </p14:section>
        <p14:section name="09.HTTP协议-响应报文" id="{36B38AC0-377D-4E33-86B9-B38646076FFE}">
          <p14:sldIdLst>
            <p14:sldId id="633"/>
            <p14:sldId id="635"/>
            <p14:sldId id="634"/>
          </p14:sldIdLst>
        </p14:section>
        <p14:section name="10.接口文档" id="{1C2AC085-3775-4B1D-8C67-8F4B4E020051}">
          <p14:sldIdLst>
            <p14:sldId id="794"/>
            <p14:sldId id="638"/>
            <p14:sldId id="644"/>
          </p14:sldIdLst>
        </p14:section>
        <p14:section name="11.案例-用户登录-主要业务" id="{07A601EA-C9B5-43C8-9F84-D2E2A8ADB53E}">
          <p14:sldIdLst>
            <p14:sldId id="795"/>
            <p14:sldId id="643"/>
          </p14:sldIdLst>
        </p14:section>
        <p14:section name="12.案例-用户登录-提示信息" id="{B3D971BB-60E7-44A4-BA8C-8256134777C0}">
          <p14:sldIdLst>
            <p14:sldId id="786"/>
          </p14:sldIdLst>
        </p14:section>
        <p14:section name="13.form-serialize插件" id="{610A1979-0341-4BD9-8746-9806FE7C8901}">
          <p14:sldIdLst>
            <p14:sldId id="796"/>
            <p14:sldId id="646"/>
            <p14:sldId id="789"/>
          </p14:sldIdLst>
        </p14:section>
        <p14:section name="14.案例-用户登录-form-serialize使用" id="{89E4466F-C5D8-457C-90A9-14C55868763D}">
          <p14:sldIdLst>
            <p14:sldId id="787"/>
          </p14:sldIdLst>
        </p14:section>
        <p14:section name="结束" id="{E3E7E6E3-CC1E-4C82-962F-F709400CA52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AD2B26"/>
    <a:srgbClr val="4C5252"/>
    <a:srgbClr val="558ED5"/>
    <a:srgbClr val="FEC363"/>
    <a:srgbClr val="EF9345"/>
    <a:srgbClr val="75A45B"/>
    <a:srgbClr val="32BF72"/>
    <a:srgbClr val="C1ECD4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6" autoAdjust="0"/>
    <p:restoredTop sz="95852" autoAdjust="0"/>
  </p:normalViewPr>
  <p:slideViewPr>
    <p:cSldViewPr snapToGrid="0">
      <p:cViewPr varScale="1">
        <p:scale>
          <a:sx n="100" d="100"/>
          <a:sy n="100" d="100"/>
        </p:scale>
        <p:origin x="120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eima.com/images/logo.png" TargetMode="External"/><Relationship Id="rId2" Type="http://schemas.openxmlformats.org/officeDocument/2006/relationships/hyperlink" Target="https://www.baidu.com/index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hyperlink" Target="http://hmajax.itheima.net/api/provin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majax.itheima.net/api/new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majax.itheima.net/api/city?pname=&#27827;&#21271;&#30465;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majax.itheima.net/api/area?pname=&#21271;&#20140;&amp;cname=&#21271;&#20140;&#24066;" TargetMode="External"/><Relationship Id="rId2" Type="http://schemas.openxmlformats.org/officeDocument/2006/relationships/hyperlink" Target="http://hmajax.itheima.net/api/area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hmajax.itheima.net/api/register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Guide/AJAX/Getting_Started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xios-http.com/zh/" TargetMode="Externa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hyperlink" Target="https://www.apifox.cn/apidoc/project-1937884/doc-1695440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dn.jsdelivr.net/npm/axios/dist/axios.min.js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majax.itheima.net/api/provinc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kumimoji="1" lang="zh-CN" altLang="en-US" sz="5400">
                <a:latin typeface="+mn-lt"/>
                <a:ea typeface="+mn-ea"/>
                <a:cs typeface="+mn-ea"/>
                <a:sym typeface="+mn-lt"/>
              </a:rPr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8099" y="3457853"/>
            <a:ext cx="10540999" cy="630237"/>
          </a:xfrm>
        </p:spPr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让数据活起来</a:t>
            </a:r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9"/>
    </mc:Choice>
    <mc:Fallback xmlns="">
      <p:transition advTm="23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0880" y="1493548"/>
            <a:ext cx="1072080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定义：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例如：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2"/>
              </a:rPr>
              <a:t>https://www.baidu.com/index.html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https://www.itheima.com/images/logo.png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4"/>
              </a:rPr>
              <a:t>http://hmajax.itheima.net/api/province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...</a:t>
            </a: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概念：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就是</a:t>
            </a:r>
            <a:r>
              <a:rPr lang="zh-CN" altLang="en-US">
                <a:solidFill>
                  <a:srgbClr val="AE4336"/>
                </a:solidFill>
                <a:latin typeface="+mn-lt"/>
                <a:ea typeface="+mn-ea"/>
                <a:cs typeface="+mn-ea"/>
                <a:sym typeface="+mn-lt"/>
              </a:rPr>
              <a:t>统一资源定位符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，简称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网址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，用于访问网络上的</a:t>
            </a:r>
            <a:r>
              <a:rPr lang="zh-CN" altLang="en-US">
                <a:solidFill>
                  <a:srgbClr val="AE4336"/>
                </a:solidFill>
                <a:latin typeface="+mn-lt"/>
                <a:ea typeface="+mn-ea"/>
                <a:cs typeface="+mn-ea"/>
                <a:sym typeface="+mn-lt"/>
              </a:rPr>
              <a:t>资源</a:t>
            </a:r>
            <a:endParaRPr lang="en-US" altLang="zh-CN">
              <a:solidFill>
                <a:srgbClr val="AE4336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像" descr="图像">
            <a:extLst>
              <a:ext uri="{FF2B5EF4-FFF2-40B4-BE49-F238E27FC236}">
                <a16:creationId xmlns:a16="http://schemas.microsoft.com/office/drawing/2014/main" id="{C2574718-623F-5792-C2F7-3FA610FC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311" y="1596688"/>
            <a:ext cx="10116449" cy="924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844CD8-2038-83D9-38CC-C7ECF0B00035}"/>
              </a:ext>
            </a:extLst>
          </p:cNvPr>
          <p:cNvCxnSpPr>
            <a:cxnSpLocks/>
          </p:cNvCxnSpPr>
          <p:nvPr/>
        </p:nvCxnSpPr>
        <p:spPr>
          <a:xfrm>
            <a:off x="1405311" y="1882559"/>
            <a:ext cx="14476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E33719F-1466-BEF1-7F4B-6D4EDC939BBA}"/>
              </a:ext>
            </a:extLst>
          </p:cNvPr>
          <p:cNvCxnSpPr>
            <a:cxnSpLocks/>
          </p:cNvCxnSpPr>
          <p:nvPr/>
        </p:nvCxnSpPr>
        <p:spPr>
          <a:xfrm>
            <a:off x="2781350" y="2175906"/>
            <a:ext cx="8051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右 3">
            <a:extLst>
              <a:ext uri="{FF2B5EF4-FFF2-40B4-BE49-F238E27FC236}">
                <a16:creationId xmlns:a16="http://schemas.microsoft.com/office/drawing/2014/main" id="{BD2BE042-6099-EC3B-A650-AEB537FB6785}"/>
              </a:ext>
            </a:extLst>
          </p:cNvPr>
          <p:cNvSpPr/>
          <p:nvPr/>
        </p:nvSpPr>
        <p:spPr>
          <a:xfrm>
            <a:off x="5548545" y="3295559"/>
            <a:ext cx="674703" cy="221941"/>
          </a:xfrm>
          <a:prstGeom prst="right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CE9985C-E4B9-943E-9D19-7B7203B753BF}"/>
              </a:ext>
            </a:extLst>
          </p:cNvPr>
          <p:cNvSpPr/>
          <p:nvPr/>
        </p:nvSpPr>
        <p:spPr>
          <a:xfrm>
            <a:off x="5548546" y="3710460"/>
            <a:ext cx="674703" cy="221941"/>
          </a:xfrm>
          <a:prstGeom prst="right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B179A7-FA45-62FD-8C2E-1163976043BE}"/>
              </a:ext>
            </a:extLst>
          </p:cNvPr>
          <p:cNvSpPr/>
          <p:nvPr/>
        </p:nvSpPr>
        <p:spPr>
          <a:xfrm>
            <a:off x="5548546" y="4114937"/>
            <a:ext cx="674703" cy="221941"/>
          </a:xfrm>
          <a:prstGeom prst="right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6FFDC0-A2CB-7E5F-B6FF-14EB90535F0B}"/>
              </a:ext>
            </a:extLst>
          </p:cNvPr>
          <p:cNvSpPr txBox="1"/>
          <p:nvPr/>
        </p:nvSpPr>
        <p:spPr>
          <a:xfrm>
            <a:off x="6247777" y="365215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图片资源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F18B36-F4E7-F830-24B1-E2F428E40CC0}"/>
              </a:ext>
            </a:extLst>
          </p:cNvPr>
          <p:cNvSpPr txBox="1"/>
          <p:nvPr/>
        </p:nvSpPr>
        <p:spPr>
          <a:xfrm>
            <a:off x="6247777" y="4067129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数据资源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B14CFB-2D5B-D102-758C-68F3B69D4F7A}"/>
              </a:ext>
            </a:extLst>
          </p:cNvPr>
          <p:cNvSpPr txBox="1"/>
          <p:nvPr/>
        </p:nvSpPr>
        <p:spPr>
          <a:xfrm>
            <a:off x="6247777" y="323725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网页资源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28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的组成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组成：</a:t>
            </a: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2898BF-0668-F74E-5F24-67AFE81C0F3B}"/>
              </a:ext>
            </a:extLst>
          </p:cNvPr>
          <p:cNvSpPr txBox="1"/>
          <p:nvPr/>
        </p:nvSpPr>
        <p:spPr>
          <a:xfrm>
            <a:off x="1554260" y="4148133"/>
            <a:ext cx="610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rgbClr val="AD2B26"/>
                </a:solidFill>
                <a:cs typeface="+mn-ea"/>
                <a:sym typeface="+mn-lt"/>
              </a:rPr>
              <a:t>http://</a:t>
            </a:r>
            <a:r>
              <a:rPr lang="en-US" altLang="zh-CN" sz="2400">
                <a:solidFill>
                  <a:srgbClr val="558ED5"/>
                </a:solidFill>
                <a:cs typeface="+mn-ea"/>
                <a:sym typeface="+mn-lt"/>
              </a:rPr>
              <a:t>hmajax.itheima.net</a:t>
            </a:r>
            <a:r>
              <a:rPr lang="en-US" altLang="zh-CN" sz="2400">
                <a:solidFill>
                  <a:srgbClr val="00B050"/>
                </a:solidFill>
                <a:cs typeface="+mn-ea"/>
                <a:sym typeface="+mn-lt"/>
              </a:rPr>
              <a:t>/api/province</a:t>
            </a:r>
            <a:endParaRPr lang="zh-CN" altLang="en-US" sz="2400" dirty="0">
              <a:solidFill>
                <a:srgbClr val="7030A0"/>
              </a:solidFill>
              <a:cs typeface="+mn-ea"/>
              <a:sym typeface="+mn-lt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A98A9F31-D83E-DF49-0AE8-EAF536FB00BE}"/>
              </a:ext>
            </a:extLst>
          </p:cNvPr>
          <p:cNvSpPr/>
          <p:nvPr/>
        </p:nvSpPr>
        <p:spPr>
          <a:xfrm rot="16200000">
            <a:off x="1762626" y="4476380"/>
            <a:ext cx="358150" cy="537678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45060D7E-45BC-F40A-9B8C-F78567240D1D}"/>
              </a:ext>
            </a:extLst>
          </p:cNvPr>
          <p:cNvSpPr/>
          <p:nvPr/>
        </p:nvSpPr>
        <p:spPr>
          <a:xfrm rot="16200000">
            <a:off x="3885412" y="3382505"/>
            <a:ext cx="358150" cy="2725425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AF11F5A8-9E52-1897-18AD-A6D956D5D1D5}"/>
              </a:ext>
            </a:extLst>
          </p:cNvPr>
          <p:cNvSpPr/>
          <p:nvPr/>
        </p:nvSpPr>
        <p:spPr>
          <a:xfrm rot="16200000">
            <a:off x="6315180" y="3764475"/>
            <a:ext cx="358150" cy="1961485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CA4BE9-E4E7-322A-7AA1-B86953E0CB37}"/>
              </a:ext>
            </a:extLst>
          </p:cNvPr>
          <p:cNvSpPr txBox="1"/>
          <p:nvPr/>
        </p:nvSpPr>
        <p:spPr>
          <a:xfrm>
            <a:off x="1592294" y="5006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AD2B26"/>
                </a:solidFill>
                <a:cs typeface="+mn-ea"/>
                <a:sym typeface="+mn-lt"/>
              </a:rPr>
              <a:t>协议</a:t>
            </a:r>
            <a:endParaRPr lang="zh-CN" altLang="en-US" dirty="0">
              <a:solidFill>
                <a:srgbClr val="AD2B26"/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AA8E45D-7355-D3AD-4195-17F10F750200}"/>
              </a:ext>
            </a:extLst>
          </p:cNvPr>
          <p:cNvSpPr txBox="1"/>
          <p:nvPr/>
        </p:nvSpPr>
        <p:spPr>
          <a:xfrm>
            <a:off x="3727817" y="501158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558ED5"/>
                </a:solidFill>
                <a:cs typeface="+mn-ea"/>
                <a:sym typeface="+mn-lt"/>
              </a:rPr>
              <a:t>域名</a:t>
            </a:r>
            <a:endParaRPr lang="zh-CN" altLang="en-US" dirty="0">
              <a:solidFill>
                <a:srgbClr val="558ED5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5C0EE9E-296E-46CF-192C-3C56554AD786}"/>
              </a:ext>
            </a:extLst>
          </p:cNvPr>
          <p:cNvSpPr txBox="1"/>
          <p:nvPr/>
        </p:nvSpPr>
        <p:spPr>
          <a:xfrm>
            <a:off x="5946669" y="501309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00B050"/>
                </a:solidFill>
                <a:cs typeface="+mn-ea"/>
                <a:sym typeface="+mn-lt"/>
              </a:rPr>
              <a:t>资源路径</a:t>
            </a:r>
            <a:endParaRPr lang="zh-CN" altLang="en-US" dirty="0">
              <a:solidFill>
                <a:srgbClr val="00B050"/>
              </a:solidFill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BA5055-3EA2-5590-9BD0-46CF2010EA0D}"/>
              </a:ext>
            </a:extLst>
          </p:cNvPr>
          <p:cNvGrpSpPr/>
          <p:nvPr/>
        </p:nvGrpSpPr>
        <p:grpSpPr>
          <a:xfrm>
            <a:off x="1823519" y="2812651"/>
            <a:ext cx="639919" cy="784974"/>
            <a:chOff x="1823519" y="2812651"/>
            <a:chExt cx="639919" cy="78497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40759C8-E017-E467-9556-0A14A6D4EDF6}"/>
                </a:ext>
              </a:extLst>
            </p:cNvPr>
            <p:cNvSpPr txBox="1"/>
            <p:nvPr/>
          </p:nvSpPr>
          <p:spPr>
            <a:xfrm>
              <a:off x="1823519" y="3228293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AD2B26"/>
                  </a:solidFill>
                  <a:cs typeface="+mn-ea"/>
                  <a:sym typeface="+mn-lt"/>
                </a:rPr>
                <a:t>钥匙</a:t>
              </a:r>
              <a:endParaRPr lang="zh-CN" altLang="en-US" dirty="0">
                <a:solidFill>
                  <a:srgbClr val="AD2B26"/>
                </a:solidFill>
                <a:cs typeface="+mn-ea"/>
                <a:sym typeface="+mn-lt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C44374F-B3B5-0E30-1A1B-8CC92EC12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5460" y="2812651"/>
              <a:ext cx="456035" cy="379753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D05944A-14D6-C0F8-A8E3-430F41C80E8C}"/>
              </a:ext>
            </a:extLst>
          </p:cNvPr>
          <p:cNvGrpSpPr/>
          <p:nvPr/>
        </p:nvGrpSpPr>
        <p:grpSpPr>
          <a:xfrm>
            <a:off x="5355881" y="2398251"/>
            <a:ext cx="1095172" cy="1208552"/>
            <a:chOff x="6268268" y="2394843"/>
            <a:chExt cx="1095172" cy="120855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C6FDF8C-FA61-2BDF-DCF7-14D681025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9435" y="2394843"/>
              <a:ext cx="901399" cy="80060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7ABD2A1-1C46-66E6-3848-4F01051C3444}"/>
                </a:ext>
              </a:extLst>
            </p:cNvPr>
            <p:cNvSpPr txBox="1"/>
            <p:nvPr/>
          </p:nvSpPr>
          <p:spPr>
            <a:xfrm>
              <a:off x="6268268" y="3234063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00B050"/>
                  </a:solidFill>
                  <a:cs typeface="+mn-ea"/>
                  <a:sym typeface="+mn-lt"/>
                </a:rPr>
                <a:t>物品位置</a:t>
              </a:r>
              <a:endParaRPr lang="zh-CN" altLang="en-US" dirty="0">
                <a:solidFill>
                  <a:srgbClr val="00B05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35A1AC7E-6038-1ECF-BCDF-2B26F939F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22" y="1909876"/>
            <a:ext cx="732628" cy="88071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1D8EAE6-990B-38BC-E0EF-948F6A0FF5B1}"/>
              </a:ext>
            </a:extLst>
          </p:cNvPr>
          <p:cNvSpPr/>
          <p:nvPr/>
        </p:nvSpPr>
        <p:spPr>
          <a:xfrm>
            <a:off x="5731426" y="1815642"/>
            <a:ext cx="830196" cy="98690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3C68220-60C2-791F-D704-301804BE7541}"/>
              </a:ext>
            </a:extLst>
          </p:cNvPr>
          <p:cNvGrpSpPr/>
          <p:nvPr/>
        </p:nvGrpSpPr>
        <p:grpSpPr>
          <a:xfrm>
            <a:off x="3466304" y="2502893"/>
            <a:ext cx="1162943" cy="1100502"/>
            <a:chOff x="3466304" y="2502893"/>
            <a:chExt cx="1162943" cy="110050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5380539-26D7-8936-9299-D22D2367950B}"/>
                </a:ext>
              </a:extLst>
            </p:cNvPr>
            <p:cNvSpPr txBox="1"/>
            <p:nvPr/>
          </p:nvSpPr>
          <p:spPr>
            <a:xfrm>
              <a:off x="3727817" y="3234063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558ED5"/>
                  </a:solidFill>
                  <a:cs typeface="+mn-ea"/>
                  <a:sym typeface="+mn-lt"/>
                </a:rPr>
                <a:t>地址</a:t>
              </a:r>
              <a:endParaRPr lang="zh-CN" altLang="en-US" dirty="0">
                <a:solidFill>
                  <a:srgbClr val="558ED5"/>
                </a:solidFill>
                <a:cs typeface="+mn-ea"/>
                <a:sym typeface="+mn-lt"/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1D6C96B-FD09-1A9A-28A2-0537C03E8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304" y="2502893"/>
              <a:ext cx="1162943" cy="72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37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协议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协议：超文本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传输协议，规定浏览器和服务器</a:t>
            </a: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之间传输数据的</a:t>
            </a:r>
            <a:r>
              <a:rPr lang="zh-CN" altLang="en-US" sz="180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格式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410A38E-0F73-5E3E-5021-D7595194825F}"/>
              </a:ext>
            </a:extLst>
          </p:cNvPr>
          <p:cNvSpPr txBox="1"/>
          <p:nvPr/>
        </p:nvSpPr>
        <p:spPr>
          <a:xfrm>
            <a:off x="3407559" y="4424996"/>
            <a:ext cx="2174991" cy="38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以指定</a:t>
            </a:r>
            <a:r>
              <a:rPr lang="zh-CN" altLang="en-US" sz="1400">
                <a:solidFill>
                  <a:srgbClr val="AD2A26"/>
                </a:solidFill>
                <a:cs typeface="+mn-ea"/>
                <a:sym typeface="+mn-lt"/>
              </a:rPr>
              <a:t>格式</a:t>
            </a:r>
            <a:r>
              <a:rPr lang="zh-CN" altLang="en-US" sz="1400">
                <a:cs typeface="+mn-ea"/>
                <a:sym typeface="+mn-lt"/>
              </a:rPr>
              <a:t>传输数据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196A3FA-AE9D-E062-D5A6-1F294EB333B1}"/>
              </a:ext>
            </a:extLst>
          </p:cNvPr>
          <p:cNvSpPr txBox="1"/>
          <p:nvPr/>
        </p:nvSpPr>
        <p:spPr>
          <a:xfrm>
            <a:off x="2894111" y="5084668"/>
            <a:ext cx="3201889" cy="38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以指定</a:t>
            </a:r>
            <a:r>
              <a:rPr lang="zh-CN" altLang="en-US" sz="1400">
                <a:solidFill>
                  <a:srgbClr val="AD2A26"/>
                </a:solidFill>
                <a:cs typeface="+mn-ea"/>
                <a:sym typeface="+mn-lt"/>
              </a:rPr>
              <a:t>格式</a:t>
            </a:r>
            <a:r>
              <a:rPr lang="zh-CN" altLang="en-US" sz="1400">
                <a:cs typeface="+mn-ea"/>
                <a:sym typeface="+mn-lt"/>
              </a:rPr>
              <a:t>解析服务器返回的资源</a:t>
            </a:r>
            <a:endParaRPr lang="en-US" altLang="zh-CN" sz="1400">
              <a:cs typeface="+mn-ea"/>
              <a:sym typeface="+mn-lt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F0BE782-E56B-1D3D-A6A0-99C4078EF62B}"/>
              </a:ext>
            </a:extLst>
          </p:cNvPr>
          <p:cNvCxnSpPr>
            <a:cxnSpLocks/>
          </p:cNvCxnSpPr>
          <p:nvPr/>
        </p:nvCxnSpPr>
        <p:spPr>
          <a:xfrm>
            <a:off x="2526388" y="4409846"/>
            <a:ext cx="38700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066B43F-B360-E9B5-F679-5C2A1742BD6C}"/>
              </a:ext>
            </a:extLst>
          </p:cNvPr>
          <p:cNvSpPr txBox="1"/>
          <p:nvPr/>
        </p:nvSpPr>
        <p:spPr>
          <a:xfrm>
            <a:off x="8512558" y="4566554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协议范围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01E1A30-FE5E-6226-7A78-F086B06999CD}"/>
              </a:ext>
            </a:extLst>
          </p:cNvPr>
          <p:cNvGrpSpPr/>
          <p:nvPr/>
        </p:nvGrpSpPr>
        <p:grpSpPr>
          <a:xfrm>
            <a:off x="818380" y="4192430"/>
            <a:ext cx="1752752" cy="1800844"/>
            <a:chOff x="834341" y="4192430"/>
            <a:chExt cx="1752752" cy="180084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F27886-FE65-A5E8-C3EE-EF1A4DEE8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341" y="4192430"/>
              <a:ext cx="1752752" cy="139458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43EDE9D-E81F-1FB8-EE09-0F11C535E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3560" y="4317163"/>
              <a:ext cx="814314" cy="826653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09CB379-BB8B-52F1-E7A8-8F473E251680}"/>
                </a:ext>
              </a:extLst>
            </p:cNvPr>
            <p:cNvSpPr txBox="1"/>
            <p:nvPr/>
          </p:nvSpPr>
          <p:spPr>
            <a:xfrm>
              <a:off x="1281951" y="562394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浏览器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578EE2-6630-3141-0F9A-1612670FC81B}"/>
              </a:ext>
            </a:extLst>
          </p:cNvPr>
          <p:cNvGrpSpPr/>
          <p:nvPr/>
        </p:nvGrpSpPr>
        <p:grpSpPr>
          <a:xfrm>
            <a:off x="6372514" y="4192430"/>
            <a:ext cx="978198" cy="1800844"/>
            <a:chOff x="6699650" y="4192430"/>
            <a:chExt cx="978198" cy="180084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D16D47C-606E-A813-851D-74B988856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9650" y="4192430"/>
              <a:ext cx="978198" cy="143151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DF80ADA-5D99-C396-A676-665848791304}"/>
                </a:ext>
              </a:extLst>
            </p:cNvPr>
            <p:cNvSpPr txBox="1"/>
            <p:nvPr/>
          </p:nvSpPr>
          <p:spPr>
            <a:xfrm>
              <a:off x="6699650" y="562394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F56CFC-547B-D09C-F89D-6E69E8AF2BF7}"/>
              </a:ext>
            </a:extLst>
          </p:cNvPr>
          <p:cNvCxnSpPr/>
          <p:nvPr/>
        </p:nvCxnSpPr>
        <p:spPr>
          <a:xfrm flipH="1">
            <a:off x="2528860" y="5069518"/>
            <a:ext cx="3870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C1216A7-92E6-BD33-2B47-83B0D292CD50}"/>
              </a:ext>
            </a:extLst>
          </p:cNvPr>
          <p:cNvSpPr txBox="1"/>
          <p:nvPr/>
        </p:nvSpPr>
        <p:spPr>
          <a:xfrm>
            <a:off x="710880" y="2472707"/>
            <a:ext cx="610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rgbClr val="AD2B26"/>
                </a:solidFill>
                <a:cs typeface="+mn-ea"/>
                <a:sym typeface="+mn-lt"/>
              </a:rPr>
              <a:t>http://</a:t>
            </a:r>
            <a:r>
              <a:rPr lang="en-US" altLang="zh-CN" sz="2400">
                <a:solidFill>
                  <a:srgbClr val="558ED5"/>
                </a:solidFill>
                <a:cs typeface="+mn-ea"/>
                <a:sym typeface="+mn-lt"/>
              </a:rPr>
              <a:t>hmajax.itheima.net</a:t>
            </a:r>
            <a:r>
              <a:rPr lang="en-US" altLang="zh-CN" sz="2400">
                <a:solidFill>
                  <a:srgbClr val="00B050"/>
                </a:solidFill>
                <a:cs typeface="+mn-ea"/>
                <a:sym typeface="+mn-lt"/>
              </a:rPr>
              <a:t>/api/province</a:t>
            </a:r>
            <a:endParaRPr lang="zh-CN" altLang="en-US" sz="2400" dirty="0">
              <a:solidFill>
                <a:srgbClr val="7030A0"/>
              </a:solidFill>
              <a:cs typeface="+mn-ea"/>
              <a:sym typeface="+mn-lt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BAE8ACA5-1E6A-112D-F229-37E6127F7C9D}"/>
              </a:ext>
            </a:extLst>
          </p:cNvPr>
          <p:cNvSpPr/>
          <p:nvPr/>
        </p:nvSpPr>
        <p:spPr>
          <a:xfrm rot="16200000">
            <a:off x="914808" y="2805392"/>
            <a:ext cx="358150" cy="528801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D66241-B224-CF88-801C-0D6167EB3AAE}"/>
              </a:ext>
            </a:extLst>
          </p:cNvPr>
          <p:cNvSpPr txBox="1"/>
          <p:nvPr/>
        </p:nvSpPr>
        <p:spPr>
          <a:xfrm>
            <a:off x="770717" y="3351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AD2B26"/>
                </a:solidFill>
                <a:cs typeface="+mn-ea"/>
                <a:sym typeface="+mn-lt"/>
              </a:rPr>
              <a:t>协议</a:t>
            </a:r>
            <a:endParaRPr lang="zh-CN" altLang="en-US" dirty="0">
              <a:solidFill>
                <a:srgbClr val="AD2B2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9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3" grpId="0"/>
      <p:bldP spid="2" grpId="0"/>
      <p:bldP spid="4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域名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域名：标记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服务器在</a:t>
            </a: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互联网中</a:t>
            </a:r>
            <a:r>
              <a:rPr lang="zh-CN" altLang="en-US" sz="1800">
                <a:solidFill>
                  <a:srgbClr val="AE4336"/>
                </a:solidFill>
                <a:latin typeface="+mn-lt"/>
                <a:ea typeface="+mn-ea"/>
                <a:cs typeface="+mn-ea"/>
                <a:sym typeface="+mn-lt"/>
              </a:rPr>
              <a:t>方位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EA24F4-19D9-E252-7498-DD6C6EF1E5B1}"/>
              </a:ext>
            </a:extLst>
          </p:cNvPr>
          <p:cNvSpPr/>
          <p:nvPr/>
        </p:nvSpPr>
        <p:spPr>
          <a:xfrm>
            <a:off x="4783337" y="3086244"/>
            <a:ext cx="2438399" cy="61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百度服务器</a:t>
            </a:r>
            <a:br>
              <a:rPr lang="en-US" altLang="zh-CN" sz="1400">
                <a:cs typeface="+mn-ea"/>
                <a:sym typeface="+mn-lt"/>
              </a:rPr>
            </a:br>
            <a:r>
              <a:rPr lang="en-US" altLang="zh-CN" sz="1400">
                <a:cs typeface="+mn-ea"/>
                <a:sym typeface="+mn-lt"/>
              </a:rPr>
              <a:t>baidu</a:t>
            </a:r>
            <a:r>
              <a:rPr lang="en-US" altLang="zh-CN" sz="1400" dirty="0">
                <a:cs typeface="+mn-ea"/>
                <a:sym typeface="+mn-lt"/>
              </a:rPr>
              <a:t>.com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56D151-3FD6-C01A-0A14-BFD6A7CF53ED}"/>
              </a:ext>
            </a:extLst>
          </p:cNvPr>
          <p:cNvSpPr/>
          <p:nvPr/>
        </p:nvSpPr>
        <p:spPr>
          <a:xfrm>
            <a:off x="4783332" y="4715735"/>
            <a:ext cx="2438399" cy="618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黑马服务器</a:t>
            </a:r>
            <a:br>
              <a:rPr lang="en-US" altLang="zh-CN" sz="1400">
                <a:cs typeface="+mn-ea"/>
                <a:sym typeface="+mn-lt"/>
              </a:rPr>
            </a:br>
            <a:r>
              <a:rPr lang="en-US" altLang="zh-CN" sz="1400">
                <a:cs typeface="+mn-ea"/>
                <a:sym typeface="+mn-lt"/>
              </a:rPr>
              <a:t>hmajax.itheima.net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81E867-D83B-1F23-5294-8FF40E9535DA}"/>
              </a:ext>
            </a:extLst>
          </p:cNvPr>
          <p:cNvSpPr/>
          <p:nvPr/>
        </p:nvSpPr>
        <p:spPr>
          <a:xfrm>
            <a:off x="4783331" y="3912870"/>
            <a:ext cx="2438399" cy="618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淘宝服务器</a:t>
            </a:r>
            <a:br>
              <a:rPr lang="en-US" altLang="zh-CN" sz="1400">
                <a:cs typeface="+mn-ea"/>
                <a:sym typeface="+mn-lt"/>
              </a:rPr>
            </a:br>
            <a:r>
              <a:rPr lang="en-US" altLang="zh-CN" sz="1400">
                <a:cs typeface="+mn-ea"/>
                <a:sym typeface="+mn-lt"/>
              </a:rPr>
              <a:t>www.taobao</a:t>
            </a:r>
            <a:r>
              <a:rPr lang="en-US" altLang="zh-CN" sz="1400" dirty="0">
                <a:cs typeface="+mn-ea"/>
                <a:sym typeface="+mn-lt"/>
              </a:rPr>
              <a:t>.com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B2A276-2E53-A197-D102-FE49616AE600}"/>
              </a:ext>
            </a:extLst>
          </p:cNvPr>
          <p:cNvSpPr/>
          <p:nvPr/>
        </p:nvSpPr>
        <p:spPr>
          <a:xfrm>
            <a:off x="4783333" y="5495007"/>
            <a:ext cx="2438399" cy="61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互联网中的其它服务器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ECACB64-3389-58A8-0BE1-16E1ECFB7782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2573688" y="5024743"/>
            <a:ext cx="2209644" cy="2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71E84A-5FFD-B166-6ED7-7270645E2982}"/>
              </a:ext>
            </a:extLst>
          </p:cNvPr>
          <p:cNvGrpSpPr/>
          <p:nvPr/>
        </p:nvGrpSpPr>
        <p:grpSpPr>
          <a:xfrm>
            <a:off x="820936" y="4330121"/>
            <a:ext cx="1752752" cy="1800844"/>
            <a:chOff x="834341" y="4192430"/>
            <a:chExt cx="1752752" cy="180084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69282CF-DEA9-3697-6917-C3CD0261B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341" y="4192430"/>
              <a:ext cx="1752752" cy="139458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EDF2889-AEA5-611B-8072-C460258E8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3560" y="4317163"/>
              <a:ext cx="814314" cy="826653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3D38DC3-B4F8-23BE-6519-7928C528F18F}"/>
                </a:ext>
              </a:extLst>
            </p:cNvPr>
            <p:cNvSpPr txBox="1"/>
            <p:nvPr/>
          </p:nvSpPr>
          <p:spPr>
            <a:xfrm>
              <a:off x="1281951" y="562394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浏览器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78F1CB7-7D95-A113-4CA3-DCAA7FCDC941}"/>
              </a:ext>
            </a:extLst>
          </p:cNvPr>
          <p:cNvSpPr txBox="1"/>
          <p:nvPr/>
        </p:nvSpPr>
        <p:spPr>
          <a:xfrm>
            <a:off x="710880" y="2190385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rgbClr val="AD2B26"/>
                </a:solidFill>
                <a:cs typeface="+mn-ea"/>
                <a:sym typeface="+mn-lt"/>
              </a:rPr>
              <a:t>http://</a:t>
            </a:r>
            <a:r>
              <a:rPr lang="en-US" altLang="zh-CN" sz="2400">
                <a:solidFill>
                  <a:srgbClr val="558ED5"/>
                </a:solidFill>
                <a:cs typeface="+mn-ea"/>
                <a:sym typeface="+mn-lt"/>
              </a:rPr>
              <a:t>hmajax.itheima.net</a:t>
            </a:r>
            <a:r>
              <a:rPr lang="en-US" altLang="zh-CN" sz="2400">
                <a:solidFill>
                  <a:srgbClr val="00B050"/>
                </a:solidFill>
                <a:cs typeface="+mn-ea"/>
                <a:sym typeface="+mn-lt"/>
              </a:rPr>
              <a:t>/api/province</a:t>
            </a:r>
            <a:endParaRPr lang="zh-CN" altLang="en-US" sz="2400" dirty="0">
              <a:solidFill>
                <a:srgbClr val="7030A0"/>
              </a:solidFill>
              <a:cs typeface="+mn-ea"/>
              <a:sym typeface="+mn-lt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DABDC41-7E0D-FE8A-4DBB-80247FCC5DAE}"/>
              </a:ext>
            </a:extLst>
          </p:cNvPr>
          <p:cNvSpPr/>
          <p:nvPr/>
        </p:nvSpPr>
        <p:spPr>
          <a:xfrm rot="16200000">
            <a:off x="3067194" y="1399594"/>
            <a:ext cx="358150" cy="2775751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DD4908-531B-3DF8-9D00-87D0698EF35A}"/>
              </a:ext>
            </a:extLst>
          </p:cNvPr>
          <p:cNvSpPr txBox="1"/>
          <p:nvPr/>
        </p:nvSpPr>
        <p:spPr>
          <a:xfrm>
            <a:off x="2615327" y="30596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558ED5"/>
                </a:solidFill>
                <a:cs typeface="+mn-ea"/>
                <a:sym typeface="+mn-lt"/>
              </a:rPr>
              <a:t>域名</a:t>
            </a:r>
            <a:r>
              <a:rPr lang="en-US" altLang="zh-CN">
                <a:solidFill>
                  <a:srgbClr val="558ED5"/>
                </a:solidFill>
                <a:cs typeface="+mn-ea"/>
                <a:sym typeface="+mn-lt"/>
              </a:rPr>
              <a:t>(</a:t>
            </a:r>
            <a:r>
              <a:rPr lang="zh-CN" altLang="en-US">
                <a:solidFill>
                  <a:srgbClr val="558ED5"/>
                </a:solidFill>
                <a:cs typeface="+mn-ea"/>
                <a:sym typeface="+mn-lt"/>
              </a:rPr>
              <a:t>必须</a:t>
            </a:r>
            <a:r>
              <a:rPr lang="en-US" altLang="zh-CN">
                <a:solidFill>
                  <a:srgbClr val="558ED5"/>
                </a:solidFill>
                <a:cs typeface="+mn-ea"/>
                <a:sym typeface="+mn-lt"/>
              </a:rPr>
              <a:t>)</a:t>
            </a:r>
            <a:endParaRPr lang="zh-CN" altLang="en-US" dirty="0">
              <a:solidFill>
                <a:srgbClr val="558ED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03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11" grpId="0"/>
      <p:bldP spid="13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资源路径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资源路径：标记资源在服务器下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1800">
                <a:solidFill>
                  <a:srgbClr val="AE4336"/>
                </a:solidFill>
                <a:latin typeface="+mn-lt"/>
                <a:ea typeface="+mn-ea"/>
                <a:cs typeface="+mn-ea"/>
                <a:sym typeface="+mn-lt"/>
              </a:rPr>
              <a:t>具体位置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3B988C-52B0-F0AE-FE9E-F7EA557660BA}"/>
              </a:ext>
            </a:extLst>
          </p:cNvPr>
          <p:cNvSpPr/>
          <p:nvPr/>
        </p:nvSpPr>
        <p:spPr>
          <a:xfrm>
            <a:off x="4233841" y="3654417"/>
            <a:ext cx="2886049" cy="28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cs typeface="+mn-ea"/>
                <a:sym typeface="+mn-lt"/>
              </a:rPr>
              <a:t>服务器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692536-1DB3-6700-E185-1531A651976E}"/>
              </a:ext>
            </a:extLst>
          </p:cNvPr>
          <p:cNvSpPr/>
          <p:nvPr/>
        </p:nvSpPr>
        <p:spPr>
          <a:xfrm>
            <a:off x="4414258" y="3835117"/>
            <a:ext cx="2563594" cy="618836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cs typeface="+mn-ea"/>
                <a:sym typeface="+mn-lt"/>
              </a:rPr>
              <a:t>/api/books      </a:t>
            </a:r>
            <a:r>
              <a:rPr lang="zh-CN" altLang="en-US" sz="1600">
                <a:cs typeface="+mn-ea"/>
                <a:sym typeface="+mn-lt"/>
              </a:rPr>
              <a:t>图书数据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71B8292-506F-C2FF-FEA7-5AD7CAADB97A}"/>
              </a:ext>
            </a:extLst>
          </p:cNvPr>
          <p:cNvSpPr/>
          <p:nvPr/>
        </p:nvSpPr>
        <p:spPr>
          <a:xfrm>
            <a:off x="4414255" y="4674191"/>
            <a:ext cx="2563594" cy="618836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cs typeface="+mn-ea"/>
                <a:sym typeface="+mn-lt"/>
              </a:rPr>
              <a:t>/api/province </a:t>
            </a:r>
            <a:r>
              <a:rPr lang="zh-CN" altLang="en-US" sz="1600">
                <a:cs typeface="+mn-ea"/>
                <a:sym typeface="+mn-lt"/>
              </a:rPr>
              <a:t>省份数据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F40B4B2-E6AF-7E7D-4F4B-A43C608BD9D2}"/>
              </a:ext>
            </a:extLst>
          </p:cNvPr>
          <p:cNvSpPr/>
          <p:nvPr/>
        </p:nvSpPr>
        <p:spPr>
          <a:xfrm>
            <a:off x="4414255" y="5509851"/>
            <a:ext cx="2563594" cy="618836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cs typeface="+mn-ea"/>
                <a:sym typeface="+mn-lt"/>
              </a:rPr>
              <a:t>/api/news       </a:t>
            </a:r>
            <a:r>
              <a:rPr lang="zh-CN" altLang="en-US" sz="1600">
                <a:cs typeface="+mn-ea"/>
                <a:sym typeface="+mn-lt"/>
              </a:rPr>
              <a:t>新闻数据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1FE62BA-8A0F-DA5E-734C-F5B0128B9137}"/>
              </a:ext>
            </a:extLst>
          </p:cNvPr>
          <p:cNvGrpSpPr/>
          <p:nvPr/>
        </p:nvGrpSpPr>
        <p:grpSpPr>
          <a:xfrm>
            <a:off x="829545" y="4301633"/>
            <a:ext cx="1752752" cy="1800844"/>
            <a:chOff x="834341" y="4192430"/>
            <a:chExt cx="1752752" cy="180084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0F69AF0-145C-ED23-E814-AE1A38BA8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341" y="4192430"/>
              <a:ext cx="1752752" cy="139458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894CCD4-D47F-5DEB-5A7C-F2D7E1FD6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3560" y="4317163"/>
              <a:ext cx="814314" cy="826653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68C539E-B532-D476-AC40-203AE7EDD0E3}"/>
                </a:ext>
              </a:extLst>
            </p:cNvPr>
            <p:cNvSpPr txBox="1"/>
            <p:nvPr/>
          </p:nvSpPr>
          <p:spPr>
            <a:xfrm>
              <a:off x="1281951" y="562394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浏览器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5C6FE7F-CFCC-3346-A0F3-7EA037B458D0}"/>
              </a:ext>
            </a:extLst>
          </p:cNvPr>
          <p:cNvSpPr txBox="1"/>
          <p:nvPr/>
        </p:nvSpPr>
        <p:spPr>
          <a:xfrm>
            <a:off x="760320" y="2242914"/>
            <a:ext cx="610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rgbClr val="AD2B26"/>
                </a:solidFill>
                <a:cs typeface="+mn-ea"/>
                <a:sym typeface="+mn-lt"/>
              </a:rPr>
              <a:t>http://</a:t>
            </a:r>
            <a:r>
              <a:rPr lang="en-US" altLang="zh-CN" sz="2400">
                <a:solidFill>
                  <a:srgbClr val="558ED5"/>
                </a:solidFill>
                <a:cs typeface="+mn-ea"/>
                <a:sym typeface="+mn-lt"/>
              </a:rPr>
              <a:t>hmajax.itheima.net</a:t>
            </a:r>
            <a:r>
              <a:rPr lang="en-US" altLang="zh-CN" sz="2400">
                <a:solidFill>
                  <a:srgbClr val="00B050"/>
                </a:solidFill>
                <a:cs typeface="+mn-ea"/>
                <a:sym typeface="+mn-lt"/>
              </a:rPr>
              <a:t>/api/province</a:t>
            </a:r>
            <a:endParaRPr lang="zh-CN" altLang="en-US" sz="2400" dirty="0">
              <a:solidFill>
                <a:srgbClr val="7030A0"/>
              </a:solidFill>
              <a:cs typeface="+mn-ea"/>
              <a:sym typeface="+mn-lt"/>
            </a:endParaRP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C9776F61-C266-E4A3-E126-8A9513E95DDD}"/>
              </a:ext>
            </a:extLst>
          </p:cNvPr>
          <p:cNvSpPr/>
          <p:nvPr/>
        </p:nvSpPr>
        <p:spPr>
          <a:xfrm rot="16200000">
            <a:off x="5531427" y="1878583"/>
            <a:ext cx="358150" cy="1913256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268BFE-0402-5C74-54DC-35CC6C04C7E5}"/>
              </a:ext>
            </a:extLst>
          </p:cNvPr>
          <p:cNvSpPr txBox="1"/>
          <p:nvPr/>
        </p:nvSpPr>
        <p:spPr>
          <a:xfrm>
            <a:off x="5162916" y="307892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00B050"/>
                </a:solidFill>
                <a:cs typeface="+mn-ea"/>
                <a:sym typeface="+mn-lt"/>
              </a:rPr>
              <a:t>资源路径</a:t>
            </a:r>
            <a:endParaRPr lang="zh-CN" altLang="en-US" dirty="0">
              <a:solidFill>
                <a:srgbClr val="00B050"/>
              </a:solidFill>
              <a:cs typeface="+mn-ea"/>
              <a:sym typeface="+mn-lt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E2B7D25-A2A0-345F-106E-4A9D81A50C1C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2582297" y="4983609"/>
            <a:ext cx="1831958" cy="15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2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14" grpId="0"/>
      <p:bldP spid="21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D77DF83-C596-BEC3-398F-FCD1F6AA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00" y="2633796"/>
            <a:ext cx="9481351" cy="173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获取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新闻列表</a:t>
            </a:r>
            <a:endParaRPr lang="zh-CN" altLang="en-US" sz="20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需求：使用 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从服务器拿到新闻列表数据</a:t>
            </a: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目标资源地址：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  <a:hlinkClick r:id="rId3"/>
              </a:rPr>
              <a:t>http://hmajax.itheima.net/api/news</a:t>
            </a: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8F2B64-1AED-EDFF-C4EE-35A5F7DF5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444" y="4043684"/>
            <a:ext cx="4902676" cy="2446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068B2A-C9E3-1CB8-74C9-326512210437}"/>
              </a:ext>
            </a:extLst>
          </p:cNvPr>
          <p:cNvSpPr txBox="1"/>
          <p:nvPr/>
        </p:nvSpPr>
        <p:spPr>
          <a:xfrm>
            <a:off x="6638522" y="4261057"/>
            <a:ext cx="5133431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FFCC59"/>
                </a:solidFill>
                <a:cs typeface="+mn-ea"/>
                <a:sym typeface="+mn-lt"/>
              </a:rPr>
              <a:t>axios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</a:t>
            </a:r>
          </a:p>
          <a:p>
            <a:pPr>
              <a:lnSpc>
                <a:spcPts val="2300"/>
              </a:lnSpc>
            </a:pP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6EC06E-A2AB-C824-81CB-34E1562CDB59}"/>
              </a:ext>
            </a:extLst>
          </p:cNvPr>
          <p:cNvSpPr txBox="1"/>
          <p:nvPr/>
        </p:nvSpPr>
        <p:spPr>
          <a:xfrm>
            <a:off x="6578443" y="4261057"/>
            <a:ext cx="4902676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        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url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en-US" altLang="zh-CN" sz="1600"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'http://hmajax.itheima.net/api/news'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C3137E-2B72-E28C-25CD-64128C90C9D0}"/>
              </a:ext>
            </a:extLst>
          </p:cNvPr>
          <p:cNvSpPr txBox="1"/>
          <p:nvPr/>
        </p:nvSpPr>
        <p:spPr>
          <a:xfrm>
            <a:off x="6578141" y="4836922"/>
            <a:ext cx="111883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.</a:t>
            </a:r>
            <a:r>
              <a:rPr lang="en-US" altLang="zh-CN" sz="1600">
                <a:solidFill>
                  <a:srgbClr val="FF964B"/>
                </a:solidFill>
                <a:cs typeface="+mn-ea"/>
                <a:sym typeface="+mn-lt"/>
              </a:rPr>
              <a:t>then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</a:t>
            </a:r>
          </a:p>
          <a:p>
            <a:pPr>
              <a:lnSpc>
                <a:spcPts val="2300"/>
              </a:lnSpc>
            </a:pP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)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D9E745-F207-8A4C-79CD-7528370D4F4E}"/>
              </a:ext>
            </a:extLst>
          </p:cNvPr>
          <p:cNvSpPr txBox="1"/>
          <p:nvPr/>
        </p:nvSpPr>
        <p:spPr>
          <a:xfrm>
            <a:off x="6627703" y="4838377"/>
            <a:ext cx="4002524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          (</a:t>
            </a:r>
            <a:r>
              <a:rPr lang="en-US" altLang="zh-CN" sz="1600">
                <a:solidFill>
                  <a:srgbClr val="FEC363"/>
                </a:solidFill>
                <a:cs typeface="+mn-ea"/>
                <a:sym typeface="+mn-lt"/>
              </a:rPr>
              <a:t>result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en-US" altLang="zh-CN" sz="1600"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rgbClr val="60BABB"/>
                </a:solidFill>
                <a:cs typeface="+mn-ea"/>
                <a:sym typeface="+mn-lt"/>
              </a:rPr>
              <a:t>=&gt;</a:t>
            </a:r>
            <a:r>
              <a:rPr lang="en-US" altLang="zh-CN" sz="1600"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838384"/>
                </a:solidFill>
                <a:cs typeface="+mn-ea"/>
                <a:sym typeface="+mn-lt"/>
              </a:rPr>
              <a:t>// </a:t>
            </a:r>
            <a:r>
              <a:rPr lang="zh-CN" altLang="en-US" sz="1600">
                <a:solidFill>
                  <a:srgbClr val="838384"/>
                </a:solidFill>
                <a:cs typeface="+mn-ea"/>
                <a:sym typeface="+mn-lt"/>
              </a:rPr>
              <a:t>对服务器返回的数据做后续处理</a:t>
            </a:r>
            <a:endParaRPr lang="en-US" altLang="zh-CN" sz="1600">
              <a:solidFill>
                <a:srgbClr val="838384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12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063541"/>
            <a:ext cx="5943870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是什么：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统一资源定位符，网址，用于访问服务器上资源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请解释这个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，每个部分作用？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http://</a:t>
            </a:r>
            <a:r>
              <a:rPr lang="en-US" altLang="zh-CN" sz="16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hmajax.itheima.net</a:t>
            </a:r>
            <a:r>
              <a:rPr lang="en-US" altLang="zh-CN" sz="1600" b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/api/news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协议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://</a:t>
            </a:r>
            <a:r>
              <a:rPr lang="zh-CN" altLang="en-US" sz="16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域名</a:t>
            </a:r>
            <a:r>
              <a:rPr lang="en-US" altLang="zh-CN" sz="1600" b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600" b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资源路径</a:t>
            </a:r>
            <a:endParaRPr lang="zh-CN" altLang="en-US" sz="1600" b="0" dirty="0">
              <a:solidFill>
                <a:srgbClr val="7030A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20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AJAX </a:t>
            </a:r>
            <a:r>
              <a:rPr lang="zh-CN" altLang="en-US">
                <a:cs typeface="+mn-ea"/>
                <a:sym typeface="+mn-lt"/>
              </a:rPr>
              <a:t>概念和 </a:t>
            </a:r>
            <a:r>
              <a:rPr lang="en-US" altLang="zh-CN">
                <a:cs typeface="+mn-ea"/>
                <a:sym typeface="+mn-lt"/>
              </a:rPr>
              <a:t>axios </a:t>
            </a:r>
            <a:r>
              <a:rPr lang="zh-CN" altLang="en-US">
                <a:cs typeface="+mn-ea"/>
                <a:sym typeface="+mn-lt"/>
              </a:rPr>
              <a:t>使用</a:t>
            </a:r>
          </a:p>
          <a:p>
            <a:r>
              <a:rPr lang="zh-CN" altLang="en-US">
                <a:cs typeface="+mn-ea"/>
                <a:sym typeface="+mn-lt"/>
              </a:rPr>
              <a:t>认识 </a:t>
            </a:r>
            <a:r>
              <a:rPr lang="en-US" altLang="zh-CN">
                <a:cs typeface="+mn-ea"/>
                <a:sym typeface="+mn-lt"/>
              </a:rPr>
              <a:t>URL</a:t>
            </a:r>
          </a:p>
          <a:p>
            <a:r>
              <a:rPr lang="en-US" altLang="zh-CN">
                <a:solidFill>
                  <a:srgbClr val="AD2A26"/>
                </a:solidFill>
                <a:cs typeface="+mn-ea"/>
                <a:sym typeface="+mn-lt"/>
              </a:rPr>
              <a:t>URL </a:t>
            </a:r>
            <a:r>
              <a:rPr lang="zh-CN" altLang="en-US">
                <a:solidFill>
                  <a:srgbClr val="AD2A26"/>
                </a:solidFill>
                <a:cs typeface="+mn-ea"/>
                <a:sym typeface="+mn-lt"/>
              </a:rPr>
              <a:t>查询参数</a:t>
            </a:r>
            <a:endParaRPr lang="en-US" altLang="zh-CN">
              <a:solidFill>
                <a:srgbClr val="AD2A26"/>
              </a:solidFill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常用请求方法和数据提交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HTTP</a:t>
            </a:r>
            <a:r>
              <a:rPr lang="zh-CN" altLang="en-US">
                <a:cs typeface="+mn-ea"/>
                <a:sym typeface="+mn-lt"/>
              </a:rPr>
              <a:t>协议</a:t>
            </a:r>
            <a:r>
              <a:rPr lang="en-US" altLang="zh-CN">
                <a:cs typeface="+mn-ea"/>
                <a:sym typeface="+mn-lt"/>
              </a:rPr>
              <a:t>-</a:t>
            </a:r>
            <a:r>
              <a:rPr lang="zh-CN" altLang="en-US">
                <a:cs typeface="+mn-ea"/>
                <a:sym typeface="+mn-lt"/>
              </a:rPr>
              <a:t>报文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接口文档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用户登录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form-serialize </a:t>
            </a:r>
            <a:r>
              <a:rPr lang="zh-CN" altLang="en-US">
                <a:cs typeface="+mn-ea"/>
                <a:sym typeface="+mn-lt"/>
              </a:rPr>
              <a:t>插件</a:t>
            </a: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066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查询参数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定义：浏览器提供给服务器的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额外信息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，让服务器返回浏览器想要的数据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语法：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http://xxxx.com/xxx/xxx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?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参数名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1=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参数名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2=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26E1304-7A0B-7292-9A77-F04CB468C9CE}"/>
              </a:ext>
            </a:extLst>
          </p:cNvPr>
          <p:cNvCxnSpPr>
            <a:cxnSpLocks/>
          </p:cNvCxnSpPr>
          <p:nvPr/>
        </p:nvCxnSpPr>
        <p:spPr>
          <a:xfrm>
            <a:off x="3413272" y="3837819"/>
            <a:ext cx="4951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A007C06-E6D1-85B3-BF4E-6EC15043E446}"/>
              </a:ext>
            </a:extLst>
          </p:cNvPr>
          <p:cNvCxnSpPr>
            <a:cxnSpLocks/>
          </p:cNvCxnSpPr>
          <p:nvPr/>
        </p:nvCxnSpPr>
        <p:spPr>
          <a:xfrm flipH="1">
            <a:off x="3413272" y="4600486"/>
            <a:ext cx="4951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033288-6A2B-0AB3-1504-7DBF6E93736D}"/>
              </a:ext>
            </a:extLst>
          </p:cNvPr>
          <p:cNvSpPr txBox="1"/>
          <p:nvPr/>
        </p:nvSpPr>
        <p:spPr>
          <a:xfrm>
            <a:off x="2325968" y="424025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E4"/>
                </a:solidFill>
                <a:cs typeface="+mn-ea"/>
                <a:sym typeface="+mn-lt"/>
              </a:rPr>
              <a:t>AJAX</a:t>
            </a:r>
            <a:endParaRPr lang="zh-CN" altLang="en-US" sz="2000">
              <a:solidFill>
                <a:srgbClr val="FFFFE4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D9151FF-E1DA-54D3-1910-2F336C57FCD0}"/>
              </a:ext>
            </a:extLst>
          </p:cNvPr>
          <p:cNvSpPr txBox="1"/>
          <p:nvPr/>
        </p:nvSpPr>
        <p:spPr>
          <a:xfrm>
            <a:off x="5190658" y="3463220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+mn-ea"/>
                <a:sym typeface="+mn-lt"/>
              </a:rPr>
              <a:t>请求城市列表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2ECAF4-1B76-468D-C700-8F5125635809}"/>
              </a:ext>
            </a:extLst>
          </p:cNvPr>
          <p:cNvSpPr txBox="1"/>
          <p:nvPr/>
        </p:nvSpPr>
        <p:spPr>
          <a:xfrm>
            <a:off x="4582023" y="4654331"/>
            <a:ext cx="261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cs typeface="+mn-ea"/>
                <a:sym typeface="+mn-lt"/>
              </a:rPr>
              <a:t>响应城市列表</a:t>
            </a:r>
            <a:endParaRPr lang="en-US" altLang="zh-CN" sz="1600" dirty="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cs typeface="+mn-ea"/>
                <a:sym typeface="+mn-lt"/>
              </a:rPr>
              <a:t>[“</a:t>
            </a:r>
            <a:r>
              <a:rPr lang="zh-CN" altLang="en-US" sz="1600" dirty="0">
                <a:cs typeface="+mn-ea"/>
                <a:sym typeface="+mn-lt"/>
              </a:rPr>
              <a:t>武汉市</a:t>
            </a:r>
            <a:r>
              <a:rPr lang="en-US" altLang="zh-CN" sz="1600" dirty="0">
                <a:cs typeface="+mn-ea"/>
                <a:sym typeface="+mn-lt"/>
              </a:rPr>
              <a:t>”, </a:t>
            </a:r>
            <a:r>
              <a:rPr lang="zh-CN" altLang="en-US" sz="1600" dirty="0">
                <a:cs typeface="+mn-ea"/>
                <a:sym typeface="+mn-lt"/>
              </a:rPr>
              <a:t>“黄石市”</a:t>
            </a:r>
            <a:r>
              <a:rPr lang="en-US" altLang="zh-CN" sz="1600" dirty="0">
                <a:cs typeface="+mn-ea"/>
                <a:sym typeface="+mn-lt"/>
              </a:rPr>
              <a:t>, ”</a:t>
            </a:r>
            <a:r>
              <a:rPr lang="zh-CN" altLang="en-US" sz="1600" dirty="0">
                <a:cs typeface="+mn-ea"/>
                <a:sym typeface="+mn-lt"/>
              </a:rPr>
              <a:t>十堰市</a:t>
            </a:r>
            <a:r>
              <a:rPr lang="en-US" altLang="zh-CN" sz="1600" dirty="0">
                <a:cs typeface="+mn-ea"/>
                <a:sym typeface="+mn-lt"/>
              </a:rPr>
              <a:t>”…]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42A2B0-2533-E19B-2AA2-95284830EB2E}"/>
              </a:ext>
            </a:extLst>
          </p:cNvPr>
          <p:cNvSpPr txBox="1"/>
          <p:nvPr/>
        </p:nvSpPr>
        <p:spPr>
          <a:xfrm>
            <a:off x="3624004" y="3864297"/>
            <a:ext cx="3193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cs typeface="+mn-ea"/>
                <a:sym typeface="+mn-lt"/>
              </a:rPr>
              <a:t>http://hmajax.itheima.net/api/city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6E587F-C772-ABDA-4ED7-BC0CE2C75C29}"/>
              </a:ext>
            </a:extLst>
          </p:cNvPr>
          <p:cNvSpPr txBox="1"/>
          <p:nvPr/>
        </p:nvSpPr>
        <p:spPr>
          <a:xfrm>
            <a:off x="6603928" y="3864297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AD2A26"/>
                </a:solidFill>
                <a:cs typeface="+mn-ea"/>
                <a:sym typeface="+mn-lt"/>
              </a:rPr>
              <a:t>?</a:t>
            </a:r>
            <a:r>
              <a:rPr lang="en-US" altLang="zh-CN" sz="1400" dirty="0" err="1">
                <a:solidFill>
                  <a:srgbClr val="AD2A26"/>
                </a:solidFill>
                <a:cs typeface="+mn-ea"/>
                <a:sym typeface="+mn-lt"/>
              </a:rPr>
              <a:t>pname</a:t>
            </a:r>
            <a:r>
              <a:rPr lang="en-US" altLang="zh-CN" sz="1400" dirty="0">
                <a:solidFill>
                  <a:srgbClr val="AD2A26"/>
                </a:solidFill>
                <a:cs typeface="+mn-ea"/>
                <a:sym typeface="+mn-lt"/>
              </a:rPr>
              <a:t>=</a:t>
            </a:r>
            <a:r>
              <a:rPr lang="zh-CN" altLang="en-US" sz="1400" dirty="0">
                <a:solidFill>
                  <a:srgbClr val="AD2A26"/>
                </a:solidFill>
                <a:cs typeface="+mn-ea"/>
                <a:sym typeface="+mn-lt"/>
              </a:rPr>
              <a:t>湖北省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376202-CCDE-56BB-35FF-946095ACC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788" y="3591363"/>
            <a:ext cx="838273" cy="121168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73A6F3B-48BE-EE78-ACE8-82D3CBB70EE1}"/>
              </a:ext>
            </a:extLst>
          </p:cNvPr>
          <p:cNvSpPr txBox="1"/>
          <p:nvPr/>
        </p:nvSpPr>
        <p:spPr>
          <a:xfrm>
            <a:off x="8913277" y="3911325"/>
            <a:ext cx="225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cs typeface="+mn-ea"/>
                <a:sym typeface="+mn-lt"/>
              </a:rPr>
              <a:t>[“</a:t>
            </a:r>
            <a:r>
              <a:rPr lang="zh-CN" altLang="en-US" sz="1400" dirty="0">
                <a:cs typeface="+mn-ea"/>
                <a:sym typeface="+mn-lt"/>
              </a:rPr>
              <a:t>武汉市</a:t>
            </a:r>
            <a:r>
              <a:rPr lang="en-US" altLang="zh-CN" sz="1400" dirty="0">
                <a:cs typeface="+mn-ea"/>
                <a:sym typeface="+mn-lt"/>
              </a:rPr>
              <a:t>”, </a:t>
            </a:r>
            <a:r>
              <a:rPr lang="zh-CN" altLang="en-US" sz="1400" dirty="0">
                <a:cs typeface="+mn-ea"/>
                <a:sym typeface="+mn-lt"/>
              </a:rPr>
              <a:t>“黄石市”</a:t>
            </a:r>
            <a:r>
              <a:rPr lang="en-US" altLang="zh-CN" sz="1400" dirty="0">
                <a:cs typeface="+mn-ea"/>
                <a:sym typeface="+mn-lt"/>
              </a:rPr>
              <a:t>, ”</a:t>
            </a:r>
            <a:r>
              <a:rPr lang="zh-CN" altLang="en-US" sz="1400" dirty="0">
                <a:cs typeface="+mn-ea"/>
                <a:sym typeface="+mn-lt"/>
              </a:rPr>
              <a:t>十堰市</a:t>
            </a:r>
            <a:r>
              <a:rPr lang="en-US" altLang="zh-CN" sz="1400" dirty="0">
                <a:cs typeface="+mn-ea"/>
                <a:sym typeface="+mn-lt"/>
              </a:rPr>
              <a:t>”…]</a:t>
            </a:r>
            <a:endParaRPr lang="zh-CN" altLang="en-US" sz="1400" dirty="0"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51E938-1313-840E-1D59-AB670A8D441C}"/>
              </a:ext>
            </a:extLst>
          </p:cNvPr>
          <p:cNvGrpSpPr/>
          <p:nvPr/>
        </p:nvGrpSpPr>
        <p:grpSpPr>
          <a:xfrm>
            <a:off x="785042" y="3364586"/>
            <a:ext cx="2613808" cy="2051840"/>
            <a:chOff x="785042" y="3364586"/>
            <a:chExt cx="2613808" cy="205184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8E22B43-43E9-BE9F-5880-445C1733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042" y="3364586"/>
              <a:ext cx="2613808" cy="205184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BFEF076-6ABD-1DBC-E3BC-DB5DAFF9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548" y="4498319"/>
              <a:ext cx="427650" cy="427650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00E5203-C239-AEA2-A751-2A0BE8C04360}"/>
              </a:ext>
            </a:extLst>
          </p:cNvPr>
          <p:cNvSpPr txBox="1"/>
          <p:nvPr/>
        </p:nvSpPr>
        <p:spPr>
          <a:xfrm>
            <a:off x="1281327" y="3886907"/>
            <a:ext cx="1034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cs typeface="+mn-ea"/>
                <a:sym typeface="+mn-lt"/>
              </a:rPr>
              <a:t>武汉市</a:t>
            </a:r>
            <a:endParaRPr lang="en-US" altLang="zh-CN" sz="1600" dirty="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cs typeface="+mn-ea"/>
                <a:sym typeface="+mn-lt"/>
              </a:rPr>
              <a:t>黄石市</a:t>
            </a:r>
            <a:endParaRPr lang="en-US" altLang="zh-CN" sz="1600" dirty="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cs typeface="+mn-ea"/>
                <a:sym typeface="+mn-lt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DFE902-D0D0-5B22-EE84-3EFCA066D286}"/>
              </a:ext>
            </a:extLst>
          </p:cNvPr>
          <p:cNvCxnSpPr>
            <a:cxnSpLocks/>
          </p:cNvCxnSpPr>
          <p:nvPr/>
        </p:nvCxnSpPr>
        <p:spPr>
          <a:xfrm>
            <a:off x="3897297" y="2432973"/>
            <a:ext cx="10919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4908E29-EC89-9266-DA04-A6FF5431F2DC}"/>
              </a:ext>
            </a:extLst>
          </p:cNvPr>
          <p:cNvCxnSpPr>
            <a:cxnSpLocks/>
          </p:cNvCxnSpPr>
          <p:nvPr/>
        </p:nvCxnSpPr>
        <p:spPr>
          <a:xfrm>
            <a:off x="5190659" y="2432975"/>
            <a:ext cx="10919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C9ED341-44E7-C9AE-57F5-71BBD5B3BE89}"/>
              </a:ext>
            </a:extLst>
          </p:cNvPr>
          <p:cNvSpPr txBox="1"/>
          <p:nvPr/>
        </p:nvSpPr>
        <p:spPr>
          <a:xfrm>
            <a:off x="889514" y="3522878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湖北省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007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" grpId="0"/>
      <p:bldP spid="3" grpId="0"/>
      <p:bldP spid="27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77695B-6EBA-ADE4-4EF7-EC774C57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0" y="3224460"/>
            <a:ext cx="4428106" cy="2684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axios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－查询参数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语法：使用</a:t>
            </a:r>
            <a:r>
              <a:rPr lang="en-US" altLang="zh-CN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axios</a:t>
            </a:r>
            <a:r>
              <a:rPr lang="en-US" altLang="zh-CN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提供的 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params</a:t>
            </a:r>
            <a:r>
              <a:rPr lang="en-US" altLang="zh-CN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选项</a:t>
            </a:r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 dirty="0" err="1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axios</a:t>
            </a:r>
            <a:r>
              <a:rPr lang="en-US" altLang="zh-CN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在运行时把参数名和值，会拼接到</a:t>
            </a:r>
            <a:r>
              <a:rPr lang="en-US" altLang="zh-CN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参数名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值</a:t>
            </a:r>
            <a:endParaRPr lang="en-US" altLang="zh-CN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城市列表：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  <a:hlinkClick r:id="rId3"/>
              </a:rPr>
              <a:t>http://hmajax.itheima.net/api/city?pname=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  <a:hlinkClick r:id="rId3"/>
              </a:rPr>
              <a:t>湖北省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DE0927-2BF1-DE88-A84A-FF80C7CCF46D}"/>
              </a:ext>
            </a:extLst>
          </p:cNvPr>
          <p:cNvSpPr txBox="1"/>
          <p:nvPr/>
        </p:nvSpPr>
        <p:spPr>
          <a:xfrm>
            <a:off x="789811" y="3473388"/>
            <a:ext cx="3765530" cy="243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FFCC59"/>
                </a:solidFill>
                <a:cs typeface="+mn-ea"/>
                <a:sym typeface="+mn-lt"/>
              </a:rPr>
              <a:t>axios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url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</a:t>
            </a:r>
            <a:r>
              <a:rPr lang="zh-CN" altLang="en-US" sz="1600">
                <a:solidFill>
                  <a:srgbClr val="75A45B"/>
                </a:solidFill>
                <a:cs typeface="+mn-ea"/>
                <a:sym typeface="+mn-lt"/>
              </a:rPr>
              <a:t>目标资源地址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params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 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        </a:t>
            </a:r>
            <a:r>
              <a:rPr lang="zh-CN" altLang="en-US" sz="1600">
                <a:solidFill>
                  <a:srgbClr val="EF9345"/>
                </a:solidFill>
                <a:cs typeface="+mn-ea"/>
                <a:sym typeface="+mn-lt"/>
              </a:rPr>
              <a:t>参数名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 </a:t>
            </a:r>
            <a:r>
              <a:rPr lang="zh-CN" altLang="en-US" sz="1600">
                <a:solidFill>
                  <a:srgbClr val="FEC363"/>
                </a:solidFill>
                <a:cs typeface="+mn-ea"/>
                <a:sym typeface="+mn-lt"/>
              </a:rPr>
              <a:t>值</a:t>
            </a:r>
            <a:endParaRPr lang="en-US" altLang="zh-CN" sz="1600">
              <a:solidFill>
                <a:srgbClr val="FEC363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}).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then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1600">
                <a:solidFill>
                  <a:srgbClr val="FEC363"/>
                </a:solidFill>
                <a:cs typeface="+mn-ea"/>
                <a:sym typeface="+mn-lt"/>
              </a:rPr>
              <a:t>result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=&gt; 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838384"/>
                </a:solidFill>
                <a:cs typeface="+mn-ea"/>
                <a:sym typeface="+mn-lt"/>
              </a:rPr>
              <a:t>    // </a:t>
            </a:r>
            <a:r>
              <a:rPr lang="zh-CN" altLang="en-US" sz="1600">
                <a:solidFill>
                  <a:srgbClr val="838384"/>
                </a:solidFill>
                <a:cs typeface="+mn-ea"/>
                <a:sym typeface="+mn-lt"/>
              </a:rPr>
              <a:t>对服务器返回的数据做后续处理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F6FC36-4893-1E6B-9BF3-39FEE0D4F39F}"/>
              </a:ext>
            </a:extLst>
          </p:cNvPr>
          <p:cNvSpPr/>
          <p:nvPr/>
        </p:nvSpPr>
        <p:spPr>
          <a:xfrm>
            <a:off x="1033813" y="4119237"/>
            <a:ext cx="1331650" cy="895847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8597D2-4473-9296-B48D-69044949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28" y="3224460"/>
            <a:ext cx="4428106" cy="2684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907B41-9F3A-F420-E5AE-9ABC256D46E2}"/>
              </a:ext>
            </a:extLst>
          </p:cNvPr>
          <p:cNvSpPr txBox="1"/>
          <p:nvPr/>
        </p:nvSpPr>
        <p:spPr>
          <a:xfrm>
            <a:off x="5461918" y="3473388"/>
            <a:ext cx="4398615" cy="243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 err="1">
                <a:solidFill>
                  <a:srgbClr val="FFCC59"/>
                </a:solidFill>
                <a:cs typeface="+mn-ea"/>
                <a:sym typeface="+mn-lt"/>
              </a:rPr>
              <a:t>axios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({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en-US" altLang="zh-CN" sz="1600" dirty="0">
                <a:solidFill>
                  <a:srgbClr val="EF9345"/>
                </a:solidFill>
                <a:cs typeface="+mn-ea"/>
                <a:sym typeface="+mn-lt"/>
              </a:rPr>
              <a:t>url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en-US" altLang="zh-CN" sz="1600" dirty="0">
                <a:solidFill>
                  <a:srgbClr val="75A45B"/>
                </a:solidFill>
                <a:cs typeface="+mn-ea"/>
                <a:sym typeface="+mn-lt"/>
              </a:rPr>
              <a:t>'                                                                  '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</a:p>
          <a:p>
            <a:pPr>
              <a:lnSpc>
                <a:spcPts val="23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}).</a:t>
            </a:r>
            <a:r>
              <a:rPr lang="en-US" altLang="zh-CN" sz="1600" dirty="0">
                <a:solidFill>
                  <a:srgbClr val="EF9345"/>
                </a:solidFill>
                <a:cs typeface="+mn-ea"/>
                <a:sym typeface="+mn-lt"/>
              </a:rPr>
              <a:t>then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1600" dirty="0">
                <a:solidFill>
                  <a:srgbClr val="FEC363"/>
                </a:solidFill>
                <a:cs typeface="+mn-ea"/>
                <a:sym typeface="+mn-lt"/>
              </a:rPr>
              <a:t>result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=&gt; {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838384"/>
                </a:solidFill>
                <a:cs typeface="+mn-ea"/>
                <a:sym typeface="+mn-lt"/>
              </a:rPr>
              <a:t>    // </a:t>
            </a:r>
            <a:r>
              <a:rPr lang="zh-CN" altLang="en-US" sz="1600" dirty="0">
                <a:solidFill>
                  <a:srgbClr val="838384"/>
                </a:solidFill>
                <a:cs typeface="+mn-ea"/>
                <a:sym typeface="+mn-lt"/>
              </a:rPr>
              <a:t>对服务器返回的数据做后续处理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})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672F73-58F2-5E0E-28B5-4D451CD21FAF}"/>
              </a:ext>
            </a:extLst>
          </p:cNvPr>
          <p:cNvSpPr txBox="1"/>
          <p:nvPr/>
        </p:nvSpPr>
        <p:spPr>
          <a:xfrm>
            <a:off x="5669687" y="4044981"/>
            <a:ext cx="1120820" cy="96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EF9345"/>
                </a:solidFill>
                <a:cs typeface="+mn-ea"/>
                <a:sym typeface="+mn-lt"/>
              </a:rPr>
              <a:t>params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: {</a:t>
            </a:r>
          </a:p>
          <a:p>
            <a:pPr>
              <a:lnSpc>
                <a:spcPts val="23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3957E9-EF86-A114-E3D4-D226C89ED6AD}"/>
              </a:ext>
            </a:extLst>
          </p:cNvPr>
          <p:cNvSpPr txBox="1"/>
          <p:nvPr/>
        </p:nvSpPr>
        <p:spPr>
          <a:xfrm>
            <a:off x="6135852" y="3808540"/>
            <a:ext cx="366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http://hmajax.itheima.net/api/city</a:t>
            </a:r>
            <a:endParaRPr lang="zh-CN" altLang="en-US" sz="1600" dirty="0">
              <a:solidFill>
                <a:srgbClr val="75A45B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3E817D-BC63-F705-D864-8ACA25DC6D6C}"/>
              </a:ext>
            </a:extLst>
          </p:cNvPr>
          <p:cNvSpPr txBox="1"/>
          <p:nvPr/>
        </p:nvSpPr>
        <p:spPr>
          <a:xfrm>
            <a:off x="5819534" y="4383535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pname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CE6F76-AF77-F235-F201-DF6E3ABFAD2A}"/>
              </a:ext>
            </a:extLst>
          </p:cNvPr>
          <p:cNvSpPr txBox="1"/>
          <p:nvPr/>
        </p:nvSpPr>
        <p:spPr>
          <a:xfrm>
            <a:off x="6662814" y="4386976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75A45B"/>
                </a:solidFill>
                <a:cs typeface="+mn-ea"/>
                <a:sym typeface="+mn-lt"/>
              </a:rPr>
              <a:t>'</a:t>
            </a:r>
            <a:r>
              <a:rPr lang="zh-CN" altLang="en-US" sz="1600" dirty="0">
                <a:solidFill>
                  <a:srgbClr val="75A45B"/>
                </a:solidFill>
                <a:cs typeface="+mn-ea"/>
                <a:sym typeface="+mn-lt"/>
              </a:rPr>
              <a:t>湖北省</a:t>
            </a:r>
            <a:r>
              <a:rPr lang="en-US" altLang="zh-CN" sz="1600" dirty="0">
                <a:solidFill>
                  <a:srgbClr val="75A45B"/>
                </a:solidFill>
                <a:cs typeface="+mn-ea"/>
                <a:sym typeface="+mn-lt"/>
              </a:rPr>
              <a:t>'</a:t>
            </a:r>
            <a:endParaRPr lang="zh-CN" altLang="en-US" sz="1600" dirty="0">
              <a:solidFill>
                <a:srgbClr val="75A45B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5DA799B-2FE8-5862-DDC7-2252D5AC8C9B}"/>
              </a:ext>
            </a:extLst>
          </p:cNvPr>
          <p:cNvCxnSpPr>
            <a:cxnSpLocks/>
          </p:cNvCxnSpPr>
          <p:nvPr/>
        </p:nvCxnSpPr>
        <p:spPr>
          <a:xfrm>
            <a:off x="1791054" y="2859103"/>
            <a:ext cx="33973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1AA3787-50F0-1FF7-20B3-F0D653DDBB2D}"/>
              </a:ext>
            </a:extLst>
          </p:cNvPr>
          <p:cNvCxnSpPr>
            <a:cxnSpLocks/>
          </p:cNvCxnSpPr>
          <p:nvPr/>
        </p:nvCxnSpPr>
        <p:spPr>
          <a:xfrm>
            <a:off x="5299213" y="2859103"/>
            <a:ext cx="6399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FD4B2FD-0592-9D28-C9FF-DA5ABC02248F}"/>
              </a:ext>
            </a:extLst>
          </p:cNvPr>
          <p:cNvCxnSpPr>
            <a:cxnSpLocks/>
          </p:cNvCxnSpPr>
          <p:nvPr/>
        </p:nvCxnSpPr>
        <p:spPr>
          <a:xfrm>
            <a:off x="6096000" y="2861076"/>
            <a:ext cx="5668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6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3" grpId="0"/>
      <p:bldP spid="7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D2A26"/>
                </a:solidFill>
                <a:cs typeface="+mn-ea"/>
                <a:sym typeface="+mn-lt"/>
              </a:rPr>
              <a:t>AJAX </a:t>
            </a:r>
            <a:r>
              <a:rPr lang="zh-CN" altLang="en-US" dirty="0">
                <a:solidFill>
                  <a:srgbClr val="AD2A26"/>
                </a:solidFill>
                <a:cs typeface="+mn-ea"/>
                <a:sym typeface="+mn-lt"/>
              </a:rPr>
              <a:t>概念和 </a:t>
            </a:r>
            <a:r>
              <a:rPr lang="en-US" altLang="zh-CN" dirty="0" err="1">
                <a:solidFill>
                  <a:srgbClr val="AD2A26"/>
                </a:solidFill>
                <a:cs typeface="+mn-ea"/>
                <a:sym typeface="+mn-lt"/>
              </a:rPr>
              <a:t>axios</a:t>
            </a:r>
            <a:r>
              <a:rPr lang="en-US" altLang="zh-CN" dirty="0">
                <a:solidFill>
                  <a:srgbClr val="AD2A26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AD2A26"/>
                </a:solidFill>
                <a:cs typeface="+mn-ea"/>
                <a:sym typeface="+mn-lt"/>
              </a:rPr>
              <a:t>使用</a:t>
            </a:r>
          </a:p>
          <a:p>
            <a:r>
              <a:rPr lang="zh-CN" altLang="en-US" dirty="0">
                <a:cs typeface="+mn-ea"/>
                <a:sym typeface="+mn-lt"/>
              </a:rPr>
              <a:t>认识 </a:t>
            </a:r>
            <a:r>
              <a:rPr lang="en-US" altLang="zh-CN" dirty="0">
                <a:cs typeface="+mn-ea"/>
                <a:sym typeface="+mn-lt"/>
              </a:rPr>
              <a:t>URL</a:t>
            </a:r>
          </a:p>
          <a:p>
            <a:r>
              <a:rPr lang="en-US" altLang="zh-CN" dirty="0">
                <a:cs typeface="+mn-ea"/>
                <a:sym typeface="+mn-lt"/>
              </a:rPr>
              <a:t>URL </a:t>
            </a:r>
            <a:r>
              <a:rPr lang="zh-CN" altLang="en-US" dirty="0">
                <a:cs typeface="+mn-ea"/>
                <a:sym typeface="+mn-lt"/>
              </a:rPr>
              <a:t>查询参数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常用请求方法和数据提交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HTTP</a:t>
            </a:r>
            <a:r>
              <a:rPr lang="zh-CN" altLang="en-US" dirty="0">
                <a:cs typeface="+mn-ea"/>
                <a:sym typeface="+mn-lt"/>
              </a:rPr>
              <a:t>协议</a:t>
            </a:r>
            <a:r>
              <a:rPr lang="en-US" altLang="zh-CN" dirty="0">
                <a:cs typeface="+mn-ea"/>
                <a:sym typeface="+mn-lt"/>
              </a:rPr>
              <a:t>-</a:t>
            </a:r>
            <a:r>
              <a:rPr lang="zh-CN" altLang="en-US" dirty="0">
                <a:cs typeface="+mn-ea"/>
                <a:sym typeface="+mn-lt"/>
              </a:rPr>
              <a:t>报文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接口文档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案例 </a:t>
            </a:r>
            <a:r>
              <a:rPr lang="en-US" altLang="zh-CN" dirty="0">
                <a:cs typeface="+mn-ea"/>
                <a:sym typeface="+mn-lt"/>
              </a:rPr>
              <a:t>- </a:t>
            </a:r>
            <a:r>
              <a:rPr lang="zh-CN" altLang="en-US" dirty="0">
                <a:cs typeface="+mn-ea"/>
                <a:sym typeface="+mn-lt"/>
              </a:rPr>
              <a:t>用户登录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form-serialize </a:t>
            </a:r>
            <a:r>
              <a:rPr lang="zh-CN" altLang="en-US" dirty="0">
                <a:cs typeface="+mn-ea"/>
                <a:sym typeface="+mn-lt"/>
              </a:rPr>
              <a:t>插件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3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041526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查询参数有什么作用？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浏览器提供给服务器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额外信息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，获取对应的数据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要如何携带查询参数？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params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选项，携带参数名和值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E7DAD6-57AE-C73B-F113-0977B602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680" y="4295917"/>
            <a:ext cx="3759120" cy="2279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4B63D8-CDCA-2AE5-8505-5EEFC78105D3}"/>
              </a:ext>
            </a:extLst>
          </p:cNvPr>
          <p:cNvSpPr txBox="1"/>
          <p:nvPr/>
        </p:nvSpPr>
        <p:spPr>
          <a:xfrm>
            <a:off x="8123481" y="4524994"/>
            <a:ext cx="3196644" cy="1846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FFCC59"/>
                </a:solidFill>
                <a:cs typeface="+mn-ea"/>
                <a:sym typeface="+mn-lt"/>
              </a:rPr>
              <a:t>axios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url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</a:t>
            </a:r>
            <a:r>
              <a:rPr lang="zh-CN" altLang="en-US" sz="1600">
                <a:solidFill>
                  <a:srgbClr val="75A45B"/>
                </a:solidFill>
                <a:cs typeface="+mn-ea"/>
                <a:sym typeface="+mn-lt"/>
              </a:rPr>
              <a:t>目标资源地址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params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 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        </a:t>
            </a:r>
            <a:r>
              <a:rPr lang="zh-CN" altLang="en-US" sz="1600">
                <a:solidFill>
                  <a:srgbClr val="EF9345"/>
                </a:solidFill>
                <a:cs typeface="+mn-ea"/>
                <a:sym typeface="+mn-lt"/>
              </a:rPr>
              <a:t>参数名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 </a:t>
            </a:r>
            <a:r>
              <a:rPr lang="zh-CN" altLang="en-US" sz="1600">
                <a:solidFill>
                  <a:srgbClr val="FEC363"/>
                </a:solidFill>
                <a:cs typeface="+mn-ea"/>
                <a:sym typeface="+mn-lt"/>
              </a:rPr>
              <a:t>值</a:t>
            </a:r>
            <a:endParaRPr lang="en-US" altLang="zh-CN" sz="1600">
              <a:solidFill>
                <a:srgbClr val="FEC363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})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F2FCA8-9EF4-5830-D5FF-68C1B9593AB3}"/>
              </a:ext>
            </a:extLst>
          </p:cNvPr>
          <p:cNvSpPr/>
          <p:nvPr/>
        </p:nvSpPr>
        <p:spPr>
          <a:xfrm>
            <a:off x="8372397" y="5156215"/>
            <a:ext cx="1242119" cy="895847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73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地区查询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846A1-B820-4D78-2B69-08929640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54" y="2300534"/>
            <a:ext cx="4192707" cy="4133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932F37-0C79-CDF4-1F8B-B3302C57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65" y="4300679"/>
            <a:ext cx="4907705" cy="213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需求：根据输入的省份名字和城市名字，查询地区并渲染列表</a:t>
            </a:r>
          </a:p>
        </p:txBody>
      </p:sp>
    </p:spTree>
    <p:extLst>
      <p:ext uri="{BB962C8B-B14F-4D97-AF65-F5344CB8AC3E}">
        <p14:creationId xmlns:p14="http://schemas.microsoft.com/office/powerpoint/2010/main" val="376093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D960F9E-337F-D7DB-29A6-9A61E14D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地区查询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9D5FD-D485-F55B-AFE8-AE15ADE19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首先：确定 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网址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参数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说明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查询某个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省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内某个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城市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的所有地区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  <a:hlinkClick r:id="rId2"/>
              </a:rPr>
              <a:t>http://hmajax.itheima.net/api/area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参数名：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 indent="0">
              <a:buNone/>
            </a:pPr>
            <a:r>
              <a:rPr lang="en-US" altLang="zh-CN" sz="1600" b="0" dirty="0" err="1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pname</a:t>
            </a:r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：省份名字或直辖市名字，比如北京、福建省、辽宁省</a:t>
            </a:r>
            <a:r>
              <a:rPr lang="en-US" altLang="zh-CN" sz="1600" b="0" dirty="0">
                <a:latin typeface="+mn-lt"/>
                <a:ea typeface="+mn-ea"/>
                <a:cs typeface="+mn-ea"/>
                <a:sym typeface="+mn-lt"/>
              </a:rPr>
              <a:t>...</a:t>
            </a:r>
          </a:p>
          <a:p>
            <a:pPr lvl="1" indent="0">
              <a:buNone/>
            </a:pPr>
            <a:r>
              <a:rPr lang="en-US" altLang="zh-CN" sz="1600" b="0" dirty="0" err="1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cname</a:t>
            </a:r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：城市名字，比如北京市、厦门市、大连市</a:t>
            </a:r>
            <a:r>
              <a:rPr lang="en-US" altLang="zh-CN" sz="1600" b="0" dirty="0">
                <a:latin typeface="+mn-lt"/>
                <a:ea typeface="+mn-ea"/>
                <a:cs typeface="+mn-ea"/>
                <a:sym typeface="+mn-lt"/>
              </a:rPr>
              <a:t>...</a:t>
            </a:r>
          </a:p>
          <a:p>
            <a:pPr lvl="1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完整：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  <a:hlinkClick r:id="rId3"/>
              </a:rPr>
              <a:t>http://hmajax.itheima.net/api/area?pname=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  <a:hlinkClick r:id="rId3"/>
              </a:rPr>
              <a:t>北京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  <a:hlinkClick r:id="rId3"/>
              </a:rPr>
              <a:t>&amp;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  <a:hlinkClick r:id="rId3"/>
              </a:rPr>
              <a:t>cname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  <a:hlinkClick r:id="rId3"/>
              </a:rPr>
              <a:t>=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  <a:hlinkClick r:id="rId3"/>
              </a:rPr>
              <a:t>北京市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100A20-EAEA-2A56-80D2-0F441067F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565" y="4323111"/>
            <a:ext cx="4907705" cy="213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4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AJAX </a:t>
            </a:r>
            <a:r>
              <a:rPr lang="zh-CN" altLang="en-US">
                <a:cs typeface="+mn-ea"/>
                <a:sym typeface="+mn-lt"/>
              </a:rPr>
              <a:t>概念和 </a:t>
            </a:r>
            <a:r>
              <a:rPr lang="en-US" altLang="zh-CN">
                <a:cs typeface="+mn-ea"/>
                <a:sym typeface="+mn-lt"/>
              </a:rPr>
              <a:t>axios </a:t>
            </a:r>
            <a:r>
              <a:rPr lang="zh-CN" altLang="en-US">
                <a:cs typeface="+mn-ea"/>
                <a:sym typeface="+mn-lt"/>
              </a:rPr>
              <a:t>使用</a:t>
            </a:r>
          </a:p>
          <a:p>
            <a:r>
              <a:rPr lang="zh-CN" altLang="en-US">
                <a:cs typeface="+mn-ea"/>
                <a:sym typeface="+mn-lt"/>
              </a:rPr>
              <a:t>认识 </a:t>
            </a:r>
            <a:r>
              <a:rPr lang="en-US" altLang="zh-CN">
                <a:cs typeface="+mn-ea"/>
                <a:sym typeface="+mn-lt"/>
              </a:rPr>
              <a:t>URL</a:t>
            </a:r>
          </a:p>
          <a:p>
            <a:r>
              <a:rPr lang="en-US" altLang="zh-CN">
                <a:cs typeface="+mn-ea"/>
                <a:sym typeface="+mn-lt"/>
              </a:rPr>
              <a:t>URL </a:t>
            </a:r>
            <a:r>
              <a:rPr lang="zh-CN" altLang="en-US">
                <a:cs typeface="+mn-ea"/>
                <a:sym typeface="+mn-lt"/>
              </a:rPr>
              <a:t>查询参数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solidFill>
                  <a:srgbClr val="AD2A26"/>
                </a:solidFill>
                <a:cs typeface="+mn-ea"/>
                <a:sym typeface="+mn-lt"/>
              </a:rPr>
              <a:t>常用请求方法和数据提交</a:t>
            </a:r>
            <a:endParaRPr lang="en-US" altLang="zh-CN">
              <a:solidFill>
                <a:srgbClr val="AD2A26"/>
              </a:solidFill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HTTP</a:t>
            </a:r>
            <a:r>
              <a:rPr lang="zh-CN" altLang="en-US">
                <a:cs typeface="+mn-ea"/>
                <a:sym typeface="+mn-lt"/>
              </a:rPr>
              <a:t>协议</a:t>
            </a:r>
            <a:r>
              <a:rPr lang="en-US" altLang="zh-CN">
                <a:cs typeface="+mn-ea"/>
                <a:sym typeface="+mn-lt"/>
              </a:rPr>
              <a:t>-</a:t>
            </a:r>
            <a:r>
              <a:rPr lang="zh-CN" altLang="en-US">
                <a:cs typeface="+mn-ea"/>
                <a:sym typeface="+mn-lt"/>
              </a:rPr>
              <a:t>报文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接口文档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用户登录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form-serialize </a:t>
            </a:r>
            <a:r>
              <a:rPr lang="zh-CN" altLang="en-US">
                <a:cs typeface="+mn-ea"/>
                <a:sym typeface="+mn-lt"/>
              </a:rPr>
              <a:t>插件</a:t>
            </a: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230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常用请求方法</a:t>
            </a:r>
            <a:endParaRPr lang="zh-CN" altLang="en-US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请求方法：对服务器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资源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，要执行的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操作</a:t>
            </a:r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E2EFF06-2A46-9192-30BB-B46944591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56656"/>
              </p:ext>
            </p:extLst>
          </p:nvPr>
        </p:nvGraphicFramePr>
        <p:xfrm>
          <a:off x="813007" y="2313672"/>
          <a:ext cx="3465822" cy="310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6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请求方法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操作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GET</a:t>
                      </a:r>
                      <a:endParaRPr lang="zh-CN" altLang="en-US" sz="180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获取数据</a:t>
                      </a:r>
                      <a:endParaRPr lang="zh-CN" altLang="en-US" sz="18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POST</a:t>
                      </a:r>
                      <a:endParaRPr lang="zh-CN" altLang="en-US" sz="180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数据提交</a:t>
                      </a:r>
                      <a:endParaRPr lang="zh-CN" altLang="en-US" sz="18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PUT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修改数据（全部）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DELETE</a:t>
                      </a:r>
                      <a:endParaRPr lang="zh-CN" altLang="en-US" sz="18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删除数据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lt"/>
                          <a:ea typeface="+mn-ea"/>
                          <a:cs typeface="+mn-ea"/>
                          <a:sym typeface="+mn-lt"/>
                        </a:rPr>
                        <a:t>PATCH</a:t>
                      </a:r>
                      <a:endParaRPr lang="zh-CN" altLang="en-US" sz="18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修改数据（部分）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3C024C1B-478D-06EF-D2EE-4352BED4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23" y="3008292"/>
            <a:ext cx="2613808" cy="20518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516150D-88A1-F6EA-CE61-78AB57689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81" y="4156604"/>
            <a:ext cx="427650" cy="4276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97F2E7E-A824-70F7-72DC-F1775A37D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56" y="3241500"/>
            <a:ext cx="838273" cy="1211685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3A079EC-1979-EB8C-EF82-2B0030C06963}"/>
              </a:ext>
            </a:extLst>
          </p:cNvPr>
          <p:cNvCxnSpPr>
            <a:cxnSpLocks/>
          </p:cNvCxnSpPr>
          <p:nvPr/>
        </p:nvCxnSpPr>
        <p:spPr>
          <a:xfrm>
            <a:off x="7636431" y="3500464"/>
            <a:ext cx="2856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45A3BDF-BCE1-14F6-4BB7-DFBE532BFEE2}"/>
              </a:ext>
            </a:extLst>
          </p:cNvPr>
          <p:cNvCxnSpPr>
            <a:cxnSpLocks/>
          </p:cNvCxnSpPr>
          <p:nvPr/>
        </p:nvCxnSpPr>
        <p:spPr>
          <a:xfrm flipH="1">
            <a:off x="7704741" y="4156604"/>
            <a:ext cx="2788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60DB7D3-BD99-E8F1-55FC-6E3A90B0E8DB}"/>
              </a:ext>
            </a:extLst>
          </p:cNvPr>
          <p:cNvSpPr txBox="1"/>
          <p:nvPr/>
        </p:nvSpPr>
        <p:spPr>
          <a:xfrm>
            <a:off x="8654078" y="3120909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操作资源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2403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数据提交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场景：当数据需要在服务器上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保存</a:t>
            </a:r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图形用户界面, 文本, 应用程序&#10;&#10;描述已自动生成">
            <a:extLst>
              <a:ext uri="{FF2B5EF4-FFF2-40B4-BE49-F238E27FC236}">
                <a16:creationId xmlns:a16="http://schemas.microsoft.com/office/drawing/2014/main" id="{8285CA42-1C68-EF3B-7A94-7D0FCAAC7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6" t="-3103" r="-468" b="-776"/>
          <a:stretch/>
        </p:blipFill>
        <p:spPr>
          <a:xfrm>
            <a:off x="869477" y="2452242"/>
            <a:ext cx="6265642" cy="2993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FF62E2C-3D30-E820-0E43-BA5E9CFC3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3" t="2121" r="2651" b="2121"/>
          <a:stretch/>
        </p:blipFill>
        <p:spPr>
          <a:xfrm>
            <a:off x="7892212" y="1361750"/>
            <a:ext cx="3539468" cy="500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144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6D446D8-F9D8-755E-017C-162C4541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73" y="3048011"/>
            <a:ext cx="5223102" cy="3052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请求配置</a:t>
            </a:r>
            <a:endParaRPr lang="zh-CN" altLang="en-US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：请求的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网址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method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：请求的方法，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GET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可以省略（不区分大小写）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data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：提交数据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F8E434-DD15-F456-29F7-E572B19E8E12}"/>
              </a:ext>
            </a:extLst>
          </p:cNvPr>
          <p:cNvSpPr txBox="1"/>
          <p:nvPr/>
        </p:nvSpPr>
        <p:spPr>
          <a:xfrm>
            <a:off x="810673" y="3339193"/>
            <a:ext cx="4892063" cy="302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FFCC59"/>
                </a:solidFill>
                <a:cs typeface="+mn-ea"/>
                <a:sym typeface="+mn-lt"/>
              </a:rPr>
              <a:t>axios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url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</a:t>
            </a:r>
            <a:r>
              <a:rPr lang="zh-CN" altLang="en-US" sz="1600">
                <a:solidFill>
                  <a:srgbClr val="75A45B"/>
                </a:solidFill>
                <a:cs typeface="+mn-ea"/>
                <a:sym typeface="+mn-lt"/>
              </a:rPr>
              <a:t>目标资源地址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</a:p>
          <a:p>
            <a:pPr>
              <a:lnSpc>
                <a:spcPts val="2300"/>
              </a:lnSpc>
            </a:pPr>
            <a:endParaRPr lang="en-US" altLang="zh-CN" sz="1600">
              <a:solidFill>
                <a:srgbClr val="75A45B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endParaRPr lang="en-US" altLang="zh-CN" sz="1600">
              <a:solidFill>
                <a:srgbClr val="75A45B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endParaRPr lang="en-US" altLang="zh-CN" sz="1600">
              <a:solidFill>
                <a:srgbClr val="75A45B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endParaRPr lang="en-US" altLang="zh-CN" sz="1600">
              <a:solidFill>
                <a:srgbClr val="75A45B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}).</a:t>
            </a:r>
            <a:r>
              <a:rPr lang="en-US" altLang="zh-CN" sz="1600">
                <a:solidFill>
                  <a:srgbClr val="FF964B"/>
                </a:solidFill>
                <a:cs typeface="+mn-ea"/>
                <a:sym typeface="+mn-lt"/>
              </a:rPr>
              <a:t>then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((</a:t>
            </a:r>
            <a:r>
              <a:rPr lang="en-US" altLang="zh-CN" sz="1600">
                <a:solidFill>
                  <a:srgbClr val="FEC363"/>
                </a:solidFill>
                <a:cs typeface="+mn-ea"/>
                <a:sym typeface="+mn-lt"/>
              </a:rPr>
              <a:t>result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en-US" altLang="zh-CN" sz="1600"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rgbClr val="60BABB"/>
                </a:solidFill>
                <a:cs typeface="+mn-ea"/>
                <a:sym typeface="+mn-lt"/>
              </a:rPr>
              <a:t>=&gt;</a:t>
            </a:r>
            <a:r>
              <a:rPr lang="en-US" altLang="zh-CN" sz="1600"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838384"/>
                </a:solidFill>
                <a:cs typeface="+mn-ea"/>
                <a:sym typeface="+mn-lt"/>
              </a:rPr>
              <a:t>// </a:t>
            </a:r>
            <a:r>
              <a:rPr lang="zh-CN" altLang="en-US" sz="1600">
                <a:solidFill>
                  <a:srgbClr val="838384"/>
                </a:solidFill>
                <a:cs typeface="+mn-ea"/>
                <a:sym typeface="+mn-lt"/>
              </a:rPr>
              <a:t>对服务器返回的数据做后续处理</a:t>
            </a:r>
            <a:endParaRPr lang="en-US" altLang="zh-CN" sz="1600">
              <a:solidFill>
                <a:srgbClr val="838384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})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223091-F15A-01C3-77FC-D236419A50F2}"/>
              </a:ext>
            </a:extLst>
          </p:cNvPr>
          <p:cNvSpPr txBox="1"/>
          <p:nvPr/>
        </p:nvSpPr>
        <p:spPr>
          <a:xfrm>
            <a:off x="1012054" y="3987284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method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</a:t>
            </a:r>
            <a:r>
              <a:rPr lang="zh-CN" altLang="en-US" sz="1600">
                <a:solidFill>
                  <a:srgbClr val="75A45B"/>
                </a:solidFill>
                <a:cs typeface="+mn-ea"/>
                <a:sym typeface="+mn-lt"/>
              </a:rPr>
              <a:t>请求方法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18D7AE-84D9-A7C8-9D6D-653123852DC1}"/>
              </a:ext>
            </a:extLst>
          </p:cNvPr>
          <p:cNvSpPr txBox="1"/>
          <p:nvPr/>
        </p:nvSpPr>
        <p:spPr>
          <a:xfrm>
            <a:off x="1012054" y="4290327"/>
            <a:ext cx="1334020" cy="89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data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{</a:t>
            </a: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</a:t>
            </a:r>
            <a:r>
              <a:rPr lang="zh-CN" altLang="en-US" sz="1600">
                <a:solidFill>
                  <a:srgbClr val="EF9345"/>
                </a:solidFill>
                <a:cs typeface="+mn-ea"/>
                <a:sym typeface="+mn-lt"/>
              </a:rPr>
              <a:t>参数名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600">
                <a:solidFill>
                  <a:srgbClr val="FEC363"/>
                </a:solidFill>
                <a:cs typeface="+mn-ea"/>
                <a:sym typeface="+mn-lt"/>
              </a:rPr>
              <a:t>值</a:t>
            </a:r>
            <a:endParaRPr lang="en-US" altLang="zh-CN" sz="1600">
              <a:solidFill>
                <a:srgbClr val="FEC363"/>
              </a:solidFill>
              <a:cs typeface="+mn-ea"/>
              <a:sym typeface="+mn-lt"/>
            </a:endParaRP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01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数据提交－注册账号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需求：通过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提交用户名和密码，完成注册功能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注册用户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地址：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2"/>
              </a:rPr>
              <a:t>http://hmajax.itheima.net/api/register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请求方法：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POST</a:t>
            </a: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参数名：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username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用户名（中英文和数字组成，最少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8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位）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password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密码（最少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6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位）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26E1304-7A0B-7292-9A77-F04CB468C9CE}"/>
              </a:ext>
            </a:extLst>
          </p:cNvPr>
          <p:cNvCxnSpPr>
            <a:cxnSpLocks/>
          </p:cNvCxnSpPr>
          <p:nvPr/>
        </p:nvCxnSpPr>
        <p:spPr>
          <a:xfrm>
            <a:off x="3333370" y="5009674"/>
            <a:ext cx="5665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A007C06-E6D1-85B3-BF4E-6EC15043E446}"/>
              </a:ext>
            </a:extLst>
          </p:cNvPr>
          <p:cNvCxnSpPr>
            <a:cxnSpLocks/>
          </p:cNvCxnSpPr>
          <p:nvPr/>
        </p:nvCxnSpPr>
        <p:spPr>
          <a:xfrm flipH="1">
            <a:off x="3333370" y="5674692"/>
            <a:ext cx="5665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033288-6A2B-0AB3-1504-7DBF6E93736D}"/>
              </a:ext>
            </a:extLst>
          </p:cNvPr>
          <p:cNvSpPr txBox="1"/>
          <p:nvPr/>
        </p:nvSpPr>
        <p:spPr>
          <a:xfrm>
            <a:off x="2246066" y="516354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E4"/>
                </a:solidFill>
                <a:cs typeface="+mn-ea"/>
                <a:sym typeface="+mn-lt"/>
              </a:rPr>
              <a:t>AJAX</a:t>
            </a:r>
            <a:endParaRPr lang="zh-CN" altLang="en-US" sz="2000">
              <a:solidFill>
                <a:srgbClr val="FFFFE4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D9151FF-E1DA-54D3-1910-2F336C57FCD0}"/>
              </a:ext>
            </a:extLst>
          </p:cNvPr>
          <p:cNvSpPr txBox="1"/>
          <p:nvPr/>
        </p:nvSpPr>
        <p:spPr>
          <a:xfrm>
            <a:off x="5665254" y="460012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AD2B26"/>
                </a:solidFill>
                <a:cs typeface="+mn-ea"/>
                <a:sym typeface="+mn-lt"/>
              </a:rPr>
              <a:t>注册账号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2ECAF4-1B76-468D-C700-8F5125635809}"/>
              </a:ext>
            </a:extLst>
          </p:cNvPr>
          <p:cNvSpPr txBox="1"/>
          <p:nvPr/>
        </p:nvSpPr>
        <p:spPr>
          <a:xfrm>
            <a:off x="4854639" y="5769796"/>
            <a:ext cx="261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AD2B26"/>
                </a:solidFill>
                <a:cs typeface="+mn-ea"/>
                <a:sym typeface="+mn-lt"/>
              </a:rPr>
              <a:t>返回注册结果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F170F-3A75-0F17-1C9B-29A1FBBF274D}"/>
              </a:ext>
            </a:extLst>
          </p:cNvPr>
          <p:cNvSpPr txBox="1"/>
          <p:nvPr/>
        </p:nvSpPr>
        <p:spPr>
          <a:xfrm>
            <a:off x="3588564" y="5062880"/>
            <a:ext cx="514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+mn-ea"/>
                <a:sym typeface="+mn-lt"/>
              </a:rPr>
              <a:t>｛</a:t>
            </a:r>
            <a:r>
              <a:rPr lang="en-US" altLang="zh-CN" sz="1600">
                <a:cs typeface="+mn-ea"/>
                <a:sym typeface="+mn-lt"/>
              </a:rPr>
              <a:t>username: 'itheima007', password: '7654321'</a:t>
            </a:r>
            <a:r>
              <a:rPr lang="zh-CN" altLang="en-US" sz="1600">
                <a:cs typeface="+mn-ea"/>
                <a:sym typeface="+mn-lt"/>
              </a:rPr>
              <a:t>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1978CB-8B2B-3E04-DC3A-70000715F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402" y="4737337"/>
            <a:ext cx="838273" cy="12116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1ED0B-A75A-DC28-1CEC-FB2F72ADD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0" y="4537730"/>
            <a:ext cx="2613808" cy="20518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80719D-35BF-E545-DB13-844E9B254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179" y="5674692"/>
            <a:ext cx="427650" cy="4276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4A7504-2ED9-7DA1-4F55-B4BB64713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833" y="1177607"/>
            <a:ext cx="5223102" cy="3052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354E31F-B494-CCA4-BB37-23BD8FC0B835}"/>
              </a:ext>
            </a:extLst>
          </p:cNvPr>
          <p:cNvSpPr txBox="1"/>
          <p:nvPr/>
        </p:nvSpPr>
        <p:spPr>
          <a:xfrm>
            <a:off x="6687323" y="1426535"/>
            <a:ext cx="5223103" cy="243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FFCC59"/>
                </a:solidFill>
                <a:cs typeface="+mn-ea"/>
                <a:sym typeface="+mn-lt"/>
              </a:rPr>
              <a:t>axios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url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</a:t>
            </a:r>
            <a:r>
              <a:rPr lang="en-US" altLang="zh-CN">
                <a:solidFill>
                  <a:srgbClr val="75A45B"/>
                </a:solidFill>
                <a:cs typeface="+mn-ea"/>
                <a:sym typeface="+mn-lt"/>
              </a:rPr>
              <a:t>http://hmajax.itheima.net/api/register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method: 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'post'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data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 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        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username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rgbClr val="FEC363"/>
                </a:solidFill>
                <a:cs typeface="+mn-ea"/>
                <a:sym typeface="+mn-lt"/>
              </a:rPr>
              <a:t>'itheima007'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        password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rgbClr val="FEC363"/>
                </a:solidFill>
                <a:cs typeface="+mn-ea"/>
                <a:sym typeface="+mn-lt"/>
              </a:rPr>
              <a:t>'7654321'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BB951E-C846-6B0C-4B03-D69A21ED1748}"/>
              </a:ext>
            </a:extLst>
          </p:cNvPr>
          <p:cNvSpPr/>
          <p:nvPr/>
        </p:nvSpPr>
        <p:spPr>
          <a:xfrm>
            <a:off x="6954309" y="2066670"/>
            <a:ext cx="1586009" cy="285913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343520-0959-917D-4A05-ACC31DD36383}"/>
              </a:ext>
            </a:extLst>
          </p:cNvPr>
          <p:cNvSpPr/>
          <p:nvPr/>
        </p:nvSpPr>
        <p:spPr>
          <a:xfrm>
            <a:off x="6954308" y="2398390"/>
            <a:ext cx="2633575" cy="1161556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68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" grpId="0"/>
      <p:bldP spid="16" grpId="0"/>
      <p:bldP spid="18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2" y="797208"/>
            <a:ext cx="6343367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请求方法表明对服务器资源的操作，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最为常用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个是？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POST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提交数据，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GET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查询数据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的核心配置？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：请求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网址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method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：请求方法，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GET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可以省略（不区分大小写）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params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：查询参数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data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：提交数据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34DFD7-B531-AB2B-D2DD-56064FDD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99" y="3870164"/>
            <a:ext cx="3304710" cy="2273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580504-4B53-6360-14AD-142A5EFA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83" y="3870164"/>
            <a:ext cx="3122088" cy="22731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20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286338DE-D5B8-DE2E-0E24-7868A2CF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67" y="875767"/>
            <a:ext cx="4942057" cy="3496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867D49C-90A3-CF13-8767-150587C796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场景：再次注册相同的账号，会遇到报错信息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处理：用更直观的方式，给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普通用户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展示错误信息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B81DAA0-2CE6-DE48-5A21-1C37186D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错误处理</a:t>
            </a:r>
            <a:endParaRPr lang="zh-CN" altLang="en-US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B07BD1-76E2-6A88-4351-DF1B6F8456A8}"/>
              </a:ext>
            </a:extLst>
          </p:cNvPr>
          <p:cNvSpPr txBox="1"/>
          <p:nvPr/>
        </p:nvSpPr>
        <p:spPr>
          <a:xfrm>
            <a:off x="9220399" y="2723870"/>
            <a:ext cx="220645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D2B26"/>
                </a:solidFill>
                <a:effectLst/>
                <a:uLnTx/>
                <a:uFillTx/>
                <a:cs typeface="+mn-ea"/>
                <a:sym typeface="+mn-lt"/>
              </a:rPr>
              <a:t>axios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D2B26"/>
                </a:solidFill>
                <a:effectLst/>
                <a:uLnTx/>
                <a:uFillTx/>
                <a:cs typeface="+mn-ea"/>
                <a:sym typeface="+mn-lt"/>
              </a:rPr>
              <a:t>产生的错误信息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60CCAC6-1074-E319-4135-1E5504351EF5}"/>
              </a:ext>
            </a:extLst>
          </p:cNvPr>
          <p:cNvCxnSpPr>
            <a:cxnSpLocks/>
          </p:cNvCxnSpPr>
          <p:nvPr/>
        </p:nvCxnSpPr>
        <p:spPr>
          <a:xfrm>
            <a:off x="7349635" y="3550184"/>
            <a:ext cx="2273000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CFF0D0C-A7C9-3CF7-9DDB-7179A33F3019}"/>
              </a:ext>
            </a:extLst>
          </p:cNvPr>
          <p:cNvSpPr txBox="1"/>
          <p:nvPr/>
        </p:nvSpPr>
        <p:spPr>
          <a:xfrm>
            <a:off x="8574039" y="1548385"/>
            <a:ext cx="220645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浏览器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产生的错误信息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1C8EDE-D714-9E32-4CA3-F00FA4F6C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5" t="11024" r="2565" b="10454"/>
          <a:stretch/>
        </p:blipFill>
        <p:spPr>
          <a:xfrm>
            <a:off x="842087" y="2885805"/>
            <a:ext cx="4384913" cy="1128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1502696-D3D9-06C5-8133-C511731B91DD}"/>
              </a:ext>
            </a:extLst>
          </p:cNvPr>
          <p:cNvCxnSpPr>
            <a:cxnSpLocks/>
          </p:cNvCxnSpPr>
          <p:nvPr/>
        </p:nvCxnSpPr>
        <p:spPr>
          <a:xfrm>
            <a:off x="3360004" y="5151719"/>
            <a:ext cx="5665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0B2731A-6EF5-8FA3-A50C-2A76902B0E16}"/>
              </a:ext>
            </a:extLst>
          </p:cNvPr>
          <p:cNvCxnSpPr>
            <a:cxnSpLocks/>
          </p:cNvCxnSpPr>
          <p:nvPr/>
        </p:nvCxnSpPr>
        <p:spPr>
          <a:xfrm flipH="1">
            <a:off x="3360004" y="5816737"/>
            <a:ext cx="5665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B5D74BD-876F-B818-5070-B1A8CE9C7499}"/>
              </a:ext>
            </a:extLst>
          </p:cNvPr>
          <p:cNvSpPr txBox="1"/>
          <p:nvPr/>
        </p:nvSpPr>
        <p:spPr>
          <a:xfrm>
            <a:off x="2272700" y="530558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E4"/>
                </a:solidFill>
                <a:cs typeface="+mn-ea"/>
                <a:sym typeface="+mn-lt"/>
              </a:rPr>
              <a:t>AJAX</a:t>
            </a:r>
            <a:endParaRPr lang="zh-CN" altLang="en-US" sz="2000">
              <a:solidFill>
                <a:srgbClr val="FFFFE4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86A7E9-52BA-83A5-E1D5-B3F0FD903233}"/>
              </a:ext>
            </a:extLst>
          </p:cNvPr>
          <p:cNvSpPr txBox="1"/>
          <p:nvPr/>
        </p:nvSpPr>
        <p:spPr>
          <a:xfrm>
            <a:off x="5053086" y="4765614"/>
            <a:ext cx="20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AD2B26"/>
                </a:solidFill>
                <a:cs typeface="+mn-ea"/>
                <a:sym typeface="+mn-lt"/>
              </a:rPr>
              <a:t>再次注册</a:t>
            </a:r>
            <a:r>
              <a:rPr lang="en-US" altLang="zh-CN" sz="1600">
                <a:solidFill>
                  <a:srgbClr val="AD2B26"/>
                </a:solidFill>
                <a:cs typeface="+mn-ea"/>
                <a:sym typeface="+mn-lt"/>
              </a:rPr>
              <a:t>itheima007</a:t>
            </a:r>
            <a:endParaRPr lang="zh-CN" altLang="en-US" sz="1600">
              <a:solidFill>
                <a:srgbClr val="AD2B26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D2F586-95C5-81E0-811C-BCB9A2DCD9EC}"/>
              </a:ext>
            </a:extLst>
          </p:cNvPr>
          <p:cNvSpPr txBox="1"/>
          <p:nvPr/>
        </p:nvSpPr>
        <p:spPr>
          <a:xfrm>
            <a:off x="4789095" y="5905833"/>
            <a:ext cx="261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AD2B26"/>
                </a:solidFill>
                <a:cs typeface="+mn-ea"/>
                <a:sym typeface="+mn-lt"/>
              </a:rPr>
              <a:t>账号被占用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181BB10-9EE6-9F39-EA85-38CD507CA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36" y="4879382"/>
            <a:ext cx="838273" cy="12116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50AE65E-90C6-4AC9-5CC5-F85481175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4" y="4679775"/>
            <a:ext cx="2613808" cy="20518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CBA7335-3B27-5B78-6D57-4ED47C862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13" y="5816737"/>
            <a:ext cx="427650" cy="42765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39B1450-2715-5291-F2D5-98C57F112231}"/>
              </a:ext>
            </a:extLst>
          </p:cNvPr>
          <p:cNvSpPr/>
          <p:nvPr/>
        </p:nvSpPr>
        <p:spPr>
          <a:xfrm>
            <a:off x="6684467" y="1278384"/>
            <a:ext cx="4942056" cy="990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42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3" grpId="0"/>
      <p:bldP spid="15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什么是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[ˈeɪdʒæks]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  <a:hlinkClick r:id="rId3"/>
              </a:rPr>
              <a:t>定义</a:t>
            </a: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概念：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是浏览器与服务器进行</a:t>
            </a:r>
            <a:r>
              <a:rPr lang="zh-CN" altLang="en-US" sz="1800">
                <a:solidFill>
                  <a:srgbClr val="AE4336"/>
                </a:solidFill>
                <a:latin typeface="+mn-lt"/>
                <a:ea typeface="+mn-ea"/>
                <a:cs typeface="+mn-ea"/>
                <a:sym typeface="+mn-lt"/>
              </a:rPr>
              <a:t>数据通信</a:t>
            </a: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的技术</a:t>
            </a: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8A45EC-207B-1960-4133-DFA327B53FE6}"/>
              </a:ext>
            </a:extLst>
          </p:cNvPr>
          <p:cNvSpPr/>
          <p:nvPr/>
        </p:nvSpPr>
        <p:spPr>
          <a:xfrm>
            <a:off x="1476860" y="3494894"/>
            <a:ext cx="2253673" cy="26300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浏览器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2CAB386-828E-E35D-267E-AF3656EACD37}"/>
              </a:ext>
            </a:extLst>
          </p:cNvPr>
          <p:cNvSpPr/>
          <p:nvPr/>
        </p:nvSpPr>
        <p:spPr>
          <a:xfrm>
            <a:off x="1874024" y="4066394"/>
            <a:ext cx="1459346" cy="13134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网页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1416C9-D7C7-2F2D-56AA-BAAADC79F366}"/>
              </a:ext>
            </a:extLst>
          </p:cNvPr>
          <p:cNvSpPr/>
          <p:nvPr/>
        </p:nvSpPr>
        <p:spPr>
          <a:xfrm>
            <a:off x="6586184" y="3494894"/>
            <a:ext cx="2253673" cy="263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服务器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EE340D-70CB-32CE-B52D-8F5BA9A58413}"/>
              </a:ext>
            </a:extLst>
          </p:cNvPr>
          <p:cNvCxnSpPr>
            <a:cxnSpLocks/>
          </p:cNvCxnSpPr>
          <p:nvPr/>
        </p:nvCxnSpPr>
        <p:spPr>
          <a:xfrm>
            <a:off x="3333370" y="4352722"/>
            <a:ext cx="32528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ADFD9B7-189C-5B39-E4EF-FEA2690090A2}"/>
              </a:ext>
            </a:extLst>
          </p:cNvPr>
          <p:cNvCxnSpPr>
            <a:cxnSpLocks/>
          </p:cNvCxnSpPr>
          <p:nvPr/>
        </p:nvCxnSpPr>
        <p:spPr>
          <a:xfrm flipH="1" flipV="1">
            <a:off x="3333370" y="5017740"/>
            <a:ext cx="3252814" cy="2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7FF4D73-8E98-7AA6-A6E5-19D1A1C84E16}"/>
              </a:ext>
            </a:extLst>
          </p:cNvPr>
          <p:cNvSpPr txBox="1"/>
          <p:nvPr/>
        </p:nvSpPr>
        <p:spPr>
          <a:xfrm>
            <a:off x="2246066" y="450658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E4"/>
                </a:solidFill>
                <a:cs typeface="+mn-ea"/>
                <a:sym typeface="+mn-lt"/>
              </a:rPr>
              <a:t>AJAX</a:t>
            </a:r>
            <a:endParaRPr lang="zh-CN" altLang="en-US" sz="2000">
              <a:solidFill>
                <a:srgbClr val="FFFFE4"/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5E66B4-CEF6-EBD2-E751-FDD60F9B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68" y="1677240"/>
            <a:ext cx="8546643" cy="1310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BF8898-5E6D-A2D8-0B62-CD8274B711A7}"/>
              </a:ext>
            </a:extLst>
          </p:cNvPr>
          <p:cNvSpPr txBox="1"/>
          <p:nvPr/>
        </p:nvSpPr>
        <p:spPr>
          <a:xfrm>
            <a:off x="4460090" y="3987691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+mn-ea"/>
                <a:sym typeface="+mn-lt"/>
              </a:rPr>
              <a:t>请求省份列表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B612A5-1B3D-D5CC-962E-7232A740DEFF}"/>
              </a:ext>
            </a:extLst>
          </p:cNvPr>
          <p:cNvSpPr txBox="1"/>
          <p:nvPr/>
        </p:nvSpPr>
        <p:spPr>
          <a:xfrm>
            <a:off x="3972376" y="5097284"/>
            <a:ext cx="2792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cs typeface="+mn-ea"/>
                <a:sym typeface="+mn-lt"/>
              </a:rPr>
              <a:t>[‘</a:t>
            </a:r>
            <a:r>
              <a:rPr lang="zh-CN" altLang="en-US" sz="1600">
                <a:cs typeface="+mn-ea"/>
                <a:sym typeface="+mn-lt"/>
              </a:rPr>
              <a:t>北京</a:t>
            </a:r>
            <a:r>
              <a:rPr lang="en-US" altLang="zh-CN" sz="1600">
                <a:cs typeface="+mn-ea"/>
                <a:sym typeface="+mn-lt"/>
              </a:rPr>
              <a:t>’, ‘</a:t>
            </a:r>
            <a:r>
              <a:rPr lang="zh-CN" altLang="en-US" sz="1600">
                <a:cs typeface="+mn-ea"/>
                <a:sym typeface="+mn-lt"/>
              </a:rPr>
              <a:t>天津</a:t>
            </a:r>
            <a:r>
              <a:rPr lang="en-US" altLang="zh-CN" sz="1600">
                <a:cs typeface="+mn-ea"/>
                <a:sym typeface="+mn-lt"/>
              </a:rPr>
              <a:t>’, ‘</a:t>
            </a:r>
            <a:r>
              <a:rPr lang="zh-CN" altLang="en-US" sz="1600">
                <a:cs typeface="+mn-ea"/>
                <a:sym typeface="+mn-lt"/>
              </a:rPr>
              <a:t>河北省</a:t>
            </a:r>
            <a:r>
              <a:rPr lang="en-US" altLang="zh-CN" sz="1600">
                <a:cs typeface="+mn-ea"/>
                <a:sym typeface="+mn-lt"/>
              </a:rPr>
              <a:t>’, …]</a:t>
            </a:r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229F64-D2DD-4459-4BA5-EA46E0A38BA8}"/>
              </a:ext>
            </a:extLst>
          </p:cNvPr>
          <p:cNvSpPr txBox="1"/>
          <p:nvPr/>
        </p:nvSpPr>
        <p:spPr>
          <a:xfrm>
            <a:off x="6649083" y="4992143"/>
            <a:ext cx="225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[‘</a:t>
            </a:r>
            <a:r>
              <a:rPr lang="zh-CN" altLang="en-US" sz="1400">
                <a:cs typeface="+mn-ea"/>
                <a:sym typeface="+mn-lt"/>
              </a:rPr>
              <a:t>北京</a:t>
            </a:r>
            <a:r>
              <a:rPr lang="en-US" altLang="zh-CN" sz="1400">
                <a:cs typeface="+mn-ea"/>
                <a:sym typeface="+mn-lt"/>
              </a:rPr>
              <a:t>’, ‘</a:t>
            </a:r>
            <a:r>
              <a:rPr lang="zh-CN" altLang="en-US" sz="1400">
                <a:cs typeface="+mn-ea"/>
                <a:sym typeface="+mn-lt"/>
              </a:rPr>
              <a:t>天津</a:t>
            </a:r>
            <a:r>
              <a:rPr lang="en-US" altLang="zh-CN" sz="1400">
                <a:cs typeface="+mn-ea"/>
                <a:sym typeface="+mn-lt"/>
              </a:rPr>
              <a:t>’, ‘</a:t>
            </a:r>
            <a:r>
              <a:rPr lang="zh-CN" altLang="en-US" sz="1400">
                <a:cs typeface="+mn-ea"/>
                <a:sym typeface="+mn-lt"/>
              </a:rPr>
              <a:t>河北省</a:t>
            </a:r>
            <a:r>
              <a:rPr lang="en-US" altLang="zh-CN" sz="1400">
                <a:cs typeface="+mn-ea"/>
                <a:sym typeface="+mn-lt"/>
              </a:rPr>
              <a:t>’, …]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0CFBAF-7B9B-F4FD-B7B9-84FD070427F2}"/>
              </a:ext>
            </a:extLst>
          </p:cNvPr>
          <p:cNvSpPr txBox="1"/>
          <p:nvPr/>
        </p:nvSpPr>
        <p:spPr>
          <a:xfrm>
            <a:off x="1895041" y="3981599"/>
            <a:ext cx="14589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北京</a:t>
            </a:r>
            <a:endParaRPr lang="en-US" altLang="zh-CN" sz="140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天津</a:t>
            </a:r>
            <a:endParaRPr lang="en-US" altLang="zh-CN" sz="140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河北省</a:t>
            </a:r>
            <a:endParaRPr lang="en-US" altLang="zh-CN" sz="140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5A5C79-9854-CDFE-E3ED-BBFEFB112466}"/>
              </a:ext>
            </a:extLst>
          </p:cNvPr>
          <p:cNvSpPr txBox="1"/>
          <p:nvPr/>
        </p:nvSpPr>
        <p:spPr>
          <a:xfrm>
            <a:off x="9089477" y="464840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AE4336"/>
                </a:solidFill>
                <a:cs typeface="+mn-ea"/>
                <a:sym typeface="+mn-lt"/>
              </a:rPr>
              <a:t>把数据变活</a:t>
            </a:r>
            <a:endParaRPr lang="en-US" altLang="zh-CN">
              <a:solidFill>
                <a:srgbClr val="AE4336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724C74B-A97E-771E-F9BF-6B556815302A}"/>
              </a:ext>
            </a:extLst>
          </p:cNvPr>
          <p:cNvCxnSpPr/>
          <p:nvPr/>
        </p:nvCxnSpPr>
        <p:spPr>
          <a:xfrm>
            <a:off x="7824247" y="1998482"/>
            <a:ext cx="16119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B5C7EA-BCC6-45AE-9FB7-A5527F443607}"/>
              </a:ext>
            </a:extLst>
          </p:cNvPr>
          <p:cNvCxnSpPr>
            <a:cxnSpLocks/>
          </p:cNvCxnSpPr>
          <p:nvPr/>
        </p:nvCxnSpPr>
        <p:spPr>
          <a:xfrm>
            <a:off x="1542849" y="2320563"/>
            <a:ext cx="291724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399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4" grpId="0"/>
      <p:bldP spid="14" grpId="1"/>
      <p:bldP spid="2" grpId="0"/>
      <p:bldP spid="10" grpId="0"/>
      <p:bldP spid="16" grpId="0"/>
      <p:bldP spid="16" grpId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F2B93-9FD8-D0E4-FF4C-890549EA0A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语法：在 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then</a:t>
            </a:r>
            <a:r>
              <a:rPr lang="en-US" altLang="zh-CN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方法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的后面，通过点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语法调用 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catch</a:t>
            </a:r>
            <a:r>
              <a:rPr lang="en-US" altLang="zh-CN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方法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，传入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回调函数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并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定义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形参</a:t>
            </a:r>
            <a:endParaRPr lang="en-US" altLang="zh-CN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 </a:t>
            </a:r>
            <a:endParaRPr lang="en-US" altLang="zh-CN" b="1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处理</a:t>
            </a:r>
            <a:r>
              <a:rPr lang="zh-CN" altLang="en-US" b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注册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案例，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重复注册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时通过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弹框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提示用户错误原因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A2FEC5-7BD0-60DC-2918-7629812C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错误处理</a:t>
            </a:r>
            <a:endParaRPr lang="zh-CN" altLang="en-US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3120D3-AFB4-74DF-1059-B4D3F59C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1" y="2215846"/>
            <a:ext cx="4667118" cy="2727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DA78AC-80EF-9366-9506-9C17E3040637}"/>
              </a:ext>
            </a:extLst>
          </p:cNvPr>
          <p:cNvSpPr txBox="1"/>
          <p:nvPr/>
        </p:nvSpPr>
        <p:spPr>
          <a:xfrm>
            <a:off x="804709" y="2507028"/>
            <a:ext cx="4667118" cy="243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FFCC59"/>
                </a:solidFill>
                <a:cs typeface="+mn-ea"/>
                <a:sym typeface="+mn-lt"/>
              </a:rPr>
              <a:t>axios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838384"/>
                </a:solidFill>
                <a:cs typeface="+mn-ea"/>
                <a:sym typeface="+mn-lt"/>
              </a:rPr>
              <a:t>// </a:t>
            </a:r>
            <a:r>
              <a:rPr lang="zh-CN" altLang="en-US" sz="1600">
                <a:solidFill>
                  <a:srgbClr val="838384"/>
                </a:solidFill>
                <a:cs typeface="+mn-ea"/>
                <a:sym typeface="+mn-lt"/>
              </a:rPr>
              <a:t>请求选项</a:t>
            </a:r>
            <a:endParaRPr lang="en-US" altLang="zh-CN" sz="1600">
              <a:solidFill>
                <a:srgbClr val="838384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}).</a:t>
            </a:r>
            <a:r>
              <a:rPr lang="en-US" altLang="zh-CN" sz="1600">
                <a:solidFill>
                  <a:srgbClr val="FF964B"/>
                </a:solidFill>
                <a:cs typeface="+mn-ea"/>
                <a:sym typeface="+mn-lt"/>
              </a:rPr>
              <a:t>then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1600">
                <a:solidFill>
                  <a:srgbClr val="FEC363"/>
                </a:solidFill>
                <a:cs typeface="+mn-ea"/>
                <a:sym typeface="+mn-lt"/>
              </a:rPr>
              <a:t>result</a:t>
            </a:r>
            <a:r>
              <a:rPr lang="en-US" altLang="zh-CN" sz="1600"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rgbClr val="60BABB"/>
                </a:solidFill>
                <a:cs typeface="+mn-ea"/>
                <a:sym typeface="+mn-lt"/>
              </a:rPr>
              <a:t>=&gt;</a:t>
            </a:r>
            <a:r>
              <a:rPr lang="en-US" altLang="zh-CN" sz="1600"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838384"/>
                </a:solidFill>
                <a:cs typeface="+mn-ea"/>
                <a:sym typeface="+mn-lt"/>
              </a:rPr>
              <a:t>// </a:t>
            </a:r>
            <a:r>
              <a:rPr lang="zh-CN" altLang="en-US" sz="1600">
                <a:solidFill>
                  <a:srgbClr val="838384"/>
                </a:solidFill>
                <a:cs typeface="+mn-ea"/>
                <a:sym typeface="+mn-lt"/>
              </a:rPr>
              <a:t>处理数据</a:t>
            </a:r>
            <a:endParaRPr lang="en-US" altLang="zh-CN" sz="1600">
              <a:solidFill>
                <a:srgbClr val="838384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}).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catch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1600">
                <a:solidFill>
                  <a:srgbClr val="FEC363"/>
                </a:solidFill>
                <a:cs typeface="+mn-ea"/>
                <a:sym typeface="+mn-lt"/>
              </a:rPr>
              <a:t>error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rgbClr val="60BABB"/>
                </a:solidFill>
                <a:cs typeface="+mn-ea"/>
                <a:sym typeface="+mn-lt"/>
              </a:rPr>
              <a:t>=&gt;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838384"/>
                </a:solidFill>
                <a:cs typeface="+mn-ea"/>
                <a:sym typeface="+mn-lt"/>
              </a:rPr>
              <a:t>// </a:t>
            </a:r>
            <a:r>
              <a:rPr lang="zh-CN" altLang="en-US" sz="1600">
                <a:solidFill>
                  <a:srgbClr val="838384"/>
                </a:solidFill>
                <a:cs typeface="+mn-ea"/>
                <a:sym typeface="+mn-lt"/>
              </a:rPr>
              <a:t>处理错误</a:t>
            </a:r>
            <a:endParaRPr lang="en-US" altLang="zh-CN" sz="1600">
              <a:solidFill>
                <a:srgbClr val="838384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})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A9F13E-0EC8-E07A-96B8-802CD39999C3}"/>
              </a:ext>
            </a:extLst>
          </p:cNvPr>
          <p:cNvSpPr/>
          <p:nvPr/>
        </p:nvSpPr>
        <p:spPr>
          <a:xfrm>
            <a:off x="840221" y="3725022"/>
            <a:ext cx="1769814" cy="944632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AJAX </a:t>
            </a:r>
            <a:r>
              <a:rPr lang="zh-CN" altLang="en-US">
                <a:cs typeface="+mn-ea"/>
                <a:sym typeface="+mn-lt"/>
              </a:rPr>
              <a:t>概念和 </a:t>
            </a:r>
            <a:r>
              <a:rPr lang="en-US" altLang="zh-CN">
                <a:cs typeface="+mn-ea"/>
                <a:sym typeface="+mn-lt"/>
              </a:rPr>
              <a:t>axios </a:t>
            </a:r>
            <a:r>
              <a:rPr lang="zh-CN" altLang="en-US">
                <a:cs typeface="+mn-ea"/>
                <a:sym typeface="+mn-lt"/>
              </a:rPr>
              <a:t>使用</a:t>
            </a:r>
          </a:p>
          <a:p>
            <a:r>
              <a:rPr lang="zh-CN" altLang="en-US">
                <a:cs typeface="+mn-ea"/>
                <a:sym typeface="+mn-lt"/>
              </a:rPr>
              <a:t>认识 </a:t>
            </a:r>
            <a:r>
              <a:rPr lang="en-US" altLang="zh-CN">
                <a:cs typeface="+mn-ea"/>
                <a:sym typeface="+mn-lt"/>
              </a:rPr>
              <a:t>URL</a:t>
            </a:r>
          </a:p>
          <a:p>
            <a:r>
              <a:rPr lang="en-US" altLang="zh-CN">
                <a:cs typeface="+mn-ea"/>
                <a:sym typeface="+mn-lt"/>
              </a:rPr>
              <a:t>URL </a:t>
            </a:r>
            <a:r>
              <a:rPr lang="zh-CN" altLang="en-US">
                <a:cs typeface="+mn-ea"/>
                <a:sym typeface="+mn-lt"/>
              </a:rPr>
              <a:t>查询参数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常用请求方法和数据提交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solidFill>
                  <a:srgbClr val="AD2A26"/>
                </a:solidFill>
                <a:cs typeface="+mn-ea"/>
                <a:sym typeface="+mn-lt"/>
              </a:rPr>
              <a:t>HTTP</a:t>
            </a:r>
            <a:r>
              <a:rPr lang="zh-CN" altLang="en-US">
                <a:solidFill>
                  <a:srgbClr val="AD2A26"/>
                </a:solidFill>
                <a:cs typeface="+mn-ea"/>
                <a:sym typeface="+mn-lt"/>
              </a:rPr>
              <a:t>协议</a:t>
            </a:r>
            <a:r>
              <a:rPr lang="en-US" altLang="zh-CN">
                <a:solidFill>
                  <a:srgbClr val="AD2A26"/>
                </a:solidFill>
                <a:cs typeface="+mn-ea"/>
                <a:sym typeface="+mn-lt"/>
              </a:rPr>
              <a:t>-</a:t>
            </a:r>
            <a:r>
              <a:rPr lang="zh-CN" altLang="en-US">
                <a:solidFill>
                  <a:srgbClr val="AD2A26"/>
                </a:solidFill>
                <a:cs typeface="+mn-ea"/>
                <a:sym typeface="+mn-lt"/>
              </a:rPr>
              <a:t>报文</a:t>
            </a:r>
            <a:endParaRPr lang="en-US" altLang="zh-CN">
              <a:solidFill>
                <a:srgbClr val="AD2A26"/>
              </a:solidFill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接口文档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用户登录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form-serialize </a:t>
            </a:r>
            <a:r>
              <a:rPr lang="zh-CN" altLang="en-US">
                <a:cs typeface="+mn-ea"/>
                <a:sym typeface="+mn-lt"/>
              </a:rPr>
              <a:t>插件</a:t>
            </a: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88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81FE7BD-8438-54EB-56BE-E6F7A981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" y="2549805"/>
            <a:ext cx="8495930" cy="2455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5D4575-A0A8-8DA8-5977-B1843C83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协议：规定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了浏览器发送及服务器返回内容的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格式</a:t>
            </a:r>
            <a:endParaRPr lang="en-US" altLang="zh-CN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请求报文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：浏览器按照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协议要求的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格式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，发送给服务器的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内容</a:t>
            </a:r>
            <a:endParaRPr lang="en-US" altLang="zh-CN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B81DAA0-2CE6-DE48-5A21-1C37186D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协议－请求报文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3600E2F-F51B-236D-C8D4-315C34B9BF12}"/>
              </a:ext>
            </a:extLst>
          </p:cNvPr>
          <p:cNvSpPr txBox="1"/>
          <p:nvPr/>
        </p:nvSpPr>
        <p:spPr>
          <a:xfrm>
            <a:off x="3499321" y="5240257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cs typeface="+mn-ea"/>
                <a:sym typeface="+mn-lt"/>
              </a:rPr>
              <a:t>请求报文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3097679-D4CB-C544-13E6-7AADEFB3614E}"/>
              </a:ext>
            </a:extLst>
          </p:cNvPr>
          <p:cNvGrpSpPr/>
          <p:nvPr/>
        </p:nvGrpSpPr>
        <p:grpSpPr>
          <a:xfrm>
            <a:off x="840664" y="5206023"/>
            <a:ext cx="1726617" cy="1355395"/>
            <a:chOff x="5908549" y="5356900"/>
            <a:chExt cx="1726617" cy="135539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E9F48C4-F1B8-8C92-C454-D85A7E713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549" y="5356900"/>
              <a:ext cx="1726617" cy="1355395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F1AEFBE-4DE3-EC21-8937-88D64C0B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793" y="6090828"/>
              <a:ext cx="282495" cy="282495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BAD88B5-E0EF-0345-50AE-858105372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89" y="5153964"/>
            <a:ext cx="838273" cy="121168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A0492DB-027B-BB27-6DCA-03CF93BB89E1}"/>
              </a:ext>
            </a:extLst>
          </p:cNvPr>
          <p:cNvCxnSpPr>
            <a:cxnSpLocks/>
          </p:cNvCxnSpPr>
          <p:nvPr/>
        </p:nvCxnSpPr>
        <p:spPr>
          <a:xfrm>
            <a:off x="2486403" y="5555565"/>
            <a:ext cx="2856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014F0260-5B00-6856-D992-D0407FD9E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193" y="3913921"/>
            <a:ext cx="5094146" cy="2451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B29B7C6-7C02-91DE-4084-E61A50032A3F}"/>
              </a:ext>
            </a:extLst>
          </p:cNvPr>
          <p:cNvCxnSpPr>
            <a:cxnSpLocks/>
          </p:cNvCxnSpPr>
          <p:nvPr/>
        </p:nvCxnSpPr>
        <p:spPr>
          <a:xfrm flipH="1">
            <a:off x="2522891" y="5939951"/>
            <a:ext cx="27953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2A90434-1927-CDAB-AE8E-5EF188FDC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07" y="3762793"/>
            <a:ext cx="8273988" cy="239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1A402D0-7B0D-1906-11CB-7EBCED98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645" y="1078243"/>
            <a:ext cx="5094146" cy="2451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5D4575-A0A8-8DA8-5977-B1843C83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请求报文的组成部分有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endParaRPr lang="en-US" altLang="zh-CN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请求行：请求方法，</a:t>
            </a:r>
            <a:r>
              <a:rPr lang="en-US" altLang="zh-CN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，协议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请求头：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以键值对的格式携带的附加信息，比如：</a:t>
            </a:r>
            <a:r>
              <a:rPr lang="en-US" altLang="zh-CN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Content-Type</a:t>
            </a:r>
          </a:p>
          <a:p>
            <a:pPr lvl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空行：分隔请求头，空行之后的是发送给服务器的资源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请求体：发送的资源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B81DAA0-2CE6-DE48-5A21-1C37186D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请求报文的格式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CA527D-5481-8465-E664-840B7CB6B1BC}"/>
              </a:ext>
            </a:extLst>
          </p:cNvPr>
          <p:cNvSpPr/>
          <p:nvPr/>
        </p:nvSpPr>
        <p:spPr>
          <a:xfrm>
            <a:off x="987611" y="3762793"/>
            <a:ext cx="4410010" cy="141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04C196-A11C-53AC-DD0D-6CA10E4B1BE8}"/>
              </a:ext>
            </a:extLst>
          </p:cNvPr>
          <p:cNvSpPr/>
          <p:nvPr/>
        </p:nvSpPr>
        <p:spPr>
          <a:xfrm>
            <a:off x="987609" y="3908371"/>
            <a:ext cx="8032104" cy="18483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1BB54A-574D-D6D8-2D5B-688C0504FF27}"/>
              </a:ext>
            </a:extLst>
          </p:cNvPr>
          <p:cNvSpPr/>
          <p:nvPr/>
        </p:nvSpPr>
        <p:spPr>
          <a:xfrm>
            <a:off x="987608" y="5907755"/>
            <a:ext cx="3920913" cy="2237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9EC8AFC-14C7-6581-974B-4623247B719A}"/>
              </a:ext>
            </a:extLst>
          </p:cNvPr>
          <p:cNvCxnSpPr>
            <a:cxnSpLocks/>
          </p:cNvCxnSpPr>
          <p:nvPr/>
        </p:nvCxnSpPr>
        <p:spPr>
          <a:xfrm>
            <a:off x="1222344" y="5099995"/>
            <a:ext cx="21866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5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F5D27-6948-E986-02C9-4A82882B4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934720"/>
            <a:ext cx="6769581" cy="4708800"/>
          </a:xfrm>
        </p:spPr>
        <p:txBody>
          <a:bodyPr anchor="t"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浏览器发送给服务器的内容叫做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请求报文</a:t>
            </a:r>
            <a:endParaRPr lang="en-US" altLang="zh-CN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请求报文的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组成：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Chrome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网络面板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查看请求报文</a:t>
            </a:r>
            <a:endParaRPr lang="en-US" altLang="zh-CN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FEDD5D-F641-CFB5-F6C6-E728E7A62C45}"/>
              </a:ext>
            </a:extLst>
          </p:cNvPr>
          <p:cNvGrpSpPr/>
          <p:nvPr/>
        </p:nvGrpSpPr>
        <p:grpSpPr>
          <a:xfrm>
            <a:off x="5588595" y="4622325"/>
            <a:ext cx="4611849" cy="1824292"/>
            <a:chOff x="5588594" y="4037109"/>
            <a:chExt cx="5665082" cy="224091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8FAFD77-1ABD-54DE-A65B-D2F2DFD6D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594" y="4037109"/>
              <a:ext cx="5356914" cy="22409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DF3B9B-BA3A-06C4-6467-82FF2F6CA1CE}"/>
                </a:ext>
              </a:extLst>
            </p:cNvPr>
            <p:cNvSpPr/>
            <p:nvPr/>
          </p:nvSpPr>
          <p:spPr>
            <a:xfrm>
              <a:off x="7259988" y="4037109"/>
              <a:ext cx="350532" cy="2122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CDFAEF-62D0-A549-D298-26C7E99B3E21}"/>
                </a:ext>
              </a:extLst>
            </p:cNvPr>
            <p:cNvSpPr/>
            <p:nvPr/>
          </p:nvSpPr>
          <p:spPr>
            <a:xfrm>
              <a:off x="8950269" y="4547343"/>
              <a:ext cx="597763" cy="1939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637C6-03C3-64F9-E0E6-B497D24BC127}"/>
                </a:ext>
              </a:extLst>
            </p:cNvPr>
            <p:cNvSpPr/>
            <p:nvPr/>
          </p:nvSpPr>
          <p:spPr>
            <a:xfrm>
              <a:off x="5617836" y="5019187"/>
              <a:ext cx="627703" cy="20147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CF9F11C-CF8B-5BD1-57DA-81FD9142D2DC}"/>
                </a:ext>
              </a:extLst>
            </p:cNvPr>
            <p:cNvSpPr/>
            <p:nvPr/>
          </p:nvSpPr>
          <p:spPr>
            <a:xfrm>
              <a:off x="7592764" y="4772290"/>
              <a:ext cx="333164" cy="2122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C1E0435-6032-42B4-3E20-FB7668386396}"/>
                </a:ext>
              </a:extLst>
            </p:cNvPr>
            <p:cNvSpPr txBox="1"/>
            <p:nvPr/>
          </p:nvSpPr>
          <p:spPr>
            <a:xfrm>
              <a:off x="5925420" y="5241350"/>
              <a:ext cx="1020735" cy="340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solidFill>
                    <a:srgbClr val="AD2B26"/>
                  </a:solidFill>
                  <a:cs typeface="+mn-ea"/>
                  <a:sym typeface="+mn-lt"/>
                </a:rPr>
                <a:t>点击查看</a:t>
              </a:r>
              <a:endParaRPr lang="zh-CN" altLang="en-US" sz="1200" dirty="0">
                <a:solidFill>
                  <a:srgbClr val="AD2B26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B729203-2A3C-1634-B5C5-2E6D970B3178}"/>
                </a:ext>
              </a:extLst>
            </p:cNvPr>
            <p:cNvSpPr txBox="1"/>
            <p:nvPr/>
          </p:nvSpPr>
          <p:spPr>
            <a:xfrm>
              <a:off x="8950269" y="5549127"/>
              <a:ext cx="2303407" cy="5670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AD2B26"/>
                  </a:solidFill>
                  <a:cs typeface="+mn-ea"/>
                  <a:sym typeface="+mn-lt"/>
                </a:rPr>
                <a:t>提交给服务器的数据</a:t>
              </a:r>
              <a:endParaRPr lang="en-US" altLang="zh-CN" sz="1200" dirty="0">
                <a:solidFill>
                  <a:srgbClr val="AD2B26"/>
                </a:solidFill>
                <a:cs typeface="+mn-ea"/>
                <a:sym typeface="+mn-lt"/>
              </a:endParaRPr>
            </a:p>
            <a:p>
              <a:r>
                <a:rPr lang="en-US" altLang="zh-CN" sz="1200" dirty="0">
                  <a:solidFill>
                    <a:srgbClr val="AD2B26"/>
                  </a:solidFill>
                  <a:cs typeface="+mn-ea"/>
                  <a:sym typeface="+mn-lt"/>
                </a:rPr>
                <a:t>payload</a:t>
              </a:r>
              <a:endParaRPr lang="zh-CN" altLang="en-US" sz="1200" dirty="0">
                <a:solidFill>
                  <a:srgbClr val="AD2B2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B3FD30-B650-5066-FAD0-A9791CE9CF79}"/>
              </a:ext>
            </a:extLst>
          </p:cNvPr>
          <p:cNvGrpSpPr/>
          <p:nvPr/>
        </p:nvGrpSpPr>
        <p:grpSpPr>
          <a:xfrm>
            <a:off x="5588595" y="2181469"/>
            <a:ext cx="6193534" cy="1789999"/>
            <a:chOff x="8857490" y="1945334"/>
            <a:chExt cx="8273988" cy="239127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5BDD83C-05BE-24B3-5D6A-B02E276B4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7490" y="1945334"/>
              <a:ext cx="8273988" cy="23912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748C81D-A9F5-B271-0462-9651956FE3BC}"/>
                </a:ext>
              </a:extLst>
            </p:cNvPr>
            <p:cNvSpPr/>
            <p:nvPr/>
          </p:nvSpPr>
          <p:spPr>
            <a:xfrm>
              <a:off x="8984794" y="1945334"/>
              <a:ext cx="4410010" cy="14199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7F1D898-77FC-2F6B-0653-582282CEC0CD}"/>
                </a:ext>
              </a:extLst>
            </p:cNvPr>
            <p:cNvSpPr/>
            <p:nvPr/>
          </p:nvSpPr>
          <p:spPr>
            <a:xfrm>
              <a:off x="8984792" y="2090912"/>
              <a:ext cx="8032104" cy="184839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A9164A-A672-62BF-6B48-2ED1E806C76D}"/>
                </a:ext>
              </a:extLst>
            </p:cNvPr>
            <p:cNvSpPr/>
            <p:nvPr/>
          </p:nvSpPr>
          <p:spPr>
            <a:xfrm>
              <a:off x="8984791" y="4090296"/>
              <a:ext cx="3920913" cy="22379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D1CEF4EA-56A9-9D20-0257-0E432AD067E6}"/>
              </a:ext>
            </a:extLst>
          </p:cNvPr>
          <p:cNvSpPr txBox="1"/>
          <p:nvPr/>
        </p:nvSpPr>
        <p:spPr>
          <a:xfrm>
            <a:off x="8988079" y="2076292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请求行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5B5B0E-61A2-8D08-64DC-1132B306ACE6}"/>
              </a:ext>
            </a:extLst>
          </p:cNvPr>
          <p:cNvSpPr txBox="1"/>
          <p:nvPr/>
        </p:nvSpPr>
        <p:spPr>
          <a:xfrm>
            <a:off x="11169563" y="2330208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请求头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C03B6-9D9E-2E3B-A1E0-87FAB19D592C}"/>
              </a:ext>
            </a:extLst>
          </p:cNvPr>
          <p:cNvSpPr txBox="1"/>
          <p:nvPr/>
        </p:nvSpPr>
        <p:spPr>
          <a:xfrm>
            <a:off x="5249178" y="3613806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空行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ACE150-6B48-2FB9-EBBC-BF8DBADCAB67}"/>
              </a:ext>
            </a:extLst>
          </p:cNvPr>
          <p:cNvSpPr txBox="1"/>
          <p:nvPr/>
        </p:nvSpPr>
        <p:spPr>
          <a:xfrm>
            <a:off x="8988079" y="3770045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请求体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591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519640-C61C-A67F-4C31-201CD26F3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需求：通过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请求报文排查错误原因，并修复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正确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的用户名和密码无法登录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用户名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itheima007</a:t>
            </a:r>
            <a:endParaRPr lang="en-US" altLang="zh-CN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密码：</a:t>
            </a:r>
            <a:r>
              <a:rPr lang="en-US" altLang="zh-CN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7654321</a:t>
            </a:r>
            <a:endParaRPr lang="zh-CN" altLang="en-US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A2FEC5-7BD0-60DC-2918-7629812C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请求报文－错误排查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7CDBC8-7E4C-DC6D-E743-65FFF2345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790" y="1287460"/>
            <a:ext cx="4962396" cy="51523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637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5D4575-A0A8-8DA8-5977-B1843C83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协议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：规定了浏览器发送及服务器返回内容的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格式</a:t>
            </a:r>
            <a:endParaRPr lang="en-US" altLang="zh-CN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响应报文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服务器按照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协议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要求的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格式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返回给浏览器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内容</a:t>
            </a:r>
            <a:endParaRPr lang="en-US" altLang="zh-CN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响应行（状态行）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协议、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响应状态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码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、状态信息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响应头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：以键值对的格式携带的附加信息，比如：</a:t>
            </a:r>
            <a:r>
              <a:rPr lang="en-US" altLang="zh-CN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Content-Type</a:t>
            </a:r>
          </a:p>
          <a:p>
            <a:pPr lvl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空行：分隔响应头，空行之后的是服务器返回的资源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响应体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返回的资源</a:t>
            </a: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B81DAA0-2CE6-DE48-5A21-1C37186D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协议－响应报文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6CCF09-2BA1-7C13-77E0-C41B84992F3C}"/>
              </a:ext>
            </a:extLst>
          </p:cNvPr>
          <p:cNvSpPr txBox="1"/>
          <p:nvPr/>
        </p:nvSpPr>
        <p:spPr>
          <a:xfrm>
            <a:off x="3559951" y="5724211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cs typeface="+mn-ea"/>
                <a:sym typeface="+mn-lt"/>
              </a:rPr>
              <a:t>响应报文</a:t>
            </a:r>
            <a:endParaRPr lang="zh-CN" altLang="en-US" sz="1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9997DB0-F0E9-6B27-293B-46EE4E792A8B}"/>
              </a:ext>
            </a:extLst>
          </p:cNvPr>
          <p:cNvGrpSpPr/>
          <p:nvPr/>
        </p:nvGrpSpPr>
        <p:grpSpPr>
          <a:xfrm>
            <a:off x="902824" y="4953147"/>
            <a:ext cx="1726617" cy="1355395"/>
            <a:chOff x="5908549" y="5356900"/>
            <a:chExt cx="1726617" cy="135539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5B353A7-C87C-AC27-4AA9-8249969F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549" y="5356900"/>
              <a:ext cx="1726617" cy="135539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4424A06-3F8C-C49C-0DEC-4B9641B56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793" y="6090828"/>
              <a:ext cx="282495" cy="28249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ABF5740E-1AC4-03B4-965F-93F11A4EC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49" y="4901088"/>
            <a:ext cx="838273" cy="121168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3E0559-878F-B8B6-5AA1-6336FC2C3784}"/>
              </a:ext>
            </a:extLst>
          </p:cNvPr>
          <p:cNvCxnSpPr>
            <a:cxnSpLocks/>
          </p:cNvCxnSpPr>
          <p:nvPr/>
        </p:nvCxnSpPr>
        <p:spPr>
          <a:xfrm>
            <a:off x="2548563" y="5302689"/>
            <a:ext cx="2856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D0861C2-2E9A-FD2F-CF7B-2DB56F8669B3}"/>
              </a:ext>
            </a:extLst>
          </p:cNvPr>
          <p:cNvCxnSpPr>
            <a:cxnSpLocks/>
          </p:cNvCxnSpPr>
          <p:nvPr/>
        </p:nvCxnSpPr>
        <p:spPr>
          <a:xfrm flipH="1">
            <a:off x="2585051" y="5687075"/>
            <a:ext cx="27953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65C2A5E-892A-4A6C-5FEC-56CB7F6FA5F2}"/>
              </a:ext>
            </a:extLst>
          </p:cNvPr>
          <p:cNvSpPr txBox="1"/>
          <p:nvPr/>
        </p:nvSpPr>
        <p:spPr>
          <a:xfrm>
            <a:off x="3262382" y="4989801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cs typeface="+mn-ea"/>
                <a:sym typeface="+mn-lt"/>
              </a:rPr>
              <a:t>再次</a:t>
            </a:r>
            <a:r>
              <a:rPr lang="zh-CN" altLang="en-US" sz="1200">
                <a:cs typeface="+mn-ea"/>
                <a:sym typeface="+mn-lt"/>
              </a:rPr>
              <a:t>注册</a:t>
            </a:r>
            <a:r>
              <a:rPr lang="en-US" altLang="zh-CN" sz="1200">
                <a:cs typeface="+mn-ea"/>
                <a:sym typeface="+mn-lt"/>
              </a:rPr>
              <a:t>itheima007</a:t>
            </a:r>
            <a:endParaRPr lang="zh-CN" altLang="en-US" sz="1200" dirty="0"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23A5C36-7F01-2236-48F4-7B3FBF0427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367" b="15507"/>
          <a:stretch/>
        </p:blipFill>
        <p:spPr>
          <a:xfrm>
            <a:off x="7057178" y="3132039"/>
            <a:ext cx="4887641" cy="30095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C46A3C5-49CB-AAE8-0F16-3CB25D229952}"/>
              </a:ext>
            </a:extLst>
          </p:cNvPr>
          <p:cNvSpPr/>
          <p:nvPr/>
        </p:nvSpPr>
        <p:spPr>
          <a:xfrm>
            <a:off x="7489493" y="3116541"/>
            <a:ext cx="3944471" cy="251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5B31B3-B3C5-FDA1-933A-8C00523C1C4E}"/>
              </a:ext>
            </a:extLst>
          </p:cNvPr>
          <p:cNvSpPr/>
          <p:nvPr/>
        </p:nvSpPr>
        <p:spPr>
          <a:xfrm>
            <a:off x="7489492" y="3364164"/>
            <a:ext cx="3944471" cy="23279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B547349-0EA4-1CF0-4272-1B4D52B32969}"/>
              </a:ext>
            </a:extLst>
          </p:cNvPr>
          <p:cNvSpPr/>
          <p:nvPr/>
        </p:nvSpPr>
        <p:spPr>
          <a:xfrm>
            <a:off x="7489492" y="5843304"/>
            <a:ext cx="3884147" cy="251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DAF62DF-8243-AB07-F12B-1738366342B9}"/>
              </a:ext>
            </a:extLst>
          </p:cNvPr>
          <p:cNvCxnSpPr>
            <a:cxnSpLocks/>
          </p:cNvCxnSpPr>
          <p:nvPr/>
        </p:nvCxnSpPr>
        <p:spPr>
          <a:xfrm>
            <a:off x="7558800" y="3894346"/>
            <a:ext cx="32856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2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5D4575-A0A8-8DA8-5977-B1843C83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响应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状态码：用来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表明请求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是否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成功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完成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比如：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404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（服务器找不到资源）</a:t>
            </a:r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B81DAA0-2CE6-DE48-5A21-1C37186D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响应状态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F5ACC8-8724-58DF-30B6-8F02FC6985CB}"/>
              </a:ext>
            </a:extLst>
          </p:cNvPr>
          <p:cNvSpPr txBox="1"/>
          <p:nvPr/>
        </p:nvSpPr>
        <p:spPr>
          <a:xfrm>
            <a:off x="8948697" y="5333594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cs typeface="+mn-ea"/>
                <a:sym typeface="+mn-lt"/>
              </a:rPr>
              <a:t>响应报文</a:t>
            </a:r>
            <a:endParaRPr lang="zh-CN" altLang="en-US" sz="1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2B378AC-ABFB-B9A6-2E8C-25FE1F7729C7}"/>
              </a:ext>
            </a:extLst>
          </p:cNvPr>
          <p:cNvGrpSpPr/>
          <p:nvPr/>
        </p:nvGrpSpPr>
        <p:grpSpPr>
          <a:xfrm>
            <a:off x="6291570" y="4562530"/>
            <a:ext cx="1726617" cy="1355395"/>
            <a:chOff x="5908549" y="5356900"/>
            <a:chExt cx="1726617" cy="135539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7C54514-7170-7EDF-0AB9-AD655C77D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549" y="5356900"/>
              <a:ext cx="1726617" cy="135539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412F641-4729-10A5-B25E-F9024AFE9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793" y="6090828"/>
              <a:ext cx="282495" cy="282495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CBE0773B-BA16-0840-06ED-389C6E8A7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195" y="4510471"/>
            <a:ext cx="838273" cy="1211685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ED8A128-7980-41F5-AA8E-02484719DAB3}"/>
              </a:ext>
            </a:extLst>
          </p:cNvPr>
          <p:cNvCxnSpPr>
            <a:cxnSpLocks/>
          </p:cNvCxnSpPr>
          <p:nvPr/>
        </p:nvCxnSpPr>
        <p:spPr>
          <a:xfrm flipH="1">
            <a:off x="7973797" y="5296458"/>
            <a:ext cx="27953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CE69B315-D300-9244-D88D-2D9AAC4F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53928"/>
              </p:ext>
            </p:extLst>
          </p:nvPr>
        </p:nvGraphicFramePr>
        <p:xfrm>
          <a:off x="822362" y="2779753"/>
          <a:ext cx="3553321" cy="3138172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78342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状态码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1xx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信息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2xx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成功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3xx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重定向消息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4xx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客户端错误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5xx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服务端错误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3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F5D27-6948-E986-02C9-4A82882B4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19155"/>
            <a:ext cx="6769581" cy="4708800"/>
          </a:xfrm>
        </p:spPr>
        <p:txBody>
          <a:bodyPr anchor="t"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响应报文的组成：</a:t>
            </a:r>
            <a:endParaRPr lang="en-US" altLang="zh-CN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响应行（状态行）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协议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响应状态</a:t>
            </a:r>
            <a:r>
              <a:rPr lang="zh-CN" altLang="en-US" sz="1600" b="0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码</a:t>
            </a:r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、状态信息</a:t>
            </a:r>
            <a:endParaRPr lang="en-US" altLang="zh-CN" sz="1600" b="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响应头：以键值对的格式携带的附加信息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，比如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Content-Type</a:t>
            </a:r>
            <a:endParaRPr lang="en-US" altLang="zh-CN" sz="1600" b="0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空行：</a:t>
            </a:r>
            <a:r>
              <a:rPr lang="zh-CN" altLang="en-US" sz="1600" b="0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分隔响应头，空行之后的是返回给浏览器的资源</a:t>
            </a:r>
            <a:endParaRPr lang="en-US" altLang="zh-CN" sz="1600" b="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sz="1600" b="0" dirty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响应体</a:t>
            </a:r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返回的资源</a:t>
            </a:r>
            <a:endParaRPr lang="en-US" altLang="zh-CN" sz="1600" b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sz="1600" b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sz="1600" b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zh-CN" altLang="en-US" sz="1600" b="0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响应状态码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用来表明请求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是否成功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完成</a:t>
            </a:r>
            <a:endParaRPr lang="en-US" altLang="zh-CN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074C134-6B2D-7B8F-4E30-87CB7CD7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11901"/>
              </p:ext>
            </p:extLst>
          </p:nvPr>
        </p:nvGraphicFramePr>
        <p:xfrm>
          <a:off x="5838244" y="4296754"/>
          <a:ext cx="2826360" cy="2361498"/>
        </p:xfrm>
        <a:graphic>
          <a:graphicData uri="http://schemas.openxmlformats.org/drawingml/2006/table">
            <a:tbl>
              <a:tblPr/>
              <a:tblGrid>
                <a:gridCol w="140780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418559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</a:tblGrid>
              <a:tr h="3623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状态码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7911" marR="67911" marT="33983" marB="33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说明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7911" marR="67911" marT="33983" marB="33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99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1xx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7911" marR="67911" marT="33983" marB="33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信息</a:t>
                      </a:r>
                    </a:p>
                  </a:txBody>
                  <a:tcPr marL="67911" marR="67911" marT="33983" marB="33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99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2xx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7911" marR="67911" marT="33983" marB="33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成功</a:t>
                      </a:r>
                    </a:p>
                  </a:txBody>
                  <a:tcPr marL="67911" marR="67911" marT="33983" marB="33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99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3xx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7911" marR="67911" marT="33983" marB="33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重定向消息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7911" marR="67911" marT="33983" marB="33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399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4xx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7911" marR="67911" marT="33983" marB="33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客户端错误</a:t>
                      </a:r>
                    </a:p>
                  </a:txBody>
                  <a:tcPr marL="67911" marR="67911" marT="33983" marB="33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399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5xx</a:t>
                      </a:r>
                    </a:p>
                  </a:txBody>
                  <a:tcPr marL="67911" marR="67911" marT="33983" marB="33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服务端错误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7911" marR="67911" marT="33983" marB="33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80C0C558-3942-1750-2E7A-E03F5F44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18" y="2567450"/>
            <a:ext cx="3821222" cy="97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1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AJAX </a:t>
            </a:r>
            <a:r>
              <a:rPr lang="zh-CN" altLang="en-US">
                <a:cs typeface="+mn-ea"/>
                <a:sym typeface="+mn-lt"/>
              </a:rPr>
              <a:t>概念和 </a:t>
            </a:r>
            <a:r>
              <a:rPr lang="en-US" altLang="zh-CN">
                <a:cs typeface="+mn-ea"/>
                <a:sym typeface="+mn-lt"/>
              </a:rPr>
              <a:t>axios </a:t>
            </a:r>
            <a:r>
              <a:rPr lang="zh-CN" altLang="en-US">
                <a:cs typeface="+mn-ea"/>
                <a:sym typeface="+mn-lt"/>
              </a:rPr>
              <a:t>使用</a:t>
            </a:r>
          </a:p>
          <a:p>
            <a:r>
              <a:rPr lang="zh-CN" altLang="en-US">
                <a:cs typeface="+mn-ea"/>
                <a:sym typeface="+mn-lt"/>
              </a:rPr>
              <a:t>认识 </a:t>
            </a:r>
            <a:r>
              <a:rPr lang="en-US" altLang="zh-CN">
                <a:cs typeface="+mn-ea"/>
                <a:sym typeface="+mn-lt"/>
              </a:rPr>
              <a:t>URL</a:t>
            </a:r>
          </a:p>
          <a:p>
            <a:r>
              <a:rPr lang="en-US" altLang="zh-CN">
                <a:cs typeface="+mn-ea"/>
                <a:sym typeface="+mn-lt"/>
              </a:rPr>
              <a:t>URL </a:t>
            </a:r>
            <a:r>
              <a:rPr lang="zh-CN" altLang="en-US">
                <a:cs typeface="+mn-ea"/>
                <a:sym typeface="+mn-lt"/>
              </a:rPr>
              <a:t>查询参数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常用请求方法和数据提交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HTTP</a:t>
            </a:r>
            <a:r>
              <a:rPr lang="zh-CN" altLang="en-US">
                <a:cs typeface="+mn-ea"/>
                <a:sym typeface="+mn-lt"/>
              </a:rPr>
              <a:t>协议</a:t>
            </a:r>
            <a:r>
              <a:rPr lang="en-US" altLang="zh-CN">
                <a:cs typeface="+mn-ea"/>
                <a:sym typeface="+mn-lt"/>
              </a:rPr>
              <a:t>-</a:t>
            </a:r>
            <a:r>
              <a:rPr lang="zh-CN" altLang="en-US">
                <a:cs typeface="+mn-ea"/>
                <a:sym typeface="+mn-lt"/>
              </a:rPr>
              <a:t>报文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solidFill>
                  <a:srgbClr val="AD2A26"/>
                </a:solidFill>
                <a:cs typeface="+mn-ea"/>
                <a:sym typeface="+mn-lt"/>
              </a:rPr>
              <a:t>接口文档</a:t>
            </a:r>
            <a:endParaRPr lang="en-US" altLang="zh-CN">
              <a:solidFill>
                <a:srgbClr val="AD2A26"/>
              </a:solidFill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用户登录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form-serialize </a:t>
            </a:r>
            <a:r>
              <a:rPr lang="zh-CN" altLang="en-US">
                <a:cs typeface="+mn-ea"/>
                <a:sym typeface="+mn-lt"/>
              </a:rPr>
              <a:t>插件</a:t>
            </a: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810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怎么用 </a:t>
            </a:r>
            <a:r>
              <a:rPr lang="en-US" altLang="zh-CN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？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1384068" cy="882422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先使用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  <a:hlinkClick r:id="rId2"/>
              </a:rPr>
              <a:t>axios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[æk‘sioʊs] </a:t>
            </a: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库，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与服务器进行</a:t>
            </a:r>
            <a:r>
              <a:rPr lang="zh-CN" altLang="en-US">
                <a:solidFill>
                  <a:srgbClr val="AE4336"/>
                </a:solidFill>
                <a:latin typeface="+mn-lt"/>
                <a:ea typeface="+mn-ea"/>
                <a:cs typeface="+mn-ea"/>
                <a:sym typeface="+mn-lt"/>
              </a:rPr>
              <a:t>数据通信</a:t>
            </a:r>
            <a:endParaRPr lang="en-US" altLang="zh-CN" sz="1600">
              <a:solidFill>
                <a:srgbClr val="AE4336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基于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XMLHttpRequest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封装、代码简单、月下载量在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14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亿次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60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React </a:t>
            </a:r>
            <a:r>
              <a:rPr lang="zh-CN" altLang="en-US" sz="160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项目中都会用到 </a:t>
            </a:r>
            <a:r>
              <a:rPr lang="en-US" altLang="zh-CN" sz="160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axios 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再学习 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XMLHttpRequest </a:t>
            </a: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对象的使用，了解 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底层原理</a:t>
            </a: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32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519640-C61C-A67F-4C31-201CD26F3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接口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文档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描述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接口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的文章</a:t>
            </a:r>
            <a:endParaRPr lang="en-US" altLang="zh-CN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接口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和服务器通讯时，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使用的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请求方法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以及参数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传送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门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  <a:hlinkClick r:id="rId2"/>
              </a:rPr>
              <a:t>AJAX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  <a:hlinkClick r:id="rId2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  <a:hlinkClick r:id="rId2"/>
              </a:rPr>
              <a:t>接口文档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A2FEC5-7BD0-60DC-2918-7629812C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接口文档</a:t>
            </a: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30836681-42D5-68AD-5A95-AD0030B5C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813" y="2659850"/>
            <a:ext cx="4429097" cy="2871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F574C8B9-0C44-BABB-E21E-817349A7734B}"/>
              </a:ext>
            </a:extLst>
          </p:cNvPr>
          <p:cNvSpPr txBox="1"/>
          <p:nvPr/>
        </p:nvSpPr>
        <p:spPr>
          <a:xfrm>
            <a:off x="3219811" y="1679940"/>
            <a:ext cx="16061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cs typeface="+mn-ea"/>
                <a:sym typeface="+mn-lt"/>
              </a:rPr>
              <a:t>（后端工程师）</a:t>
            </a:r>
            <a:endParaRPr lang="zh-CN" altLang="en-US" dirty="0">
              <a:solidFill>
                <a:srgbClr val="AD2A26"/>
              </a:solidFill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E347BA0-C730-F05C-2211-604FFEBCA6B2}"/>
              </a:ext>
            </a:extLst>
          </p:cNvPr>
          <p:cNvGrpSpPr/>
          <p:nvPr/>
        </p:nvGrpSpPr>
        <p:grpSpPr>
          <a:xfrm>
            <a:off x="760321" y="5372031"/>
            <a:ext cx="5337710" cy="1355395"/>
            <a:chOff x="777042" y="5234686"/>
            <a:chExt cx="5337710" cy="135539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B1E129A-105E-BC2F-4630-537D2743BBD2}"/>
                </a:ext>
              </a:extLst>
            </p:cNvPr>
            <p:cNvGrpSpPr/>
            <p:nvPr/>
          </p:nvGrpSpPr>
          <p:grpSpPr>
            <a:xfrm>
              <a:off x="777042" y="5234686"/>
              <a:ext cx="1726617" cy="1355395"/>
              <a:chOff x="5908549" y="5356900"/>
              <a:chExt cx="1726617" cy="1355395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CB48ECA6-7AC9-E858-DC12-8F620367CF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8549" y="5356900"/>
                <a:ext cx="1726617" cy="1355395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851FD413-3AB8-EEC7-1F3C-6FE9ACD80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1793" y="6090828"/>
                <a:ext cx="282495" cy="282495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73EF0A9-F97E-D14F-5D60-BA9C4148F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479" y="5249924"/>
              <a:ext cx="838273" cy="1211685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93D2721-5DB6-3B3C-8D69-393C66FF3BC8}"/>
                </a:ext>
              </a:extLst>
            </p:cNvPr>
            <p:cNvCxnSpPr>
              <a:cxnSpLocks/>
            </p:cNvCxnSpPr>
            <p:nvPr/>
          </p:nvCxnSpPr>
          <p:spPr>
            <a:xfrm>
              <a:off x="2467171" y="5500423"/>
              <a:ext cx="2856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0ECAB23-492F-6302-6D24-C9D6E7597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7171" y="6133609"/>
              <a:ext cx="2795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DEC6A71-D2C0-B645-B8B0-68EB8B6EC9AC}"/>
                </a:ext>
              </a:extLst>
            </p:cNvPr>
            <p:cNvSpPr txBox="1"/>
            <p:nvPr/>
          </p:nvSpPr>
          <p:spPr>
            <a:xfrm>
              <a:off x="3596206" y="5663128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通信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10B26DA-DE9C-0168-0287-69B8D4DB5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321" y="3016047"/>
            <a:ext cx="4381880" cy="182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981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F5D27-6948-E986-02C9-4A82882B4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769581" cy="4708800"/>
          </a:xfrm>
        </p:spPr>
        <p:txBody>
          <a:bodyPr anchor="t"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接口文档：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1600" b="0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后端</a:t>
            </a:r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提供的</a:t>
            </a:r>
            <a:r>
              <a:rPr lang="zh-CN" altLang="en-US" sz="1600" b="0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描述接口</a:t>
            </a:r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的文章</a:t>
            </a:r>
            <a:endParaRPr lang="en-US" altLang="zh-CN" sz="1600" b="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sz="1600" b="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sz="1600" b="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sz="1600" b="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sz="1600" b="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sz="1600" b="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sz="1600" b="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sz="1600" b="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zh-CN" altLang="en-US" sz="1600" b="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39D07C-BF38-5D24-F127-E38D5A76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144" y="2597611"/>
            <a:ext cx="5486055" cy="36546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55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AJAX </a:t>
            </a:r>
            <a:r>
              <a:rPr lang="zh-CN" altLang="en-US">
                <a:cs typeface="+mn-ea"/>
                <a:sym typeface="+mn-lt"/>
              </a:rPr>
              <a:t>概念和 </a:t>
            </a:r>
            <a:r>
              <a:rPr lang="en-US" altLang="zh-CN">
                <a:cs typeface="+mn-ea"/>
                <a:sym typeface="+mn-lt"/>
              </a:rPr>
              <a:t>axios </a:t>
            </a:r>
            <a:r>
              <a:rPr lang="zh-CN" altLang="en-US">
                <a:cs typeface="+mn-ea"/>
                <a:sym typeface="+mn-lt"/>
              </a:rPr>
              <a:t>使用</a:t>
            </a:r>
          </a:p>
          <a:p>
            <a:r>
              <a:rPr lang="zh-CN" altLang="en-US">
                <a:cs typeface="+mn-ea"/>
                <a:sym typeface="+mn-lt"/>
              </a:rPr>
              <a:t>认识 </a:t>
            </a:r>
            <a:r>
              <a:rPr lang="en-US" altLang="zh-CN">
                <a:cs typeface="+mn-ea"/>
                <a:sym typeface="+mn-lt"/>
              </a:rPr>
              <a:t>URL</a:t>
            </a:r>
          </a:p>
          <a:p>
            <a:r>
              <a:rPr lang="en-US" altLang="zh-CN">
                <a:cs typeface="+mn-ea"/>
                <a:sym typeface="+mn-lt"/>
              </a:rPr>
              <a:t>URL </a:t>
            </a:r>
            <a:r>
              <a:rPr lang="zh-CN" altLang="en-US">
                <a:cs typeface="+mn-ea"/>
                <a:sym typeface="+mn-lt"/>
              </a:rPr>
              <a:t>查询参数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常用请求方法和数据提交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HTTP</a:t>
            </a:r>
            <a:r>
              <a:rPr lang="zh-CN" altLang="en-US">
                <a:cs typeface="+mn-ea"/>
                <a:sym typeface="+mn-lt"/>
              </a:rPr>
              <a:t>协议</a:t>
            </a:r>
            <a:r>
              <a:rPr lang="en-US" altLang="zh-CN">
                <a:cs typeface="+mn-ea"/>
                <a:sym typeface="+mn-lt"/>
              </a:rPr>
              <a:t>-</a:t>
            </a:r>
            <a:r>
              <a:rPr lang="zh-CN" altLang="en-US">
                <a:cs typeface="+mn-ea"/>
                <a:sym typeface="+mn-lt"/>
              </a:rPr>
              <a:t>报文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接口文档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solidFill>
                  <a:srgbClr val="AD2A26"/>
                </a:solidFill>
                <a:cs typeface="+mn-ea"/>
                <a:sym typeface="+mn-lt"/>
              </a:rPr>
              <a:t>案例 </a:t>
            </a:r>
            <a:r>
              <a:rPr lang="en-US" altLang="zh-CN">
                <a:solidFill>
                  <a:srgbClr val="AD2A26"/>
                </a:solidFill>
                <a:cs typeface="+mn-ea"/>
                <a:sym typeface="+mn-lt"/>
              </a:rPr>
              <a:t>- </a:t>
            </a:r>
            <a:r>
              <a:rPr lang="zh-CN" altLang="en-US">
                <a:solidFill>
                  <a:srgbClr val="AD2A26"/>
                </a:solidFill>
                <a:cs typeface="+mn-ea"/>
                <a:sym typeface="+mn-lt"/>
              </a:rPr>
              <a:t>用户登录</a:t>
            </a:r>
            <a:endParaRPr lang="en-US" altLang="zh-CN">
              <a:solidFill>
                <a:srgbClr val="AD2A26"/>
              </a:solidFill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form-serialize </a:t>
            </a:r>
            <a:r>
              <a:rPr lang="zh-CN" altLang="en-US">
                <a:cs typeface="+mn-ea"/>
                <a:sym typeface="+mn-lt"/>
              </a:rPr>
              <a:t>插件</a:t>
            </a: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8946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519640-C61C-A67F-4C31-201CD26F3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点击登录时，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判断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用户名和密码长度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提交数据和服务器通信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提示信息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A2FEC5-7BD0-60DC-2918-7629812C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案例－用户登录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D0FBB7-13FE-1784-2980-85E1D7C8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128" y="1519423"/>
            <a:ext cx="4362755" cy="455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647738-1CC8-1916-59B9-108AD769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3" y="2976854"/>
            <a:ext cx="5200339" cy="3092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0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519640-C61C-A67F-4C31-201CD26F3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点击登录时，判断用户名和密码长度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提交数据和服务器通信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提示信息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A2FEC5-7BD0-60DC-2918-7629812C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案例－用户登录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292058-BBA9-8E71-26C6-2316AF3F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246" y="2222455"/>
            <a:ext cx="3826348" cy="39909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9FCB62-A3FE-3534-38D2-F91EBB8A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474" y="2222455"/>
            <a:ext cx="3826348" cy="3996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595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AJAX </a:t>
            </a:r>
            <a:r>
              <a:rPr lang="zh-CN" altLang="en-US">
                <a:cs typeface="+mn-ea"/>
                <a:sym typeface="+mn-lt"/>
              </a:rPr>
              <a:t>概念和 </a:t>
            </a:r>
            <a:r>
              <a:rPr lang="en-US" altLang="zh-CN">
                <a:cs typeface="+mn-ea"/>
                <a:sym typeface="+mn-lt"/>
              </a:rPr>
              <a:t>axios </a:t>
            </a:r>
            <a:r>
              <a:rPr lang="zh-CN" altLang="en-US">
                <a:cs typeface="+mn-ea"/>
                <a:sym typeface="+mn-lt"/>
              </a:rPr>
              <a:t>使用</a:t>
            </a:r>
          </a:p>
          <a:p>
            <a:r>
              <a:rPr lang="zh-CN" altLang="en-US">
                <a:cs typeface="+mn-ea"/>
                <a:sym typeface="+mn-lt"/>
              </a:rPr>
              <a:t>认识 </a:t>
            </a:r>
            <a:r>
              <a:rPr lang="en-US" altLang="zh-CN">
                <a:cs typeface="+mn-ea"/>
                <a:sym typeface="+mn-lt"/>
              </a:rPr>
              <a:t>URL</a:t>
            </a:r>
          </a:p>
          <a:p>
            <a:r>
              <a:rPr lang="en-US" altLang="zh-CN">
                <a:cs typeface="+mn-ea"/>
                <a:sym typeface="+mn-lt"/>
              </a:rPr>
              <a:t>URL </a:t>
            </a:r>
            <a:r>
              <a:rPr lang="zh-CN" altLang="en-US">
                <a:cs typeface="+mn-ea"/>
                <a:sym typeface="+mn-lt"/>
              </a:rPr>
              <a:t>查询参数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常用请求方法和数据提交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HTTP</a:t>
            </a:r>
            <a:r>
              <a:rPr lang="zh-CN" altLang="en-US">
                <a:cs typeface="+mn-ea"/>
                <a:sym typeface="+mn-lt"/>
              </a:rPr>
              <a:t>协议</a:t>
            </a:r>
            <a:r>
              <a:rPr lang="en-US" altLang="zh-CN">
                <a:cs typeface="+mn-ea"/>
                <a:sym typeface="+mn-lt"/>
              </a:rPr>
              <a:t>-</a:t>
            </a:r>
            <a:r>
              <a:rPr lang="zh-CN" altLang="en-US">
                <a:cs typeface="+mn-ea"/>
                <a:sym typeface="+mn-lt"/>
              </a:rPr>
              <a:t>报文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接口文档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用户登录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solidFill>
                  <a:srgbClr val="AD2A26"/>
                </a:solidFill>
                <a:cs typeface="+mn-ea"/>
                <a:sym typeface="+mn-lt"/>
              </a:rPr>
              <a:t>form-serialize </a:t>
            </a:r>
            <a:r>
              <a:rPr lang="zh-CN" altLang="en-US">
                <a:solidFill>
                  <a:srgbClr val="AD2A26"/>
                </a:solidFill>
                <a:cs typeface="+mn-ea"/>
                <a:sym typeface="+mn-lt"/>
              </a:rPr>
              <a:t>插件</a:t>
            </a:r>
            <a:endParaRPr lang="en-US" altLang="zh-CN">
              <a:solidFill>
                <a:srgbClr val="AD2A2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3776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4CCD1D-2696-5008-8137-66785D790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作用：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快速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收集表单元素的值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60A34F-D654-1B6B-54EE-E918E388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form-serialize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插件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16A625-542D-93EE-21B1-A9CC4D6B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64" y="2297907"/>
            <a:ext cx="4917976" cy="2078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1A47EC-2BC2-A300-805C-5A1C87E04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64" y="1259344"/>
            <a:ext cx="5785940" cy="455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59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4CCD1D-2696-5008-8137-66785D790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作用：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快速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收集表单元素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的值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语法：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60A34F-D654-1B6B-54EE-E918E388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form-serialize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插件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7E146E2-B2A2-FFAE-D580-81A94794640F}"/>
              </a:ext>
            </a:extLst>
          </p:cNvPr>
          <p:cNvCxnSpPr>
            <a:cxnSpLocks/>
          </p:cNvCxnSpPr>
          <p:nvPr/>
        </p:nvCxnSpPr>
        <p:spPr>
          <a:xfrm>
            <a:off x="6002560" y="3397359"/>
            <a:ext cx="11262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516A625-542D-93EE-21B1-A9CC4D6B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64" y="2297907"/>
            <a:ext cx="4917976" cy="2078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337AFC-D148-DD90-BDB4-918B97FD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689" y="2710421"/>
            <a:ext cx="3541230" cy="1437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95B3DB-E795-6706-D5EE-6D3CF08DB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74" y="5017151"/>
            <a:ext cx="6082559" cy="1141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9DAD964-7238-44D4-8762-B7D697B3F6CC}"/>
              </a:ext>
            </a:extLst>
          </p:cNvPr>
          <p:cNvSpPr/>
          <p:nvPr/>
        </p:nvSpPr>
        <p:spPr>
          <a:xfrm>
            <a:off x="2150584" y="5797119"/>
            <a:ext cx="4507667" cy="3166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629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519640-C61C-A67F-4C31-201CD26F3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form-serialize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插件，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收集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用户名和密码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A2FEC5-7BD0-60DC-2918-7629812C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案例－用户登录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D0FBB7-13FE-1784-2980-85E1D7C8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19423"/>
            <a:ext cx="4362755" cy="455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2077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使用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语法：</a:t>
            </a: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引入 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axios.js</a:t>
            </a: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  <a:hlinkClick r:id="rId2"/>
              </a:rPr>
              <a:t>https://cdn.jsdelivr.net/npm/axios/dist/axios.min.js</a:t>
            </a: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函数</a:t>
            </a: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  <a:p>
            <a:pPr marL="702038" lvl="1" indent="-34290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传入</a:t>
            </a:r>
            <a:r>
              <a:rPr lang="zh-CN" altLang="en-US" sz="1600">
                <a:solidFill>
                  <a:srgbClr val="AE4336"/>
                </a:solidFill>
                <a:latin typeface="+mn-lt"/>
                <a:ea typeface="+mn-ea"/>
                <a:cs typeface="+mn-ea"/>
                <a:sym typeface="+mn-lt"/>
              </a:rPr>
              <a:t>配置对象</a:t>
            </a:r>
            <a:endParaRPr lang="en-US" altLang="zh-CN" sz="1600">
              <a:solidFill>
                <a:srgbClr val="AE433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702038" lvl="1" indent="-34290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再用</a:t>
            </a:r>
            <a:r>
              <a:rPr lang="zh-CN" altLang="en-US" sz="1600">
                <a:solidFill>
                  <a:srgbClr val="AE4336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rgbClr val="AE4336"/>
                </a:solidFill>
                <a:latin typeface="+mn-lt"/>
                <a:ea typeface="+mn-ea"/>
                <a:cs typeface="+mn-ea"/>
                <a:sym typeface="+mn-lt"/>
              </a:rPr>
              <a:t>.then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回调函数接收结果，并做后续处理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C1544F-E2AE-2C0C-4D65-3333D4F2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07" y="3845841"/>
            <a:ext cx="3765530" cy="2016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1BEB275-62EA-F571-8C07-108893356369}"/>
              </a:ext>
            </a:extLst>
          </p:cNvPr>
          <p:cNvSpPr txBox="1"/>
          <p:nvPr/>
        </p:nvSpPr>
        <p:spPr>
          <a:xfrm>
            <a:off x="1198685" y="4063214"/>
            <a:ext cx="4465889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FFCC59"/>
                </a:solidFill>
                <a:cs typeface="+mn-ea"/>
                <a:sym typeface="+mn-lt"/>
              </a:rPr>
              <a:t>axios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</a:t>
            </a:r>
          </a:p>
          <a:p>
            <a:pPr>
              <a:lnSpc>
                <a:spcPts val="2300"/>
              </a:lnSpc>
            </a:pP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3E058C-BB58-E90F-BD72-38656B0455C2}"/>
              </a:ext>
            </a:extLst>
          </p:cNvPr>
          <p:cNvSpPr txBox="1"/>
          <p:nvPr/>
        </p:nvSpPr>
        <p:spPr>
          <a:xfrm>
            <a:off x="1138607" y="4063214"/>
            <a:ext cx="2552332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        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url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en-US" altLang="zh-CN" sz="1600"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</a:t>
            </a:r>
            <a:r>
              <a:rPr lang="zh-CN" altLang="en-US" sz="1600">
                <a:solidFill>
                  <a:srgbClr val="75A45B"/>
                </a:solidFill>
                <a:cs typeface="+mn-ea"/>
                <a:sym typeface="+mn-lt"/>
              </a:rPr>
              <a:t>目标资源地址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58838A-BEE8-20F6-116F-FC4B95022DCB}"/>
              </a:ext>
            </a:extLst>
          </p:cNvPr>
          <p:cNvSpPr txBox="1"/>
          <p:nvPr/>
        </p:nvSpPr>
        <p:spPr>
          <a:xfrm>
            <a:off x="1138304" y="4639079"/>
            <a:ext cx="973343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.</a:t>
            </a:r>
            <a:r>
              <a:rPr lang="en-US" altLang="zh-CN" sz="1600">
                <a:solidFill>
                  <a:srgbClr val="FF964B"/>
                </a:solidFill>
                <a:cs typeface="+mn-ea"/>
                <a:sym typeface="+mn-lt"/>
              </a:rPr>
              <a:t>then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</a:t>
            </a:r>
          </a:p>
          <a:p>
            <a:pPr>
              <a:lnSpc>
                <a:spcPts val="2300"/>
              </a:lnSpc>
            </a:pP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)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C158EF-ADEC-52EF-115F-A1B778EA4CE5}"/>
              </a:ext>
            </a:extLst>
          </p:cNvPr>
          <p:cNvSpPr txBox="1"/>
          <p:nvPr/>
        </p:nvSpPr>
        <p:spPr>
          <a:xfrm>
            <a:off x="1187866" y="4640534"/>
            <a:ext cx="3482043" cy="96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          (</a:t>
            </a:r>
            <a:r>
              <a:rPr lang="en-US" altLang="zh-CN" sz="1600">
                <a:solidFill>
                  <a:srgbClr val="FEC363"/>
                </a:solidFill>
                <a:cs typeface="+mn-ea"/>
                <a:sym typeface="+mn-lt"/>
              </a:rPr>
              <a:t>result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en-US" altLang="zh-CN" sz="1600"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rgbClr val="60BABB"/>
                </a:solidFill>
                <a:cs typeface="+mn-ea"/>
                <a:sym typeface="+mn-lt"/>
              </a:rPr>
              <a:t>=&gt;</a:t>
            </a:r>
            <a:r>
              <a:rPr lang="en-US" altLang="zh-CN" sz="1600"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838384"/>
                </a:solidFill>
                <a:cs typeface="+mn-ea"/>
                <a:sym typeface="+mn-lt"/>
              </a:rPr>
              <a:t>// </a:t>
            </a:r>
            <a:r>
              <a:rPr lang="zh-CN" altLang="en-US" sz="1600">
                <a:solidFill>
                  <a:srgbClr val="838384"/>
                </a:solidFill>
                <a:cs typeface="+mn-ea"/>
                <a:sym typeface="+mn-lt"/>
              </a:rPr>
              <a:t>对服务器返回的数据做后续处理</a:t>
            </a:r>
            <a:endParaRPr lang="en-US" altLang="zh-CN" sz="1600">
              <a:solidFill>
                <a:srgbClr val="838384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12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使用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需求：请求目标资源地址，拿到省份列表数据，显示到页面</a:t>
            </a: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800">
                <a:latin typeface="+mn-lt"/>
                <a:ea typeface="+mn-ea"/>
                <a:cs typeface="+mn-ea"/>
                <a:sym typeface="+mn-lt"/>
              </a:rPr>
              <a:t>目标资源地址：</a:t>
            </a:r>
            <a:r>
              <a:rPr lang="en-US" altLang="zh-CN" sz="1800" b="0" i="0" u="none" strike="noStrike">
                <a:effectLst/>
                <a:latin typeface="+mn-lt"/>
                <a:ea typeface="+mn-ea"/>
                <a:cs typeface="+mn-ea"/>
                <a:sym typeface="+mn-lt"/>
                <a:hlinkClick r:id="rId2"/>
              </a:rPr>
              <a:t>http://hmajax.itheima.net/api/province</a:t>
            </a:r>
            <a:endParaRPr lang="en-US" alt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999DFA-7564-D17A-B475-B78937AF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9" y="2809195"/>
            <a:ext cx="4511431" cy="2446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08F2B64-1AED-EDFF-C4EE-35A5F7DF5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005" y="2809195"/>
            <a:ext cx="4949822" cy="2446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068B2A-C9E3-1CB8-74C9-326512210437}"/>
              </a:ext>
            </a:extLst>
          </p:cNvPr>
          <p:cNvSpPr txBox="1"/>
          <p:nvPr/>
        </p:nvSpPr>
        <p:spPr>
          <a:xfrm>
            <a:off x="6589083" y="3026568"/>
            <a:ext cx="5133431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rgbClr val="FFCC59"/>
                </a:solidFill>
                <a:cs typeface="+mn-ea"/>
                <a:sym typeface="+mn-lt"/>
              </a:rPr>
              <a:t>axios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</a:t>
            </a:r>
          </a:p>
          <a:p>
            <a:pPr>
              <a:lnSpc>
                <a:spcPts val="2300"/>
              </a:lnSpc>
            </a:pP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6EC06E-A2AB-C824-81CB-34E1562CDB59}"/>
              </a:ext>
            </a:extLst>
          </p:cNvPr>
          <p:cNvSpPr txBox="1"/>
          <p:nvPr/>
        </p:nvSpPr>
        <p:spPr>
          <a:xfrm>
            <a:off x="6529004" y="3026568"/>
            <a:ext cx="5029722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        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EF9345"/>
                </a:solidFill>
                <a:cs typeface="+mn-ea"/>
                <a:sym typeface="+mn-lt"/>
              </a:rPr>
              <a:t>url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en-US" altLang="zh-CN" sz="1600"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rgbClr val="75A45B"/>
                </a:solidFill>
                <a:cs typeface="+mn-ea"/>
                <a:sym typeface="+mn-lt"/>
              </a:rPr>
              <a:t>'http://hmajax.itheima.net/api/province'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C3137E-2B72-E28C-25CD-64128C90C9D0}"/>
              </a:ext>
            </a:extLst>
          </p:cNvPr>
          <p:cNvSpPr txBox="1"/>
          <p:nvPr/>
        </p:nvSpPr>
        <p:spPr>
          <a:xfrm>
            <a:off x="6528702" y="3602433"/>
            <a:ext cx="111883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.</a:t>
            </a:r>
            <a:r>
              <a:rPr lang="en-US" altLang="zh-CN" sz="1600">
                <a:solidFill>
                  <a:srgbClr val="FF964B"/>
                </a:solidFill>
                <a:cs typeface="+mn-ea"/>
                <a:sym typeface="+mn-lt"/>
              </a:rPr>
              <a:t>then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(</a:t>
            </a:r>
          </a:p>
          <a:p>
            <a:pPr>
              <a:lnSpc>
                <a:spcPts val="2300"/>
              </a:lnSpc>
            </a:pP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)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D9E745-F207-8A4C-79CD-7528370D4F4E}"/>
              </a:ext>
            </a:extLst>
          </p:cNvPr>
          <p:cNvSpPr txBox="1"/>
          <p:nvPr/>
        </p:nvSpPr>
        <p:spPr>
          <a:xfrm>
            <a:off x="6578264" y="3603888"/>
            <a:ext cx="4002524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           (</a:t>
            </a:r>
            <a:r>
              <a:rPr lang="en-US" altLang="zh-CN" sz="1600">
                <a:solidFill>
                  <a:srgbClr val="FEC363"/>
                </a:solidFill>
                <a:cs typeface="+mn-ea"/>
                <a:sym typeface="+mn-lt"/>
              </a:rPr>
              <a:t>result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en-US" altLang="zh-CN" sz="1600"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rgbClr val="60BABB"/>
                </a:solidFill>
                <a:cs typeface="+mn-ea"/>
                <a:sym typeface="+mn-lt"/>
              </a:rPr>
              <a:t>=&gt;</a:t>
            </a:r>
            <a:r>
              <a:rPr lang="en-US" altLang="zh-CN" sz="1600"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{</a:t>
            </a:r>
          </a:p>
          <a:p>
            <a:pPr>
              <a:lnSpc>
                <a:spcPts val="2300"/>
              </a:lnSpc>
            </a:pPr>
            <a:r>
              <a:rPr lang="en-US" altLang="zh-CN" sz="1600">
                <a:cs typeface="+mn-ea"/>
                <a:sym typeface="+mn-lt"/>
              </a:rPr>
              <a:t>    </a:t>
            </a:r>
            <a:r>
              <a:rPr lang="en-US" altLang="zh-CN" sz="1600">
                <a:solidFill>
                  <a:srgbClr val="838384"/>
                </a:solidFill>
                <a:cs typeface="+mn-ea"/>
                <a:sym typeface="+mn-lt"/>
              </a:rPr>
              <a:t>// </a:t>
            </a:r>
            <a:r>
              <a:rPr lang="zh-CN" altLang="en-US" sz="1600">
                <a:solidFill>
                  <a:srgbClr val="838384"/>
                </a:solidFill>
                <a:cs typeface="+mn-ea"/>
                <a:sym typeface="+mn-lt"/>
              </a:rPr>
              <a:t>对服务器返回的数据做后续处理</a:t>
            </a:r>
            <a:endParaRPr lang="en-US" altLang="zh-CN" sz="1600">
              <a:solidFill>
                <a:srgbClr val="838384"/>
              </a:solidFill>
              <a:cs typeface="+mn-ea"/>
              <a:sym typeface="+mn-lt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08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063541"/>
            <a:ext cx="6006472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有什么用？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浏览器和服务器之间通信，动态数据交互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如何学：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先掌握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使用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再了解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XMLHttpRequest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原理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这一节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体验步骤？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引入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库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语法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160B4-861C-7700-CCED-A591D721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423" y="4422041"/>
            <a:ext cx="3837957" cy="20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AJAX </a:t>
            </a:r>
            <a:r>
              <a:rPr lang="zh-CN" altLang="en-US">
                <a:cs typeface="+mn-ea"/>
                <a:sym typeface="+mn-lt"/>
              </a:rPr>
              <a:t>概念和 </a:t>
            </a:r>
            <a:r>
              <a:rPr lang="en-US" altLang="zh-CN">
                <a:cs typeface="+mn-ea"/>
                <a:sym typeface="+mn-lt"/>
              </a:rPr>
              <a:t>axios </a:t>
            </a:r>
            <a:r>
              <a:rPr lang="zh-CN" altLang="en-US">
                <a:cs typeface="+mn-ea"/>
                <a:sym typeface="+mn-lt"/>
              </a:rPr>
              <a:t>使用</a:t>
            </a:r>
          </a:p>
          <a:p>
            <a:r>
              <a:rPr lang="zh-CN" altLang="en-US">
                <a:solidFill>
                  <a:srgbClr val="AD2A26"/>
                </a:solidFill>
                <a:cs typeface="+mn-ea"/>
                <a:sym typeface="+mn-lt"/>
              </a:rPr>
              <a:t>认识 </a:t>
            </a:r>
            <a:r>
              <a:rPr lang="en-US" altLang="zh-CN">
                <a:solidFill>
                  <a:srgbClr val="AD2A26"/>
                </a:solidFill>
                <a:cs typeface="+mn-ea"/>
                <a:sym typeface="+mn-lt"/>
              </a:rPr>
              <a:t>URL</a:t>
            </a:r>
          </a:p>
          <a:p>
            <a:r>
              <a:rPr lang="en-US" altLang="zh-CN">
                <a:cs typeface="+mn-ea"/>
                <a:sym typeface="+mn-lt"/>
              </a:rPr>
              <a:t>URL </a:t>
            </a:r>
            <a:r>
              <a:rPr lang="zh-CN" altLang="en-US">
                <a:cs typeface="+mn-ea"/>
                <a:sym typeface="+mn-lt"/>
              </a:rPr>
              <a:t>查询参数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常用请求方法和数据提交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HTTP</a:t>
            </a:r>
            <a:r>
              <a:rPr lang="zh-CN" altLang="en-US">
                <a:cs typeface="+mn-ea"/>
                <a:sym typeface="+mn-lt"/>
              </a:rPr>
              <a:t>协议</a:t>
            </a:r>
            <a:r>
              <a:rPr lang="en-US" altLang="zh-CN">
                <a:cs typeface="+mn-ea"/>
                <a:sym typeface="+mn-lt"/>
              </a:rPr>
              <a:t>-</a:t>
            </a:r>
            <a:r>
              <a:rPr lang="zh-CN" altLang="en-US">
                <a:cs typeface="+mn-ea"/>
                <a:sym typeface="+mn-lt"/>
              </a:rPr>
              <a:t>报文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接口文档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用户登录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form-serialize </a:t>
            </a:r>
            <a:r>
              <a:rPr lang="zh-CN" altLang="en-US">
                <a:cs typeface="+mn-ea"/>
                <a:sym typeface="+mn-lt"/>
              </a:rPr>
              <a:t>插件</a:t>
            </a: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258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9931AE-0EBC-C116-8FAA-EAB4BF67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0" y="2017577"/>
            <a:ext cx="5163463" cy="1524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认识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0880" y="1493548"/>
            <a:ext cx="1072080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原因：知道作用和组成，方便与后端人员沟通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4B56CD-F8D2-FEE1-78DB-CB0EBB20FA80}"/>
              </a:ext>
            </a:extLst>
          </p:cNvPr>
          <p:cNvCxnSpPr>
            <a:cxnSpLocks/>
          </p:cNvCxnSpPr>
          <p:nvPr/>
        </p:nvCxnSpPr>
        <p:spPr>
          <a:xfrm>
            <a:off x="1493595" y="2761749"/>
            <a:ext cx="37087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7207A2C7-587F-FEE8-CAE8-1048E29B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49" y="3768748"/>
            <a:ext cx="4511431" cy="2446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44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p40s2p5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自定义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p40s2p5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p40s2p5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56766</TotalTime>
  <Words>2212</Words>
  <Application>Microsoft Office PowerPoint</Application>
  <PresentationFormat>宽屏</PresentationFormat>
  <Paragraphs>473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AJAX 入门</vt:lpstr>
      <vt:lpstr>PowerPoint 演示文稿</vt:lpstr>
      <vt:lpstr>什么是 AJAX [ˈeɪdʒæks] ？</vt:lpstr>
      <vt:lpstr>怎么用 AJAX ？</vt:lpstr>
      <vt:lpstr>axios 使用</vt:lpstr>
      <vt:lpstr>axios 使用</vt:lpstr>
      <vt:lpstr>PowerPoint 演示文稿</vt:lpstr>
      <vt:lpstr>PowerPoint 演示文稿</vt:lpstr>
      <vt:lpstr>认识 URL</vt:lpstr>
      <vt:lpstr>什么是 URL？</vt:lpstr>
      <vt:lpstr>URL 的组成</vt:lpstr>
      <vt:lpstr>协议</vt:lpstr>
      <vt:lpstr>域名</vt:lpstr>
      <vt:lpstr>资源路径</vt:lpstr>
      <vt:lpstr>获取 - 新闻列表</vt:lpstr>
      <vt:lpstr>PowerPoint 演示文稿</vt:lpstr>
      <vt:lpstr>PowerPoint 演示文稿</vt:lpstr>
      <vt:lpstr>URL 查询参数</vt:lpstr>
      <vt:lpstr>axios－查询参数</vt:lpstr>
      <vt:lpstr>PowerPoint 演示文稿</vt:lpstr>
      <vt:lpstr>PowerPoint 演示文稿</vt:lpstr>
      <vt:lpstr>PowerPoint 演示文稿</vt:lpstr>
      <vt:lpstr>PowerPoint 演示文稿</vt:lpstr>
      <vt:lpstr>常用请求方法</vt:lpstr>
      <vt:lpstr>数据提交</vt:lpstr>
      <vt:lpstr>axios 请求配置</vt:lpstr>
      <vt:lpstr>数据提交－注册账号</vt:lpstr>
      <vt:lpstr>PowerPoint 演示文稿</vt:lpstr>
      <vt:lpstr>axios 错误处理</vt:lpstr>
      <vt:lpstr>axios 错误处理</vt:lpstr>
      <vt:lpstr>PowerPoint 演示文稿</vt:lpstr>
      <vt:lpstr>HTTP 协议－请求报文</vt:lpstr>
      <vt:lpstr>请求报文的格式</vt:lpstr>
      <vt:lpstr>PowerPoint 演示文稿</vt:lpstr>
      <vt:lpstr>请求报文－错误排查</vt:lpstr>
      <vt:lpstr>HTTP 协议－响应报文</vt:lpstr>
      <vt:lpstr>HTTP 响应状态码</vt:lpstr>
      <vt:lpstr>PowerPoint 演示文稿</vt:lpstr>
      <vt:lpstr>PowerPoint 演示文稿</vt:lpstr>
      <vt:lpstr>接口文档</vt:lpstr>
      <vt:lpstr>PowerPoint 演示文稿</vt:lpstr>
      <vt:lpstr>PowerPoint 演示文稿</vt:lpstr>
      <vt:lpstr>案例－用户登录</vt:lpstr>
      <vt:lpstr>案例－用户登录</vt:lpstr>
      <vt:lpstr>PowerPoint 演示文稿</vt:lpstr>
      <vt:lpstr>form-serialize 插件</vt:lpstr>
      <vt:lpstr>form-serialize 插件</vt:lpstr>
      <vt:lpstr>案例－用户登录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天成</cp:lastModifiedBy>
  <cp:revision>4360</cp:revision>
  <dcterms:created xsi:type="dcterms:W3CDTF">2020-03-31T02:23:27Z</dcterms:created>
  <dcterms:modified xsi:type="dcterms:W3CDTF">2023-04-08T16:43:23Z</dcterms:modified>
</cp:coreProperties>
</file>