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28"/>
  </p:notesMasterIdLst>
  <p:handoutMasterIdLst>
    <p:handoutMasterId r:id="rId29"/>
  </p:handoutMasterIdLst>
  <p:sldIdLst>
    <p:sldId id="533" r:id="rId4"/>
    <p:sldId id="785" r:id="rId5"/>
    <p:sldId id="671" r:id="rId6"/>
    <p:sldId id="818" r:id="rId7"/>
    <p:sldId id="821" r:id="rId8"/>
    <p:sldId id="682" r:id="rId9"/>
    <p:sldId id="819" r:id="rId10"/>
    <p:sldId id="820" r:id="rId11"/>
    <p:sldId id="773" r:id="rId12"/>
    <p:sldId id="834" r:id="rId13"/>
    <p:sldId id="822" r:id="rId14"/>
    <p:sldId id="832" r:id="rId15"/>
    <p:sldId id="823" r:id="rId16"/>
    <p:sldId id="833" r:id="rId17"/>
    <p:sldId id="825" r:id="rId18"/>
    <p:sldId id="835" r:id="rId19"/>
    <p:sldId id="826" r:id="rId20"/>
    <p:sldId id="827" r:id="rId21"/>
    <p:sldId id="828" r:id="rId22"/>
    <p:sldId id="836" r:id="rId23"/>
    <p:sldId id="829" r:id="rId24"/>
    <p:sldId id="830" r:id="rId25"/>
    <p:sldId id="831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  <p14:sldId id="785"/>
          </p14:sldIdLst>
        </p14:section>
        <p14:section name="01.XMLHttpRequest-基础使用" id="{32CEC42F-35A2-4D47-BA00-E36474EB828D}">
          <p14:sldIdLst>
            <p14:sldId id="671"/>
            <p14:sldId id="818"/>
            <p14:sldId id="821"/>
            <p14:sldId id="682"/>
          </p14:sldIdLst>
        </p14:section>
        <p14:section name="02.XMLHttpRequest-查询参数" id="{4496D001-F299-4353-BBF2-F531E8DBE239}">
          <p14:sldIdLst>
            <p14:sldId id="819"/>
          </p14:sldIdLst>
        </p14:section>
        <p14:section name="03.案例_地区查询" id="{23C9997A-ADE7-42AB-ACAB-7301A7EAE6BF}">
          <p14:sldIdLst>
            <p14:sldId id="820"/>
          </p14:sldIdLst>
        </p14:section>
        <p14:section name="04.XMLHttpRequest-数据提交" id="{823D0BFC-E69D-4604-803C-AC86C40C2021}">
          <p14:sldIdLst>
            <p14:sldId id="773"/>
          </p14:sldIdLst>
        </p14:section>
        <p14:section name="05.认识_Promise" id="{02202724-8C4F-4453-8114-A77EC1D84A8A}">
          <p14:sldIdLst>
            <p14:sldId id="834"/>
            <p14:sldId id="822"/>
            <p14:sldId id="832"/>
          </p14:sldIdLst>
        </p14:section>
        <p14:section name="06.认识_Promise的状态" id="{3D16D67E-F651-4F19-8C42-3A39FD606636}">
          <p14:sldIdLst>
            <p14:sldId id="823"/>
            <p14:sldId id="833"/>
          </p14:sldIdLst>
        </p14:section>
        <p14:section name="07.使用Promise + XHR 获取省份列表" id="{1D61C71E-18C5-4C25-9FC0-0D8BDA759399}">
          <p14:sldIdLst>
            <p14:sldId id="825"/>
          </p14:sldIdLst>
        </p14:section>
        <p14:section name="08.封装_简易axios_获取省份列表" id="{B3C9BC1D-BE1D-4FBD-A05B-1387B2ACE9EE}">
          <p14:sldIdLst>
            <p14:sldId id="835"/>
            <p14:sldId id="826"/>
          </p14:sldIdLst>
        </p14:section>
        <p14:section name="09.封装_简易axios_获取地区列表" id="{6822E6F5-DF1A-475C-AB29-880072D7258E}">
          <p14:sldIdLst>
            <p14:sldId id="827"/>
          </p14:sldIdLst>
        </p14:section>
        <p14:section name="10.封装_简易axios_注册用户" id="{C45028AF-0593-4722-80BC-3B427D9774E0}">
          <p14:sldIdLst>
            <p14:sldId id="828"/>
          </p14:sldIdLst>
        </p14:section>
        <p14:section name="11-12.案例_天气预报_默认数据" id="{4F85C348-1436-4D2C-B79C-BC4FEA6ED8E5}">
          <p14:sldIdLst>
            <p14:sldId id="836"/>
            <p14:sldId id="829"/>
          </p14:sldIdLst>
        </p14:section>
        <p14:section name="13.案例_天气预报_搜索城市列表" id="{539D3E4C-67ED-4AAE-8793-B601BA64B139}">
          <p14:sldIdLst>
            <p14:sldId id="830"/>
          </p14:sldIdLst>
        </p14:section>
        <p14:section name="14.案例_天气预报_展示城市天气" id="{AB4479DF-E4F0-4337-83B0-CB660795A094}">
          <p14:sldIdLst>
            <p14:sldId id="831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32BF72"/>
    <a:srgbClr val="FEC363"/>
    <a:srgbClr val="D9703D"/>
    <a:srgbClr val="646B6B"/>
    <a:srgbClr val="C592C2"/>
    <a:srgbClr val="AD2B26"/>
    <a:srgbClr val="00B050"/>
    <a:srgbClr val="558ED5"/>
    <a:srgbClr val="4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02" autoAdjust="0"/>
    <p:restoredTop sz="95852" autoAdjust="0"/>
  </p:normalViewPr>
  <p:slideViewPr>
    <p:cSldViewPr snapToGrid="0">
      <p:cViewPr varScale="1">
        <p:scale>
          <a:sx n="47" d="100"/>
          <a:sy n="47" d="100"/>
        </p:scale>
        <p:origin x="4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Promis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00800"/>
            <a:ext cx="6300000" cy="4856400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XMLHttpRequest</a:t>
            </a:r>
          </a:p>
          <a:p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Promise</a:t>
            </a:r>
          </a:p>
          <a:p>
            <a:r>
              <a:rPr lang="zh-CN" altLang="en-US">
                <a:cs typeface="+mn-ea"/>
                <a:sym typeface="+mn-lt"/>
              </a:rPr>
              <a:t>封装简易版 </a:t>
            </a:r>
            <a:r>
              <a:rPr lang="en-US" altLang="zh-CN">
                <a:cs typeface="+mn-ea"/>
                <a:sym typeface="+mn-lt"/>
              </a:rPr>
              <a:t>axios</a:t>
            </a:r>
          </a:p>
          <a:p>
            <a:r>
              <a:rPr lang="zh-CN" altLang="en-US">
                <a:cs typeface="+mn-ea"/>
                <a:sym typeface="+mn-lt"/>
              </a:rPr>
              <a:t>案例</a:t>
            </a:r>
            <a:r>
              <a:rPr lang="en-US" altLang="zh-CN">
                <a:cs typeface="+mn-ea"/>
                <a:sym typeface="+mn-lt"/>
              </a:rPr>
              <a:t> - </a:t>
            </a:r>
            <a:r>
              <a:rPr lang="zh-CN" altLang="en-US">
                <a:cs typeface="+mn-ea"/>
                <a:sym typeface="+mn-lt"/>
              </a:rPr>
              <a:t>天气预报</a:t>
            </a:r>
            <a:endParaRPr lang="en-US" altLang="zh-CN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A290F17-56FD-8633-D669-352D47E3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92" y="3275003"/>
            <a:ext cx="4898253" cy="306140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20894B-4DC0-4A6B-C7B1-B23D4D64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93" y="1591200"/>
            <a:ext cx="4945809" cy="12551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F4A5A1AA-C390-BC78-DE9D-5E052EBD0C33}"/>
              </a:ext>
            </a:extLst>
          </p:cNvPr>
          <p:cNvGrpSpPr/>
          <p:nvPr/>
        </p:nvGrpSpPr>
        <p:grpSpPr>
          <a:xfrm>
            <a:off x="6967968" y="4239169"/>
            <a:ext cx="4726436" cy="2071405"/>
            <a:chOff x="6974334" y="4036246"/>
            <a:chExt cx="4726436" cy="20714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BC375DC-E4A8-59BE-11FA-24FCB495D329}"/>
                </a:ext>
              </a:extLst>
            </p:cNvPr>
            <p:cNvSpPr/>
            <p:nvPr/>
          </p:nvSpPr>
          <p:spPr>
            <a:xfrm>
              <a:off x="6974334" y="4036246"/>
              <a:ext cx="4726436" cy="20714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>
                  <a:cs typeface="+mn-ea"/>
                  <a:sym typeface="+mn-lt"/>
                </a:rPr>
                <a:t>axios</a:t>
              </a: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E980A9C-4278-D7D8-62EA-CDC97445CA22}"/>
                </a:ext>
              </a:extLst>
            </p:cNvPr>
            <p:cNvSpPr/>
            <p:nvPr/>
          </p:nvSpPr>
          <p:spPr>
            <a:xfrm>
              <a:off x="7231199" y="4444105"/>
              <a:ext cx="1964774" cy="9002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>
                  <a:solidFill>
                    <a:srgbClr val="FFFFE4"/>
                  </a:solidFill>
                  <a:cs typeface="+mn-ea"/>
                  <a:sym typeface="+mn-lt"/>
                </a:rPr>
                <a:t>XMLHttpRequest</a:t>
              </a:r>
              <a:endParaRPr lang="zh-CN" altLang="en-US" sz="1400">
                <a:solidFill>
                  <a:srgbClr val="FFFFE4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43F3131-BFF6-E6EB-AACC-297AE1438E32}"/>
                </a:ext>
              </a:extLst>
            </p:cNvPr>
            <p:cNvSpPr/>
            <p:nvPr/>
          </p:nvSpPr>
          <p:spPr>
            <a:xfrm>
              <a:off x="9466906" y="4444105"/>
              <a:ext cx="1964774" cy="90025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>
                  <a:solidFill>
                    <a:srgbClr val="FFFFE4"/>
                  </a:solidFill>
                  <a:cs typeface="+mn-ea"/>
                  <a:sym typeface="+mn-lt"/>
                </a:rPr>
                <a:t>Promise</a:t>
              </a:r>
              <a:endParaRPr lang="zh-CN" altLang="en-US" sz="1400">
                <a:solidFill>
                  <a:srgbClr val="FFFFE4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EDC1899-B10B-AD78-5B23-992C6626F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004" y="3275003"/>
            <a:ext cx="4925642" cy="3067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16F6C3-1743-03F1-5FCB-442CAB4B83BD}"/>
              </a:ext>
            </a:extLst>
          </p:cNvPr>
          <p:cNvSpPr txBox="1"/>
          <p:nvPr/>
        </p:nvSpPr>
        <p:spPr>
          <a:xfrm>
            <a:off x="1753240" y="3676525"/>
            <a:ext cx="1667444" cy="1281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C592C2"/>
                </a:solidFill>
                <a:cs typeface="+mn-ea"/>
                <a:sym typeface="+mn-lt"/>
              </a:rPr>
              <a:t>const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rgbClr val="FEC363"/>
                </a:solidFill>
                <a:cs typeface="+mn-ea"/>
                <a:sym typeface="+mn-lt"/>
              </a:rPr>
              <a:t>p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rgbClr val="32BF72"/>
                </a:solidFill>
                <a:cs typeface="+mn-ea"/>
                <a:sym typeface="+mn-lt"/>
              </a:rPr>
              <a:t>=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rgbClr val="C592C2"/>
                </a:solidFill>
                <a:cs typeface="+mn-ea"/>
                <a:sym typeface="+mn-lt"/>
              </a:rPr>
              <a:t>new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rgbClr val="FEC363"/>
                </a:solidFill>
                <a:cs typeface="+mn-ea"/>
                <a:sym typeface="+mn-lt"/>
              </a:rPr>
              <a:t>Promise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(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 )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9ACD82-BEFF-C2B7-0117-4358B5768D29}"/>
              </a:ext>
            </a:extLst>
          </p:cNvPr>
          <p:cNvSpPr txBox="1"/>
          <p:nvPr/>
        </p:nvSpPr>
        <p:spPr>
          <a:xfrm>
            <a:off x="1744004" y="3485424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// 1.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创建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Promise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对象</a:t>
            </a:r>
            <a:endParaRPr lang="zh-CN" altLang="en-US" sz="1050" dirty="0">
              <a:solidFill>
                <a:srgbClr val="646B6B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7361C0-F617-8DDB-3FC0-C7F2092D5079}"/>
              </a:ext>
            </a:extLst>
          </p:cNvPr>
          <p:cNvSpPr txBox="1"/>
          <p:nvPr/>
        </p:nvSpPr>
        <p:spPr>
          <a:xfrm>
            <a:off x="1753381" y="3730104"/>
            <a:ext cx="291019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                                          (</a:t>
            </a:r>
            <a:r>
              <a:rPr lang="en-US" altLang="zh-CN" sz="1050">
                <a:solidFill>
                  <a:srgbClr val="FEC363"/>
                </a:solidFill>
                <a:cs typeface="+mn-ea"/>
                <a:sym typeface="+mn-lt"/>
              </a:rPr>
              <a:t>resolve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050">
                <a:solidFill>
                  <a:srgbClr val="FEC363"/>
                </a:solidFill>
                <a:cs typeface="+mn-ea"/>
                <a:sym typeface="+mn-lt"/>
              </a:rPr>
              <a:t>reject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105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rgbClr val="32BF72"/>
                </a:solidFill>
                <a:cs typeface="+mn-ea"/>
                <a:sym typeface="+mn-lt"/>
              </a:rPr>
              <a:t>=&gt;</a:t>
            </a:r>
            <a:r>
              <a:rPr lang="zh-CN" altLang="en-US" sz="105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}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750EB8-AD4B-97DB-E770-CAC30439671D}"/>
              </a:ext>
            </a:extLst>
          </p:cNvPr>
          <p:cNvSpPr txBox="1"/>
          <p:nvPr/>
        </p:nvSpPr>
        <p:spPr>
          <a:xfrm>
            <a:off x="1753154" y="3924563"/>
            <a:ext cx="2910194" cy="79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 // 2.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执行异步任务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-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并传递结果</a:t>
            </a:r>
            <a:endParaRPr lang="en-US" altLang="zh-CN" sz="1050">
              <a:solidFill>
                <a:srgbClr val="646B6B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 //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成功调用：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resolve(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值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)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触发 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then()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执行</a:t>
            </a:r>
            <a:endParaRPr lang="en-US" altLang="zh-CN" sz="1050">
              <a:solidFill>
                <a:srgbClr val="646B6B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 //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失败调用：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reject(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值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)   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触发 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catch()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执行</a:t>
            </a:r>
            <a:endParaRPr lang="en-US" altLang="zh-CN" sz="1050">
              <a:solidFill>
                <a:srgbClr val="646B6B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458632-A4CB-338D-791E-03DE8F8D7027}"/>
              </a:ext>
            </a:extLst>
          </p:cNvPr>
          <p:cNvSpPr txBox="1"/>
          <p:nvPr/>
        </p:nvSpPr>
        <p:spPr>
          <a:xfrm>
            <a:off x="1757772" y="4882587"/>
            <a:ext cx="2910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// 3.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接收结果</a:t>
            </a:r>
            <a:endParaRPr lang="en-US" altLang="zh-CN" sz="1050">
              <a:solidFill>
                <a:srgbClr val="646B6B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026A93-58E9-9031-CC06-5E3D97FC4F2C}"/>
              </a:ext>
            </a:extLst>
          </p:cNvPr>
          <p:cNvSpPr txBox="1"/>
          <p:nvPr/>
        </p:nvSpPr>
        <p:spPr>
          <a:xfrm>
            <a:off x="1762619" y="5078601"/>
            <a:ext cx="2910194" cy="79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EC363"/>
                </a:solidFill>
                <a:cs typeface="+mn-ea"/>
                <a:sym typeface="+mn-lt"/>
              </a:rPr>
              <a:t>p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en-US" altLang="zh-CN" sz="1050">
                <a:solidFill>
                  <a:srgbClr val="D9703D"/>
                </a:solidFill>
                <a:cs typeface="+mn-ea"/>
                <a:sym typeface="+mn-lt"/>
              </a:rPr>
              <a:t>then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050">
                <a:solidFill>
                  <a:srgbClr val="FEC363"/>
                </a:solidFill>
                <a:cs typeface="+mn-ea"/>
                <a:sym typeface="+mn-lt"/>
              </a:rPr>
              <a:t>result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rgbClr val="32BF72"/>
                </a:solidFill>
                <a:cs typeface="+mn-ea"/>
                <a:sym typeface="+mn-lt"/>
              </a:rPr>
              <a:t>=&gt;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 //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成功</a:t>
            </a:r>
            <a:endParaRPr lang="en-US" altLang="zh-CN" sz="1050">
              <a:solidFill>
                <a:srgbClr val="646B6B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})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84740D-D446-AA66-90F1-C073DB6D4A91}"/>
              </a:ext>
            </a:extLst>
          </p:cNvPr>
          <p:cNvSpPr txBox="1"/>
          <p:nvPr/>
        </p:nvSpPr>
        <p:spPr>
          <a:xfrm>
            <a:off x="1762619" y="5573917"/>
            <a:ext cx="2910194" cy="79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  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en-US" altLang="zh-CN" sz="1050">
                <a:solidFill>
                  <a:srgbClr val="D9703D"/>
                </a:solidFill>
                <a:cs typeface="+mn-ea"/>
                <a:sym typeface="+mn-lt"/>
              </a:rPr>
              <a:t>catch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1050">
                <a:solidFill>
                  <a:srgbClr val="FEC363"/>
                </a:solidFill>
                <a:cs typeface="+mn-ea"/>
                <a:sym typeface="+mn-lt"/>
              </a:rPr>
              <a:t>error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rgbClr val="32BF72"/>
                </a:solidFill>
                <a:cs typeface="+mn-ea"/>
                <a:sym typeface="+mn-lt"/>
              </a:rPr>
              <a:t>=&gt;</a:t>
            </a: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46B6B"/>
                </a:solidFill>
                <a:cs typeface="+mn-ea"/>
                <a:sym typeface="+mn-lt"/>
              </a:rPr>
              <a:t>  // </a:t>
            </a:r>
            <a:r>
              <a:rPr lang="zh-CN" altLang="en-US" sz="1050">
                <a:solidFill>
                  <a:srgbClr val="646B6B"/>
                </a:solidFill>
                <a:cs typeface="+mn-ea"/>
                <a:sym typeface="+mn-lt"/>
              </a:rPr>
              <a:t>失败</a:t>
            </a:r>
            <a:endParaRPr lang="en-US" altLang="zh-CN" sz="1050">
              <a:solidFill>
                <a:srgbClr val="646B6B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})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DE9502-079C-8AB9-229B-588EFD08C49E}"/>
              </a:ext>
            </a:extLst>
          </p:cNvPr>
          <p:cNvSpPr txBox="1"/>
          <p:nvPr/>
        </p:nvSpPr>
        <p:spPr>
          <a:xfrm>
            <a:off x="6967968" y="1601862"/>
            <a:ext cx="3166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好处：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逻辑更清晰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了解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axios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函数内部运作机制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能解决回调函数地狱问题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05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2" grpId="0"/>
      <p:bldP spid="13" grpId="0"/>
      <p:bldP spid="14" grpId="0"/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6424" y="1074600"/>
            <a:ext cx="6006472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表示（管理）一个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异步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操作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最终状态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结果值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的对象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为什么学习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成功和失败状态，可以关联对应处理程序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了解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内部原理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步骤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B7BEB3-A6E9-98D2-1DAE-C433D350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514" y="3575192"/>
            <a:ext cx="4540174" cy="28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三种状态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A4E12B03-FADF-5CA2-27DE-31CCC3670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作用：了解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对象如何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关联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处理函数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，以及代码执行顺序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概念：一个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对象，必然处于以下几种状态之一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04000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待定（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pending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：初始状态，既没有被兑现，也没有被拒绝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04000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已兑现（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fulfilled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：意味着，操作成功完成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04000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已拒绝（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rejected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：意味着，操作失败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56B030-6342-7A87-3DF4-3E3C0479D0E5}"/>
              </a:ext>
            </a:extLst>
          </p:cNvPr>
          <p:cNvSpPr/>
          <p:nvPr/>
        </p:nvSpPr>
        <p:spPr>
          <a:xfrm>
            <a:off x="5492669" y="4249014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new Promise()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6261EF-5084-9C55-CB15-B68F52326A95}"/>
              </a:ext>
            </a:extLst>
          </p:cNvPr>
          <p:cNvSpPr/>
          <p:nvPr/>
        </p:nvSpPr>
        <p:spPr>
          <a:xfrm>
            <a:off x="9131047" y="3224524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.then(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87F01D-D33B-AD9D-4B14-AD9D4E2DF135}"/>
              </a:ext>
            </a:extLst>
          </p:cNvPr>
          <p:cNvSpPr txBox="1"/>
          <p:nvPr/>
        </p:nvSpPr>
        <p:spPr>
          <a:xfrm>
            <a:off x="5832091" y="3972015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pending -  </a:t>
            </a:r>
            <a:r>
              <a:rPr lang="zh-CN" altLang="en-US" sz="1200">
                <a:solidFill>
                  <a:srgbClr val="AD2B26"/>
                </a:solidFill>
                <a:cs typeface="+mn-ea"/>
                <a:sym typeface="+mn-lt"/>
              </a:rPr>
              <a:t>待定</a:t>
            </a:r>
            <a:endParaRPr lang="zh-CN" altLang="en-US" sz="1200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CF6B70-F834-2848-C3F8-953EA69B1A17}"/>
              </a:ext>
            </a:extLst>
          </p:cNvPr>
          <p:cNvSpPr/>
          <p:nvPr/>
        </p:nvSpPr>
        <p:spPr>
          <a:xfrm>
            <a:off x="9131047" y="5431224"/>
            <a:ext cx="1964774" cy="900253"/>
          </a:xfrm>
          <a:prstGeom prst="roundRect">
            <a:avLst/>
          </a:prstGeom>
          <a:solidFill>
            <a:srgbClr val="AD2B2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.catch(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78C5A9-B96C-8323-4CC6-5311102FBD22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7457443" y="3674651"/>
            <a:ext cx="1673604" cy="1024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0FD6AB-BA85-140A-B686-3DA8BDBFCC8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7457443" y="4699141"/>
            <a:ext cx="1673604" cy="1182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11DDAB3-4020-D52E-DA26-0246E3B8467C}"/>
              </a:ext>
            </a:extLst>
          </p:cNvPr>
          <p:cNvSpPr txBox="1"/>
          <p:nvPr/>
        </p:nvSpPr>
        <p:spPr>
          <a:xfrm rot="19713487">
            <a:off x="7588277" y="3832394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fulfilled -  </a:t>
            </a:r>
            <a:r>
              <a:rPr lang="zh-CN" altLang="en-US" sz="1200">
                <a:solidFill>
                  <a:srgbClr val="AD2B26"/>
                </a:solidFill>
                <a:cs typeface="+mn-ea"/>
                <a:sym typeface="+mn-lt"/>
              </a:rPr>
              <a:t>已兑现</a:t>
            </a:r>
            <a:endParaRPr lang="zh-CN" altLang="en-US" sz="1200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280BF6-9919-3812-3146-5AF348D062E5}"/>
              </a:ext>
            </a:extLst>
          </p:cNvPr>
          <p:cNvSpPr txBox="1"/>
          <p:nvPr/>
        </p:nvSpPr>
        <p:spPr>
          <a:xfrm rot="2157029">
            <a:off x="7480303" y="5310845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rejected - </a:t>
            </a:r>
            <a:r>
              <a:rPr lang="zh-CN" altLang="en-US" sz="1200">
                <a:solidFill>
                  <a:srgbClr val="AD2B26"/>
                </a:solidFill>
                <a:cs typeface="+mn-ea"/>
                <a:sym typeface="+mn-lt"/>
              </a:rPr>
              <a:t>已拒绝</a:t>
            </a:r>
            <a:endParaRPr lang="zh-CN" altLang="en-US" sz="1200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D343D5-58B5-1B6E-91ED-AAF2FA4A37B4}"/>
              </a:ext>
            </a:extLst>
          </p:cNvPr>
          <p:cNvSpPr txBox="1"/>
          <p:nvPr/>
        </p:nvSpPr>
        <p:spPr>
          <a:xfrm rot="19706205">
            <a:off x="7640939" y="359593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resolve()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795F39-B347-67A5-22DD-9E0670E14B47}"/>
              </a:ext>
            </a:extLst>
          </p:cNvPr>
          <p:cNvSpPr txBox="1"/>
          <p:nvPr/>
        </p:nvSpPr>
        <p:spPr>
          <a:xfrm rot="2160871">
            <a:off x="7533018" y="548898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reject()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A48A15-A50C-CA22-8A5A-C1317D6B00CF}"/>
              </a:ext>
            </a:extLst>
          </p:cNvPr>
          <p:cNvSpPr txBox="1"/>
          <p:nvPr/>
        </p:nvSpPr>
        <p:spPr>
          <a:xfrm>
            <a:off x="760320" y="5746702"/>
            <a:ext cx="3498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注意：</a:t>
            </a:r>
            <a:r>
              <a:rPr lang="en-US" altLang="zh-CN" sz="1600">
                <a:cs typeface="+mn-ea"/>
                <a:sym typeface="+mn-lt"/>
              </a:rPr>
              <a:t>Promise</a:t>
            </a:r>
            <a:r>
              <a:rPr lang="zh-CN" altLang="en-US" sz="1600">
                <a:cs typeface="+mn-ea"/>
                <a:sym typeface="+mn-lt"/>
              </a:rPr>
              <a:t>对象一旦被</a:t>
            </a: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兑现</a:t>
            </a:r>
            <a:r>
              <a:rPr lang="en-US" altLang="zh-CN" sz="1600">
                <a:solidFill>
                  <a:srgbClr val="AD2B26"/>
                </a:solidFill>
                <a:cs typeface="+mn-ea"/>
                <a:sym typeface="+mn-lt"/>
              </a:rPr>
              <a:t>/</a:t>
            </a: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拒绝</a:t>
            </a:r>
            <a:endParaRPr lang="en-US" altLang="zh-CN" sz="1600">
              <a:solidFill>
                <a:srgbClr val="AD2B26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就是</a:t>
            </a: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已敲定</a:t>
            </a:r>
            <a:r>
              <a:rPr lang="zh-CN" altLang="en-US" sz="1600">
                <a:cs typeface="+mn-ea"/>
                <a:sym typeface="+mn-lt"/>
              </a:rPr>
              <a:t>了，状态无法再被改变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2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/>
      <p:bldP spid="17" grpId="0" animBg="1"/>
      <p:bldP spid="28" grpId="0"/>
      <p:bldP spid="29" grpId="0"/>
      <p:bldP spid="30" grpId="0"/>
      <p:bldP spid="31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6424" y="1074600"/>
            <a:ext cx="6006472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对象有哪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种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状态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待定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pending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已兑现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fulfilled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已拒绝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rejected</a:t>
            </a: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状态有什么用？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状态改变后，调用关联的处理函数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zh-CN" altLang="en-US" sz="16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CFE22A9-38E3-2BAE-07FE-844ACE9AE10A}"/>
              </a:ext>
            </a:extLst>
          </p:cNvPr>
          <p:cNvSpPr/>
          <p:nvPr/>
        </p:nvSpPr>
        <p:spPr>
          <a:xfrm>
            <a:off x="5200060" y="4453490"/>
            <a:ext cx="1991849" cy="9126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new Promise()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38C589-C606-91F1-ABFB-B0986BF8BCFD}"/>
              </a:ext>
            </a:extLst>
          </p:cNvPr>
          <p:cNvSpPr/>
          <p:nvPr/>
        </p:nvSpPr>
        <p:spPr>
          <a:xfrm>
            <a:off x="8838438" y="3429000"/>
            <a:ext cx="1991849" cy="9126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.then(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A1261E-A03C-AD91-8E96-8F7B96F82C7E}"/>
              </a:ext>
            </a:extLst>
          </p:cNvPr>
          <p:cNvSpPr txBox="1"/>
          <p:nvPr/>
        </p:nvSpPr>
        <p:spPr>
          <a:xfrm>
            <a:off x="5539483" y="4176491"/>
            <a:ext cx="1303649" cy="28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pending -  </a:t>
            </a:r>
            <a:r>
              <a:rPr lang="zh-CN" altLang="en-US" sz="1200">
                <a:cs typeface="+mn-ea"/>
                <a:sym typeface="+mn-lt"/>
              </a:rPr>
              <a:t>待定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04B9CC-0F6A-7882-6E4C-87F55BA81210}"/>
              </a:ext>
            </a:extLst>
          </p:cNvPr>
          <p:cNvSpPr/>
          <p:nvPr/>
        </p:nvSpPr>
        <p:spPr>
          <a:xfrm>
            <a:off x="8838438" y="5635700"/>
            <a:ext cx="1991849" cy="912659"/>
          </a:xfrm>
          <a:prstGeom prst="roundRect">
            <a:avLst/>
          </a:prstGeom>
          <a:solidFill>
            <a:srgbClr val="AD2B2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.catch(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6192C89-8984-5BDA-53B6-D7E80B48BC4E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91909" y="3885330"/>
            <a:ext cx="1646529" cy="1024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5FEDBE4-03BF-BA8F-AA80-F61F7F885F4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7191909" y="4909820"/>
            <a:ext cx="1646529" cy="1182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CD55F8-75C8-7C0C-FB21-A37A390C9180}"/>
              </a:ext>
            </a:extLst>
          </p:cNvPr>
          <p:cNvSpPr txBox="1"/>
          <p:nvPr/>
        </p:nvSpPr>
        <p:spPr>
          <a:xfrm rot="19713487">
            <a:off x="7295263" y="4031611"/>
            <a:ext cx="1404406" cy="28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fulfilled -  </a:t>
            </a:r>
            <a:r>
              <a:rPr lang="zh-CN" altLang="en-US" sz="1200">
                <a:cs typeface="+mn-ea"/>
                <a:sym typeface="+mn-lt"/>
              </a:rPr>
              <a:t>已兑现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DD3338-E687-6E4D-AC78-E55D65DF0736}"/>
              </a:ext>
            </a:extLst>
          </p:cNvPr>
          <p:cNvSpPr txBox="1"/>
          <p:nvPr/>
        </p:nvSpPr>
        <p:spPr>
          <a:xfrm rot="2157029">
            <a:off x="7184771" y="5520516"/>
            <a:ext cx="1393028" cy="28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rejected - </a:t>
            </a:r>
            <a:r>
              <a:rPr lang="zh-CN" altLang="en-US" sz="1200">
                <a:cs typeface="+mn-ea"/>
                <a:sym typeface="+mn-lt"/>
              </a:rPr>
              <a:t>已拒绝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7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+ XHR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获取省份列表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管理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XHR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获取省份列表，并展示到页面上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执行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XHR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异步代码，获取省份列表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关联成功或失败函数，做后续处理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986369-4FC9-3495-A9FF-1644AECD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16" y="2595629"/>
            <a:ext cx="5304091" cy="3642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4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00800"/>
            <a:ext cx="6300000" cy="4856400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XMLHttpRequest</a:t>
            </a:r>
          </a:p>
          <a:p>
            <a:r>
              <a:rPr lang="en-US" altLang="zh-CN">
                <a:cs typeface="+mn-ea"/>
                <a:sym typeface="+mn-lt"/>
              </a:rPr>
              <a:t>Promise</a:t>
            </a:r>
          </a:p>
          <a:p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封装简易版 </a:t>
            </a:r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axios</a:t>
            </a:r>
          </a:p>
          <a:p>
            <a:r>
              <a:rPr lang="zh-CN" altLang="en-US">
                <a:cs typeface="+mn-ea"/>
                <a:sym typeface="+mn-lt"/>
              </a:rPr>
              <a:t>案例</a:t>
            </a:r>
            <a:r>
              <a:rPr lang="en-US" altLang="zh-CN">
                <a:cs typeface="+mn-ea"/>
                <a:sym typeface="+mn-lt"/>
              </a:rPr>
              <a:t> - </a:t>
            </a:r>
            <a:r>
              <a:rPr lang="zh-CN" altLang="en-US">
                <a:cs typeface="+mn-ea"/>
                <a:sym typeface="+mn-lt"/>
              </a:rPr>
              <a:t>天气预报</a:t>
            </a:r>
            <a:endParaRPr lang="en-US" altLang="zh-CN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58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封装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_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简易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axios_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获取省份列表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2E596EAF-D67C-F48E-A6F2-A37DB4492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+ XHR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封装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myAxios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函数，获取省份列表展示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定义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函数，接收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配置对象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，返回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发起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XHR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请求，默认请求方法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GET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调用成功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失败的处理程序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函数，获取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省份列表展示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561FE5-A176-ABEA-A607-719A4EEB7140}"/>
              </a:ext>
            </a:extLst>
          </p:cNvPr>
          <p:cNvGrpSpPr/>
          <p:nvPr/>
        </p:nvGrpSpPr>
        <p:grpSpPr>
          <a:xfrm>
            <a:off x="860626" y="4231097"/>
            <a:ext cx="4726436" cy="2071405"/>
            <a:chOff x="6974334" y="4036246"/>
            <a:chExt cx="4726436" cy="20714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16B0B32-E20C-9AFF-250A-D53E67AA18C9}"/>
                </a:ext>
              </a:extLst>
            </p:cNvPr>
            <p:cNvSpPr/>
            <p:nvPr/>
          </p:nvSpPr>
          <p:spPr>
            <a:xfrm>
              <a:off x="6974334" y="4036246"/>
              <a:ext cx="4726436" cy="20714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>
                  <a:cs typeface="+mn-ea"/>
                  <a:sym typeface="+mn-lt"/>
                </a:rPr>
                <a:t>axios</a:t>
              </a: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5CC4E96-D5EA-C791-300C-F189D2D7CE41}"/>
                </a:ext>
              </a:extLst>
            </p:cNvPr>
            <p:cNvSpPr/>
            <p:nvPr/>
          </p:nvSpPr>
          <p:spPr>
            <a:xfrm>
              <a:off x="7231199" y="4444105"/>
              <a:ext cx="1964774" cy="90025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>
                  <a:solidFill>
                    <a:srgbClr val="FFFFE4"/>
                  </a:solidFill>
                  <a:cs typeface="+mn-ea"/>
                  <a:sym typeface="+mn-lt"/>
                </a:rPr>
                <a:t>XMLHttpRequest</a:t>
              </a:r>
              <a:endParaRPr lang="zh-CN" altLang="en-US" sz="1400">
                <a:solidFill>
                  <a:srgbClr val="FFFFE4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602182A-EA20-FE01-CEA6-80B59D4FDC8A}"/>
                </a:ext>
              </a:extLst>
            </p:cNvPr>
            <p:cNvSpPr/>
            <p:nvPr/>
          </p:nvSpPr>
          <p:spPr>
            <a:xfrm>
              <a:off x="9466906" y="4444105"/>
              <a:ext cx="1964774" cy="90025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>
                  <a:solidFill>
                    <a:srgbClr val="FFFFE4"/>
                  </a:solidFill>
                  <a:cs typeface="+mn-ea"/>
                  <a:sym typeface="+mn-lt"/>
                </a:rPr>
                <a:t>Promise</a:t>
              </a:r>
              <a:endParaRPr lang="zh-CN" altLang="en-US" sz="1400">
                <a:solidFill>
                  <a:srgbClr val="FFFFE4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1577DBC-0C7C-59FF-8540-F493B2DB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15" y="2964653"/>
            <a:ext cx="5204911" cy="333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84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封装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_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简易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axios_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获取地区列表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2E596EAF-D67C-F48E-A6F2-A37DB4492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需求：修改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函数支持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传递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查询参数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，获取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辽宁省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大连市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对应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地区列表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展示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函数调用后，判断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params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选项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URLSearchParams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转换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查询参数字符串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使用自己封装的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函数展示地区列表</a:t>
            </a:r>
            <a:endParaRPr lang="en-US" altLang="zh-CN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162CC-C272-C131-BF67-3EE39B33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4" y="2551210"/>
            <a:ext cx="5239370" cy="3590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79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封装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_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简易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axios_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注册用户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2E596EAF-D67C-F48E-A6F2-A37DB4492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需求：修改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函数支持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传递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请求体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，完成注册用户功能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函数调用后，判断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data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选项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转换数据类型，在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send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中发送</a:t>
            </a:r>
            <a:endParaRPr lang="en-US" altLang="zh-CN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使用自己封装的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函数完成注册用户功能</a:t>
            </a:r>
            <a:endParaRPr lang="en-US" altLang="zh-CN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0A3B97-A6A2-3068-9137-46BC1E95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42" y="2342363"/>
            <a:ext cx="5375922" cy="3592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46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00800"/>
            <a:ext cx="6300000" cy="4856400"/>
          </a:xfrm>
        </p:spPr>
        <p:txBody>
          <a:bodyPr/>
          <a:lstStyle/>
          <a:p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XMLHttpRequest</a:t>
            </a:r>
          </a:p>
          <a:p>
            <a:r>
              <a:rPr lang="en-US" altLang="zh-CN">
                <a:cs typeface="+mn-ea"/>
                <a:sym typeface="+mn-lt"/>
              </a:rPr>
              <a:t>Promise</a:t>
            </a:r>
          </a:p>
          <a:p>
            <a:r>
              <a:rPr lang="zh-CN" altLang="en-US">
                <a:cs typeface="+mn-ea"/>
                <a:sym typeface="+mn-lt"/>
              </a:rPr>
              <a:t>封装简易版 </a:t>
            </a:r>
            <a:r>
              <a:rPr lang="en-US" altLang="zh-CN">
                <a:cs typeface="+mn-ea"/>
                <a:sym typeface="+mn-lt"/>
              </a:rPr>
              <a:t>axios</a:t>
            </a:r>
          </a:p>
          <a:p>
            <a:r>
              <a:rPr lang="zh-CN" altLang="en-US">
                <a:cs typeface="+mn-ea"/>
                <a:sym typeface="+mn-lt"/>
              </a:rPr>
              <a:t>案例</a:t>
            </a:r>
            <a:r>
              <a:rPr lang="en-US" altLang="zh-CN">
                <a:cs typeface="+mn-ea"/>
                <a:sym typeface="+mn-lt"/>
              </a:rPr>
              <a:t> - </a:t>
            </a:r>
            <a:r>
              <a:rPr lang="zh-CN" altLang="en-US">
                <a:cs typeface="+mn-ea"/>
                <a:sym typeface="+mn-lt"/>
              </a:rPr>
              <a:t>天气预报</a:t>
            </a:r>
            <a:endParaRPr lang="en-US" altLang="zh-CN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3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00800"/>
            <a:ext cx="6300000" cy="4856400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XMLHttpRequest</a:t>
            </a:r>
          </a:p>
          <a:p>
            <a:r>
              <a:rPr lang="en-US" altLang="zh-CN">
                <a:cs typeface="+mn-ea"/>
                <a:sym typeface="+mn-lt"/>
              </a:rPr>
              <a:t>Promise</a:t>
            </a:r>
          </a:p>
          <a:p>
            <a:r>
              <a:rPr lang="zh-CN" altLang="en-US">
                <a:cs typeface="+mn-ea"/>
                <a:sym typeface="+mn-lt"/>
              </a:rPr>
              <a:t>封装简易版 </a:t>
            </a:r>
            <a:r>
              <a:rPr lang="en-US" altLang="zh-CN">
                <a:cs typeface="+mn-ea"/>
                <a:sym typeface="+mn-lt"/>
              </a:rPr>
              <a:t>axios</a:t>
            </a:r>
          </a:p>
          <a:p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rgbClr val="AD2A26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天气预报</a:t>
            </a:r>
            <a:endParaRPr lang="en-US" altLang="zh-CN">
              <a:solidFill>
                <a:srgbClr val="AD2A26"/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13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天气预报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获取北京市天气数据，展示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搜索城市列表，展示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点击城市，显示对应天气数据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08486-40A6-7907-3BD5-B9920448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84" y="2996248"/>
            <a:ext cx="6344887" cy="311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7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天气预报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搜索城市列表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需求：根据关键字，展示匹配城市列表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绑定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input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事件，获取关键字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获取展示城市列表数据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9BA74A-356A-4EAA-2D44-3CCC7D40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97806"/>
            <a:ext cx="5435965" cy="3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天气预报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展示城市天气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需求：展示用户搜索查看的城市天气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检测搜索列表点击事件，获取城市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值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复用获取展示城市天气函数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AB8A9E-CB34-73F6-B867-5508FA72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40" y="3096746"/>
            <a:ext cx="6360160" cy="31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6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定义：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关系：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内部采用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XMLHttpRequest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与服务器交互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好处：掌握使用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XHR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服务器进行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数据交互，了解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内部原理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5D52D95-C8E2-DB04-4491-AE1F27FA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19" y="1615701"/>
            <a:ext cx="9877485" cy="12676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AJAX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原理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XMLHttpRequest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B5C7EA-BCC6-45AE-9FB7-A5527F443607}"/>
              </a:ext>
            </a:extLst>
          </p:cNvPr>
          <p:cNvCxnSpPr>
            <a:cxnSpLocks/>
          </p:cNvCxnSpPr>
          <p:nvPr/>
        </p:nvCxnSpPr>
        <p:spPr>
          <a:xfrm>
            <a:off x="1562802" y="2077697"/>
            <a:ext cx="42787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58A45EC-207B-1960-4133-DFA327B53FE6}"/>
              </a:ext>
            </a:extLst>
          </p:cNvPr>
          <p:cNvSpPr/>
          <p:nvPr/>
        </p:nvSpPr>
        <p:spPr>
          <a:xfrm>
            <a:off x="1405904" y="3445413"/>
            <a:ext cx="3172843" cy="20714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axios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CAB386-828E-E35D-267E-AF3656EACD37}"/>
              </a:ext>
            </a:extLst>
          </p:cNvPr>
          <p:cNvSpPr/>
          <p:nvPr/>
        </p:nvSpPr>
        <p:spPr>
          <a:xfrm>
            <a:off x="1566873" y="3581215"/>
            <a:ext cx="2866652" cy="13134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FFE4"/>
                </a:solidFill>
                <a:cs typeface="+mn-ea"/>
                <a:sym typeface="+mn-lt"/>
              </a:rPr>
              <a:t>XMLHttpRequest</a:t>
            </a:r>
            <a:endParaRPr lang="zh-CN" altLang="en-US">
              <a:solidFill>
                <a:srgbClr val="FFFFE4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BC14EE-4F6F-86BA-3473-2135C6C5A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45" y="3676689"/>
            <a:ext cx="838273" cy="1211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4D8CF6-2FD4-6C8A-1448-B519E7F24B19}"/>
              </a:ext>
            </a:extLst>
          </p:cNvPr>
          <p:cNvSpPr txBox="1"/>
          <p:nvPr/>
        </p:nvSpPr>
        <p:spPr>
          <a:xfrm>
            <a:off x="5495037" y="471706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9A67B1-5E64-4719-060E-7251D3823504}"/>
              </a:ext>
            </a:extLst>
          </p:cNvPr>
          <p:cNvSpPr txBox="1"/>
          <p:nvPr/>
        </p:nvSpPr>
        <p:spPr>
          <a:xfrm>
            <a:off x="5499691" y="359491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B98CDF-FF33-63EA-0491-973B6CDC2761}"/>
              </a:ext>
            </a:extLst>
          </p:cNvPr>
          <p:cNvCxnSpPr>
            <a:cxnSpLocks/>
          </p:cNvCxnSpPr>
          <p:nvPr/>
        </p:nvCxnSpPr>
        <p:spPr>
          <a:xfrm>
            <a:off x="4450390" y="3902690"/>
            <a:ext cx="2475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B46C6B-1C01-E5B5-84FF-337137A93EB8}"/>
              </a:ext>
            </a:extLst>
          </p:cNvPr>
          <p:cNvCxnSpPr>
            <a:cxnSpLocks/>
          </p:cNvCxnSpPr>
          <p:nvPr/>
        </p:nvCxnSpPr>
        <p:spPr>
          <a:xfrm flipH="1">
            <a:off x="4450390" y="4577041"/>
            <a:ext cx="2475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99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E983DE-EB26-EF89-2C29-212AAF4C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2" y="3847594"/>
            <a:ext cx="5641976" cy="2219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XMLHttpRequest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3364BE-623C-D70E-01AE-8B6A81FC9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1" y="4853890"/>
            <a:ext cx="838273" cy="121168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58AC6B-F759-7E09-9F60-FA61586B559F}"/>
              </a:ext>
            </a:extLst>
          </p:cNvPr>
          <p:cNvCxnSpPr>
            <a:cxnSpLocks/>
          </p:cNvCxnSpPr>
          <p:nvPr/>
        </p:nvCxnSpPr>
        <p:spPr>
          <a:xfrm>
            <a:off x="1989666" y="5856174"/>
            <a:ext cx="6161705" cy="0"/>
          </a:xfrm>
          <a:prstGeom prst="straightConnector1">
            <a:avLst/>
          </a:prstGeom>
          <a:ln>
            <a:solidFill>
              <a:srgbClr val="FEC36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96C8A7-573A-69AF-445B-FAAE3C613F07}"/>
              </a:ext>
            </a:extLst>
          </p:cNvPr>
          <p:cNvCxnSpPr>
            <a:cxnSpLocks/>
          </p:cNvCxnSpPr>
          <p:nvPr/>
        </p:nvCxnSpPr>
        <p:spPr>
          <a:xfrm flipH="1">
            <a:off x="4786751" y="5092924"/>
            <a:ext cx="336462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7340781-25F7-85C8-0902-F9E0CA79A64C}"/>
              </a:ext>
            </a:extLst>
          </p:cNvPr>
          <p:cNvSpPr txBox="1"/>
          <p:nvPr/>
        </p:nvSpPr>
        <p:spPr>
          <a:xfrm>
            <a:off x="6993681" y="5911634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发送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3986C1-4BB4-3229-C589-99774D63F511}"/>
              </a:ext>
            </a:extLst>
          </p:cNvPr>
          <p:cNvSpPr txBox="1"/>
          <p:nvPr/>
        </p:nvSpPr>
        <p:spPr>
          <a:xfrm>
            <a:off x="6993681" y="4772114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接收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2E596EAF-D67C-F48E-A6F2-A37DB4492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XMLHttpRequest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请求方法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和请求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地址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监听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loadend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事件，接收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响应结果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发起请求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7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704D8E7-B0BF-C97A-1127-FCF5BAE49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8" y="2231031"/>
            <a:ext cx="6283212" cy="2191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XMLHttpRequest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2E596EAF-D67C-F48E-A6F2-A37DB4492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需求：获取并展示所有省份名字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E09A9F7-691F-DDAB-389A-E6977046E182}"/>
              </a:ext>
            </a:extLst>
          </p:cNvPr>
          <p:cNvCxnSpPr>
            <a:cxnSpLocks/>
          </p:cNvCxnSpPr>
          <p:nvPr/>
        </p:nvCxnSpPr>
        <p:spPr>
          <a:xfrm>
            <a:off x="1817983" y="3045036"/>
            <a:ext cx="4724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83F5BB-E5E1-F2C3-20F8-82009490F2E0}"/>
              </a:ext>
            </a:extLst>
          </p:cNvPr>
          <p:cNvCxnSpPr>
            <a:cxnSpLocks/>
          </p:cNvCxnSpPr>
          <p:nvPr/>
        </p:nvCxnSpPr>
        <p:spPr>
          <a:xfrm>
            <a:off x="2538553" y="3045036"/>
            <a:ext cx="39599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A26D574-9228-5845-0F0A-78AEE9BA757A}"/>
              </a:ext>
            </a:extLst>
          </p:cNvPr>
          <p:cNvCxnSpPr>
            <a:cxnSpLocks/>
          </p:cNvCxnSpPr>
          <p:nvPr/>
        </p:nvCxnSpPr>
        <p:spPr>
          <a:xfrm>
            <a:off x="1287821" y="3852250"/>
            <a:ext cx="25069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6A446FFA-34DD-BF99-DCDA-A948B866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218" y="2231031"/>
            <a:ext cx="4542751" cy="348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53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931461"/>
            <a:ext cx="6006472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原理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是什么？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XMLHttpRequest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为什么学习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XHR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有更多与服务器数据通信方式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了解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内部原理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XHR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步骤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创建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XHR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调用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open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方法，设置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和请求方法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监听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loadend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事件，接收结果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调用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send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方法，发起请求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4CA5B-FA42-429A-729F-861D2A7A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720" y="4727152"/>
            <a:ext cx="4415687" cy="1805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6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XMLHttpRequest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查询参数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定义：浏览器提供给服务器的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额外信息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，让服务器返回浏览器想要的数据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语法：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http://xxxx.com/xxx/xxx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参数名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1=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参数名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2=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67CA97-E2D2-CD10-D5CD-AD0ACDC88756}"/>
              </a:ext>
            </a:extLst>
          </p:cNvPr>
          <p:cNvCxnSpPr>
            <a:cxnSpLocks/>
          </p:cNvCxnSpPr>
          <p:nvPr/>
        </p:nvCxnSpPr>
        <p:spPr>
          <a:xfrm>
            <a:off x="3413272" y="3837819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D98541-81F3-D4CC-4747-1849C434A84C}"/>
              </a:ext>
            </a:extLst>
          </p:cNvPr>
          <p:cNvCxnSpPr>
            <a:cxnSpLocks/>
          </p:cNvCxnSpPr>
          <p:nvPr/>
        </p:nvCxnSpPr>
        <p:spPr>
          <a:xfrm flipH="1">
            <a:off x="3413272" y="4600486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471F0D-0676-E5C6-728E-D63F59A664E0}"/>
              </a:ext>
            </a:extLst>
          </p:cNvPr>
          <p:cNvSpPr txBox="1"/>
          <p:nvPr/>
        </p:nvSpPr>
        <p:spPr>
          <a:xfrm>
            <a:off x="2325968" y="424025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E4"/>
                </a:solidFill>
                <a:cs typeface="+mn-ea"/>
                <a:sym typeface="+mn-lt"/>
              </a:rPr>
              <a:t>AJAX</a:t>
            </a:r>
            <a:endParaRPr lang="zh-CN" altLang="en-US" sz="20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E33F0B-561C-3B19-5DB7-9A5708A938DD}"/>
              </a:ext>
            </a:extLst>
          </p:cNvPr>
          <p:cNvSpPr txBox="1"/>
          <p:nvPr/>
        </p:nvSpPr>
        <p:spPr>
          <a:xfrm>
            <a:off x="5190658" y="346322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请求城市列表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603C4A-14B5-8CF1-B704-30594B79FE0A}"/>
              </a:ext>
            </a:extLst>
          </p:cNvPr>
          <p:cNvSpPr txBox="1"/>
          <p:nvPr/>
        </p:nvSpPr>
        <p:spPr>
          <a:xfrm>
            <a:off x="4582023" y="4654331"/>
            <a:ext cx="26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响应城市列表</a:t>
            </a:r>
            <a:endParaRPr lang="en-US" altLang="zh-CN" sz="160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cs typeface="+mn-ea"/>
                <a:sym typeface="+mn-lt"/>
              </a:rPr>
              <a:t>[‘</a:t>
            </a:r>
            <a:r>
              <a:rPr lang="zh-CN" altLang="en-US" sz="1600">
                <a:cs typeface="+mn-ea"/>
                <a:sym typeface="+mn-lt"/>
              </a:rPr>
              <a:t>石家庄市</a:t>
            </a:r>
            <a:r>
              <a:rPr lang="en-US" altLang="zh-CN" sz="1600">
                <a:cs typeface="+mn-ea"/>
                <a:sym typeface="+mn-lt"/>
              </a:rPr>
              <a:t>’, ‘</a:t>
            </a:r>
            <a:r>
              <a:rPr lang="zh-CN" altLang="en-US" sz="1600">
                <a:cs typeface="+mn-ea"/>
                <a:sym typeface="+mn-lt"/>
              </a:rPr>
              <a:t>唐山市</a:t>
            </a:r>
            <a:r>
              <a:rPr lang="en-US" altLang="zh-CN" sz="1600">
                <a:cs typeface="+mn-ea"/>
                <a:sym typeface="+mn-lt"/>
              </a:rPr>
              <a:t>’, …]</a:t>
            </a:r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6418C3-78C7-AD23-FEA7-59EA7A6C20C5}"/>
              </a:ext>
            </a:extLst>
          </p:cNvPr>
          <p:cNvSpPr txBox="1"/>
          <p:nvPr/>
        </p:nvSpPr>
        <p:spPr>
          <a:xfrm>
            <a:off x="3624004" y="3864297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http://hmajax.itheima.net/api/city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A48CDD-AAB6-278F-A2B0-49A61A0D977D}"/>
              </a:ext>
            </a:extLst>
          </p:cNvPr>
          <p:cNvSpPr txBox="1"/>
          <p:nvPr/>
        </p:nvSpPr>
        <p:spPr>
          <a:xfrm>
            <a:off x="6603928" y="3864297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?pname=</a:t>
            </a:r>
            <a:r>
              <a:rPr lang="zh-CN" altLang="en-US" sz="1400">
                <a:cs typeface="+mn-ea"/>
                <a:sym typeface="+mn-lt"/>
              </a:rPr>
              <a:t>河北省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46853CA-A3CE-339C-6C8E-0429892AF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788" y="3591363"/>
            <a:ext cx="838273" cy="121168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F23C5DC-5949-581A-3891-AD6E48DED012}"/>
              </a:ext>
            </a:extLst>
          </p:cNvPr>
          <p:cNvSpPr txBox="1"/>
          <p:nvPr/>
        </p:nvSpPr>
        <p:spPr>
          <a:xfrm>
            <a:off x="8913277" y="3911325"/>
            <a:ext cx="225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[‘</a:t>
            </a:r>
            <a:r>
              <a:rPr lang="zh-CN" altLang="en-US" sz="1400">
                <a:cs typeface="+mn-ea"/>
                <a:sym typeface="+mn-lt"/>
              </a:rPr>
              <a:t>石家庄市</a:t>
            </a:r>
            <a:r>
              <a:rPr lang="en-US" altLang="zh-CN" sz="1400">
                <a:cs typeface="+mn-ea"/>
                <a:sym typeface="+mn-lt"/>
              </a:rPr>
              <a:t>’, ‘</a:t>
            </a:r>
            <a:r>
              <a:rPr lang="zh-CN" altLang="en-US" sz="1400">
                <a:cs typeface="+mn-ea"/>
                <a:sym typeface="+mn-lt"/>
              </a:rPr>
              <a:t>唐山市</a:t>
            </a:r>
            <a:r>
              <a:rPr lang="en-US" altLang="zh-CN" sz="1400">
                <a:cs typeface="+mn-ea"/>
                <a:sym typeface="+mn-lt"/>
              </a:rPr>
              <a:t>’, …]</a:t>
            </a:r>
            <a:endParaRPr lang="zh-CN" altLang="en-US" sz="140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4CE4EF9-9B40-43EC-AD10-C2CFB126F810}"/>
              </a:ext>
            </a:extLst>
          </p:cNvPr>
          <p:cNvGrpSpPr/>
          <p:nvPr/>
        </p:nvGrpSpPr>
        <p:grpSpPr>
          <a:xfrm>
            <a:off x="785042" y="3364586"/>
            <a:ext cx="2613808" cy="2051840"/>
            <a:chOff x="785042" y="3364586"/>
            <a:chExt cx="2613808" cy="205184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A4804A2-24FA-3A7B-10A9-27276AC5F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42" y="3364586"/>
              <a:ext cx="2613808" cy="205184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4476906-8F1B-BBD5-1C92-D733D644B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48" y="4498319"/>
              <a:ext cx="427650" cy="42765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C6D62F5F-735E-6EF5-8BF6-C625C6F9B6AB}"/>
              </a:ext>
            </a:extLst>
          </p:cNvPr>
          <p:cNvSpPr txBox="1"/>
          <p:nvPr/>
        </p:nvSpPr>
        <p:spPr>
          <a:xfrm>
            <a:off x="1281327" y="3886907"/>
            <a:ext cx="1034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石家庄市</a:t>
            </a:r>
            <a:endParaRPr lang="en-US" altLang="zh-CN" sz="16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cs typeface="+mn-ea"/>
                <a:sym typeface="+mn-lt"/>
              </a:rPr>
              <a:t>唐山市</a:t>
            </a:r>
            <a:endParaRPr lang="en-US" altLang="zh-CN" sz="16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cs typeface="+mn-ea"/>
                <a:sym typeface="+mn-lt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92E3E6-CFDB-5536-FF16-CEE233C16AC5}"/>
              </a:ext>
            </a:extLst>
          </p:cNvPr>
          <p:cNvSpPr txBox="1"/>
          <p:nvPr/>
        </p:nvSpPr>
        <p:spPr>
          <a:xfrm>
            <a:off x="889514" y="3522878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河北省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6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  <p:bldP spid="19" grpId="0"/>
      <p:bldP spid="21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地区查询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932F37-0C79-CDF4-1F8B-B3302C57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56" y="2476245"/>
            <a:ext cx="4382671" cy="1905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565204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需求：输入省份和城市名字，查询地区列表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请求地址：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http://hmajax.itheima.net/api/area?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1F1223-2469-DA46-4F2F-B8C9A500A275}"/>
              </a:ext>
            </a:extLst>
          </p:cNvPr>
          <p:cNvSpPr txBox="1"/>
          <p:nvPr/>
        </p:nvSpPr>
        <p:spPr>
          <a:xfrm>
            <a:off x="6811801" y="2064014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cs typeface="+mn-ea"/>
                <a:sym typeface="+mn-lt"/>
              </a:rPr>
              <a:t>参数名</a:t>
            </a:r>
            <a:r>
              <a:rPr lang="en-US" altLang="zh-CN" sz="1600">
                <a:solidFill>
                  <a:srgbClr val="C00000"/>
                </a:solidFill>
                <a:cs typeface="+mn-ea"/>
                <a:sym typeface="+mn-lt"/>
              </a:rPr>
              <a:t>1=</a:t>
            </a:r>
            <a:r>
              <a:rPr lang="zh-CN" altLang="en-US" sz="1600">
                <a:solidFill>
                  <a:srgbClr val="C00000"/>
                </a:solidFill>
                <a:cs typeface="+mn-ea"/>
                <a:sym typeface="+mn-lt"/>
              </a:rPr>
              <a:t>值</a:t>
            </a:r>
            <a:r>
              <a:rPr lang="en-US" altLang="zh-CN" sz="1600">
                <a:solidFill>
                  <a:srgbClr val="C00000"/>
                </a:solidFill>
                <a:cs typeface="+mn-ea"/>
                <a:sym typeface="+mn-lt"/>
              </a:rPr>
              <a:t>1&amp;</a:t>
            </a:r>
            <a:r>
              <a:rPr lang="zh-CN" altLang="en-US" sz="1600">
                <a:solidFill>
                  <a:srgbClr val="C00000"/>
                </a:solidFill>
                <a:cs typeface="+mn-ea"/>
                <a:sym typeface="+mn-lt"/>
              </a:rPr>
              <a:t>参数名</a:t>
            </a:r>
            <a:r>
              <a:rPr lang="en-US" altLang="zh-CN" sz="1600">
                <a:solidFill>
                  <a:srgbClr val="C00000"/>
                </a:solidFill>
                <a:cs typeface="+mn-ea"/>
                <a:sym typeface="+mn-lt"/>
              </a:rPr>
              <a:t>2=</a:t>
            </a:r>
            <a:r>
              <a:rPr lang="zh-CN" altLang="en-US" sz="1600">
                <a:solidFill>
                  <a:srgbClr val="C00000"/>
                </a:solidFill>
                <a:cs typeface="+mn-ea"/>
                <a:sym typeface="+mn-lt"/>
              </a:rPr>
              <a:t>值</a:t>
            </a:r>
            <a:r>
              <a:rPr lang="en-US" altLang="zh-CN" sz="1600">
                <a:solidFill>
                  <a:srgbClr val="C00000"/>
                </a:solidFill>
                <a:cs typeface="+mn-ea"/>
                <a:sym typeface="+mn-lt"/>
              </a:rPr>
              <a:t>2</a:t>
            </a:r>
            <a:endParaRPr lang="zh-CN" altLang="en-US" sz="16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51A9AE-9DB2-5E45-33C1-4833B8DB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801" y="4039755"/>
            <a:ext cx="4648603" cy="2263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4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3C311A-D199-6E46-AD1C-C0D410C9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" y="3279350"/>
            <a:ext cx="5493755" cy="2964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XMLHttpRequest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数据提交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需求：通过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XHR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提交用户名和密码，完成注册功能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核心：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请求头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Content-Type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application/json</a:t>
            </a:r>
          </a:p>
          <a:p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请求体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携带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字符串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2A4156-CFEC-A69B-3638-14608B01956E}"/>
              </a:ext>
            </a:extLst>
          </p:cNvPr>
          <p:cNvSpPr/>
          <p:nvPr/>
        </p:nvSpPr>
        <p:spPr>
          <a:xfrm>
            <a:off x="905165" y="4743263"/>
            <a:ext cx="5347854" cy="373683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A8C894-A35D-FB0D-CC15-268A346F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26" y="1725068"/>
            <a:ext cx="5098222" cy="4519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E3D95A-1C2A-2A2F-FF85-797D17DF4815}"/>
              </a:ext>
            </a:extLst>
          </p:cNvPr>
          <p:cNvSpPr/>
          <p:nvPr/>
        </p:nvSpPr>
        <p:spPr>
          <a:xfrm>
            <a:off x="895929" y="5151780"/>
            <a:ext cx="5347854" cy="640975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5BCEE7-A126-E7E5-567C-C1965D4593C8}"/>
              </a:ext>
            </a:extLst>
          </p:cNvPr>
          <p:cNvSpPr/>
          <p:nvPr/>
        </p:nvSpPr>
        <p:spPr>
          <a:xfrm>
            <a:off x="898916" y="5971032"/>
            <a:ext cx="1423660" cy="242346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D2B2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8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3ijkm3d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d3ijkm3d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3ijkm3d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79460</TotalTime>
  <Words>951</Words>
  <Application>Microsoft Office PowerPoint</Application>
  <PresentationFormat>宽屏</PresentationFormat>
  <Paragraphs>204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AJAX 原理</vt:lpstr>
      <vt:lpstr>PowerPoint 演示文稿</vt:lpstr>
      <vt:lpstr>AJAX原理 - XMLHttpRequest</vt:lpstr>
      <vt:lpstr>使用 XMLHttpRequest</vt:lpstr>
      <vt:lpstr>使用 XMLHttpRequest</vt:lpstr>
      <vt:lpstr>PowerPoint 演示文稿</vt:lpstr>
      <vt:lpstr>XMLHttpRequest - 查询参数</vt:lpstr>
      <vt:lpstr>PowerPoint 演示文稿</vt:lpstr>
      <vt:lpstr>XMLHttpRequest - 数据提交</vt:lpstr>
      <vt:lpstr>PowerPoint 演示文稿</vt:lpstr>
      <vt:lpstr>Promise</vt:lpstr>
      <vt:lpstr>PowerPoint 演示文稿</vt:lpstr>
      <vt:lpstr>Promise - 三种状态</vt:lpstr>
      <vt:lpstr>PowerPoint 演示文稿</vt:lpstr>
      <vt:lpstr>PowerPoint 演示文稿</vt:lpstr>
      <vt:lpstr>PowerPoint 演示文稿</vt:lpstr>
      <vt:lpstr>封装_简易axios_获取省份列表</vt:lpstr>
      <vt:lpstr>封装_简易axios_获取地区列表</vt:lpstr>
      <vt:lpstr>封装_简易axios_注册用户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5118</cp:revision>
  <dcterms:created xsi:type="dcterms:W3CDTF">2020-03-31T02:23:27Z</dcterms:created>
  <dcterms:modified xsi:type="dcterms:W3CDTF">2023-02-22T05:52:02Z</dcterms:modified>
</cp:coreProperties>
</file>