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90" r:id="rId3"/>
  </p:sldMasterIdLst>
  <p:notesMasterIdLst>
    <p:notesMasterId r:id="rId62"/>
  </p:notesMasterIdLst>
  <p:handoutMasterIdLst>
    <p:handoutMasterId r:id="rId63"/>
  </p:handoutMasterIdLst>
  <p:sldIdLst>
    <p:sldId id="526" r:id="rId4"/>
    <p:sldId id="586" r:id="rId5"/>
    <p:sldId id="587" r:id="rId6"/>
    <p:sldId id="643" r:id="rId7"/>
    <p:sldId id="644" r:id="rId8"/>
    <p:sldId id="646" r:id="rId9"/>
    <p:sldId id="595" r:id="rId10"/>
    <p:sldId id="596" r:id="rId11"/>
    <p:sldId id="656" r:id="rId12"/>
    <p:sldId id="639" r:id="rId13"/>
    <p:sldId id="640" r:id="rId14"/>
    <p:sldId id="597" r:id="rId15"/>
    <p:sldId id="598" r:id="rId16"/>
    <p:sldId id="603" r:id="rId17"/>
    <p:sldId id="604" r:id="rId18"/>
    <p:sldId id="606" r:id="rId19"/>
    <p:sldId id="610" r:id="rId20"/>
    <p:sldId id="611" r:id="rId21"/>
    <p:sldId id="613" r:id="rId22"/>
    <p:sldId id="614" r:id="rId23"/>
    <p:sldId id="661" r:id="rId24"/>
    <p:sldId id="662" r:id="rId25"/>
    <p:sldId id="615" r:id="rId26"/>
    <p:sldId id="616" r:id="rId27"/>
    <p:sldId id="617" r:id="rId28"/>
    <p:sldId id="618" r:id="rId29"/>
    <p:sldId id="619" r:id="rId30"/>
    <p:sldId id="663" r:id="rId31"/>
    <p:sldId id="621" r:id="rId32"/>
    <p:sldId id="622" r:id="rId33"/>
    <p:sldId id="624" r:id="rId34"/>
    <p:sldId id="625" r:id="rId35"/>
    <p:sldId id="626" r:id="rId36"/>
    <p:sldId id="664" r:id="rId37"/>
    <p:sldId id="665" r:id="rId38"/>
    <p:sldId id="666" r:id="rId39"/>
    <p:sldId id="627" r:id="rId40"/>
    <p:sldId id="658" r:id="rId41"/>
    <p:sldId id="629" r:id="rId42"/>
    <p:sldId id="630" r:id="rId43"/>
    <p:sldId id="657" r:id="rId44"/>
    <p:sldId id="642" r:id="rId45"/>
    <p:sldId id="633" r:id="rId46"/>
    <p:sldId id="659" r:id="rId47"/>
    <p:sldId id="634" r:id="rId48"/>
    <p:sldId id="647" r:id="rId49"/>
    <p:sldId id="636" r:id="rId50"/>
    <p:sldId id="667" r:id="rId51"/>
    <p:sldId id="648" r:id="rId52"/>
    <p:sldId id="649" r:id="rId53"/>
    <p:sldId id="650" r:id="rId54"/>
    <p:sldId id="651" r:id="rId55"/>
    <p:sldId id="652" r:id="rId56"/>
    <p:sldId id="660" r:id="rId57"/>
    <p:sldId id="654" r:id="rId58"/>
    <p:sldId id="655" r:id="rId59"/>
    <p:sldId id="631" r:id="rId60"/>
    <p:sldId id="264" r:id="rId61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8EB4E3"/>
    <a:srgbClr val="FFFFE4"/>
    <a:srgbClr val="FF5050"/>
    <a:srgbClr val="AD2B26"/>
    <a:srgbClr val="B70004"/>
    <a:srgbClr val="AD2A26"/>
    <a:srgbClr val="4C5252"/>
    <a:srgbClr val="F9F9F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8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Monday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3/20/2023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js/jsref_obj_math.asp" TargetMode="Externa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 基础第五天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0412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定义对象方法时，方法和匿名函数用什么分割？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冒号分割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对象</a:t>
            </a:r>
            <a:r>
              <a:rPr lang="zh-CN" altLang="en-US" dirty="0"/>
              <a:t>访问方法是如何实现的？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对象</a:t>
            </a:r>
            <a:r>
              <a:rPr lang="zh-CN" altLang="en-US" dirty="0"/>
              <a:t>方法可以</a:t>
            </a:r>
            <a:r>
              <a:rPr lang="zh-CN" altLang="en-US"/>
              <a:t>传递参数吗</a:t>
            </a:r>
            <a:r>
              <a:rPr lang="zh-CN" altLang="en-US" dirty="0"/>
              <a:t>？</a:t>
            </a:r>
            <a:endParaRPr lang="en-US" altLang="zh-CN" dirty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可以，跟函数使用方法基本一致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99" y="4355472"/>
            <a:ext cx="3881885" cy="190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对象使用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操作对象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遍历对象</a:t>
            </a:r>
            <a:endParaRPr lang="en-US" altLang="zh-CN" dirty="0"/>
          </a:p>
          <a:p>
            <a:r>
              <a:rPr lang="zh-CN" altLang="en-US" dirty="0"/>
              <a:t>内置对象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操作对象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对象本质是无序的数据集合</a:t>
            </a:r>
            <a:r>
              <a:rPr lang="en-US" altLang="zh-CN"/>
              <a:t>,</a:t>
            </a:r>
            <a:r>
              <a:rPr lang="zh-CN" altLang="en-US"/>
              <a:t> 操作对象数据</a:t>
            </a:r>
            <a:r>
              <a:rPr lang="zh-CN" altLang="en-US" dirty="0"/>
              <a:t>无非就是 </a:t>
            </a:r>
            <a:r>
              <a:rPr lang="zh-CN" altLang="en-US" dirty="0">
                <a:solidFill>
                  <a:srgbClr val="C00000"/>
                </a:solidFill>
              </a:rPr>
              <a:t>增 删 改 查 </a:t>
            </a:r>
            <a:r>
              <a:rPr lang="zh-CN" altLang="en-US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îSḻïḍê"/>
          <p:cNvSpPr/>
          <p:nvPr/>
        </p:nvSpPr>
        <p:spPr>
          <a:xfrm>
            <a:off x="5487911" y="3605468"/>
            <a:ext cx="1018789" cy="10187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iSľiḑé"/>
          <p:cNvSpPr/>
          <p:nvPr/>
        </p:nvSpPr>
        <p:spPr>
          <a:xfrm>
            <a:off x="5729652" y="3836977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连接符 23"/>
          <p:cNvCxnSpPr>
            <a:stCxn id="30" idx="1"/>
          </p:cNvCxnSpPr>
          <p:nvPr/>
        </p:nvCxnSpPr>
        <p:spPr>
          <a:xfrm flipH="1" flipV="1">
            <a:off x="5270639" y="3388196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4"/>
          <p:cNvCxnSpPr>
            <a:stCxn id="30" idx="5"/>
          </p:cNvCxnSpPr>
          <p:nvPr/>
        </p:nvCxnSpPr>
        <p:spPr>
          <a:xfrm>
            <a:off x="6357502" y="4475059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5"/>
          <p:cNvCxnSpPr>
            <a:stCxn id="30" idx="7"/>
          </p:cNvCxnSpPr>
          <p:nvPr/>
        </p:nvCxnSpPr>
        <p:spPr>
          <a:xfrm flipV="1">
            <a:off x="6357502" y="3382990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6"/>
          <p:cNvCxnSpPr/>
          <p:nvPr/>
        </p:nvCxnSpPr>
        <p:spPr>
          <a:xfrm flipV="1">
            <a:off x="6506700" y="4114863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7"/>
          <p:cNvCxnSpPr>
            <a:stCxn id="30" idx="3"/>
          </p:cNvCxnSpPr>
          <p:nvPr/>
        </p:nvCxnSpPr>
        <p:spPr>
          <a:xfrm flipH="1">
            <a:off x="5270639" y="4475059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28"/>
          <p:cNvCxnSpPr/>
          <p:nvPr/>
        </p:nvCxnSpPr>
        <p:spPr>
          <a:xfrm flipH="1" flipV="1">
            <a:off x="5297955" y="4114863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29"/>
          <p:cNvCxnSpPr>
            <a:stCxn id="30" idx="0"/>
          </p:cNvCxnSpPr>
          <p:nvPr/>
        </p:nvCxnSpPr>
        <p:spPr>
          <a:xfrm flipH="1" flipV="1">
            <a:off x="5994400" y="3445601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0"/>
          <p:cNvCxnSpPr>
            <a:stCxn id="30" idx="4"/>
          </p:cNvCxnSpPr>
          <p:nvPr/>
        </p:nvCxnSpPr>
        <p:spPr>
          <a:xfrm flipH="1">
            <a:off x="5992948" y="4624257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ṥ1îḓe"/>
          <p:cNvSpPr/>
          <p:nvPr/>
        </p:nvSpPr>
        <p:spPr bwMode="auto">
          <a:xfrm>
            <a:off x="5545319" y="4742702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ï$ļîḓé"/>
          <p:cNvSpPr/>
          <p:nvPr/>
        </p:nvSpPr>
        <p:spPr bwMode="auto">
          <a:xfrm>
            <a:off x="6412960" y="4536330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ísḷíďê"/>
          <p:cNvSpPr/>
          <p:nvPr/>
        </p:nvSpPr>
        <p:spPr bwMode="auto">
          <a:xfrm>
            <a:off x="4237317" y="4537783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ïsļîḍè"/>
          <p:cNvSpPr/>
          <p:nvPr/>
        </p:nvSpPr>
        <p:spPr bwMode="auto">
          <a:xfrm>
            <a:off x="6412960" y="2349058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îṡ1íḍè"/>
          <p:cNvSpPr/>
          <p:nvPr/>
        </p:nvSpPr>
        <p:spPr bwMode="auto">
          <a:xfrm>
            <a:off x="4237317" y="2354871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en-US" sz="3200" b="1" i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iŝḷïḓê"/>
          <p:cNvSpPr/>
          <p:nvPr/>
        </p:nvSpPr>
        <p:spPr bwMode="auto">
          <a:xfrm>
            <a:off x="5546046" y="2801045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6" name="îşlíḑé"/>
          <p:cNvSpPr/>
          <p:nvPr/>
        </p:nvSpPr>
        <p:spPr bwMode="auto">
          <a:xfrm>
            <a:off x="6622969" y="3665055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íSlíḓè"/>
          <p:cNvSpPr/>
          <p:nvPr/>
        </p:nvSpPr>
        <p:spPr bwMode="auto">
          <a:xfrm>
            <a:off x="4682763" y="3666508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iŝ1íḋè"/>
          <p:cNvSpPr/>
          <p:nvPr/>
        </p:nvSpPr>
        <p:spPr>
          <a:xfrm>
            <a:off x="5864557" y="302828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iṡlïdè"/>
          <p:cNvSpPr/>
          <p:nvPr/>
        </p:nvSpPr>
        <p:spPr>
          <a:xfrm>
            <a:off x="6834660" y="40005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iṩḷíḑe"/>
          <p:cNvSpPr/>
          <p:nvPr/>
        </p:nvSpPr>
        <p:spPr>
          <a:xfrm>
            <a:off x="5864557" y="4969942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ïṩľïďê"/>
          <p:cNvSpPr/>
          <p:nvPr/>
        </p:nvSpPr>
        <p:spPr>
          <a:xfrm>
            <a:off x="4893727" y="40005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234802" y="2458264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</a:t>
            </a: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8234802" y="2891267"/>
            <a:ext cx="3043118" cy="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对象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.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属性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=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新值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71968" y="2458264"/>
            <a:ext cx="109515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询对象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940231" y="2877126"/>
            <a:ext cx="3126682" cy="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49848" y="4615128"/>
            <a:ext cx="155040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除对象内容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8249849" y="4984452"/>
            <a:ext cx="3043118" cy="39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94780" y="4625447"/>
            <a:ext cx="1550406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增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加对象内容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18504" y="4992884"/>
            <a:ext cx="3126682" cy="78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>
              <a:lnSpc>
                <a:spcPct val="130000"/>
              </a:lnSpc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对象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.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新方法名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= function(){}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操作对象 </a:t>
            </a:r>
            <a:r>
              <a:rPr lang="en-US" altLang="zh-CN"/>
              <a:t>- </a:t>
            </a:r>
            <a:r>
              <a:rPr lang="zh-CN" altLang="en-US"/>
              <a:t>查、改、增、删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874317" y="2193187"/>
            <a:ext cx="8045013" cy="626663"/>
            <a:chOff x="2158618" y="2292775"/>
            <a:chExt cx="8045013" cy="626663"/>
          </a:xfrm>
        </p:grpSpPr>
        <p:sp>
          <p:nvSpPr>
            <p:cNvPr id="7" name="右箭头 7"/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158618" y="2292775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18"/>
            <p:cNvSpPr txBox="1"/>
            <p:nvPr/>
          </p:nvSpPr>
          <p:spPr>
            <a:xfrm>
              <a:off x="2205178" y="2452218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查找语法</a:t>
              </a:r>
              <a:endPara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62491" y="2292775"/>
              <a:ext cx="6141140" cy="626663"/>
              <a:chOff x="3440971" y="1286794"/>
              <a:chExt cx="7852672" cy="801314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TextBox 19"/>
              <p:cNvSpPr txBox="1"/>
              <p:nvPr/>
            </p:nvSpPr>
            <p:spPr>
              <a:xfrm>
                <a:off x="3877078" y="1488164"/>
                <a:ext cx="7200800" cy="43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</a:t>
                </a:r>
                <a:r>
                  <a:rPr lang="en-US" altLang="zh-CN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lang="zh-CN" altLang="en-US" sz="16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</a:t>
                </a:r>
                <a:endParaRPr lang="en-US" altLang="zh-CN" sz="16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1874317" y="3059118"/>
            <a:ext cx="8045013" cy="626663"/>
            <a:chOff x="2158618" y="3144851"/>
            <a:chExt cx="8045013" cy="626663"/>
          </a:xfrm>
        </p:grpSpPr>
        <p:sp>
          <p:nvSpPr>
            <p:cNvPr id="14" name="右箭头 10"/>
            <p:cNvSpPr/>
            <p:nvPr/>
          </p:nvSpPr>
          <p:spPr bwMode="auto">
            <a:xfrm>
              <a:off x="3889190" y="330233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158618" y="3144851"/>
              <a:ext cx="1940679" cy="626663"/>
            </a:xfrm>
            <a:prstGeom prst="rect">
              <a:avLst/>
            </a:prstGeom>
            <a:solidFill>
              <a:srgbClr val="40404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2205178" y="330429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修改语法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062491" y="3144851"/>
              <a:ext cx="6141140" cy="626663"/>
              <a:chOff x="3440971" y="2376343"/>
              <a:chExt cx="7852672" cy="801314"/>
            </a:xfrm>
          </p:grpSpPr>
          <p:sp>
            <p:nvSpPr>
              <p:cNvPr id="18" name="矩形 17"/>
              <p:cNvSpPr/>
              <p:nvPr/>
            </p:nvSpPr>
            <p:spPr bwMode="auto">
              <a:xfrm>
                <a:off x="3440971" y="2376343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TextBox 21"/>
              <p:cNvSpPr txBox="1"/>
              <p:nvPr/>
            </p:nvSpPr>
            <p:spPr>
              <a:xfrm>
                <a:off x="3877077" y="2577713"/>
                <a:ext cx="7200800" cy="43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</a:t>
                </a:r>
                <a:r>
                  <a:rPr lang="en-US" altLang="zh-CN" sz="16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.</a:t>
                </a:r>
                <a:r>
                  <a:rPr lang="zh-CN" altLang="en-US" sz="16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 </a:t>
                </a:r>
                <a:r>
                  <a:rPr lang="en-US" altLang="zh-CN" sz="16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= 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新值</a:t>
                </a:r>
                <a:endParaRPr lang="en-US" altLang="zh-CN" sz="16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874317" y="3925049"/>
            <a:ext cx="8045013" cy="626663"/>
            <a:chOff x="2158618" y="4001161"/>
            <a:chExt cx="8045013" cy="626663"/>
          </a:xfrm>
        </p:grpSpPr>
        <p:sp>
          <p:nvSpPr>
            <p:cNvPr id="21" name="右箭头 13"/>
            <p:cNvSpPr/>
            <p:nvPr/>
          </p:nvSpPr>
          <p:spPr bwMode="auto">
            <a:xfrm>
              <a:off x="3889190" y="415864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158618" y="4001161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5178" y="416060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新增语法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4062491" y="4001161"/>
              <a:ext cx="6141140" cy="62666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2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74317" y="4790975"/>
            <a:ext cx="8045013" cy="626669"/>
            <a:chOff x="2158618" y="4890563"/>
            <a:chExt cx="8045013" cy="626669"/>
          </a:xfrm>
        </p:grpSpPr>
        <p:sp>
          <p:nvSpPr>
            <p:cNvPr id="28" name="右箭头 16"/>
            <p:cNvSpPr/>
            <p:nvPr/>
          </p:nvSpPr>
          <p:spPr bwMode="auto">
            <a:xfrm>
              <a:off x="3889190" y="5048048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58618" y="4890569"/>
              <a:ext cx="1940679" cy="626663"/>
            </a:xfrm>
            <a:prstGeom prst="rect">
              <a:avLst/>
            </a:prstGeom>
            <a:solidFill>
              <a:srgbClr val="40404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24"/>
            <p:cNvSpPr txBox="1"/>
            <p:nvPr/>
          </p:nvSpPr>
          <p:spPr>
            <a:xfrm>
              <a:off x="2205178" y="5050012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总结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062491" y="4890563"/>
              <a:ext cx="6141140" cy="626662"/>
              <a:chOff x="3440971" y="4608591"/>
              <a:chExt cx="7852672" cy="801314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3440971" y="4608591"/>
                <a:ext cx="7852672" cy="8013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2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TextBox 25"/>
              <p:cNvSpPr txBox="1"/>
              <p:nvPr/>
            </p:nvSpPr>
            <p:spPr>
              <a:xfrm>
                <a:off x="3877078" y="4706357"/>
                <a:ext cx="7200799" cy="669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改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和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增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语法一样，判断标准就是对象有没有这个属性，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没有就是新增，有就是改</a:t>
                </a:r>
                <a:endParaRPr lang="zh-CN" altLang="en-US" sz="1400" dirty="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TextBox 21"/>
          <p:cNvSpPr txBox="1"/>
          <p:nvPr/>
        </p:nvSpPr>
        <p:spPr>
          <a:xfrm>
            <a:off x="4119244" y="4054353"/>
            <a:ext cx="563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874317" y="5575116"/>
            <a:ext cx="8045013" cy="626663"/>
            <a:chOff x="2158618" y="4001161"/>
            <a:chExt cx="8045013" cy="626663"/>
          </a:xfrm>
        </p:grpSpPr>
        <p:sp>
          <p:nvSpPr>
            <p:cNvPr id="36" name="右箭头 13"/>
            <p:cNvSpPr/>
            <p:nvPr/>
          </p:nvSpPr>
          <p:spPr bwMode="auto">
            <a:xfrm>
              <a:off x="3889190" y="4158641"/>
              <a:ext cx="450508" cy="36116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2158618" y="4001161"/>
              <a:ext cx="1940679" cy="626663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22"/>
            <p:cNvSpPr txBox="1"/>
            <p:nvPr/>
          </p:nvSpPr>
          <p:spPr>
            <a:xfrm>
              <a:off x="2205178" y="4160604"/>
              <a:ext cx="184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删除语法</a:t>
              </a:r>
              <a:endPara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062491" y="4001161"/>
              <a:ext cx="6141140" cy="62666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2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endParaRPr lang="zh-CN" altLang="en-US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21"/>
          <p:cNvSpPr txBox="1"/>
          <p:nvPr/>
        </p:nvSpPr>
        <p:spPr>
          <a:xfrm>
            <a:off x="4107399" y="5732596"/>
            <a:ext cx="563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 </a:t>
            </a:r>
            <a:r>
              <a:rPr lang="zh-CN" altLang="en-US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属性（了解）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请对产品对象，做如下</a:t>
            </a:r>
            <a:r>
              <a:rPr lang="zh-CN" altLang="en-US">
                <a:solidFill>
                  <a:srgbClr val="C00000"/>
                </a:solidFill>
              </a:rPr>
              <a:t>操作：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zh-CN" altLang="en-US">
                <a:solidFill>
                  <a:srgbClr val="C00000"/>
                </a:solidFill>
              </a:rPr>
              <a:t>同学自行完成）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195450" y="1666799"/>
            <a:ext cx="548381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要求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请将</a:t>
            </a:r>
            <a:r>
              <a:rPr lang="zh-CN" altLang="en-US"/>
              <a:t>商品名称</a:t>
            </a:r>
            <a:r>
              <a:rPr lang="en-US" altLang="zh-CN">
                <a:solidFill>
                  <a:srgbClr val="C00000"/>
                </a:solidFill>
              </a:rPr>
              <a:t>name</a:t>
            </a:r>
            <a:r>
              <a:rPr lang="zh-CN" altLang="en-US"/>
              <a:t>里面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值修改</a:t>
            </a:r>
            <a:r>
              <a:rPr lang="zh-CN" altLang="en-US" dirty="0"/>
              <a:t>为： </a:t>
            </a:r>
            <a:r>
              <a:rPr lang="zh-CN" altLang="en-US" dirty="0">
                <a:solidFill>
                  <a:schemeClr val="tx1"/>
                </a:solidFill>
              </a:rPr>
              <a:t>小米</a:t>
            </a:r>
            <a:r>
              <a:rPr lang="en-US" altLang="zh-CN" dirty="0">
                <a:solidFill>
                  <a:schemeClr val="tx1"/>
                </a:solidFill>
              </a:rPr>
              <a:t>10 PLUS</a:t>
            </a: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新增</a:t>
            </a:r>
            <a:r>
              <a:rPr lang="zh-CN" altLang="en-US"/>
              <a:t>一个颜色属性： </a:t>
            </a:r>
            <a:r>
              <a:rPr lang="en-US" altLang="zh-CN" dirty="0">
                <a:solidFill>
                  <a:srgbClr val="C00000"/>
                </a:solidFill>
              </a:rPr>
              <a:t>color</a:t>
            </a:r>
            <a:r>
              <a:rPr lang="en-US" altLang="zh-CN" dirty="0"/>
              <a:t> </a:t>
            </a:r>
            <a:r>
              <a:rPr lang="zh-CN" altLang="en-US"/>
              <a:t>为 </a:t>
            </a:r>
            <a:r>
              <a:rPr lang="en-US" altLang="zh-CN"/>
              <a:t>'</a:t>
            </a:r>
            <a:r>
              <a:rPr lang="zh-CN" altLang="en-US"/>
              <a:t>粉色</a:t>
            </a:r>
            <a:r>
              <a:rPr lang="en-US" altLang="zh-CN" dirty="0"/>
              <a:t>'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请依次页面打印输出</a:t>
            </a:r>
            <a:r>
              <a:rPr lang="zh-CN" altLang="en-US" dirty="0">
                <a:solidFill>
                  <a:srgbClr val="C00000"/>
                </a:solidFill>
              </a:rPr>
              <a:t>所有的属性值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3" y="4966324"/>
            <a:ext cx="10984008" cy="819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占位符 7"/>
          <p:cNvSpPr txBox="1"/>
          <p:nvPr/>
        </p:nvSpPr>
        <p:spPr>
          <a:xfrm>
            <a:off x="8875650" y="1666799"/>
            <a:ext cx="2791417" cy="45504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原先：</a:t>
            </a:r>
            <a:endParaRPr lang="en-US" altLang="zh-CN" dirty="0"/>
          </a:p>
          <a:p>
            <a:r>
              <a:rPr lang="zh-CN" altLang="en-US" dirty="0"/>
              <a:t>商品对象名字： </a:t>
            </a:r>
            <a:r>
              <a:rPr lang="en-US" altLang="zh-CN" dirty="0"/>
              <a:t>goods</a:t>
            </a:r>
          </a:p>
          <a:p>
            <a:r>
              <a:rPr lang="zh-CN" altLang="en-US" dirty="0"/>
              <a:t>商品名称命名为： </a:t>
            </a:r>
            <a:r>
              <a:rPr lang="en-US" altLang="zh-CN" dirty="0"/>
              <a:t>name</a:t>
            </a:r>
          </a:p>
          <a:p>
            <a:r>
              <a:rPr lang="zh-CN" altLang="en-US" dirty="0"/>
              <a:t>商品编号： </a:t>
            </a:r>
            <a:r>
              <a:rPr lang="en-US" altLang="zh-CN" dirty="0" err="1"/>
              <a:t>num</a:t>
            </a:r>
            <a:endParaRPr lang="en-US" altLang="zh-CN" dirty="0"/>
          </a:p>
          <a:p>
            <a:r>
              <a:rPr lang="zh-CN" altLang="en-US" dirty="0"/>
              <a:t>商品毛重： </a:t>
            </a:r>
            <a:r>
              <a:rPr lang="en-US" altLang="zh-CN" dirty="0"/>
              <a:t>weight</a:t>
            </a:r>
          </a:p>
          <a:p>
            <a:r>
              <a:rPr lang="zh-CN" altLang="en-US" dirty="0"/>
              <a:t>商品产地： </a:t>
            </a:r>
            <a:r>
              <a:rPr lang="en-US" altLang="zh-CN" dirty="0"/>
              <a:t>address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操作对象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属性</a:t>
            </a:r>
            <a:r>
              <a:rPr lang="en-US" altLang="zh-CN" b="1" dirty="0"/>
              <a:t>-</a:t>
            </a:r>
            <a:r>
              <a:rPr lang="zh-CN" altLang="en-US" b="1" dirty="0"/>
              <a:t>查的另外一种写法</a:t>
            </a:r>
            <a:endParaRPr lang="en-US" altLang="zh-CN" b="1" dirty="0"/>
          </a:p>
          <a:p>
            <a:r>
              <a:rPr lang="zh-CN" altLang="en-US" dirty="0"/>
              <a:t>对于多</a:t>
            </a:r>
            <a:r>
              <a:rPr lang="zh-CN" altLang="en-US"/>
              <a:t>词属性比如</a:t>
            </a:r>
            <a:r>
              <a:rPr lang="zh-CN" altLang="en-US">
                <a:solidFill>
                  <a:srgbClr val="C00000"/>
                </a:solidFill>
              </a:rPr>
              <a:t>中横线</a:t>
            </a:r>
            <a:r>
              <a:rPr lang="zh-CN" altLang="en-US"/>
              <a:t>分割的属性，</a:t>
            </a:r>
            <a:r>
              <a:rPr lang="zh-CN" altLang="en-US" dirty="0"/>
              <a:t>点操作就不能</a:t>
            </a:r>
            <a:r>
              <a:rPr lang="zh-CN" altLang="en-US"/>
              <a:t>用了</a:t>
            </a:r>
            <a:endParaRPr lang="en-US" altLang="zh-CN" dirty="0"/>
          </a:p>
          <a:p>
            <a:r>
              <a:rPr lang="zh-CN" altLang="en-US" dirty="0"/>
              <a:t>我们可以采取：  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en-US" altLang="zh-CN">
                <a:solidFill>
                  <a:srgbClr val="C00000"/>
                </a:solidFill>
              </a:rPr>
              <a:t>['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en-US" altLang="zh-CN" dirty="0">
                <a:solidFill>
                  <a:srgbClr val="C00000"/>
                </a:solidFill>
              </a:rPr>
              <a:t>'</a:t>
            </a:r>
            <a:r>
              <a:rPr lang="en-US" altLang="zh-CN">
                <a:solidFill>
                  <a:srgbClr val="C00000"/>
                </a:solidFill>
              </a:rPr>
              <a:t>]  </a:t>
            </a:r>
            <a:r>
              <a:rPr lang="zh-CN" altLang="en-US" dirty="0"/>
              <a:t>方式， 单引号和双引号都</a:t>
            </a:r>
            <a:r>
              <a:rPr lang="zh-CN" altLang="en-US"/>
              <a:t>阔以，当然也可以用于其他正常属性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总结：</a:t>
            </a:r>
            <a:endParaRPr lang="en-US" altLang="zh-CN" b="1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多词属性</a:t>
            </a:r>
            <a:r>
              <a:rPr lang="zh-CN" altLang="en-US"/>
              <a:t>或者需要</a:t>
            </a:r>
            <a:r>
              <a:rPr lang="zh-CN" altLang="en-US">
                <a:solidFill>
                  <a:srgbClr val="C00000"/>
                </a:solidFill>
              </a:rPr>
              <a:t>解析变量</a:t>
            </a:r>
            <a:r>
              <a:rPr lang="zh-CN" altLang="en-US"/>
              <a:t>的时候使用 </a:t>
            </a:r>
            <a:r>
              <a:rPr lang="en-US" altLang="zh-CN">
                <a:solidFill>
                  <a:srgbClr val="C00000"/>
                </a:solidFill>
              </a:rPr>
              <a:t>[] </a:t>
            </a:r>
            <a:r>
              <a:rPr lang="zh-CN" altLang="en-US"/>
              <a:t>语法，其余的直接使用</a:t>
            </a:r>
            <a:r>
              <a:rPr lang="zh-CN" altLang="en-US">
                <a:solidFill>
                  <a:srgbClr val="C00000"/>
                </a:solidFill>
              </a:rPr>
              <a:t>点</a:t>
            </a:r>
            <a:r>
              <a:rPr lang="zh-CN" altLang="en-US"/>
              <a:t>语法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47" y="4277124"/>
            <a:ext cx="4311247" cy="1471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89" y="4277124"/>
            <a:ext cx="4565644" cy="1470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17530" y="1234801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对象访问属性有哪两种方式？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点形式 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 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['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两种方式有什么区别？</a:t>
            </a:r>
            <a:endParaRPr lang="en-US" altLang="zh-CN" dirty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点后面的属性名一定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不要加引号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]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里面的属性名一定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加引号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后期不同使用场景会用到不同的写法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31900" lvl="2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多词属性，加了中横线等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31900" lvl="2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解析变量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43" y="5174306"/>
            <a:ext cx="4062591" cy="1308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对象使用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操作对象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遍历对象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内置对象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遍历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for </a:t>
            </a:r>
            <a:r>
              <a:rPr lang="zh-CN" altLang="en-US" b="1" dirty="0"/>
              <a:t>遍历对象的问题：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/>
              <a:t>对象没有长度</a:t>
            </a:r>
            <a:r>
              <a:rPr lang="en-US" altLang="zh-CN" sz="1400"/>
              <a:t>length</a:t>
            </a:r>
            <a:r>
              <a:rPr lang="zh-CN" altLang="en-US" sz="1400"/>
              <a:t>，而且是无序的</a:t>
            </a:r>
            <a:endParaRPr lang="en-US" altLang="zh-CN" sz="1400"/>
          </a:p>
          <a:p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 </a:t>
            </a: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in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遍历对象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语法中的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是一个变量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在循环的过程中依次代表对象的属性名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是变量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所以必须使用 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]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语法解析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一定记住： </a:t>
            </a: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是获得对象的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[k]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是获得 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一般不用这种方式遍历数组、主要是用来遍历对象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b="1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044" y="755914"/>
            <a:ext cx="3405510" cy="2138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63" y="2979481"/>
            <a:ext cx="3978168" cy="1177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044" y="3789857"/>
            <a:ext cx="3405510" cy="2197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37117" y="1327573"/>
            <a:ext cx="7376420" cy="4708800"/>
          </a:xfrm>
        </p:spPr>
        <p:txBody>
          <a:bodyPr/>
          <a:lstStyle/>
          <a:p>
            <a:r>
              <a:rPr lang="zh-CN" altLang="en-US" dirty="0"/>
              <a:t>遍历</a:t>
            </a:r>
            <a:r>
              <a:rPr lang="zh-CN" altLang="en-US"/>
              <a:t>对象用哪个语句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</a:t>
            </a:r>
          </a:p>
          <a:p>
            <a:r>
              <a:rPr lang="zh-CN" altLang="en-US" dirty="0"/>
              <a:t>遍历对象中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C00000"/>
                </a:solidFill>
              </a:rPr>
              <a:t>for k </a:t>
            </a:r>
            <a:r>
              <a:rPr lang="en-US" altLang="zh-CN">
                <a:solidFill>
                  <a:srgbClr val="C00000"/>
                </a:solidFill>
              </a:rPr>
              <a:t>in obj</a:t>
            </a:r>
            <a:r>
              <a:rPr lang="zh-CN" altLang="en-US" dirty="0"/>
              <a:t>，</a:t>
            </a:r>
            <a:r>
              <a:rPr lang="zh-CN" altLang="en-US"/>
              <a:t>获得</a:t>
            </a:r>
            <a:r>
              <a:rPr lang="zh-CN" altLang="en-US" dirty="0"/>
              <a:t>对象</a:t>
            </a:r>
            <a:r>
              <a:rPr lang="zh-CN" altLang="en-US"/>
              <a:t>属性是哪个？获得</a:t>
            </a:r>
            <a:r>
              <a:rPr lang="zh-CN" altLang="en-US" dirty="0"/>
              <a:t>值是那个？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获得对象属性是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获得对象值是  </a:t>
            </a:r>
            <a:r>
              <a:rPr lang="en-US" altLang="zh-CN" sz="1600" b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[k]  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是变量，所以采用 对象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语法获得属性值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3.  </a:t>
            </a:r>
            <a:r>
              <a:rPr lang="zh-CN" altLang="en-US"/>
              <a:t>什么时候用</a:t>
            </a:r>
            <a:r>
              <a:rPr lang="en-US" altLang="zh-CN"/>
              <a:t>[] </a:t>
            </a:r>
            <a:r>
              <a:rPr lang="zh-CN" altLang="en-US"/>
              <a:t>获取属性值？</a:t>
            </a:r>
            <a:endParaRPr lang="en-US" altLang="zh-CN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多词属性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，比如中横线 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解析变量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67" y="4421537"/>
            <a:ext cx="2911266" cy="1005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68" y="5742048"/>
            <a:ext cx="2911266" cy="840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84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数据类型存储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遍历对象数组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/>
              <a:t> </a:t>
            </a:r>
            <a:endParaRPr lang="en-US" altLang="zh-CN"/>
          </a:p>
          <a:p>
            <a:r>
              <a:rPr lang="en-US" altLang="zh-CN"/>
              <a:t>//</a:t>
            </a:r>
            <a:r>
              <a:rPr lang="en-US" altLang="zh-CN" dirty="0"/>
              <a:t> </a:t>
            </a:r>
            <a:r>
              <a:rPr lang="zh-CN" altLang="en-US" dirty="0"/>
              <a:t>定义</a:t>
            </a:r>
            <a:r>
              <a:rPr lang="zh-CN" altLang="en-US"/>
              <a:t>一个</a:t>
            </a:r>
            <a:r>
              <a:rPr lang="en-US" altLang="zh-CN"/>
              <a:t>1</a:t>
            </a:r>
            <a:r>
              <a:rPr lang="zh-CN" altLang="en-US"/>
              <a:t>个学生信息的对象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/>
              <a:t> </a:t>
            </a:r>
            <a:r>
              <a:rPr lang="zh-CN" altLang="en-US"/>
              <a:t> 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195450" y="2787838"/>
            <a:ext cx="7973017" cy="147732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endParaRPr lang="en-US" altLang="zh-CN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小明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18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男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河北省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</a:p>
          <a:p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遍历对象数组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 </a:t>
            </a:r>
            <a:endParaRPr lang="en-US" altLang="zh-CN"/>
          </a:p>
          <a:p>
            <a:r>
              <a:rPr lang="zh-CN" altLang="en-US" dirty="0"/>
              <a:t> </a:t>
            </a:r>
            <a:r>
              <a:rPr lang="en-US" altLang="zh-CN" dirty="0"/>
              <a:t>// </a:t>
            </a:r>
            <a:r>
              <a:rPr lang="zh-CN" altLang="en-US" dirty="0"/>
              <a:t>定义</a:t>
            </a:r>
            <a:r>
              <a:rPr lang="zh-CN" altLang="en-US"/>
              <a:t>一个若干学生信息对象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/>
              <a:t> </a:t>
            </a:r>
            <a:r>
              <a:rPr lang="zh-CN" altLang="en-US"/>
              <a:t> </a:t>
            </a:r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2195450" y="2787838"/>
            <a:ext cx="7973017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endParaRPr lang="en-US" altLang="zh-CN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小明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18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男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河北省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小红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19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女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河南省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小刚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男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山西省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小丽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18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女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山东省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遍历对象数组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需求：请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把下面所有数据中的家乡打印出来：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r>
              <a:rPr lang="en-US" altLang="zh-CN" dirty="0"/>
              <a:t>// </a:t>
            </a:r>
            <a:r>
              <a:rPr lang="zh-CN" altLang="en-US" dirty="0"/>
              <a:t>定义一个存储了若干学生信息</a:t>
            </a:r>
            <a:r>
              <a:rPr lang="zh-CN" altLang="en-US"/>
              <a:t>的数组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/>
              <a:t> </a:t>
            </a:r>
            <a:r>
              <a:rPr lang="zh-CN" altLang="en-US"/>
              <a:t> </a:t>
            </a:r>
            <a:endParaRPr lang="en-US" altLang="zh-CN"/>
          </a:p>
          <a:p>
            <a:r>
              <a:rPr lang="zh-CN" altLang="en-US"/>
              <a:t>以上数据称为 </a:t>
            </a:r>
            <a:r>
              <a:rPr lang="zh-CN" altLang="en-US">
                <a:solidFill>
                  <a:srgbClr val="C00000"/>
                </a:solidFill>
              </a:rPr>
              <a:t>对象数组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450" y="2787838"/>
            <a:ext cx="7973017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endParaRPr lang="en-US" altLang="zh-CN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let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小明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18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男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河北省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小红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19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女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河南省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小刚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男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山西省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小丽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18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女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hometown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山东省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渲染表格案例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需求：根据以上数据渲染生成表格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49" y="2608319"/>
            <a:ext cx="7025640" cy="343596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渲染表格案例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需求：根据以上数据渲染生成表格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①：中间的行根据数据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对象个数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，利用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字符串拼接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，生成对应的行标签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②：把生成的字符串放入表格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tbody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里面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  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65" y="3582237"/>
            <a:ext cx="5213689" cy="25498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32" y="4054065"/>
            <a:ext cx="5288280" cy="16061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什么是对象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对象使用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遍历对象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内置对象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 dirty="0"/>
              <a:t>内置对象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目标：学会调用</a:t>
            </a:r>
            <a:r>
              <a:rPr lang="en-US" altLang="zh-CN" dirty="0"/>
              <a:t>JavaScript</a:t>
            </a:r>
            <a:r>
              <a:rPr lang="zh-CN" altLang="en-US" dirty="0"/>
              <a:t>为我们准备好的内置对象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学习路径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内置对象是什么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/>
              <a:t>内置对象</a:t>
            </a:r>
            <a:r>
              <a:rPr lang="en-US" altLang="zh-CN" dirty="0"/>
              <a:t>Math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生成任意范围随机数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内置对象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内置对象：</a:t>
            </a:r>
            <a:r>
              <a:rPr lang="en-US" altLang="zh-CN"/>
              <a:t>JavaScript</a:t>
            </a:r>
            <a:r>
              <a:rPr lang="zh-CN" altLang="en-US" dirty="0"/>
              <a:t>内部提供的对象，包含各种属性和方法给开发者调用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思考：我们之前用过内置对象吗？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console.log()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2" descr="https://timgsa.baidu.com/timg?image&amp;quality=80&amp;size=b9999_10000&amp;sec=1608302508158&amp;di=9df88fc3cf03fc560e6a458a4d724fca&amp;imgtype=0&amp;src=http%3A%2F%2Fwww.85kf.com%2Fd%2Ffile%2Finfo%2Ftechnology%2F2017-02-23%2Ff1ae07547129166f2985994bbe552f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58" y="2341563"/>
            <a:ext cx="3184525" cy="23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 dirty="0"/>
              <a:t>内置对象</a:t>
            </a:r>
            <a:r>
              <a:rPr lang="en-US" altLang="zh-CN" dirty="0"/>
              <a:t>-Math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介绍：</a:t>
            </a:r>
            <a:r>
              <a:rPr lang="en-US" altLang="zh-CN" dirty="0">
                <a:solidFill>
                  <a:srgbClr val="C00000"/>
                </a:solidFill>
              </a:rPr>
              <a:t>Math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提供的一个“</a:t>
            </a:r>
            <a:r>
              <a:rPr lang="zh-CN" altLang="en-US" dirty="0">
                <a:solidFill>
                  <a:srgbClr val="C00000"/>
                </a:solidFill>
              </a:rPr>
              <a:t>数学</a:t>
            </a:r>
            <a:r>
              <a:rPr lang="zh-CN" altLang="en-US" dirty="0"/>
              <a:t>”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作用：</a:t>
            </a:r>
            <a:r>
              <a:rPr lang="zh-CN" altLang="en-US" dirty="0"/>
              <a:t>提供了一系列做</a:t>
            </a:r>
            <a:r>
              <a:rPr lang="zh-CN" altLang="en-US" dirty="0">
                <a:solidFill>
                  <a:srgbClr val="C00000"/>
                </a:solidFill>
              </a:rPr>
              <a:t>数学运算</a:t>
            </a:r>
            <a:r>
              <a:rPr lang="zh-CN" altLang="en-US" dirty="0"/>
              <a:t>的方法</a:t>
            </a:r>
            <a:endParaRPr lang="en-US" altLang="zh-CN" dirty="0"/>
          </a:p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  <a:r>
              <a:rPr lang="zh-CN" altLang="en-US"/>
              <a:t>包含的有：  </a:t>
            </a:r>
            <a:r>
              <a:rPr lang="en-US" altLang="zh-CN">
                <a:hlinkClick r:id="rId3"/>
              </a:rPr>
              <a:t>Math</a:t>
            </a:r>
            <a:r>
              <a:rPr lang="zh-CN" altLang="en-US">
                <a:hlinkClick r:id="rId3"/>
              </a:rPr>
              <a:t>对象在线文档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667038"/>
              </p:ext>
            </p:extLst>
          </p:nvPr>
        </p:nvGraphicFramePr>
        <p:xfrm>
          <a:off x="1498205" y="3013072"/>
          <a:ext cx="9146149" cy="3609636"/>
        </p:xfrm>
        <a:graphic>
          <a:graphicData uri="http://schemas.openxmlformats.org/drawingml/2006/table">
            <a:tbl>
              <a:tblPr/>
              <a:tblGrid>
                <a:gridCol w="155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属性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PI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圆周率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PI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属性，返回圆周率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max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找最大值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Math.max(8, 3, 1)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方法，返回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8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min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找最小值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Math.min(8, 3, 1)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方法，返回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abs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绝对值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Math.abs(-1)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方法，返回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ceil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向上取整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Math.ceil(3.1)   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方法，返回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floor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向下取整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Math.floor(3.8)  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方法，返回 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3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round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四舍五入取整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Math.round(3.8)  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方法，返回 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4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， 遇到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.5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则舍入到相邻的在正无穷（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+∞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）方向上的整数</a:t>
                      </a:r>
                      <a:endParaRPr kumimoji="0" lang="en-US" altLang="zh-CN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6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内置对象</a:t>
            </a:r>
            <a:r>
              <a:rPr lang="en-US" altLang="zh-CN"/>
              <a:t>Math-</a:t>
            </a:r>
            <a:r>
              <a:rPr lang="zh-CN" altLang="en-US" dirty="0"/>
              <a:t>生成任意范围随机数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08667"/>
            <a:ext cx="10720800" cy="5066333"/>
          </a:xfrm>
        </p:spPr>
        <p:txBody>
          <a:bodyPr/>
          <a:lstStyle/>
          <a:p>
            <a:r>
              <a:rPr lang="en-US" altLang="zh-CN"/>
              <a:t>Math.random()  </a:t>
            </a:r>
            <a:r>
              <a:rPr lang="zh-CN" altLang="en-US"/>
              <a:t>随机数， </a:t>
            </a:r>
            <a:r>
              <a:rPr lang="zh-CN" altLang="en-US" dirty="0"/>
              <a:t>返回一个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之间，并且包括</a:t>
            </a:r>
            <a:r>
              <a:rPr lang="en-US" altLang="zh-CN" dirty="0"/>
              <a:t>0</a:t>
            </a:r>
            <a:r>
              <a:rPr lang="zh-CN" altLang="en-US" dirty="0"/>
              <a:t>不包括</a:t>
            </a:r>
            <a:r>
              <a:rPr lang="en-US" altLang="zh-CN" dirty="0"/>
              <a:t>1</a:t>
            </a:r>
            <a:r>
              <a:rPr lang="zh-CN" altLang="en-US" dirty="0"/>
              <a:t>的随机小数  </a:t>
            </a:r>
            <a:r>
              <a:rPr lang="en-US" altLang="zh-CN" dirty="0"/>
              <a:t>[0, 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如何生成</a:t>
            </a:r>
            <a:r>
              <a:rPr lang="en-US" altLang="zh-CN" dirty="0">
                <a:solidFill>
                  <a:srgbClr val="C00000"/>
                </a:solidFill>
              </a:rPr>
              <a:t>0-10</a:t>
            </a:r>
            <a:r>
              <a:rPr lang="zh-CN" altLang="en-US">
                <a:solidFill>
                  <a:srgbClr val="C00000"/>
                </a:solidFill>
              </a:rPr>
              <a:t>的随机整数</a:t>
            </a:r>
            <a:r>
              <a:rPr lang="zh-CN" altLang="en-US" dirty="0">
                <a:solidFill>
                  <a:srgbClr val="C00000"/>
                </a:solidFill>
              </a:rPr>
              <a:t>呢？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如何生成</a:t>
            </a:r>
            <a:r>
              <a:rPr lang="en-US" altLang="zh-CN"/>
              <a:t>5-15</a:t>
            </a:r>
            <a:r>
              <a:rPr lang="zh-CN" altLang="en-US"/>
              <a:t>的随机整数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60045" lvl="1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60045" lvl="1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60045" lvl="1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如何生成</a:t>
            </a:r>
            <a:r>
              <a:rPr lang="en-US" altLang="zh-CN" dirty="0">
                <a:solidFill>
                  <a:schemeClr val="tx1"/>
                </a:solidFill>
              </a:rPr>
              <a:t>N-M</a:t>
            </a:r>
            <a:r>
              <a:rPr lang="zh-CN" altLang="en-US" dirty="0">
                <a:solidFill>
                  <a:schemeClr val="tx1"/>
                </a:solidFill>
              </a:rPr>
              <a:t>之间</a:t>
            </a:r>
            <a:r>
              <a:rPr lang="zh-CN" altLang="en-US">
                <a:solidFill>
                  <a:schemeClr val="tx1"/>
                </a:solidFill>
              </a:rPr>
              <a:t>的随机整数</a:t>
            </a:r>
            <a:endParaRPr lang="en-US" altLang="zh-CN" dirty="0">
              <a:solidFill>
                <a:schemeClr val="tx1"/>
              </a:solidFill>
            </a:endParaRPr>
          </a:p>
          <a:p>
            <a:pPr marL="360680" lvl="1" indent="0">
              <a:buNone/>
            </a:pPr>
            <a:endParaRPr lang="en-US" altLang="zh-CN" dirty="0"/>
          </a:p>
        </p:txBody>
      </p:sp>
      <p:sp>
        <p:nvSpPr>
          <p:cNvPr id="6" name="文本占位符 4"/>
          <p:cNvSpPr txBox="1"/>
          <p:nvPr/>
        </p:nvSpPr>
        <p:spPr>
          <a:xfrm>
            <a:off x="1151361" y="2681895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() *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zh-CN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1151361" y="3856669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 + 5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1151361" y="4938310"/>
            <a:ext cx="5209316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M - 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 + N</a:t>
            </a:r>
          </a:p>
          <a:p>
            <a:pPr marL="0" indent="0">
              <a:buNone/>
            </a:pPr>
            <a:endParaRPr lang="en-US" altLang="zh-CN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占位符 4"/>
          <p:cNvSpPr txBox="1"/>
          <p:nvPr/>
        </p:nvSpPr>
        <p:spPr>
          <a:xfrm>
            <a:off x="1151361" y="5547255"/>
            <a:ext cx="5520372" cy="472696"/>
          </a:xfrm>
          <a:prstGeom prst="rect">
            <a:avLst/>
          </a:prstGeom>
          <a:solidFill>
            <a:srgbClr val="E6F0FF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floor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zh-CN" altLang="en-US">
                <a:solidFill>
                  <a:srgbClr val="098658"/>
                </a:solidFill>
                <a:latin typeface="Consolas" panose="020B0609020204030204" pitchFamily="49" charset="0"/>
              </a:rPr>
              <a:t>差值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 + 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最小值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对象使用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操作对象</a:t>
            </a:r>
            <a:endParaRPr lang="en-US" altLang="zh-CN" dirty="0"/>
          </a:p>
          <a:p>
            <a:r>
              <a:rPr lang="zh-CN" altLang="en-US" dirty="0"/>
              <a:t>遍历对象</a:t>
            </a:r>
            <a:endParaRPr lang="en-US" altLang="zh-CN" dirty="0"/>
          </a:p>
          <a:p>
            <a:r>
              <a:rPr lang="zh-CN" altLang="en-US" dirty="0"/>
              <a:t>内置对象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随机显示名字案例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请把  </a:t>
            </a:r>
            <a:r>
              <a:rPr lang="en-US" altLang="zh-CN">
                <a:solidFill>
                  <a:srgbClr val="C00000"/>
                </a:solidFill>
              </a:rPr>
              <a:t>['</a:t>
            </a:r>
            <a:r>
              <a:rPr lang="zh-CN" altLang="en-US">
                <a:solidFill>
                  <a:srgbClr val="C00000"/>
                </a:solidFill>
              </a:rPr>
              <a:t>赵云</a:t>
            </a:r>
            <a:r>
              <a:rPr lang="en-US" altLang="zh-CN">
                <a:solidFill>
                  <a:srgbClr val="C00000"/>
                </a:solidFill>
              </a:rPr>
              <a:t>',  '</a:t>
            </a:r>
            <a:r>
              <a:rPr lang="zh-CN" altLang="en-US">
                <a:solidFill>
                  <a:srgbClr val="C00000"/>
                </a:solidFill>
              </a:rPr>
              <a:t>黄忠</a:t>
            </a:r>
            <a:r>
              <a:rPr lang="en-US" altLang="zh-CN">
                <a:solidFill>
                  <a:srgbClr val="C00000"/>
                </a:solidFill>
              </a:rPr>
              <a:t>',  '</a:t>
            </a:r>
            <a:r>
              <a:rPr lang="zh-CN" altLang="en-US">
                <a:solidFill>
                  <a:srgbClr val="C00000"/>
                </a:solidFill>
              </a:rPr>
              <a:t>关羽</a:t>
            </a:r>
            <a:r>
              <a:rPr lang="en-US" altLang="zh-CN">
                <a:solidFill>
                  <a:srgbClr val="C00000"/>
                </a:solidFill>
              </a:rPr>
              <a:t>',  '</a:t>
            </a:r>
            <a:r>
              <a:rPr lang="zh-CN" altLang="en-US">
                <a:solidFill>
                  <a:srgbClr val="C00000"/>
                </a:solidFill>
              </a:rPr>
              <a:t>张飞</a:t>
            </a:r>
            <a:r>
              <a:rPr lang="en-US" altLang="zh-CN">
                <a:solidFill>
                  <a:srgbClr val="C00000"/>
                </a:solidFill>
              </a:rPr>
              <a:t>',  '</a:t>
            </a:r>
            <a:r>
              <a:rPr lang="zh-CN" altLang="en-US">
                <a:solidFill>
                  <a:srgbClr val="C00000"/>
                </a:solidFill>
              </a:rPr>
              <a:t>马超</a:t>
            </a:r>
            <a:r>
              <a:rPr lang="en-US" altLang="zh-CN">
                <a:solidFill>
                  <a:srgbClr val="C00000"/>
                </a:solidFill>
              </a:rPr>
              <a:t>']   </a:t>
            </a:r>
            <a:r>
              <a:rPr lang="zh-CN" altLang="en-US"/>
              <a:t>随机</a:t>
            </a:r>
            <a:r>
              <a:rPr lang="zh-CN" altLang="en-US" dirty="0"/>
              <a:t>显示一个名字到页面中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/>
          </a:p>
          <a:p>
            <a:r>
              <a:rPr lang="zh-CN" altLang="en-US"/>
              <a:t>分析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zh-CN" altLang="en-US"/>
              <a:t>：利用 </a:t>
            </a:r>
            <a:r>
              <a:rPr lang="en-US" altLang="zh-CN">
                <a:solidFill>
                  <a:srgbClr val="C00000"/>
                </a:solidFill>
              </a:rPr>
              <a:t>random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zh-CN" altLang="en-US"/>
              <a:t>随机</a:t>
            </a:r>
            <a:r>
              <a:rPr lang="zh-CN" altLang="en-US" dirty="0"/>
              <a:t>生成一</a:t>
            </a:r>
            <a:r>
              <a:rPr lang="zh-CN" altLang="en-US"/>
              <a:t>个数字（整数）作为</a:t>
            </a:r>
            <a:r>
              <a:rPr lang="zh-CN" altLang="en-US" dirty="0">
                <a:solidFill>
                  <a:srgbClr val="C00000"/>
                </a:solidFill>
              </a:rPr>
              <a:t>索引号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②： 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zh-CN" altLang="en-US" dirty="0">
                <a:solidFill>
                  <a:srgbClr val="C00000"/>
                </a:solidFill>
              </a:rPr>
              <a:t>随机数</a:t>
            </a:r>
            <a:r>
              <a:rPr lang="en-US" altLang="zh-CN">
                <a:solidFill>
                  <a:srgbClr val="C00000"/>
                </a:solidFill>
              </a:rPr>
              <a:t>]  </a:t>
            </a:r>
            <a:r>
              <a:rPr lang="zh-CN" altLang="en-US"/>
              <a:t>生成</a:t>
            </a:r>
            <a:r>
              <a:rPr lang="zh-CN" altLang="en-US" dirty="0"/>
              <a:t>到页面中 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539067" y="2116554"/>
            <a:ext cx="3032499" cy="355600"/>
            <a:chOff x="3539067" y="2116554"/>
            <a:chExt cx="3032499" cy="355600"/>
          </a:xfrm>
        </p:grpSpPr>
        <p:sp>
          <p:nvSpPr>
            <p:cNvPr id="2" name="文本框 1"/>
            <p:cNvSpPr txBox="1"/>
            <p:nvPr/>
          </p:nvSpPr>
          <p:spPr>
            <a:xfrm>
              <a:off x="3539067" y="213360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33334" y="211655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27601" y="211655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60018" y="211655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268278" y="211655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猜数字游戏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：程序生成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1~10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之间的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一个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随机整数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用户输入一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个数字，返回猜的是否正确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zh-CN" altLang="en-US"/>
              <a:t>：如果输入数字</a:t>
            </a:r>
            <a:r>
              <a:rPr lang="zh-CN" altLang="en-US">
                <a:solidFill>
                  <a:srgbClr val="C00000"/>
                </a:solidFill>
              </a:rPr>
              <a:t>大于</a:t>
            </a:r>
            <a:r>
              <a:rPr lang="zh-CN" altLang="en-US" dirty="0"/>
              <a:t>随机</a:t>
            </a:r>
            <a:r>
              <a:rPr lang="zh-CN" altLang="en-US"/>
              <a:t>数字</a:t>
            </a:r>
            <a:r>
              <a:rPr lang="zh-CN" altLang="en-US" dirty="0"/>
              <a:t>，</a:t>
            </a:r>
            <a:r>
              <a:rPr lang="zh-CN" altLang="en-US"/>
              <a:t>就提示：</a:t>
            </a:r>
            <a:r>
              <a:rPr lang="en-US" altLang="zh-CN"/>
              <a:t>'</a:t>
            </a:r>
            <a:r>
              <a:rPr lang="zh-CN" altLang="en-US"/>
              <a:t>数字</a:t>
            </a:r>
            <a:r>
              <a:rPr lang="zh-CN" altLang="en-US" dirty="0"/>
              <a:t>猜大了，</a:t>
            </a:r>
            <a:r>
              <a:rPr lang="zh-CN" altLang="en-US"/>
              <a:t>继续猜</a:t>
            </a:r>
            <a:r>
              <a:rPr lang="en-US" altLang="zh-CN"/>
              <a:t>'</a:t>
            </a:r>
            <a:endParaRPr lang="en-US" altLang="zh-CN" dirty="0"/>
          </a:p>
          <a:p>
            <a:r>
              <a:rPr lang="zh-CN" altLang="en-US"/>
              <a:t>②：如果输入数字</a:t>
            </a:r>
            <a:r>
              <a:rPr lang="zh-CN" altLang="en-US">
                <a:solidFill>
                  <a:srgbClr val="C00000"/>
                </a:solidFill>
              </a:rPr>
              <a:t>小于</a:t>
            </a:r>
            <a:r>
              <a:rPr lang="zh-CN" altLang="en-US"/>
              <a:t>随机数字，就提示：</a:t>
            </a:r>
            <a:r>
              <a:rPr lang="en-US" altLang="zh-CN"/>
              <a:t>'</a:t>
            </a:r>
            <a:r>
              <a:rPr lang="zh-CN" altLang="en-US"/>
              <a:t>数字</a:t>
            </a:r>
            <a:r>
              <a:rPr lang="zh-CN" altLang="en-US" dirty="0"/>
              <a:t>猜小了，</a:t>
            </a:r>
            <a:r>
              <a:rPr lang="zh-CN" altLang="en-US"/>
              <a:t>继续猜</a:t>
            </a:r>
            <a:r>
              <a:rPr lang="en-US" altLang="zh-CN"/>
              <a:t>'</a:t>
            </a:r>
            <a:endParaRPr lang="en-US" altLang="zh-CN" dirty="0"/>
          </a:p>
          <a:p>
            <a:r>
              <a:rPr lang="zh-CN" altLang="en-US"/>
              <a:t>③：如果输入数字</a:t>
            </a:r>
            <a:r>
              <a:rPr lang="zh-CN" altLang="en-US">
                <a:solidFill>
                  <a:srgbClr val="C00000"/>
                </a:solidFill>
              </a:rPr>
              <a:t>等于</a:t>
            </a:r>
            <a:r>
              <a:rPr lang="zh-CN" altLang="en-US"/>
              <a:t>随机数字，</a:t>
            </a:r>
            <a:r>
              <a:rPr lang="zh-CN" altLang="en-US" dirty="0"/>
              <a:t>就提示猜对了，程序结束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猜数字游戏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需求：程序随机生成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1~10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之间的一个数字，用户输入一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个数字，返回猜的是否正确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</a:t>
            </a:r>
            <a:r>
              <a:rPr lang="zh-CN" altLang="en-US"/>
              <a:t>：利用 </a:t>
            </a:r>
            <a:r>
              <a:rPr lang="en-US" altLang="zh-CN">
                <a:solidFill>
                  <a:srgbClr val="C00000"/>
                </a:solidFill>
              </a:rPr>
              <a:t>random</a:t>
            </a:r>
            <a:r>
              <a:rPr lang="en-US" altLang="zh-CN"/>
              <a:t> </a:t>
            </a:r>
            <a:r>
              <a:rPr lang="zh-CN" altLang="en-US"/>
              <a:t>生成一个随机整数</a:t>
            </a:r>
            <a:endParaRPr lang="en-US" altLang="zh-CN" dirty="0"/>
          </a:p>
          <a:p>
            <a:r>
              <a:rPr lang="zh-CN" altLang="en-US" dirty="0"/>
              <a:t>②：需要一直猜，所以需要不断</a:t>
            </a:r>
            <a:r>
              <a:rPr lang="zh-CN" altLang="en-US"/>
              <a:t>的循环（</a:t>
            </a:r>
            <a:r>
              <a:rPr lang="zh-CN" altLang="en-US">
                <a:solidFill>
                  <a:srgbClr val="C00000"/>
                </a:solidFill>
              </a:rPr>
              <a:t>无限循环 </a:t>
            </a:r>
            <a:r>
              <a:rPr lang="en-US" altLang="zh-CN">
                <a:solidFill>
                  <a:srgbClr val="C00000"/>
                </a:solidFill>
              </a:rPr>
              <a:t>while</a:t>
            </a:r>
            <a:r>
              <a:rPr lang="zh-CN" altLang="en-US"/>
              <a:t>）</a:t>
            </a:r>
            <a:endParaRPr lang="en-US" altLang="zh-CN" dirty="0"/>
          </a:p>
          <a:p>
            <a:r>
              <a:rPr lang="zh-CN" altLang="en-US"/>
              <a:t>③：用户输入数字，利用多分支语句判断，</a:t>
            </a:r>
            <a:r>
              <a:rPr lang="zh-CN" altLang="en-US">
                <a:solidFill>
                  <a:srgbClr val="C00000"/>
                </a:solidFill>
              </a:rPr>
              <a:t>猜对了就退出</a:t>
            </a:r>
            <a:r>
              <a:rPr lang="zh-CN" altLang="en-US"/>
              <a:t>，否则提示猜大了还是猜小了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生成随机颜色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该函数接收一个布尔类型参数，表示颜色的格式是十六进制还是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格式。</a:t>
            </a:r>
            <a:endParaRPr lang="en-US" altLang="zh-CN" dirty="0"/>
          </a:p>
          <a:p>
            <a:r>
              <a:rPr lang="zh-CN" altLang="en-US" dirty="0"/>
              <a:t>①：如果参数传递</a:t>
            </a:r>
            <a:r>
              <a:rPr lang="zh-CN" altLang="en-US"/>
              <a:t>的是 </a:t>
            </a:r>
            <a:r>
              <a:rPr lang="en-US" altLang="zh-CN">
                <a:solidFill>
                  <a:srgbClr val="C00000"/>
                </a:solidFill>
              </a:rPr>
              <a:t>true </a:t>
            </a:r>
            <a:r>
              <a:rPr lang="zh-CN" altLang="en-US"/>
              <a:t>或者</a:t>
            </a:r>
            <a:r>
              <a:rPr lang="zh-CN" altLang="en-US" dirty="0">
                <a:solidFill>
                  <a:srgbClr val="C00000"/>
                </a:solidFill>
              </a:rPr>
              <a:t>无参数</a:t>
            </a:r>
            <a:r>
              <a:rPr lang="zh-CN" altLang="en-US" dirty="0"/>
              <a:t>，则输出 一个随机</a:t>
            </a:r>
            <a:r>
              <a:rPr lang="zh-CN" altLang="en-US" dirty="0">
                <a:solidFill>
                  <a:srgbClr val="C00000"/>
                </a:solidFill>
              </a:rPr>
              <a:t>十六进制</a:t>
            </a:r>
            <a:r>
              <a:rPr lang="zh-CN" altLang="en-US" dirty="0"/>
              <a:t>的颜色</a:t>
            </a:r>
            <a:endParaRPr lang="en-US" altLang="zh-CN" dirty="0"/>
          </a:p>
          <a:p>
            <a:r>
              <a:rPr lang="zh-CN" altLang="en-US" dirty="0"/>
              <a:t>②：如果参数传递</a:t>
            </a:r>
            <a:r>
              <a:rPr lang="zh-CN" altLang="en-US"/>
              <a:t>的是 </a:t>
            </a:r>
            <a:r>
              <a:rPr lang="en-US" altLang="zh-CN">
                <a:solidFill>
                  <a:srgbClr val="C00000"/>
                </a:solidFill>
              </a:rPr>
              <a:t>false </a:t>
            </a:r>
            <a:r>
              <a:rPr lang="zh-CN" altLang="en-US"/>
              <a:t>，</a:t>
            </a:r>
            <a:r>
              <a:rPr lang="zh-CN" altLang="en-US" dirty="0"/>
              <a:t>则输出 一个随机</a:t>
            </a:r>
            <a:r>
              <a:rPr lang="en-US" altLang="zh-CN" dirty="0" err="1">
                <a:solidFill>
                  <a:srgbClr val="C00000"/>
                </a:solidFill>
              </a:rPr>
              <a:t>rgb</a:t>
            </a:r>
            <a:r>
              <a:rPr lang="zh-CN" altLang="en-US" dirty="0"/>
              <a:t>的颜色</a:t>
            </a:r>
            <a:endParaRPr lang="en-US" altLang="zh-CN" dirty="0"/>
          </a:p>
          <a:p>
            <a:r>
              <a:rPr lang="zh-CN" altLang="en-US" dirty="0"/>
              <a:t>③：</a:t>
            </a:r>
            <a:r>
              <a:rPr lang="zh-CN" altLang="en-US"/>
              <a:t>格式：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313145" y="3610826"/>
            <a:ext cx="7817683" cy="21698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getRandomColor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 // 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内容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getRandomColor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))    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// #ffffff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log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getRandomColor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))   </a:t>
            </a:r>
            <a:r>
              <a:rPr lang="en-US" altLang="zh-CN" i="1">
                <a:solidFill>
                  <a:srgbClr val="7F848E"/>
                </a:solidFill>
                <a:latin typeface="Consolas" panose="020B0609020204030204" pitchFamily="49" charset="0"/>
              </a:rPr>
              <a:t>// rgb(255,255,255)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生成随机颜色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该函数接收一个布尔类型参数，表示颜色的格式是十六进制还是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格式。</a:t>
            </a:r>
            <a:endParaRPr lang="en-US" altLang="zh-CN" dirty="0"/>
          </a:p>
          <a:p>
            <a:r>
              <a:rPr lang="zh-CN" altLang="en-US" b="1"/>
              <a:t>分析：</a:t>
            </a:r>
            <a:endParaRPr lang="en-US" altLang="zh-CN" b="1"/>
          </a:p>
          <a:p>
            <a:r>
              <a:rPr lang="zh-CN" altLang="en-US"/>
              <a:t>①： 封装颜色函数 </a:t>
            </a:r>
            <a:r>
              <a:rPr lang="en-US" altLang="zh-CN">
                <a:solidFill>
                  <a:srgbClr val="C00000"/>
                </a:solidFill>
              </a:rPr>
              <a:t>getRandomColor</a:t>
            </a:r>
          </a:p>
          <a:p>
            <a:r>
              <a:rPr lang="zh-CN" altLang="en-US">
                <a:solidFill>
                  <a:schemeClr val="tx1"/>
                </a:solidFill>
              </a:rPr>
              <a:t>②： 返回 </a:t>
            </a:r>
            <a:r>
              <a:rPr lang="en-US" altLang="zh-CN">
                <a:solidFill>
                  <a:srgbClr val="C00000"/>
                </a:solidFill>
              </a:rPr>
              <a:t>rgb </a:t>
            </a:r>
            <a:r>
              <a:rPr lang="zh-CN" altLang="en-US">
                <a:solidFill>
                  <a:schemeClr val="tx1"/>
                </a:solidFill>
              </a:rPr>
              <a:t>格式颜色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③： 返回 </a:t>
            </a:r>
            <a:r>
              <a:rPr lang="en-US" altLang="zh-CN">
                <a:solidFill>
                  <a:srgbClr val="C00000"/>
                </a:solidFill>
              </a:rPr>
              <a:t>#ffffff </a:t>
            </a:r>
            <a:r>
              <a:rPr lang="zh-CN" altLang="en-US">
                <a:solidFill>
                  <a:schemeClr val="tx1"/>
                </a:solidFill>
              </a:rPr>
              <a:t>格式颜色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生成随机颜色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该函数接收一个布尔类型参数，表示颜色的格式是十六进制还是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格式。</a:t>
            </a:r>
            <a:endParaRPr lang="en-US" altLang="zh-CN" dirty="0"/>
          </a:p>
          <a:p>
            <a:r>
              <a:rPr lang="zh-CN" altLang="en-US" b="1" dirty="0"/>
              <a:t>分析：</a:t>
            </a:r>
          </a:p>
          <a:p>
            <a:r>
              <a:rPr lang="en-US" altLang="zh-CN"/>
              <a:t>rgb</a:t>
            </a:r>
            <a:r>
              <a:rPr lang="zh-CN" altLang="en-US" dirty="0"/>
              <a:t>颜色格式为</a:t>
            </a:r>
            <a:r>
              <a:rPr lang="en-US" altLang="zh-CN" dirty="0"/>
              <a:t>: </a:t>
            </a:r>
            <a:r>
              <a:rPr lang="en-US" altLang="zh-CN"/>
              <a:t> 'rgb(255, 255, 255) '</a:t>
            </a:r>
            <a:r>
              <a:rPr lang="en-US" altLang="zh-CN" dirty="0"/>
              <a:t>  </a:t>
            </a:r>
            <a:r>
              <a:rPr lang="zh-CN" altLang="en-US" dirty="0"/>
              <a:t>其中</a:t>
            </a:r>
            <a:r>
              <a:rPr lang="en-US" altLang="zh-CN" dirty="0"/>
              <a:t>255</a:t>
            </a:r>
            <a:r>
              <a:rPr lang="zh-CN" altLang="en-US" dirty="0"/>
              <a:t>可以是任意</a:t>
            </a:r>
            <a:r>
              <a:rPr lang="en-US" altLang="zh-CN" dirty="0">
                <a:solidFill>
                  <a:srgbClr val="C00000"/>
                </a:solidFill>
              </a:rPr>
              <a:t>0-255</a:t>
            </a:r>
            <a:r>
              <a:rPr lang="zh-CN" altLang="en-US" dirty="0"/>
              <a:t>之间的数字</a:t>
            </a:r>
            <a:endParaRPr lang="en-US" altLang="zh-CN" dirty="0"/>
          </a:p>
          <a:p>
            <a:r>
              <a:rPr lang="zh-CN" altLang="en-US" b="1" dirty="0"/>
              <a:t>步骤：</a:t>
            </a:r>
            <a:endParaRPr lang="en-US" altLang="zh-CN" b="1" dirty="0"/>
          </a:p>
          <a:p>
            <a:r>
              <a:rPr lang="zh-CN" altLang="en-US"/>
              <a:t>①：利用</a:t>
            </a:r>
            <a:r>
              <a:rPr lang="en-US" altLang="zh-CN"/>
              <a:t>random</a:t>
            </a:r>
            <a:r>
              <a:rPr lang="zh-CN" altLang="en-US"/>
              <a:t>随机生成 </a:t>
            </a:r>
            <a:r>
              <a:rPr lang="en-US" altLang="zh-CN">
                <a:solidFill>
                  <a:srgbClr val="C00000"/>
                </a:solidFill>
              </a:rPr>
              <a:t>3 </a:t>
            </a:r>
            <a:r>
              <a:rPr lang="zh-CN" altLang="en-US">
                <a:solidFill>
                  <a:srgbClr val="C00000"/>
                </a:solidFill>
              </a:rPr>
              <a:t>个 </a:t>
            </a:r>
            <a:r>
              <a:rPr lang="en-US" altLang="zh-CN">
                <a:solidFill>
                  <a:srgbClr val="C00000"/>
                </a:solidFill>
              </a:rPr>
              <a:t>0 ~ 255 </a:t>
            </a:r>
            <a:r>
              <a:rPr lang="zh-CN" altLang="en-US">
                <a:solidFill>
                  <a:srgbClr val="C00000"/>
                </a:solidFill>
              </a:rPr>
              <a:t>之间的整数</a:t>
            </a:r>
            <a:r>
              <a:rPr lang="zh-CN" altLang="en-US"/>
              <a:t>，</a:t>
            </a:r>
            <a:r>
              <a:rPr lang="zh-CN" altLang="en-US" dirty="0"/>
              <a:t>分别</a:t>
            </a:r>
            <a:r>
              <a:rPr lang="zh-CN" altLang="en-US"/>
              <a:t>作为 </a:t>
            </a:r>
            <a:r>
              <a:rPr lang="en-US" altLang="zh-CN"/>
              <a:t>rgb </a:t>
            </a:r>
            <a:r>
              <a:rPr lang="zh-CN" altLang="en-US" dirty="0">
                <a:solidFill>
                  <a:srgbClr val="C00000"/>
                </a:solidFill>
              </a:rPr>
              <a:t>三</a:t>
            </a:r>
            <a:r>
              <a:rPr lang="zh-CN" altLang="en-US">
                <a:solidFill>
                  <a:srgbClr val="C00000"/>
                </a:solidFill>
              </a:rPr>
              <a:t>个颜色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②：把变量利用模板字符串 </a:t>
            </a:r>
            <a:r>
              <a:rPr lang="en-US" altLang="zh-CN"/>
              <a:t>`</a:t>
            </a:r>
            <a:r>
              <a:rPr lang="en-US" altLang="zh-CN">
                <a:solidFill>
                  <a:srgbClr val="C00000"/>
                </a:solidFill>
              </a:rPr>
              <a:t>rgb(255, 255, 255)` </a:t>
            </a:r>
            <a:r>
              <a:rPr lang="zh-CN" altLang="en-US">
                <a:solidFill>
                  <a:srgbClr val="C00000"/>
                </a:solidFill>
              </a:rPr>
              <a:t>填充</a:t>
            </a:r>
            <a:r>
              <a:rPr lang="zh-CN" altLang="en-US">
                <a:solidFill>
                  <a:schemeClr val="tx1"/>
                </a:solidFill>
              </a:rPr>
              <a:t>并返回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生成随机颜色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该函数接收一个布尔类型参数，表示颜色的格式是十六进制还是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格式。</a:t>
            </a:r>
            <a:endParaRPr lang="en-US" altLang="zh-CN" dirty="0"/>
          </a:p>
          <a:p>
            <a:r>
              <a:rPr lang="zh-CN" altLang="en-US" b="1"/>
              <a:t>分析：</a:t>
            </a:r>
            <a:endParaRPr lang="en-US" altLang="zh-CN" b="1"/>
          </a:p>
          <a:p>
            <a:r>
              <a:rPr lang="zh-CN" altLang="en-US"/>
              <a:t>①： 封装颜色函数 </a:t>
            </a:r>
            <a:r>
              <a:rPr lang="en-US" altLang="zh-CN">
                <a:solidFill>
                  <a:srgbClr val="C00000"/>
                </a:solidFill>
              </a:rPr>
              <a:t>getRandomColor</a:t>
            </a:r>
          </a:p>
          <a:p>
            <a:r>
              <a:rPr lang="zh-CN" altLang="en-US">
                <a:solidFill>
                  <a:schemeClr val="tx1"/>
                </a:solidFill>
              </a:rPr>
              <a:t>②： 返回 </a:t>
            </a:r>
            <a:r>
              <a:rPr lang="en-US" altLang="zh-CN">
                <a:solidFill>
                  <a:srgbClr val="C00000"/>
                </a:solidFill>
              </a:rPr>
              <a:t>rgb </a:t>
            </a:r>
            <a:r>
              <a:rPr lang="zh-CN" altLang="en-US">
                <a:solidFill>
                  <a:schemeClr val="tx1"/>
                </a:solidFill>
              </a:rPr>
              <a:t>格式颜色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③： 返回 </a:t>
            </a:r>
            <a:r>
              <a:rPr lang="en-US" altLang="zh-CN">
                <a:solidFill>
                  <a:srgbClr val="C00000"/>
                </a:solidFill>
              </a:rPr>
              <a:t>#ffffff </a:t>
            </a:r>
            <a:r>
              <a:rPr lang="zh-CN" altLang="en-US">
                <a:solidFill>
                  <a:schemeClr val="tx1"/>
                </a:solidFill>
              </a:rPr>
              <a:t>格式颜色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94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生成随机颜色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该函数接收一个布尔类型参数，表示颜色的格式是十六进制还是</a:t>
            </a:r>
            <a:r>
              <a:rPr lang="en-US" altLang="zh-CN" dirty="0" err="1"/>
              <a:t>rgb</a:t>
            </a:r>
            <a:r>
              <a:rPr lang="zh-CN" altLang="en-US" dirty="0"/>
              <a:t>格式。</a:t>
            </a:r>
            <a:endParaRPr lang="en-US" altLang="zh-CN" dirty="0"/>
          </a:p>
          <a:p>
            <a:r>
              <a:rPr lang="zh-CN" altLang="en-US" b="1" dirty="0"/>
              <a:t>分析：</a:t>
            </a:r>
          </a:p>
          <a:p>
            <a:r>
              <a:rPr lang="en-US" altLang="zh-CN"/>
              <a:t>16</a:t>
            </a:r>
            <a:r>
              <a:rPr lang="zh-CN" altLang="en-US" dirty="0"/>
              <a:t>进制颜色格式为</a:t>
            </a:r>
            <a:r>
              <a:rPr lang="en-US" altLang="zh-CN" dirty="0"/>
              <a:t>: </a:t>
            </a:r>
            <a:r>
              <a:rPr lang="en-US" altLang="zh-CN"/>
              <a:t> '#00ffff</a:t>
            </a:r>
            <a:r>
              <a:rPr lang="en-US" altLang="zh-CN" dirty="0"/>
              <a:t>'   </a:t>
            </a:r>
            <a:r>
              <a:rPr lang="zh-CN" altLang="en-US" dirty="0"/>
              <a:t>其中</a:t>
            </a:r>
            <a:r>
              <a:rPr lang="en-US" altLang="zh-CN" dirty="0"/>
              <a:t>f</a:t>
            </a:r>
            <a:r>
              <a:rPr lang="zh-CN" altLang="en-US" dirty="0"/>
              <a:t>可以是</a:t>
            </a:r>
            <a:r>
              <a:rPr lang="zh-CN" altLang="en-US"/>
              <a:t>任意 </a:t>
            </a:r>
            <a:r>
              <a:rPr lang="en-US" altLang="zh-CN">
                <a:solidFill>
                  <a:srgbClr val="C00000"/>
                </a:solidFill>
              </a:rPr>
              <a:t>0-f </a:t>
            </a:r>
            <a:r>
              <a:rPr lang="zh-CN" altLang="en-US"/>
              <a:t>之间</a:t>
            </a:r>
            <a:r>
              <a:rPr lang="zh-CN" altLang="en-US" dirty="0"/>
              <a:t>的字符</a:t>
            </a:r>
            <a:r>
              <a:rPr lang="en-US" altLang="zh-CN" dirty="0"/>
              <a:t>,</a:t>
            </a:r>
            <a:r>
              <a:rPr lang="zh-CN" altLang="en-US" dirty="0"/>
              <a:t>需要用到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da-DK" altLang="zh-CN"/>
              <a:t>let </a:t>
            </a:r>
            <a:r>
              <a:rPr lang="da-DK" altLang="zh-CN" dirty="0"/>
              <a:t>arr = </a:t>
            </a:r>
            <a:r>
              <a:rPr lang="da-DK" altLang="zh-CN" dirty="0">
                <a:solidFill>
                  <a:srgbClr val="C00000"/>
                </a:solidFill>
              </a:rPr>
              <a:t>['0', '1', '2', '3', '4', '5', '6', '7', '8', '9', 'a', 'b', 'c', 'd', 'e', 'f']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b="1"/>
              <a:t>步骤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/>
              <a:t>①：处理</a:t>
            </a:r>
            <a:r>
              <a:rPr lang="en-US" altLang="zh-CN" dirty="0"/>
              <a:t>16</a:t>
            </a:r>
            <a:r>
              <a:rPr lang="zh-CN" altLang="en-US" dirty="0"/>
              <a:t>进制颜色，核心思想是循环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次</a:t>
            </a:r>
            <a:r>
              <a:rPr lang="zh-CN" altLang="en-US" dirty="0"/>
              <a:t>，生成随机的</a:t>
            </a:r>
            <a:r>
              <a:rPr lang="en-US" altLang="zh-CN" dirty="0"/>
              <a:t>6</a:t>
            </a:r>
            <a:r>
              <a:rPr lang="zh-CN" altLang="en-US" dirty="0"/>
              <a:t>个数字（取值范围</a:t>
            </a:r>
            <a:r>
              <a:rPr lang="en-US" altLang="zh-CN"/>
              <a:t>0~15</a:t>
            </a:r>
            <a:r>
              <a:rPr lang="zh-CN" altLang="en-US"/>
              <a:t>），</a:t>
            </a:r>
            <a:endParaRPr lang="en-US" altLang="zh-CN"/>
          </a:p>
          <a:p>
            <a:r>
              <a:rPr lang="zh-CN" altLang="en-US"/>
              <a:t>②：根据</a:t>
            </a:r>
            <a:r>
              <a:rPr lang="zh-CN" altLang="en-US" dirty="0"/>
              <a:t>这个数字去找数组的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拼接到字符串</a:t>
            </a:r>
            <a:r>
              <a:rPr lang="zh-CN" altLang="en-US"/>
              <a:t>里面，并且返回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84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数据类型存储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学成在线页面渲染案例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需求：根据数据渲染列表页面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2" y="2344667"/>
            <a:ext cx="7643589" cy="391870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en-US" altLang="zh-CN"/>
              <a:t>-Object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对象</a:t>
            </a:r>
            <a:r>
              <a:rPr lang="zh-CN" altLang="en-US"/>
              <a:t>（</a:t>
            </a:r>
            <a:r>
              <a:rPr lang="en-US" altLang="zh-CN"/>
              <a:t>Object</a:t>
            </a:r>
            <a:r>
              <a:rPr lang="zh-CN" altLang="en-US"/>
              <a:t>）：</a:t>
            </a:r>
            <a:r>
              <a:rPr lang="en-US" altLang="zh-CN"/>
              <a:t>JavaScript</a:t>
            </a:r>
            <a:r>
              <a:rPr lang="zh-CN" altLang="en-US"/>
              <a:t>里的一种</a:t>
            </a:r>
            <a:r>
              <a:rPr lang="zh-CN" altLang="en-US">
                <a:solidFill>
                  <a:srgbClr val="C00000"/>
                </a:solidFill>
              </a:rPr>
              <a:t>数据类型（引用类型）</a:t>
            </a:r>
            <a:r>
              <a:rPr lang="zh-CN" altLang="en-US"/>
              <a:t>，也是用于</a:t>
            </a:r>
            <a:r>
              <a:rPr lang="zh-CN" altLang="en-US">
                <a:solidFill>
                  <a:srgbClr val="C00000"/>
                </a:solidFill>
              </a:rPr>
              <a:t>存储数据</a:t>
            </a:r>
            <a:r>
              <a:rPr lang="zh-CN" altLang="en-US"/>
              <a:t>的</a:t>
            </a:r>
            <a:endParaRPr lang="en-US" altLang="zh-CN"/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好处：</a:t>
            </a:r>
            <a:r>
              <a:rPr lang="zh-CN" altLang="en-US">
                <a:solidFill>
                  <a:schemeClr val="tx1"/>
                </a:solidFill>
              </a:rPr>
              <a:t>可以用来详细的描述某个事物，是用</a:t>
            </a:r>
            <a:r>
              <a:rPr lang="zh-CN" altLang="en-US">
                <a:solidFill>
                  <a:srgbClr val="C00000"/>
                </a:solidFill>
              </a:rPr>
              <a:t>键值对</a:t>
            </a:r>
            <a:r>
              <a:rPr lang="zh-CN" altLang="en-US">
                <a:solidFill>
                  <a:schemeClr val="tx1"/>
                </a:solidFill>
              </a:rPr>
              <a:t>形式存储语义更明了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对象数据是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的，数组有序的 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：声明对象使用大括号，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大括号就是对象字面量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08" y="5656314"/>
            <a:ext cx="3287692" cy="596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249" y="2964983"/>
            <a:ext cx="1825506" cy="221410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79" y="3870593"/>
            <a:ext cx="3068925" cy="382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134316"/>
            <a:ext cx="2845172" cy="1657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学成在线页面渲染案例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需求：根据数据渲染列表页面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：根据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对象数组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渲染页面</a:t>
            </a:r>
            <a:b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②：核心利用循环来做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字符串拼接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生成多个标签，然后添加到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容器中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渲染页面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09533" y="1095666"/>
            <a:ext cx="6300000" cy="3484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数据类型存储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/>
              <a:t>JS </a:t>
            </a:r>
            <a:r>
              <a:rPr lang="zh-CN" altLang="en-US" b="1"/>
              <a:t>数据类型整体分为两大类：</a:t>
            </a:r>
            <a:endParaRPr lang="en-US" altLang="zh-CN" b="1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基本数据类型（简单数据类型）</a:t>
            </a:r>
            <a:endParaRPr lang="en-US" altLang="zh-CN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引用数据类型（复杂数据类型）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数据类型小结</a:t>
            </a:r>
          </a:p>
        </p:txBody>
      </p:sp>
      <p:sp>
        <p:nvSpPr>
          <p:cNvPr id="8" name="Freeform 46"/>
          <p:cNvSpPr/>
          <p:nvPr/>
        </p:nvSpPr>
        <p:spPr bwMode="auto">
          <a:xfrm>
            <a:off x="2544882" y="2610239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46"/>
          <p:cNvSpPr/>
          <p:nvPr/>
        </p:nvSpPr>
        <p:spPr bwMode="auto">
          <a:xfrm>
            <a:off x="6430090" y="2610239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1179331" y="3610511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基本数据类型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9127214" y="3623253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引用数据类型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381629" y="3619724"/>
            <a:ext cx="2155575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number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数字型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string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字符串型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 err="1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boolean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布尔型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undefined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未定义型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null  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空类型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690102" y="4235260"/>
            <a:ext cx="248449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Object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、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Function</a:t>
            </a:r>
            <a:r>
              <a:rPr lang="zh-CN" altLang="en-US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、</a:t>
            </a:r>
            <a:r>
              <a:rPr lang="en-US" altLang="zh-CN" sz="14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内存中堆栈空间分配区别：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2361" y="1624331"/>
            <a:ext cx="10720800" cy="4550400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栈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访问速度快，基本数据类型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存放到栈里面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堆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存储容量大，引用数据类型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存放到堆里面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5667" y="3064934"/>
            <a:ext cx="6688665" cy="292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2648313" y="3327398"/>
            <a:ext cx="1617134" cy="2396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6" name="椭圆 5"/>
          <p:cNvSpPr/>
          <p:nvPr/>
        </p:nvSpPr>
        <p:spPr>
          <a:xfrm>
            <a:off x="5748865" y="3428998"/>
            <a:ext cx="2489202" cy="21928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15023" y="4902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1896" y="4902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</a:t>
            </a:r>
            <a:endParaRPr lang="zh-CN" altLang="en-US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内存中堆栈空间分配区别：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2361" y="1624331"/>
            <a:ext cx="10720800" cy="4550400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栈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访问速度快，基本数据类型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存放到栈里面</a:t>
            </a:r>
            <a:endParaRPr lang="zh-CN" altLang="en-US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堆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存储容量大，引用数据类型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存放到堆里面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35667" y="3064934"/>
            <a:ext cx="6688665" cy="292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2648313" y="3327398"/>
            <a:ext cx="1617134" cy="23960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6" name="椭圆 5"/>
          <p:cNvSpPr/>
          <p:nvPr/>
        </p:nvSpPr>
        <p:spPr>
          <a:xfrm>
            <a:off x="5748865" y="3428998"/>
            <a:ext cx="2489202" cy="21928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/>
              <a:t>堆</a:t>
            </a:r>
          </a:p>
        </p:txBody>
      </p:sp>
      <p:sp>
        <p:nvSpPr>
          <p:cNvPr id="8" name="矩形 7"/>
          <p:cNvSpPr/>
          <p:nvPr/>
        </p:nvSpPr>
        <p:spPr>
          <a:xfrm>
            <a:off x="2937931" y="3759831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</a:t>
            </a:r>
          </a:p>
        </p:txBody>
      </p:sp>
      <p:sp>
        <p:nvSpPr>
          <p:cNvPr id="10" name="矩形 9"/>
          <p:cNvSpPr/>
          <p:nvPr/>
        </p:nvSpPr>
        <p:spPr>
          <a:xfrm>
            <a:off x="2937931" y="4148555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2937931" y="4537279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布尔</a:t>
            </a:r>
          </a:p>
        </p:txBody>
      </p:sp>
      <p:sp>
        <p:nvSpPr>
          <p:cNvPr id="12" name="矩形 11"/>
          <p:cNvSpPr/>
          <p:nvPr/>
        </p:nvSpPr>
        <p:spPr>
          <a:xfrm>
            <a:off x="2937931" y="4926003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7931" y="5314728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4299" y="4317708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</a:p>
        </p:txBody>
      </p:sp>
      <p:sp>
        <p:nvSpPr>
          <p:cNvPr id="15" name="矩形 14"/>
          <p:cNvSpPr/>
          <p:nvPr/>
        </p:nvSpPr>
        <p:spPr>
          <a:xfrm>
            <a:off x="6464299" y="4702130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</a:p>
        </p:txBody>
      </p:sp>
      <p:sp>
        <p:nvSpPr>
          <p:cNvPr id="16" name="矩形 15"/>
          <p:cNvSpPr/>
          <p:nvPr/>
        </p:nvSpPr>
        <p:spPr>
          <a:xfrm>
            <a:off x="6464299" y="5086552"/>
            <a:ext cx="1058334" cy="27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基本类型内存分配</a:t>
            </a:r>
            <a:r>
              <a:rPr lang="en-US" altLang="zh-CN"/>
              <a:t>-</a:t>
            </a:r>
            <a:r>
              <a:rPr lang="zh-CN" altLang="en-US"/>
              <a:t>栈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38137" y="1763563"/>
            <a:ext cx="10720800" cy="4550400"/>
          </a:xfrm>
        </p:spPr>
        <p:txBody>
          <a:bodyPr/>
          <a:lstStyle/>
          <a:p>
            <a:pPr marL="228600" indent="-22860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基本数据类型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数据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直接存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放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栈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空间中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优点：访问速度快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65829" y="2924270"/>
            <a:ext cx="6111089" cy="279752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4663515" y="3150606"/>
            <a:ext cx="1539089" cy="23448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13" name="矩形 12"/>
          <p:cNvSpPr/>
          <p:nvPr/>
        </p:nvSpPr>
        <p:spPr>
          <a:xfrm>
            <a:off x="4870765" y="3331675"/>
            <a:ext cx="1113576" cy="316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18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1560" y="364854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 age = 18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6" name="直接箭头连接符 15"/>
          <p:cNvCxnSpPr>
            <a:stCxn id="14" idx="3"/>
            <a:endCxn id="19" idx="1"/>
          </p:cNvCxnSpPr>
          <p:nvPr/>
        </p:nvCxnSpPr>
        <p:spPr>
          <a:xfrm flipV="1">
            <a:off x="2535266" y="3500952"/>
            <a:ext cx="763401" cy="3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98667" y="333167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/>
          <p:cNvCxnSpPr>
            <a:stCxn id="19" idx="3"/>
            <a:endCxn id="13" idx="1"/>
          </p:cNvCxnSpPr>
          <p:nvPr/>
        </p:nvCxnSpPr>
        <p:spPr>
          <a:xfrm flipV="1">
            <a:off x="3856833" y="3490111"/>
            <a:ext cx="1013932" cy="1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引用类型内存分配</a:t>
            </a:r>
            <a:r>
              <a:rPr lang="en-US" altLang="zh-CN"/>
              <a:t>-</a:t>
            </a:r>
            <a:r>
              <a:rPr lang="zh-CN" altLang="en-US"/>
              <a:t>堆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38137" y="1763563"/>
            <a:ext cx="10720800" cy="4550400"/>
          </a:xfrm>
        </p:spPr>
        <p:txBody>
          <a:bodyPr/>
          <a:lstStyle/>
          <a:p>
            <a:pPr marL="228600" indent="-22860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引用类型（复杂数据类型）：如 Object、Array、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Function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等</a:t>
            </a:r>
          </a:p>
          <a:p>
            <a:pPr marL="228600" indent="-22860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引用类型变量（栈空间）里存放的是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地址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，真正数据存放在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堆空间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28600" indent="-228600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优点：容量大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65829" y="2924270"/>
            <a:ext cx="6111089" cy="279752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63515" y="3150606"/>
            <a:ext cx="1539089" cy="23448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栈</a:t>
            </a:r>
          </a:p>
        </p:txBody>
      </p:sp>
      <p:sp>
        <p:nvSpPr>
          <p:cNvPr id="13" name="矩形 12"/>
          <p:cNvSpPr/>
          <p:nvPr/>
        </p:nvSpPr>
        <p:spPr>
          <a:xfrm>
            <a:off x="4870765" y="3331675"/>
            <a:ext cx="1113576" cy="316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0x112233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4436" y="3690166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 arr = [1, 2]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06759" y="3337081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/>
          <p:cNvCxnSpPr>
            <a:stCxn id="19" idx="3"/>
            <a:endCxn id="13" idx="1"/>
          </p:cNvCxnSpPr>
          <p:nvPr/>
        </p:nvCxnSpPr>
        <p:spPr>
          <a:xfrm flipV="1">
            <a:off x="3844086" y="3490111"/>
            <a:ext cx="1026679" cy="4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877629" y="3302252"/>
            <a:ext cx="2607398" cy="2041556"/>
          </a:xfrm>
          <a:prstGeom prst="ellipse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堆</a:t>
            </a:r>
          </a:p>
        </p:txBody>
      </p:sp>
      <p:cxnSp>
        <p:nvCxnSpPr>
          <p:cNvPr id="15" name="直接箭头连接符 14"/>
          <p:cNvCxnSpPr>
            <a:stCxn id="13" idx="3"/>
            <a:endCxn id="17" idx="1"/>
          </p:cNvCxnSpPr>
          <p:nvPr/>
        </p:nvCxnSpPr>
        <p:spPr>
          <a:xfrm>
            <a:off x="5984341" y="3490111"/>
            <a:ext cx="1644113" cy="35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628454" y="3648547"/>
            <a:ext cx="118056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[1, 2]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9" grpId="0"/>
      <p:bldP spid="2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95" y="1067105"/>
            <a:ext cx="3723809" cy="4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16983" y="1657773"/>
            <a:ext cx="7531083" cy="2575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基本数据类型存放内存哪个位置？ 引用数据类型呢？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基本数据类型放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里面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引用数据类型放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里面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赋值变量时，基本数据类型存放的是什么？ 引用数据类型呢？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基本数据类型赋值的是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引用数据类型赋值的是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89" y="4555068"/>
            <a:ext cx="3749311" cy="18296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43" y="4555068"/>
            <a:ext cx="3947879" cy="18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变量声明总结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/>
              <a:t>变量声明有三个 </a:t>
            </a:r>
            <a:r>
              <a:rPr lang="en-US" altLang="zh-CN" dirty="0" err="1"/>
              <a:t>var</a:t>
            </a:r>
            <a:r>
              <a:rPr lang="en-US" altLang="zh-CN" dirty="0"/>
              <a:t>   let  </a:t>
            </a:r>
            <a:r>
              <a:rPr lang="zh-CN" altLang="en-US"/>
              <a:t>和 </a:t>
            </a:r>
            <a:r>
              <a:rPr lang="en-US" altLang="zh-CN"/>
              <a:t>const</a:t>
            </a:r>
            <a:r>
              <a:rPr lang="zh-CN" altLang="en-US"/>
              <a:t>，我们应该用哪个呢？</a:t>
            </a:r>
            <a:endParaRPr lang="zh-CN" altLang="en-US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首先 </a:t>
            </a:r>
            <a:r>
              <a:rPr lang="en-US" altLang="zh-CN" sz="1600"/>
              <a:t>var </a:t>
            </a:r>
            <a:r>
              <a:rPr lang="zh-CN" altLang="en-US" sz="1600" dirty="0"/>
              <a:t>先排除，老派写法，问题很多，可以淘汰掉</a:t>
            </a:r>
            <a:r>
              <a:rPr lang="en-US" altLang="zh-CN" sz="1600" dirty="0"/>
              <a:t>…</a:t>
            </a:r>
          </a:p>
          <a:p>
            <a:pPr marL="276225" indent="-276225"/>
            <a:r>
              <a:rPr lang="en-US" altLang="zh-CN" b="1" dirty="0"/>
              <a:t>let  or  </a:t>
            </a:r>
            <a:r>
              <a:rPr lang="en-US" altLang="zh-CN" b="1" dirty="0" err="1"/>
              <a:t>const</a:t>
            </a:r>
            <a:r>
              <a:rPr lang="en-US" altLang="zh-CN" b="1" dirty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建议： 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优先</a:t>
            </a:r>
            <a:r>
              <a:rPr lang="zh-CN" altLang="en-US" dirty="0"/>
              <a:t>，尽量使用</a:t>
            </a:r>
            <a:r>
              <a:rPr lang="en-US" altLang="zh-CN" dirty="0" err="1"/>
              <a:t>const</a:t>
            </a:r>
            <a:r>
              <a:rPr lang="zh-CN" altLang="en-US" dirty="0"/>
              <a:t>，原因</a:t>
            </a:r>
            <a:r>
              <a:rPr lang="zh-CN" altLang="en-US"/>
              <a:t>是：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很多变量声明的时候明确不会</a:t>
            </a:r>
            <a:r>
              <a:rPr lang="zh-CN" altLang="en-US" dirty="0"/>
              <a:t>被更改</a:t>
            </a:r>
            <a:r>
              <a:rPr lang="zh-CN" altLang="en-US"/>
              <a:t>了，为了安全性，那</a:t>
            </a:r>
            <a:r>
              <a:rPr lang="zh-CN" altLang="en-US" dirty="0"/>
              <a:t>为什么</a:t>
            </a:r>
            <a:r>
              <a:rPr lang="zh-CN" altLang="en-US"/>
              <a:t>不用 </a:t>
            </a:r>
            <a:r>
              <a:rPr lang="en-US" altLang="zh-CN"/>
              <a:t>const </a:t>
            </a:r>
            <a:r>
              <a:rPr lang="zh-CN" altLang="en-US"/>
              <a:t>呢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实际开发中也是</a:t>
            </a:r>
            <a:r>
              <a:rPr lang="zh-CN" altLang="en-US"/>
              <a:t>，比如 </a:t>
            </a:r>
            <a:r>
              <a:rPr lang="en-US" altLang="zh-CN"/>
              <a:t>React</a:t>
            </a:r>
            <a:r>
              <a:rPr lang="zh-CN" altLang="en-US"/>
              <a:t>、</a:t>
            </a:r>
            <a:r>
              <a:rPr lang="en-US" altLang="zh-CN"/>
              <a:t>Vue</a:t>
            </a:r>
            <a:r>
              <a:rPr lang="zh-CN" altLang="en-US"/>
              <a:t>，基本 </a:t>
            </a:r>
            <a:r>
              <a:rPr lang="en-US" altLang="zh-CN"/>
              <a:t>const </a:t>
            </a:r>
            <a:r>
              <a:rPr lang="zh-CN" altLang="en-US"/>
              <a:t>声明</a:t>
            </a:r>
            <a:endParaRPr lang="en-US" altLang="zh-CN" dirty="0"/>
          </a:p>
          <a:p>
            <a:r>
              <a:rPr lang="zh-CN" altLang="en-US" dirty="0"/>
              <a:t>如果你还在纠结，那么我建议：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有了变量先给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，如果发现它后面是要被修改的，再改为</a:t>
            </a:r>
            <a:r>
              <a:rPr kumimoji="1" lang="en-US" altLang="zh-CN" dirty="0"/>
              <a:t>let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</a:t>
            </a:r>
            <a:r>
              <a:rPr lang="en-US" altLang="zh-CN"/>
              <a:t>-Object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347262" y="1851064"/>
            <a:ext cx="9497475" cy="4416399"/>
            <a:chOff x="1486101" y="1872330"/>
            <a:chExt cx="9497475" cy="4416399"/>
          </a:xfrm>
        </p:grpSpPr>
        <p:sp>
          <p:nvSpPr>
            <p:cNvPr id="5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菱形 8"/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601425" y="1872330"/>
              <a:ext cx="125170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9"/>
          <p:cNvSpPr txBox="1"/>
          <p:nvPr/>
        </p:nvSpPr>
        <p:spPr>
          <a:xfrm>
            <a:off x="5172484" y="1381412"/>
            <a:ext cx="1851837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对象组成</a:t>
            </a:r>
            <a:endParaRPr lang="zh-CN" altLang="en-US" dirty="0"/>
          </a:p>
        </p:txBody>
      </p:sp>
      <p:sp>
        <p:nvSpPr>
          <p:cNvPr id="12" name="文本占位符 9"/>
          <p:cNvSpPr txBox="1"/>
          <p:nvPr/>
        </p:nvSpPr>
        <p:spPr>
          <a:xfrm>
            <a:off x="2402958" y="2449616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属性</a:t>
            </a:r>
            <a:endParaRPr lang="zh-CN" altLang="en-US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3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14" name="文本占位符 11"/>
          <p:cNvSpPr txBox="1"/>
          <p:nvPr/>
        </p:nvSpPr>
        <p:spPr>
          <a:xfrm>
            <a:off x="1711841" y="3208988"/>
            <a:ext cx="3899141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事物的</a:t>
            </a:r>
            <a:r>
              <a:rPr lang="zh-CN" altLang="en-US">
                <a:solidFill>
                  <a:srgbClr val="C00000"/>
                </a:solidFill>
              </a:rPr>
              <a:t>描述信息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如姓名、身高、年龄、性别等，一般是</a:t>
            </a:r>
            <a:r>
              <a:rPr lang="zh-CN" altLang="en-US">
                <a:solidFill>
                  <a:srgbClr val="C00000"/>
                </a:solidFill>
              </a:rPr>
              <a:t>名词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0" indent="0">
              <a:buNone/>
            </a:pPr>
            <a:endParaRPr lang="zh-CN" altLang="en-US" sz="28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事物的</a:t>
            </a:r>
            <a:r>
              <a:rPr lang="zh-CN" altLang="en-US">
                <a:solidFill>
                  <a:srgbClr val="C00000"/>
                </a:solidFill>
              </a:rPr>
              <a:t>行为性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C00000"/>
                </a:solidFill>
              </a:rPr>
              <a:t>方法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如跑步、唱歌等，一般是</a:t>
            </a:r>
            <a:r>
              <a:rPr lang="zh-CN" altLang="en-US">
                <a:solidFill>
                  <a:srgbClr val="C00000"/>
                </a:solidFill>
              </a:rPr>
              <a:t>动词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28" y="4313390"/>
            <a:ext cx="2627918" cy="1531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21" y="4313390"/>
            <a:ext cx="3296743" cy="1531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zh-CN" altLang="en-US" dirty="0"/>
              <a:t>请问以下的 可不可以把</a:t>
            </a:r>
            <a:r>
              <a:rPr kumimoji="1" lang="en-US" altLang="zh-CN" dirty="0"/>
              <a:t>let </a:t>
            </a:r>
            <a:r>
              <a:rPr kumimoji="1" lang="zh-CN" altLang="en-US" dirty="0"/>
              <a:t>改为 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36" y="2403074"/>
            <a:ext cx="4664901" cy="924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36" y="3619843"/>
            <a:ext cx="3186736" cy="1482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91" y="4361085"/>
            <a:ext cx="1780515" cy="178051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7723540" y="2543388"/>
            <a:ext cx="3968596" cy="1568133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可以，因为它们值没有变过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zh-CN" altLang="en-US" dirty="0"/>
              <a:t>请问以下的 可不可以把</a:t>
            </a:r>
            <a:r>
              <a:rPr kumimoji="1" lang="en-US" altLang="zh-CN" dirty="0"/>
              <a:t>let </a:t>
            </a:r>
            <a:r>
              <a:rPr kumimoji="1" lang="zh-CN" altLang="en-US" dirty="0"/>
              <a:t>改为 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71" y="2310283"/>
            <a:ext cx="3343562" cy="1224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71" y="4037729"/>
            <a:ext cx="4851914" cy="913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云形标注 8"/>
          <p:cNvSpPr/>
          <p:nvPr/>
        </p:nvSpPr>
        <p:spPr>
          <a:xfrm>
            <a:off x="7723539" y="2706986"/>
            <a:ext cx="4308515" cy="1404535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不可以，因为变量重新赋值了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19" y="4315303"/>
            <a:ext cx="1826297" cy="182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zh-CN" altLang="en-US" dirty="0"/>
              <a:t>请问以下的 可不可以把</a:t>
            </a:r>
            <a:r>
              <a:rPr kumimoji="1" lang="en-US" altLang="zh-CN" dirty="0"/>
              <a:t>let </a:t>
            </a:r>
            <a:r>
              <a:rPr kumimoji="1" lang="zh-CN" altLang="en-US" dirty="0"/>
              <a:t>改为 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25" y="2428003"/>
            <a:ext cx="5393376" cy="975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5" y="3674933"/>
            <a:ext cx="4466667" cy="24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58" y="4147059"/>
            <a:ext cx="1856174" cy="1856174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7723540" y="2543388"/>
            <a:ext cx="3968596" cy="1568133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en-US" altLang="zh-CN" dirty="0" err="1"/>
              <a:t>const</a:t>
            </a:r>
            <a:r>
              <a:rPr kumimoji="1" lang="en-US" altLang="zh-CN" dirty="0"/>
              <a:t>  </a:t>
            </a:r>
            <a:r>
              <a:rPr kumimoji="1" lang="zh-CN" altLang="en-US" dirty="0"/>
              <a:t>声明的值不能更改，而且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声明变量的时候需要里面进行初始化</a:t>
            </a:r>
            <a:endParaRPr kumimoji="1" lang="en-US" altLang="zh-CN" dirty="0"/>
          </a:p>
          <a:p>
            <a:r>
              <a:rPr kumimoji="1" lang="zh-CN" altLang="en-US" dirty="0"/>
              <a:t>但是对于引用数据类型，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声明的变量，里面存的不是 值，不是值，不是值，是 </a:t>
            </a:r>
            <a:r>
              <a:rPr kumimoji="1" lang="zh-CN" altLang="en-US" dirty="0">
                <a:solidFill>
                  <a:srgbClr val="C00000"/>
                </a:solidFill>
              </a:rPr>
              <a:t>地址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所以： 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声明的变量不可以修改，本质是说，</a:t>
            </a:r>
            <a:r>
              <a:rPr kumimoji="1" lang="en-US" altLang="zh-CN" dirty="0">
                <a:solidFill>
                  <a:schemeClr val="tx1"/>
                </a:solidFill>
              </a:rPr>
              <a:t>const</a:t>
            </a:r>
            <a:r>
              <a:rPr kumimoji="1" lang="zh-CN" altLang="en-US" dirty="0">
                <a:solidFill>
                  <a:schemeClr val="tx1"/>
                </a:solidFill>
              </a:rPr>
              <a:t>声明的变量 </a:t>
            </a:r>
            <a:r>
              <a:rPr kumimoji="1" lang="zh-CN" altLang="en-US" dirty="0">
                <a:solidFill>
                  <a:srgbClr val="C00000"/>
                </a:solidFill>
              </a:rPr>
              <a:t>地址不能修改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33" y="3966146"/>
            <a:ext cx="3457143" cy="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3970867" y="3866514"/>
            <a:ext cx="6146800" cy="2472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9361" y="4824623"/>
            <a:ext cx="1913466" cy="556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02667" y="4089400"/>
            <a:ext cx="1032933" cy="2052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</a:t>
            </a:r>
          </a:p>
        </p:txBody>
      </p:sp>
      <p:sp>
        <p:nvSpPr>
          <p:cNvPr id="12" name="矩形 11"/>
          <p:cNvSpPr/>
          <p:nvPr/>
        </p:nvSpPr>
        <p:spPr>
          <a:xfrm>
            <a:off x="4531037" y="4216400"/>
            <a:ext cx="802197" cy="313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0x112233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8" idx="3"/>
            <a:endCxn id="12" idx="1"/>
          </p:cNvCxnSpPr>
          <p:nvPr/>
        </p:nvCxnSpPr>
        <p:spPr>
          <a:xfrm flipV="1">
            <a:off x="3122827" y="4373034"/>
            <a:ext cx="1408210" cy="72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23091" y="4186612"/>
            <a:ext cx="3242733" cy="18320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16" name="矩形 15"/>
          <p:cNvSpPr/>
          <p:nvPr/>
        </p:nvSpPr>
        <p:spPr>
          <a:xfrm>
            <a:off x="7037490" y="4354239"/>
            <a:ext cx="1413933" cy="491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[1, 2, 3]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2" idx="3"/>
            <a:endCxn id="16" idx="1"/>
          </p:cNvCxnSpPr>
          <p:nvPr/>
        </p:nvCxnSpPr>
        <p:spPr>
          <a:xfrm>
            <a:off x="5333234" y="4373034"/>
            <a:ext cx="1704256" cy="22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18014" y="4354238"/>
            <a:ext cx="1413933" cy="491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[1, 2, 3]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5" grpId="0" animBg="1"/>
      <p:bldP spid="16" grpId="0" animBg="1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2691" y="1591200"/>
            <a:ext cx="10720800" cy="4550400"/>
          </a:xfrm>
        </p:spPr>
        <p:txBody>
          <a:bodyPr/>
          <a:lstStyle/>
          <a:p>
            <a:r>
              <a:rPr kumimoji="1" lang="zh-CN" altLang="en-US" dirty="0"/>
              <a:t>考考你：下面写法可以吗？</a:t>
            </a: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2" y="2366795"/>
            <a:ext cx="3066667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2" y="3639695"/>
            <a:ext cx="3552381" cy="1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479" y="4074653"/>
            <a:ext cx="1675646" cy="1675646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6929827" y="2048860"/>
            <a:ext cx="3968596" cy="1568133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不可以，它们地址变了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2691" y="1591200"/>
            <a:ext cx="10720800" cy="4550400"/>
          </a:xfrm>
        </p:spPr>
        <p:txBody>
          <a:bodyPr/>
          <a:lstStyle/>
          <a:p>
            <a:r>
              <a:rPr kumimoji="1" lang="zh-CN" altLang="en-US" dirty="0"/>
              <a:t>考考你：下面写法可以吗？</a:t>
            </a: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2" y="2366795"/>
            <a:ext cx="3066667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右箭头 7"/>
          <p:cNvSpPr/>
          <p:nvPr/>
        </p:nvSpPr>
        <p:spPr>
          <a:xfrm>
            <a:off x="5428537" y="4195486"/>
            <a:ext cx="1159933" cy="2370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95" y="2278866"/>
            <a:ext cx="2759385" cy="1135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右箭头 10"/>
          <p:cNvSpPr/>
          <p:nvPr/>
        </p:nvSpPr>
        <p:spPr>
          <a:xfrm>
            <a:off x="5428537" y="2656277"/>
            <a:ext cx="1159933" cy="2370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72" y="617367"/>
            <a:ext cx="2275976" cy="22759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DB8BB1-2EFC-0BE4-AAE9-F139305A5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32" y="3743274"/>
            <a:ext cx="3052370" cy="1306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10AC362-8047-7767-42BC-8AEA4B7A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895" y="3953853"/>
            <a:ext cx="3405706" cy="9573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08516" y="1446106"/>
            <a:ext cx="7531083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以后声明变量我们优先使用哪个？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有了变量先给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，如果发现它后面是要被修改的，再改为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为什么</a:t>
            </a:r>
            <a:r>
              <a:rPr lang="en-US" altLang="zh-CN" dirty="0" err="1"/>
              <a:t>const</a:t>
            </a:r>
            <a:r>
              <a:rPr lang="zh-CN" altLang="en-US" dirty="0"/>
              <a:t>声明的对象可以修改里面的属性？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因为对象是引用类型，里面存储的是地址，只要地址不变，就不会报错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建议数组和对象使用 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来声明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什么时候使用</a:t>
            </a:r>
            <a:r>
              <a:rPr lang="en-US" altLang="zh-CN" dirty="0"/>
              <a:t>let</a:t>
            </a:r>
            <a:r>
              <a:rPr lang="zh-CN" altLang="en-US" dirty="0"/>
              <a:t>声明变量？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变量被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重新赋值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的时候需要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 一个变量进行加减运算，比如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循环中的 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-</a:t>
            </a:r>
            <a:r>
              <a:rPr lang="zh-CN" altLang="en-US"/>
              <a:t>术语解释（导师讲解）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目标：知道一些术语，让自己更专业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1580" y="2393261"/>
          <a:ext cx="10439400" cy="3748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术语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解释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举例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关键字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JavaScript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中有特殊意义的词汇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let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var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if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switch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break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保留字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在目前的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JavaScript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中没意义，但未来可能会具有特殊意义的词汇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标识（标识符）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变量名、函数名的另一种叫法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可以被求值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的代码，一般配合运算符出现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 + 3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age</a:t>
                      </a:r>
                      <a:r>
                        <a:rPr lang="en-US" altLang="zh-CN" sz="1400" baseline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&gt;= 18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语句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一段可执行的代码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if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   for()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对象使用</a:t>
            </a:r>
            <a:r>
              <a:rPr lang="en-US" altLang="zh-CN"/>
              <a:t>-</a:t>
            </a:r>
            <a:r>
              <a:rPr lang="zh-CN" altLang="en-US"/>
              <a:t>属性</a:t>
            </a:r>
          </a:p>
        </p:txBody>
      </p:sp>
      <p:cxnSp>
        <p:nvCxnSpPr>
          <p:cNvPr id="4" name="直接连接符 42"/>
          <p:cNvCxnSpPr/>
          <p:nvPr/>
        </p:nvCxnSpPr>
        <p:spPr>
          <a:xfrm>
            <a:off x="6054347" y="1849764"/>
            <a:ext cx="0" cy="3700462"/>
          </a:xfrm>
          <a:prstGeom prst="line">
            <a:avLst/>
          </a:prstGeom>
          <a:ln w="28575" cap="rnd">
            <a:solidFill>
              <a:srgbClr val="C0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3"/>
          <p:cNvSpPr txBox="1"/>
          <p:nvPr/>
        </p:nvSpPr>
        <p:spPr>
          <a:xfrm>
            <a:off x="6889543" y="2251112"/>
            <a:ext cx="407605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访问对象属性可以得到里面的值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6889543" y="1793089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访问对象属性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1229027" y="2215841"/>
            <a:ext cx="4076056" cy="243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属性都是成对出现的，包括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属性名和属性值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1240476" y="1793089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定义对象属性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7521" y="4637503"/>
            <a:ext cx="48337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属性名和属性值之间使用英文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多个属性之间使用英文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分隔，属性是</a:t>
            </a:r>
            <a:r>
              <a:rPr lang="zh-CN" altLang="en-US" sz="14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属性就是依附在对象上的变量（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对象外是变量，对象内是属性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23" name="矩形 22"/>
          <p:cNvSpPr/>
          <p:nvPr/>
        </p:nvSpPr>
        <p:spPr>
          <a:xfrm>
            <a:off x="6878094" y="4637503"/>
            <a:ext cx="4498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可以理解为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，对象的某个属性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94" y="2791272"/>
            <a:ext cx="2628571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6" y="2678342"/>
            <a:ext cx="2627918" cy="1531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543" y="3659506"/>
            <a:ext cx="4133333" cy="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67784" y="1395306"/>
            <a:ext cx="6430416" cy="37524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对象属性有顺序吗？</a:t>
            </a:r>
            <a:endParaRPr lang="en-US" altLang="zh-CN" dirty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对象属性和值用什么符号隔开？多个属性用什么隔开？</a:t>
            </a:r>
            <a:endParaRPr lang="en-US" altLang="zh-CN" dirty="0"/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属性和值之间用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多个属性之间用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逗号隔开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如何得到对象的属性值？</a:t>
            </a:r>
          </a:p>
          <a:p>
            <a:pPr marL="622300" lvl="1" indent="-2654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460" y="3382057"/>
            <a:ext cx="2627918" cy="1531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289" y="5055265"/>
            <a:ext cx="3640260" cy="419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请声明</a:t>
            </a:r>
            <a:r>
              <a:rPr lang="zh-CN" altLang="en-US">
                <a:solidFill>
                  <a:srgbClr val="C00000"/>
                </a:solidFill>
              </a:rPr>
              <a:t>一个商品对象</a:t>
            </a:r>
            <a:r>
              <a:rPr lang="zh-CN" altLang="en-US" dirty="0">
                <a:solidFill>
                  <a:srgbClr val="C00000"/>
                </a:solidFill>
              </a:rPr>
              <a:t>，里面</a:t>
            </a:r>
            <a:r>
              <a:rPr lang="zh-CN" altLang="en-US">
                <a:solidFill>
                  <a:srgbClr val="C00000"/>
                </a:solidFill>
              </a:rPr>
              <a:t>包如下属性：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zh-CN" altLang="en-US">
                <a:solidFill>
                  <a:srgbClr val="C00000"/>
                </a:solidFill>
              </a:rPr>
              <a:t>同学独立完成）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商品对象名字： </a:t>
            </a:r>
            <a:r>
              <a:rPr lang="en-US" altLang="zh-CN" dirty="0">
                <a:solidFill>
                  <a:srgbClr val="C00000"/>
                </a:solidFill>
              </a:rPr>
              <a:t>goods</a:t>
            </a:r>
          </a:p>
          <a:p>
            <a:r>
              <a:rPr lang="zh-CN" altLang="en-US" dirty="0"/>
              <a:t>商品名称命名为： 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</a:p>
          <a:p>
            <a:r>
              <a:rPr lang="zh-CN" altLang="en-US" dirty="0"/>
              <a:t>商品编号： </a:t>
            </a:r>
            <a:r>
              <a:rPr lang="en-US" altLang="zh-CN" dirty="0" err="1">
                <a:solidFill>
                  <a:srgbClr val="C00000"/>
                </a:solidFill>
              </a:rPr>
              <a:t>num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商品毛重： </a:t>
            </a:r>
            <a:r>
              <a:rPr lang="en-US" altLang="zh-CN" dirty="0">
                <a:solidFill>
                  <a:srgbClr val="C00000"/>
                </a:solidFill>
              </a:rPr>
              <a:t>weight</a:t>
            </a:r>
          </a:p>
          <a:p>
            <a:r>
              <a:rPr lang="zh-CN" altLang="en-US" dirty="0"/>
              <a:t>商品产地： </a:t>
            </a:r>
            <a:r>
              <a:rPr lang="en-US" altLang="zh-CN" dirty="0">
                <a:solidFill>
                  <a:srgbClr val="C00000"/>
                </a:solidFill>
              </a:rPr>
              <a:t>address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3" y="4840227"/>
            <a:ext cx="10984008" cy="819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99" y="2645204"/>
            <a:ext cx="3881885" cy="190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对象使用</a:t>
            </a:r>
            <a:r>
              <a:rPr lang="en-US" altLang="zh-CN"/>
              <a:t>-</a:t>
            </a:r>
            <a:r>
              <a:rPr lang="zh-CN" altLang="en-US"/>
              <a:t>方法</a:t>
            </a:r>
          </a:p>
        </p:txBody>
      </p:sp>
      <p:cxnSp>
        <p:nvCxnSpPr>
          <p:cNvPr id="4" name="直接连接符 42"/>
          <p:cNvCxnSpPr/>
          <p:nvPr/>
        </p:nvCxnSpPr>
        <p:spPr>
          <a:xfrm>
            <a:off x="6054347" y="1849764"/>
            <a:ext cx="0" cy="3700462"/>
          </a:xfrm>
          <a:prstGeom prst="line">
            <a:avLst/>
          </a:prstGeom>
          <a:ln w="28575" cap="rnd">
            <a:solidFill>
              <a:srgbClr val="C0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3"/>
          <p:cNvSpPr txBox="1"/>
          <p:nvPr/>
        </p:nvSpPr>
        <p:spPr>
          <a:xfrm>
            <a:off x="6889543" y="2251112"/>
            <a:ext cx="407605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可以调用对象的方法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6889543" y="1793089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调用对象方法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1229027" y="2215841"/>
            <a:ext cx="4076056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方法是成对出现的，包括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方法名和匿名函数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9"/>
          <p:cNvSpPr txBox="1"/>
          <p:nvPr/>
        </p:nvSpPr>
        <p:spPr>
          <a:xfrm>
            <a:off x="1240476" y="1793089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en-US" altLang="zh-CN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定义对象方法</a:t>
            </a:r>
            <a:endParaRPr lang="zh-CN" altLang="en-US" sz="18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01389" y="4706667"/>
            <a:ext cx="4668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方法名和匿名函数之间使用英文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多个方法之间使用英文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分隔，方法是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无序的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方法是依附在对象中的函数 （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对象外是函数，对象内是方法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cxnSp>
        <p:nvCxnSpPr>
          <p:cNvPr id="15" name="直接箭头连接符 14"/>
          <p:cNvCxnSpPr>
            <a:endCxn id="24" idx="1"/>
          </p:cNvCxnSpPr>
          <p:nvPr/>
        </p:nvCxnSpPr>
        <p:spPr>
          <a:xfrm>
            <a:off x="8919983" y="3342341"/>
            <a:ext cx="1397916" cy="2168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7" idx="1"/>
          </p:cNvCxnSpPr>
          <p:nvPr/>
        </p:nvCxnSpPr>
        <p:spPr>
          <a:xfrm flipV="1">
            <a:off x="8119885" y="4271751"/>
            <a:ext cx="2198014" cy="11175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317899" y="3131190"/>
            <a:ext cx="1295400" cy="465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形参</a:t>
            </a:r>
          </a:p>
        </p:txBody>
      </p:sp>
      <p:sp>
        <p:nvSpPr>
          <p:cNvPr id="27" name="矩形 26"/>
          <p:cNvSpPr/>
          <p:nvPr/>
        </p:nvSpPr>
        <p:spPr>
          <a:xfrm>
            <a:off x="10317899" y="4038917"/>
            <a:ext cx="1295400" cy="4656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实参</a:t>
            </a:r>
          </a:p>
        </p:txBody>
      </p:sp>
      <p:sp>
        <p:nvSpPr>
          <p:cNvPr id="9" name="矩形 8"/>
          <p:cNvSpPr/>
          <p:nvPr/>
        </p:nvSpPr>
        <p:spPr>
          <a:xfrm>
            <a:off x="7022617" y="5173122"/>
            <a:ext cx="4392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注意： 千万别忘了给方法名后面加小括号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6" y="2645204"/>
            <a:ext cx="3046640" cy="158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4" grpId="0" animBg="1"/>
      <p:bldP spid="27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280af7-0fb4-45e9-bed2-b889888e4a87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3124</Words>
  <Application>Microsoft Office PowerPoint</Application>
  <PresentationFormat>宽屏</PresentationFormat>
  <Paragraphs>469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6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基础第五天</vt:lpstr>
      <vt:lpstr>PowerPoint 演示文稿</vt:lpstr>
      <vt:lpstr>对象</vt:lpstr>
      <vt:lpstr>对象-Object</vt:lpstr>
      <vt:lpstr>对象-Object</vt:lpstr>
      <vt:lpstr>1.1 对象使用-属性</vt:lpstr>
      <vt:lpstr>PowerPoint 演示文稿</vt:lpstr>
      <vt:lpstr>PowerPoint 演示文稿</vt:lpstr>
      <vt:lpstr>1.1 对象使用-方法</vt:lpstr>
      <vt:lpstr>PowerPoint 演示文稿</vt:lpstr>
      <vt:lpstr>对象</vt:lpstr>
      <vt:lpstr>1.2 操作对象</vt:lpstr>
      <vt:lpstr>1.2 操作对象 - 查、改、增、删</vt:lpstr>
      <vt:lpstr>PowerPoint 演示文稿</vt:lpstr>
      <vt:lpstr>1.2 操作对象</vt:lpstr>
      <vt:lpstr>PowerPoint 演示文稿</vt:lpstr>
      <vt:lpstr>对象</vt:lpstr>
      <vt:lpstr>1.3 遍历对象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对象</vt:lpstr>
      <vt:lpstr>1.4 内置对象</vt:lpstr>
      <vt:lpstr>1.4 内置对象</vt:lpstr>
      <vt:lpstr>1.4 内置对象-Math</vt:lpstr>
      <vt:lpstr>1.4 内置对象Math-生成任意范围随机数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数据类型小结</vt:lpstr>
      <vt:lpstr>内存中堆栈空间分配区别： </vt:lpstr>
      <vt:lpstr>内存中堆栈空间分配区别： </vt:lpstr>
      <vt:lpstr>基本类型内存分配-栈</vt:lpstr>
      <vt:lpstr>引用类型内存分配-堆</vt:lpstr>
      <vt:lpstr>PowerPoint 演示文稿</vt:lpstr>
      <vt:lpstr>PowerPoint 演示文稿</vt:lpstr>
      <vt:lpstr>变量声明总结</vt:lpstr>
      <vt:lpstr>变量声明</vt:lpstr>
      <vt:lpstr>变量声明</vt:lpstr>
      <vt:lpstr>变量声明</vt:lpstr>
      <vt:lpstr>变量声明</vt:lpstr>
      <vt:lpstr>变量声明</vt:lpstr>
      <vt:lpstr>变量声明</vt:lpstr>
      <vt:lpstr>PowerPoint 演示文稿</vt:lpstr>
      <vt:lpstr>拓展-术语解释（导师讲解）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4948</cp:revision>
  <dcterms:created xsi:type="dcterms:W3CDTF">2020-03-31T02:23:00Z</dcterms:created>
  <dcterms:modified xsi:type="dcterms:W3CDTF">2023-03-21T03:31:08Z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2052-11.1.0.12763</vt:lpwstr>
  </property>
</Properties>
</file>