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91"/>
  </p:notesMasterIdLst>
  <p:handoutMasterIdLst>
    <p:handoutMasterId r:id="rId92"/>
  </p:handoutMasterIdLst>
  <p:sldIdLst>
    <p:sldId id="533" r:id="rId4"/>
    <p:sldId id="534" r:id="rId5"/>
    <p:sldId id="535" r:id="rId6"/>
    <p:sldId id="536" r:id="rId7"/>
    <p:sldId id="538" r:id="rId8"/>
    <p:sldId id="594" r:id="rId9"/>
    <p:sldId id="595" r:id="rId10"/>
    <p:sldId id="596" r:id="rId11"/>
    <p:sldId id="599" r:id="rId12"/>
    <p:sldId id="593" r:id="rId13"/>
    <p:sldId id="598" r:id="rId14"/>
    <p:sldId id="715" r:id="rId15"/>
    <p:sldId id="600" r:id="rId16"/>
    <p:sldId id="602" r:id="rId17"/>
    <p:sldId id="708" r:id="rId18"/>
    <p:sldId id="604" r:id="rId19"/>
    <p:sldId id="711" r:id="rId20"/>
    <p:sldId id="720" r:id="rId21"/>
    <p:sldId id="710" r:id="rId22"/>
    <p:sldId id="709" r:id="rId23"/>
    <p:sldId id="685" r:id="rId24"/>
    <p:sldId id="607" r:id="rId25"/>
    <p:sldId id="608" r:id="rId26"/>
    <p:sldId id="541" r:id="rId27"/>
    <p:sldId id="609" r:id="rId28"/>
    <p:sldId id="610" r:id="rId29"/>
    <p:sldId id="611" r:id="rId30"/>
    <p:sldId id="542" r:id="rId31"/>
    <p:sldId id="612" r:id="rId32"/>
    <p:sldId id="543" r:id="rId33"/>
    <p:sldId id="614" r:id="rId34"/>
    <p:sldId id="705" r:id="rId35"/>
    <p:sldId id="544" r:id="rId36"/>
    <p:sldId id="706" r:id="rId37"/>
    <p:sldId id="617" r:id="rId38"/>
    <p:sldId id="618" r:id="rId39"/>
    <p:sldId id="619" r:id="rId40"/>
    <p:sldId id="687" r:id="rId41"/>
    <p:sldId id="673" r:id="rId42"/>
    <p:sldId id="688" r:id="rId43"/>
    <p:sldId id="620" r:id="rId44"/>
    <p:sldId id="621" r:id="rId45"/>
    <p:sldId id="622" r:id="rId46"/>
    <p:sldId id="631" r:id="rId47"/>
    <p:sldId id="634" r:id="rId48"/>
    <p:sldId id="635" r:id="rId49"/>
    <p:sldId id="707" r:id="rId50"/>
    <p:sldId id="636" r:id="rId51"/>
    <p:sldId id="637" r:id="rId52"/>
    <p:sldId id="639" r:id="rId53"/>
    <p:sldId id="640" r:id="rId54"/>
    <p:sldId id="654" r:id="rId55"/>
    <p:sldId id="655" r:id="rId56"/>
    <p:sldId id="656" r:id="rId57"/>
    <p:sldId id="650" r:id="rId58"/>
    <p:sldId id="641" r:id="rId59"/>
    <p:sldId id="645" r:id="rId60"/>
    <p:sldId id="643" r:id="rId61"/>
    <p:sldId id="644" r:id="rId62"/>
    <p:sldId id="646" r:id="rId63"/>
    <p:sldId id="648" r:id="rId64"/>
    <p:sldId id="651" r:id="rId65"/>
    <p:sldId id="652" r:id="rId66"/>
    <p:sldId id="716" r:id="rId67"/>
    <p:sldId id="717" r:id="rId68"/>
    <p:sldId id="653" r:id="rId69"/>
    <p:sldId id="689" r:id="rId70"/>
    <p:sldId id="658" r:id="rId71"/>
    <p:sldId id="659" r:id="rId72"/>
    <p:sldId id="657" r:id="rId73"/>
    <p:sldId id="660" r:id="rId74"/>
    <p:sldId id="661" r:id="rId75"/>
    <p:sldId id="545" r:id="rId76"/>
    <p:sldId id="663" r:id="rId77"/>
    <p:sldId id="664" r:id="rId78"/>
    <p:sldId id="665" r:id="rId79"/>
    <p:sldId id="712" r:id="rId80"/>
    <p:sldId id="666" r:id="rId81"/>
    <p:sldId id="713" r:id="rId82"/>
    <p:sldId id="667" r:id="rId83"/>
    <p:sldId id="714" r:id="rId84"/>
    <p:sldId id="692" r:id="rId85"/>
    <p:sldId id="694" r:id="rId86"/>
    <p:sldId id="699" r:id="rId87"/>
    <p:sldId id="718" r:id="rId88"/>
    <p:sldId id="702" r:id="rId89"/>
    <p:sldId id="264" r:id="rId9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B70004"/>
    <a:srgbClr val="AD2A26"/>
    <a:srgbClr val="4C5252"/>
    <a:srgbClr val="FFFFE4"/>
    <a:srgbClr val="F9F9F9"/>
    <a:srgbClr val="8A8A8A"/>
    <a:srgbClr val="48504F"/>
    <a:srgbClr val="B60206"/>
    <a:srgbClr val="49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8" autoAdjust="0"/>
    <p:restoredTop sz="95852" autoAdjust="0"/>
  </p:normalViewPr>
  <p:slideViewPr>
    <p:cSldViewPr snapToGrid="0">
      <p:cViewPr varScale="1">
        <p:scale>
          <a:sx n="81" d="100"/>
          <a:sy n="81" d="100"/>
        </p:scale>
        <p:origin x="507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theme" Target="theme/theme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Sunday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23552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2520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2388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8983133" cy="1056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4/2/2023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1171" y="161956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1131171" y="2351311"/>
            <a:ext cx="8690163" cy="12192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131171" y="3728973"/>
            <a:ext cx="8690163" cy="722076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ea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1131171" y="4460721"/>
            <a:ext cx="8690163" cy="1644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25A22B-26E8-D04A-819D-CC74C31FFCF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8F31DED0-AD8A-7042-9053-A97E6832D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477653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15887069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812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988534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711088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0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5359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76883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843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0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20" r:id="rId7"/>
    <p:sldLayoutId id="2147483721" r:id="rId8"/>
    <p:sldLayoutId id="2147483723" r:id="rId9"/>
    <p:sldLayoutId id="2147483724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  <p:sldLayoutId id="2147483726" r:id="rId20"/>
    <p:sldLayoutId id="2147483727" r:id="rId21"/>
    <p:sldLayoutId id="2147483731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avascript.info/garbage-collection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gif"/><Relationship Id="rId1" Type="http://schemas.openxmlformats.org/officeDocument/2006/relationships/slideLayout" Target="../slideLayouts/slideLayout2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/>
              <a:t>JavaScript</a:t>
            </a:r>
            <a:r>
              <a:rPr kumimoji="1" lang="zh-CN" altLang="en-US" sz="5400"/>
              <a:t> 进阶第一天</a:t>
            </a:r>
            <a:endParaRPr kumimoji="1" lang="zh-CN" altLang="en-US" sz="5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作用域</a:t>
            </a:r>
            <a:r>
              <a:rPr lang="en-US" altLang="zh-CN" dirty="0"/>
              <a:t>&amp;</a:t>
            </a:r>
            <a:r>
              <a:rPr lang="zh-CN" altLang="en-US" dirty="0"/>
              <a:t>解构</a:t>
            </a:r>
            <a:r>
              <a:rPr lang="en-US" altLang="zh-CN" dirty="0"/>
              <a:t>&amp;</a:t>
            </a:r>
            <a:r>
              <a:rPr lang="zh-CN" altLang="en-US" dirty="0"/>
              <a:t>箭头函数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全局作用域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&lt;script&gt; </a:t>
            </a:r>
            <a:r>
              <a:rPr lang="zh-CN" altLang="en-US" dirty="0">
                <a:solidFill>
                  <a:srgbClr val="C00000"/>
                </a:solidFill>
              </a:rPr>
              <a:t>标签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js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文件 </a:t>
            </a:r>
            <a:r>
              <a:rPr lang="zh-CN" altLang="en-US" dirty="0"/>
              <a:t>的</a:t>
            </a:r>
            <a:r>
              <a:rPr lang="en-US" altLang="zh-CN" dirty="0"/>
              <a:t>【</a:t>
            </a:r>
            <a:r>
              <a:rPr lang="zh-CN" altLang="en-US" dirty="0"/>
              <a:t>最外层</a:t>
            </a:r>
            <a:r>
              <a:rPr lang="en-US" altLang="zh-CN" dirty="0"/>
              <a:t>】</a:t>
            </a:r>
            <a:r>
              <a:rPr lang="zh-CN" altLang="en-US" dirty="0"/>
              <a:t>就是</a:t>
            </a:r>
            <a:r>
              <a:rPr lang="zh-CN" altLang="en-US" dirty="0">
                <a:solidFill>
                  <a:srgbClr val="C00000"/>
                </a:solidFill>
              </a:rPr>
              <a:t>全局作用域</a:t>
            </a:r>
            <a:r>
              <a:rPr lang="zh-CN" altLang="en-US" dirty="0"/>
              <a:t>，在此声明的变量在函数内部也可以被访问。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全局</a:t>
            </a:r>
            <a:r>
              <a:rPr lang="zh-CN" altLang="en-US" dirty="0"/>
              <a:t>作用域中声明的</a:t>
            </a:r>
            <a:r>
              <a:rPr lang="zh-CN" altLang="en-US" dirty="0">
                <a:solidFill>
                  <a:srgbClr val="C00000"/>
                </a:solidFill>
              </a:rPr>
              <a:t>变量</a:t>
            </a:r>
            <a:r>
              <a:rPr lang="zh-CN" altLang="en-US" dirty="0"/>
              <a:t>，任何其它作用域</a:t>
            </a:r>
            <a:r>
              <a:rPr lang="zh-CN" altLang="en-US" dirty="0">
                <a:solidFill>
                  <a:srgbClr val="C00000"/>
                </a:solidFill>
              </a:rPr>
              <a:t>都可以访问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65" y="2712854"/>
            <a:ext cx="4408076" cy="2290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6038899" y="3191778"/>
            <a:ext cx="55875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 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对象动态添加的属性默认也是全局的，不推荐！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中未使用任何关键字声明的变量为全局变量，不推荐！！！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尽可能少的声明全局变量，防止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全局变量被污染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5821682" y="2968836"/>
            <a:ext cx="5972386" cy="1806363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5721753" y="3041307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总结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88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5517" y="1225973"/>
            <a:ext cx="7065415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全局作用域有哪些？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标签内部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全局作用域声明的变量其他作用域能使用吗？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73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0665" y="4736141"/>
            <a:ext cx="1286933" cy="4487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作用域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2695007" y="3817987"/>
            <a:ext cx="1210307" cy="2269067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73442" y="3669285"/>
            <a:ext cx="1549401" cy="4487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局部作用域</a:t>
            </a:r>
          </a:p>
        </p:txBody>
      </p:sp>
      <p:sp>
        <p:nvSpPr>
          <p:cNvPr id="7" name="矩形 6"/>
          <p:cNvSpPr/>
          <p:nvPr/>
        </p:nvSpPr>
        <p:spPr>
          <a:xfrm>
            <a:off x="3873443" y="5811351"/>
            <a:ext cx="1549401" cy="4487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全局作用域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5522873" y="2759118"/>
            <a:ext cx="1210307" cy="2269067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33806" y="2534751"/>
            <a:ext cx="1549401" cy="4487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函数作用域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830667" y="1709685"/>
            <a:ext cx="10720800" cy="455040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作用域</a:t>
            </a:r>
            <a:r>
              <a:rPr lang="zh-CN" altLang="en-US"/>
              <a:t>（</a:t>
            </a:r>
            <a:r>
              <a:rPr lang="en-US" altLang="zh-CN"/>
              <a:t>scope</a:t>
            </a:r>
            <a:r>
              <a:rPr lang="zh-CN" altLang="en-US"/>
              <a:t>）规定了变量能够被访问的“</a:t>
            </a:r>
            <a:r>
              <a:rPr lang="zh-CN" altLang="en-US">
                <a:solidFill>
                  <a:srgbClr val="C00000"/>
                </a:solidFill>
              </a:rPr>
              <a:t>范围</a:t>
            </a:r>
            <a:r>
              <a:rPr lang="zh-CN" altLang="en-US"/>
              <a:t>”，离开了这个“范围”变量便不能被访问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作用域总结</a:t>
            </a:r>
          </a:p>
        </p:txBody>
      </p:sp>
      <p:sp>
        <p:nvSpPr>
          <p:cNvPr id="10" name="矩形 9"/>
          <p:cNvSpPr/>
          <p:nvPr/>
        </p:nvSpPr>
        <p:spPr>
          <a:xfrm>
            <a:off x="6833806" y="4681051"/>
            <a:ext cx="1549401" cy="4487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块级作用域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697026" y="5933696"/>
            <a:ext cx="1808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 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18026" y="2589841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函数内部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18025" y="473614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大括号内部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40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局部作用域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全局作用域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作用域链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垃圾回收机制</a:t>
            </a:r>
            <a:endParaRPr lang="en-US" altLang="zh-CN" dirty="0"/>
          </a:p>
          <a:p>
            <a:r>
              <a:rPr lang="zh-CN" altLang="en-US" dirty="0"/>
              <a:t>闭包</a:t>
            </a:r>
            <a:endParaRPr lang="en-US" altLang="zh-CN" dirty="0"/>
          </a:p>
          <a:p>
            <a:r>
              <a:rPr lang="zh-CN" altLang="en-US" dirty="0"/>
              <a:t>变量提升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93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作用域链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嵌套关系的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作用域串联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起来形成了</a:t>
            </a:r>
            <a:r>
              <a:rPr lang="zh-CN" altLang="en-US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作用域链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作用：作用域</a:t>
            </a:r>
            <a:r>
              <a:rPr lang="zh-CN" altLang="en-US" dirty="0">
                <a:solidFill>
                  <a:schemeClr val="tx1"/>
                </a:solidFill>
              </a:rPr>
              <a:t>链本质上是底层的</a:t>
            </a:r>
            <a:r>
              <a:rPr lang="zh-CN" altLang="en-US" dirty="0">
                <a:solidFill>
                  <a:srgbClr val="C00000"/>
                </a:solidFill>
              </a:rPr>
              <a:t>变量</a:t>
            </a:r>
            <a:r>
              <a:rPr lang="zh-CN" altLang="en-US">
                <a:solidFill>
                  <a:srgbClr val="C00000"/>
                </a:solidFill>
              </a:rPr>
              <a:t>查找机制（就近原则）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/>
                </a:solidFill>
              </a:rPr>
              <a:t>在函数被执行时，会优先查找</a:t>
            </a:r>
            <a:r>
              <a:rPr lang="zh-CN" altLang="en-US" sz="1400" dirty="0">
                <a:solidFill>
                  <a:srgbClr val="C00000"/>
                </a:solidFill>
              </a:rPr>
              <a:t>当前</a:t>
            </a:r>
            <a:r>
              <a:rPr lang="zh-CN" altLang="en-US" sz="1400" dirty="0">
                <a:solidFill>
                  <a:schemeClr val="tx1"/>
                </a:solidFill>
              </a:rPr>
              <a:t>函数</a:t>
            </a:r>
            <a:r>
              <a:rPr lang="zh-CN" altLang="en-US" sz="1400" dirty="0">
                <a:solidFill>
                  <a:srgbClr val="C00000"/>
                </a:solidFill>
              </a:rPr>
              <a:t>作用域</a:t>
            </a:r>
            <a:r>
              <a:rPr lang="zh-CN" altLang="en-US" sz="1400" dirty="0">
                <a:solidFill>
                  <a:schemeClr val="tx1"/>
                </a:solidFill>
              </a:rPr>
              <a:t>中查找变量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/>
                </a:solidFill>
              </a:rPr>
              <a:t>如果当前作用域查找不到</a:t>
            </a:r>
            <a:r>
              <a:rPr lang="zh-CN" altLang="en-US" sz="1400">
                <a:solidFill>
                  <a:schemeClr val="tx1"/>
                </a:solidFill>
              </a:rPr>
              <a:t>则会</a:t>
            </a:r>
            <a:r>
              <a:rPr lang="zh-CN" altLang="en-US" sz="1400">
                <a:solidFill>
                  <a:srgbClr val="C00000"/>
                </a:solidFill>
              </a:rPr>
              <a:t>逐级向上查找</a:t>
            </a:r>
            <a:r>
              <a:rPr lang="zh-CN" altLang="en-US" sz="1400" dirty="0">
                <a:solidFill>
                  <a:schemeClr val="tx1"/>
                </a:solidFill>
              </a:rPr>
              <a:t>父级作用域直到</a:t>
            </a:r>
            <a:r>
              <a:rPr lang="zh-CN" altLang="en-US" sz="1400">
                <a:solidFill>
                  <a:schemeClr val="tx1"/>
                </a:solidFill>
              </a:rPr>
              <a:t>全局作用域</a:t>
            </a:r>
            <a:endParaRPr lang="en-US" altLang="zh-CN" sz="1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椭圆 6"/>
          <p:cNvSpPr/>
          <p:nvPr/>
        </p:nvSpPr>
        <p:spPr>
          <a:xfrm>
            <a:off x="7230533" y="4449558"/>
            <a:ext cx="1642534" cy="858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10" idx="4"/>
          </p:cNvCxnSpPr>
          <p:nvPr/>
        </p:nvCxnSpPr>
        <p:spPr>
          <a:xfrm flipH="1" flipV="1">
            <a:off x="8051800" y="4005245"/>
            <a:ext cx="5039" cy="44431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230533" y="3146845"/>
            <a:ext cx="1642534" cy="858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</a:p>
        </p:txBody>
      </p:sp>
      <p:cxnSp>
        <p:nvCxnSpPr>
          <p:cNvPr id="11" name="直接箭头连接符 10"/>
          <p:cNvCxnSpPr>
            <a:stCxn id="10" idx="0"/>
            <a:endCxn id="12" idx="4"/>
          </p:cNvCxnSpPr>
          <p:nvPr/>
        </p:nvCxnSpPr>
        <p:spPr>
          <a:xfrm flipV="1">
            <a:off x="8051800" y="2563379"/>
            <a:ext cx="0" cy="58346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230533" y="1704979"/>
            <a:ext cx="1642534" cy="858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global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976489" y="3724537"/>
            <a:ext cx="55875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嵌套关系的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作用域串联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起来形成了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作用域链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查找规则：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就近原则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当前作用域用找不到，则会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逐级查找父级作用域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直到全局作用域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- 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都找不到则提示错误，这个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变量没有被定义过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子作用域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访问父作用域，父级作用域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无法访问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子级作用域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759272" y="3501595"/>
            <a:ext cx="5972386" cy="239967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659343" y="3574066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总结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782" y="1562053"/>
            <a:ext cx="2771969" cy="3745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6827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5" grpId="0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局部作用域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全局作用域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作用域链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垃圾回收机制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闭包</a:t>
            </a:r>
            <a:endParaRPr lang="en-US" altLang="zh-CN" dirty="0"/>
          </a:p>
          <a:p>
            <a:r>
              <a:rPr lang="zh-CN" altLang="en-US" dirty="0"/>
              <a:t>变量提升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015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垃圾回收机制</a:t>
            </a:r>
            <a:r>
              <a:rPr lang="en-US" altLang="zh-CN" dirty="0"/>
              <a:t>-</a:t>
            </a:r>
            <a:r>
              <a:rPr lang="zh-CN" altLang="en-US" dirty="0"/>
              <a:t>基础概念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509361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垃圾回收机制</a:t>
            </a:r>
            <a:r>
              <a:rPr lang="en-US" altLang="zh-CN" dirty="0">
                <a:solidFill>
                  <a:srgbClr val="C00000"/>
                </a:solidFill>
              </a:rPr>
              <a:t>(Garbage Collection)  </a:t>
            </a:r>
            <a:r>
              <a:rPr lang="zh-CN" altLang="en-US" dirty="0">
                <a:solidFill>
                  <a:srgbClr val="C00000"/>
                </a:solidFill>
              </a:rPr>
              <a:t>简称 </a:t>
            </a:r>
            <a:r>
              <a:rPr lang="en-US" altLang="zh-CN" dirty="0">
                <a:solidFill>
                  <a:srgbClr val="C00000"/>
                </a:solidFill>
              </a:rPr>
              <a:t>GC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JS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C00000"/>
                </a:solidFill>
              </a:rPr>
              <a:t>内存</a:t>
            </a:r>
            <a:r>
              <a:rPr lang="zh-CN" altLang="en-US" dirty="0"/>
              <a:t>的分配和回收都是</a:t>
            </a:r>
            <a:r>
              <a:rPr lang="zh-CN" altLang="en-US" dirty="0">
                <a:solidFill>
                  <a:srgbClr val="C00000"/>
                </a:solidFill>
              </a:rPr>
              <a:t>自动完成</a:t>
            </a:r>
            <a:r>
              <a:rPr lang="zh-CN" altLang="en-US" dirty="0"/>
              <a:t>的，内存在不使用的时候会被</a:t>
            </a:r>
            <a:r>
              <a:rPr lang="zh-CN" altLang="en-US" dirty="0">
                <a:solidFill>
                  <a:srgbClr val="C00000"/>
                </a:solidFill>
              </a:rPr>
              <a:t>垃圾回收器</a:t>
            </a:r>
            <a:r>
              <a:rPr lang="zh-CN" altLang="en-US" dirty="0"/>
              <a:t>自动回收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内存的生命周期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JS</a:t>
            </a:r>
            <a:r>
              <a:rPr lang="zh-CN" altLang="en-US" dirty="0"/>
              <a:t>环境中分配的内存</a:t>
            </a:r>
            <a:r>
              <a:rPr lang="en-US" altLang="zh-CN" dirty="0"/>
              <a:t>, </a:t>
            </a:r>
            <a:r>
              <a:rPr lang="zh-CN" altLang="en-US" dirty="0"/>
              <a:t>一般有如下</a:t>
            </a:r>
            <a:r>
              <a:rPr lang="zh-CN" altLang="en-US" dirty="0">
                <a:solidFill>
                  <a:srgbClr val="C00000"/>
                </a:solidFill>
              </a:rPr>
              <a:t>生命周期</a:t>
            </a:r>
            <a:r>
              <a:rPr lang="zh-CN" altLang="en-US" dirty="0"/>
              <a:t>：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内存分配</a:t>
            </a:r>
            <a:r>
              <a:rPr lang="zh-CN" altLang="en-US" dirty="0"/>
              <a:t>：当我们声明变量、函数、对象的时候，系统会自动为他们分配内存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内存使用</a:t>
            </a:r>
            <a:r>
              <a:rPr lang="zh-CN" altLang="en-US" dirty="0"/>
              <a:t>：即读写内存，也就是使用变量、函数等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内存回收</a:t>
            </a:r>
            <a:r>
              <a:rPr lang="zh-CN" altLang="en-US" dirty="0"/>
              <a:t>：使用完毕，由</a:t>
            </a:r>
            <a:r>
              <a:rPr lang="zh-CN" altLang="en-US" dirty="0">
                <a:solidFill>
                  <a:srgbClr val="C00000"/>
                </a:solidFill>
              </a:rPr>
              <a:t>垃圾回收器</a:t>
            </a:r>
            <a:r>
              <a:rPr lang="zh-CN" altLang="en-US" dirty="0"/>
              <a:t>自动回收不再使用的内存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说明：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全局变量一般不会回收</a:t>
            </a:r>
            <a:r>
              <a:rPr lang="en-US" altLang="zh-CN" dirty="0"/>
              <a:t>(</a:t>
            </a:r>
            <a:r>
              <a:rPr lang="zh-CN" altLang="en-US" dirty="0"/>
              <a:t>关闭页面回收</a:t>
            </a:r>
            <a:r>
              <a:rPr lang="en-US" altLang="zh-CN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一般情况下</a:t>
            </a:r>
            <a:r>
              <a:rPr lang="zh-CN" altLang="en-US" dirty="0">
                <a:solidFill>
                  <a:srgbClr val="C00000"/>
                </a:solidFill>
              </a:rPr>
              <a:t>局部变量的值</a:t>
            </a:r>
            <a:r>
              <a:rPr lang="en-US" altLang="zh-CN" dirty="0"/>
              <a:t>, </a:t>
            </a:r>
            <a:r>
              <a:rPr lang="zh-CN" altLang="en-US" dirty="0"/>
              <a:t>不用了</a:t>
            </a:r>
            <a:r>
              <a:rPr lang="en-US" altLang="zh-CN" dirty="0"/>
              <a:t>, </a:t>
            </a:r>
            <a:r>
              <a:rPr lang="zh-CN" altLang="en-US" dirty="0"/>
              <a:t>会被</a:t>
            </a:r>
            <a:r>
              <a:rPr lang="zh-CN" altLang="en-US" dirty="0">
                <a:solidFill>
                  <a:srgbClr val="C00000"/>
                </a:solidFill>
              </a:rPr>
              <a:t>自动回收</a:t>
            </a:r>
            <a:r>
              <a:rPr lang="zh-CN" altLang="en-US" dirty="0"/>
              <a:t>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内存泄漏：</a:t>
            </a:r>
            <a:r>
              <a:rPr lang="zh-CN" altLang="en-US" dirty="0"/>
              <a:t>程序中分配的</a:t>
            </a:r>
            <a:r>
              <a:rPr lang="zh-CN" altLang="en-US" dirty="0">
                <a:solidFill>
                  <a:srgbClr val="C00000"/>
                </a:solidFill>
              </a:rPr>
              <a:t>内存</a:t>
            </a:r>
            <a:r>
              <a:rPr lang="zh-CN" altLang="en-US" dirty="0"/>
              <a:t>由于某种原因程序</a:t>
            </a:r>
            <a:r>
              <a:rPr lang="zh-CN" altLang="en-US" dirty="0">
                <a:solidFill>
                  <a:srgbClr val="C00000"/>
                </a:solidFill>
              </a:rPr>
              <a:t>未释放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无法释放</a:t>
            </a:r>
            <a:r>
              <a:rPr lang="zh-CN" altLang="en-US" dirty="0"/>
              <a:t>叫做</a:t>
            </a:r>
            <a:r>
              <a:rPr lang="zh-CN" altLang="en-US" dirty="0">
                <a:solidFill>
                  <a:srgbClr val="C00000"/>
                </a:solidFill>
              </a:rPr>
              <a:t>内存泄漏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590622-CA57-B0F3-6DAF-DCA10EE87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174" y="1260828"/>
            <a:ext cx="2221763" cy="3484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112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垃圾回收机制</a:t>
            </a:r>
            <a:r>
              <a:rPr lang="en-US" altLang="zh-CN" dirty="0"/>
              <a:t>-</a:t>
            </a:r>
            <a:r>
              <a:rPr lang="zh-CN" altLang="en-US" dirty="0"/>
              <a:t>原理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引用计数法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这是最初级的垃圾收集算法。此算法简化理解为“对象有没有其他对象引用到它”，如果没有引用指向该对象（零引用），对象将被垃圾回收机制回收。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弊端：循环引用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两个对象内的属性相互引用对象，两个对象的引用计数永远都大于 </a:t>
            </a:r>
            <a:r>
              <a:rPr lang="en-US" altLang="zh-CN" dirty="0"/>
              <a:t>0</a:t>
            </a:r>
            <a:r>
              <a:rPr lang="zh-CN" altLang="en-US" dirty="0"/>
              <a:t>，无法回收导致内存泄漏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988283-3F63-9D21-7240-15804449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53" y="2883941"/>
            <a:ext cx="6564257" cy="2226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1CAA9C9-B6FE-22AA-A291-1CD94F9AA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658" y="2927484"/>
            <a:ext cx="2400363" cy="2139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652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垃圾回收机制</a:t>
            </a:r>
            <a:r>
              <a:rPr lang="en-US" altLang="zh-CN" dirty="0"/>
              <a:t>-</a:t>
            </a:r>
            <a:r>
              <a:rPr lang="zh-CN" altLang="en-US" dirty="0"/>
              <a:t>原理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标记清除法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从 </a:t>
            </a:r>
            <a:r>
              <a:rPr lang="en-US" altLang="zh-CN" dirty="0"/>
              <a:t>2012 </a:t>
            </a:r>
            <a:r>
              <a:rPr lang="zh-CN" altLang="en-US" dirty="0"/>
              <a:t>年起，所有现代浏览器都使用了标记 </a:t>
            </a:r>
            <a:r>
              <a:rPr lang="en-US" altLang="zh-CN" dirty="0"/>
              <a:t>- </a:t>
            </a:r>
            <a:r>
              <a:rPr lang="zh-CN" altLang="en-US" dirty="0"/>
              <a:t>清除垃圾回收算法。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参考链接：</a:t>
            </a:r>
            <a:r>
              <a:rPr lang="en-US" altLang="zh-CN" dirty="0">
                <a:hlinkClick r:id="rId2"/>
              </a:rPr>
              <a:t>https://javascript.info/garbage-collection</a:t>
            </a:r>
            <a:r>
              <a:rPr lang="en-US" altLang="zh-CN" dirty="0"/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5C7B01-2A7E-ED88-9679-2779B25B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938" y="3167065"/>
            <a:ext cx="5729282" cy="27648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CCD828-37D6-8808-D79E-9D10214C2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20" y="3167065"/>
            <a:ext cx="3229158" cy="28776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91786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局部作用域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全局作用域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作用域链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垃圾回收机制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闭包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变量提升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24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6"/>
            <a:ext cx="7452042" cy="3399577"/>
          </a:xfrm>
        </p:spPr>
        <p:txBody>
          <a:bodyPr/>
          <a:lstStyle/>
          <a:p>
            <a:r>
              <a:rPr lang="zh-CN" altLang="en-US" dirty="0"/>
              <a:t>掌握作用域等概念加深对</a:t>
            </a:r>
            <a:r>
              <a:rPr lang="en-US" altLang="zh-CN" dirty="0"/>
              <a:t>JS</a:t>
            </a:r>
            <a:r>
              <a:rPr lang="zh-CN" altLang="en-US" dirty="0"/>
              <a:t>理解</a:t>
            </a:r>
            <a:endParaRPr lang="en-US" altLang="zh-CN" dirty="0"/>
          </a:p>
          <a:p>
            <a:r>
              <a:rPr lang="zh-CN" altLang="en-US" dirty="0"/>
              <a:t>学习</a:t>
            </a:r>
            <a:r>
              <a:rPr lang="en-US" altLang="zh-CN" dirty="0"/>
              <a:t>ES6</a:t>
            </a:r>
            <a:r>
              <a:rPr lang="zh-CN" altLang="en-US" dirty="0"/>
              <a:t>新特性让代码书写更加简洁便利</a:t>
            </a:r>
          </a:p>
        </p:txBody>
      </p:sp>
    </p:spTree>
    <p:extLst>
      <p:ext uri="{BB962C8B-B14F-4D97-AF65-F5344CB8AC3E}">
        <p14:creationId xmlns:p14="http://schemas.microsoft.com/office/powerpoint/2010/main" val="1209761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1.5 </a:t>
            </a:r>
            <a:r>
              <a:rPr lang="zh-CN" altLang="en-US" dirty="0"/>
              <a:t>闭包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概念</a:t>
            </a:r>
            <a:r>
              <a:rPr lang="zh-CN" altLang="en-US" dirty="0">
                <a:solidFill>
                  <a:schemeClr val="tx1"/>
                </a:solidFill>
              </a:rPr>
              <a:t>：一个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zh-CN" altLang="en-US" dirty="0">
                <a:solidFill>
                  <a:schemeClr val="tx1"/>
                </a:solidFill>
              </a:rPr>
              <a:t>对周围状态的引用捆绑在</a:t>
            </a:r>
            <a:r>
              <a:rPr lang="zh-CN" altLang="en-US">
                <a:solidFill>
                  <a:schemeClr val="tx1"/>
                </a:solidFill>
              </a:rPr>
              <a:t>一起，</a:t>
            </a:r>
            <a:r>
              <a:rPr lang="zh-CN" altLang="en-US" dirty="0"/>
              <a:t>闭包让开发者可以从</a:t>
            </a:r>
            <a:r>
              <a:rPr lang="zh-CN" altLang="en-US" dirty="0">
                <a:solidFill>
                  <a:srgbClr val="C00000"/>
                </a:solidFill>
              </a:rPr>
              <a:t>内部函数访问外部函数</a:t>
            </a:r>
            <a:r>
              <a:rPr lang="zh-CN" altLang="en-US">
                <a:solidFill>
                  <a:srgbClr val="C00000"/>
                </a:solidFill>
              </a:rPr>
              <a:t>的作用域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简单</a:t>
            </a:r>
            <a:r>
              <a:rPr lang="zh-CN" altLang="en-US" dirty="0">
                <a:solidFill>
                  <a:schemeClr val="tx1"/>
                </a:solidFill>
              </a:rPr>
              <a:t>理解：</a:t>
            </a:r>
            <a:r>
              <a:rPr lang="zh-CN" altLang="en-US" b="1" dirty="0"/>
              <a:t>闭包 </a:t>
            </a:r>
            <a:r>
              <a:rPr lang="en-US" altLang="zh-CN" b="1" dirty="0"/>
              <a:t>=  </a:t>
            </a:r>
            <a:r>
              <a:rPr lang="zh-CN" altLang="en-US" b="1" dirty="0"/>
              <a:t>内层函数 </a:t>
            </a:r>
            <a:r>
              <a:rPr lang="en-US" altLang="zh-CN" b="1" dirty="0"/>
              <a:t>+ </a:t>
            </a:r>
            <a:r>
              <a:rPr lang="zh-CN" altLang="en-US" b="1" dirty="0"/>
              <a:t>外层函数的变量 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先看个简单的代码：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987" y="3438153"/>
            <a:ext cx="6011013" cy="215969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3361953"/>
            <a:ext cx="3876842" cy="22345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56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1.5 </a:t>
            </a:r>
            <a:r>
              <a:rPr lang="zh-CN" altLang="en-US" dirty="0"/>
              <a:t>闭包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闭包作用：</a:t>
            </a:r>
            <a:r>
              <a:rPr lang="zh-CN" altLang="en-US" dirty="0"/>
              <a:t>实现</a:t>
            </a:r>
            <a:r>
              <a:rPr lang="zh-CN" altLang="en-US" dirty="0">
                <a:solidFill>
                  <a:srgbClr val="C00000"/>
                </a:solidFill>
              </a:rPr>
              <a:t>数据的私有</a:t>
            </a:r>
            <a:r>
              <a:rPr lang="zh-CN" altLang="en-US" dirty="0"/>
              <a:t>，避免</a:t>
            </a:r>
            <a:r>
              <a:rPr lang="zh-CN" altLang="en-US"/>
              <a:t>全局</a:t>
            </a:r>
            <a:r>
              <a:rPr lang="zh-CN" altLang="en-US">
                <a:solidFill>
                  <a:srgbClr val="C00000"/>
                </a:solidFill>
              </a:rPr>
              <a:t>污染，</a:t>
            </a:r>
            <a:r>
              <a:rPr lang="zh-CN" altLang="en-US">
                <a:solidFill>
                  <a:schemeClr val="tx1"/>
                </a:solidFill>
              </a:rPr>
              <a:t>外层函数也可以访问里层函数变量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比如，我们要做个统计函数调用次数，函数调用一次，就</a:t>
            </a:r>
            <a:r>
              <a:rPr lang="en-US" altLang="zh-CN" dirty="0">
                <a:solidFill>
                  <a:schemeClr val="tx1"/>
                </a:solidFill>
              </a:rPr>
              <a:t>++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但是，这个</a:t>
            </a:r>
            <a:r>
              <a:rPr lang="en-US" altLang="zh-CN" dirty="0">
                <a:solidFill>
                  <a:srgbClr val="C00000"/>
                </a:solidFill>
              </a:rPr>
              <a:t>count </a:t>
            </a:r>
            <a:r>
              <a:rPr lang="zh-CN" altLang="en-US" dirty="0">
                <a:solidFill>
                  <a:srgbClr val="C00000"/>
                </a:solidFill>
              </a:rPr>
              <a:t>是个全局变量，很容易被修改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13" y="2784930"/>
            <a:ext cx="4391241" cy="20421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右箭头 9"/>
          <p:cNvSpPr/>
          <p:nvPr/>
        </p:nvSpPr>
        <p:spPr>
          <a:xfrm>
            <a:off x="6071280" y="3663200"/>
            <a:ext cx="677333" cy="28556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059" y="2324925"/>
            <a:ext cx="4232354" cy="28429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 txBox="1">
            <a:spLocks/>
          </p:cNvSpPr>
          <p:nvPr/>
        </p:nvSpPr>
        <p:spPr>
          <a:xfrm>
            <a:off x="7267059" y="1519423"/>
            <a:ext cx="4723658" cy="455040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这样实现了数据私有，无法直接修改</a:t>
            </a:r>
            <a:r>
              <a:rPr lang="en-US" altLang="zh-CN" dirty="0">
                <a:solidFill>
                  <a:srgbClr val="C00000"/>
                </a:solidFill>
              </a:rPr>
              <a:t>count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  <a:p>
            <a:pPr marL="0" indent="0">
              <a:buFont typeface="Wingdings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15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0049" y="1708573"/>
            <a:ext cx="7632684" cy="37016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怎么理解闭包？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闭包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 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内层函数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外层函数的变量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闭包的作用？</a:t>
            </a:r>
            <a:endParaRPr lang="en-US" altLang="zh-CN" dirty="0"/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作用：实现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数据私有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，防止全局变量污染，外部也可以访问函数内部的变量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闭包很有用，因为它允许将函数与其所操作的某些数据（环境）关联起来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502" indent="0">
              <a:lnSpc>
                <a:spcPct val="150000"/>
              </a:lnSpc>
              <a:buNone/>
            </a:pPr>
            <a:r>
              <a:rPr lang="en-US" altLang="zh-CN" sz="1600" dirty="0"/>
              <a:t>3. </a:t>
            </a:r>
            <a:r>
              <a:rPr lang="zh-CN" altLang="en-US" sz="1600" dirty="0"/>
              <a:t>闭包可能引起的问题？</a:t>
            </a:r>
            <a:endParaRPr lang="en-US" altLang="zh-CN" sz="1600" dirty="0"/>
          </a:p>
          <a:p>
            <a:pPr marL="642937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内存泄漏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0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局部作用域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全局作用域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作用域链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垃圾回收机制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闭包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变量提升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529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1.6 </a:t>
            </a:r>
            <a:r>
              <a:rPr lang="zh-CN" altLang="en-US" dirty="0"/>
              <a:t>变量提升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720800" cy="5063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变量</a:t>
            </a:r>
            <a:r>
              <a:rPr lang="zh-CN" altLang="en-US" dirty="0"/>
              <a:t>提升是 </a:t>
            </a:r>
            <a:r>
              <a:rPr lang="en-US" altLang="zh-CN" dirty="0"/>
              <a:t>JavaScript </a:t>
            </a:r>
            <a:r>
              <a:rPr lang="zh-CN" altLang="en-US" dirty="0"/>
              <a:t>中比较“奇怪”的现象，它允许在变量声明之前即被访问（仅存在于</a:t>
            </a:r>
            <a:r>
              <a:rPr lang="en-US" altLang="zh-CN" dirty="0" err="1"/>
              <a:t>var</a:t>
            </a:r>
            <a:r>
              <a:rPr lang="zh-CN" altLang="en-US" dirty="0"/>
              <a:t>声明变量）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/>
              <a:t>说明：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变量提升出现在</a:t>
            </a:r>
            <a:r>
              <a:rPr lang="zh-CN" altLang="en-US">
                <a:solidFill>
                  <a:srgbClr val="C00000"/>
                </a:solidFill>
              </a:rPr>
              <a:t>当前作用域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最前面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提升时，</a:t>
            </a:r>
            <a:r>
              <a:rPr lang="zh-CN" altLang="en-US">
                <a:solidFill>
                  <a:srgbClr val="C00000"/>
                </a:solidFill>
              </a:rPr>
              <a:t>只提升</a:t>
            </a:r>
            <a:r>
              <a:rPr lang="zh-CN" altLang="en-US"/>
              <a:t>变量</a:t>
            </a:r>
            <a:r>
              <a:rPr lang="zh-CN" altLang="en-US">
                <a:solidFill>
                  <a:srgbClr val="C00000"/>
                </a:solidFill>
              </a:rPr>
              <a:t>声明</a:t>
            </a:r>
            <a:r>
              <a:rPr lang="zh-CN" altLang="en-US"/>
              <a:t>，</a:t>
            </a:r>
            <a:r>
              <a:rPr lang="zh-CN" altLang="en-US">
                <a:solidFill>
                  <a:srgbClr val="C00000"/>
                </a:solidFill>
              </a:rPr>
              <a:t>不提升</a:t>
            </a:r>
            <a:r>
              <a:rPr lang="zh-CN" altLang="en-US"/>
              <a:t>变量</a:t>
            </a:r>
            <a:r>
              <a:rPr lang="zh-CN" altLang="en-US">
                <a:solidFill>
                  <a:srgbClr val="C00000"/>
                </a:solidFill>
              </a:rPr>
              <a:t>赋值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en-US" altLang="zh-CN" dirty="0"/>
              <a:t>. let/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声明的变量不存在变量提升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altLang="en-US">
                <a:solidFill>
                  <a:srgbClr val="C00000"/>
                </a:solidFill>
              </a:rPr>
              <a:t>实际</a:t>
            </a:r>
            <a:r>
              <a:rPr lang="zh-CN" altLang="en-US" dirty="0">
                <a:solidFill>
                  <a:srgbClr val="C00000"/>
                </a:solidFill>
              </a:rPr>
              <a:t>开发中推荐先声明再访问变量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466" y="2215000"/>
            <a:ext cx="4871871" cy="1939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029482" y="4825845"/>
            <a:ext cx="9292841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1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初学者经常花很多时间才能习惯变量提升，还经常出现一些意想不到的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bug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，正因为如此，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ES6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引入了块级作用域，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 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或者 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声明变量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，让代码写法更加规范和人性化。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810808" y="4602903"/>
            <a:ext cx="9730191" cy="1806363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710880" y="467537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6632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5760000" cy="37016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用哪个关键字声明变量会有变量提升？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变量提升是什么流程？</a:t>
            </a:r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先把</a:t>
            </a: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变量提升到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当前作用域于最前面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只提升变量声明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 不提升变量赋值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然后依次执行代码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0502" indent="0">
              <a:lnSpc>
                <a:spcPct val="150000"/>
              </a:lnSpc>
              <a:buNone/>
            </a:pPr>
            <a:r>
              <a:rPr lang="zh-CN" altLang="en-US" sz="1600" b="1" dirty="0"/>
              <a:t>我们不建议使用</a:t>
            </a:r>
            <a:r>
              <a:rPr lang="en-US" altLang="zh-CN" sz="1600" b="1" dirty="0" err="1"/>
              <a:t>var</a:t>
            </a:r>
            <a:r>
              <a:rPr lang="zh-CN" altLang="en-US" sz="1600" b="1" dirty="0"/>
              <a:t>声明变量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9927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函数进阶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解构赋值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3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函数进阶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函数提升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函数参数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箭头函数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6251" y="5223191"/>
            <a:ext cx="113857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知道函数参数默认值、动态参数、剩余参数的使用细节，提升函数应用的灵活度，知道箭头函数的语法及与普通函数的差异。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4418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函数提升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函数</a:t>
            </a:r>
            <a:r>
              <a:rPr lang="zh-CN" altLang="en-US" dirty="0"/>
              <a:t>提升与变量提升</a:t>
            </a:r>
            <a:r>
              <a:rPr lang="zh-CN" altLang="en-US"/>
              <a:t>比较类似。</a:t>
            </a:r>
            <a:endParaRPr lang="en-US" altLang="zh-CN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/>
              <a:t>说明：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函数提升提升到</a:t>
            </a:r>
            <a:r>
              <a:rPr lang="zh-CN" altLang="en-US">
                <a:solidFill>
                  <a:srgbClr val="C00000"/>
                </a:solidFill>
              </a:rPr>
              <a:t>当前作用域最前面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函数提升</a:t>
            </a:r>
            <a:r>
              <a:rPr lang="zh-CN" altLang="en-US">
                <a:solidFill>
                  <a:srgbClr val="C00000"/>
                </a:solidFill>
              </a:rPr>
              <a:t>只提升声明，不提升调用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函数表达式</a:t>
            </a:r>
            <a:r>
              <a:rPr lang="zh-CN" altLang="en-US">
                <a:solidFill>
                  <a:srgbClr val="C00000"/>
                </a:solidFill>
              </a:rPr>
              <a:t>不存在提升</a:t>
            </a:r>
            <a:r>
              <a:rPr lang="zh-CN" altLang="en-US"/>
              <a:t>的现象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函数</a:t>
            </a:r>
            <a:r>
              <a:rPr lang="zh-CN" altLang="en-US" dirty="0"/>
              <a:t>提升能够使函数的声明调用</a:t>
            </a:r>
            <a:r>
              <a:rPr lang="zh-CN" altLang="en-US"/>
              <a:t>更灵活</a:t>
            </a: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0" y="2171162"/>
            <a:ext cx="4114286" cy="16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453" y="2171162"/>
            <a:ext cx="4920592" cy="1695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10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函数进阶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函数提升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函数参数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箭头函数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6251" y="5223191"/>
            <a:ext cx="113857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知道函数参数默认值、动态参数、剩余参数的使用细节，提升函数应用的灵活度，知道箭头函数的语法及与普通函数的差异。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09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作用域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函数进阶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解构赋值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5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函数参数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函数参数的使用细节，能够提升函数应用的灵活</a:t>
            </a:r>
            <a:r>
              <a:rPr lang="zh-CN" altLang="en-US"/>
              <a:t>度。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学习路径：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>
                <a:solidFill>
                  <a:srgbClr val="C00000"/>
                </a:solidFill>
              </a:rPr>
              <a:t>arguments</a:t>
            </a:r>
            <a:r>
              <a:rPr lang="zh-CN" altLang="en-US">
                <a:solidFill>
                  <a:srgbClr val="C00000"/>
                </a:solidFill>
              </a:rPr>
              <a:t>对象（了解）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/>
              <a:t>剩余参数（重点）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331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函数参数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7654187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/>
              <a:t>1. arguments</a:t>
            </a:r>
            <a:r>
              <a:rPr lang="zh-CN" altLang="en-US" b="1"/>
              <a:t>对象（了解）</a:t>
            </a:r>
            <a:endParaRPr lang="en-US" altLang="zh-CN" b="1"/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arguments</a:t>
            </a:r>
            <a:r>
              <a:rPr lang="en-US" altLang="zh-CN"/>
              <a:t> </a:t>
            </a:r>
            <a:r>
              <a:rPr lang="zh-CN" altLang="en-US"/>
              <a:t>是函数内部内置的对象</a:t>
            </a:r>
            <a:r>
              <a:rPr lang="en-US" altLang="zh-CN"/>
              <a:t>(</a:t>
            </a:r>
            <a:r>
              <a:rPr lang="zh-CN" altLang="en-US"/>
              <a:t>伪数组</a:t>
            </a:r>
            <a:r>
              <a:rPr lang="en-US" altLang="zh-CN"/>
              <a:t>)</a:t>
            </a:r>
            <a:r>
              <a:rPr lang="zh-CN" altLang="en-US"/>
              <a:t>，它包含了调用函数时传入的</a:t>
            </a:r>
            <a:r>
              <a:rPr lang="zh-CN" altLang="en-US">
                <a:solidFill>
                  <a:srgbClr val="C00000"/>
                </a:solidFill>
              </a:rPr>
              <a:t>所有实参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/>
              <a:t>使用场景：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写一个求和函数，不管多少实参都可以求结果。 问题是形参怎么写？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184" y="3686773"/>
            <a:ext cx="3617447" cy="10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10" y="3686773"/>
            <a:ext cx="2657143" cy="10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77333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函数参数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7654187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1</a:t>
            </a:r>
            <a:r>
              <a:rPr lang="en-US" altLang="zh-CN" b="1"/>
              <a:t>. arguments</a:t>
            </a:r>
            <a:r>
              <a:rPr lang="zh-CN" altLang="en-US" b="1"/>
              <a:t>对象（了解）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arguments</a:t>
            </a:r>
            <a:r>
              <a:rPr lang="en-US" altLang="zh-CN" dirty="0"/>
              <a:t> </a:t>
            </a:r>
            <a:r>
              <a:rPr lang="zh-CN" altLang="en-US" dirty="0"/>
              <a:t>是函数内部</a:t>
            </a:r>
            <a:r>
              <a:rPr lang="zh-CN" altLang="en-US"/>
              <a:t>内置的对象</a:t>
            </a:r>
            <a:r>
              <a:rPr lang="en-US" altLang="zh-CN"/>
              <a:t>(</a:t>
            </a:r>
            <a:r>
              <a:rPr lang="zh-CN" altLang="en-US"/>
              <a:t>伪数组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zh-CN" altLang="en-US" dirty="0"/>
              <a:t>它包含了调用函数时传入的所有实参</a:t>
            </a:r>
            <a:endParaRPr lang="en-US" altLang="zh-CN" dirty="0"/>
          </a:p>
        </p:txBody>
      </p:sp>
      <p:sp>
        <p:nvSpPr>
          <p:cNvPr id="6" name="文本占位符 4"/>
          <p:cNvSpPr txBox="1">
            <a:spLocks/>
          </p:cNvSpPr>
          <p:nvPr/>
        </p:nvSpPr>
        <p:spPr>
          <a:xfrm>
            <a:off x="6311740" y="2609000"/>
            <a:ext cx="5224253" cy="229517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总结：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altLang="zh-CN" dirty="0"/>
              <a:t>arguments 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C00000"/>
                </a:solidFill>
              </a:rPr>
              <a:t>伪数组</a:t>
            </a:r>
            <a:r>
              <a:rPr lang="zh-CN" altLang="en-US" dirty="0"/>
              <a:t>，只存在于函数中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altLang="zh-CN" dirty="0"/>
              <a:t>arguments </a:t>
            </a:r>
            <a:r>
              <a:rPr lang="zh-CN" altLang="en-US" dirty="0"/>
              <a:t>的作用是</a:t>
            </a:r>
            <a:r>
              <a:rPr lang="zh-CN" altLang="en-US" dirty="0">
                <a:solidFill>
                  <a:srgbClr val="C00000"/>
                </a:solidFill>
              </a:rPr>
              <a:t>动态获取函数的实参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zh-CN" altLang="en-US" dirty="0"/>
              <a:t>可以通过</a:t>
            </a:r>
            <a:r>
              <a:rPr lang="en-US" altLang="zh-CN" dirty="0"/>
              <a:t>for</a:t>
            </a:r>
            <a:r>
              <a:rPr lang="zh-CN" altLang="en-US" dirty="0"/>
              <a:t>循环依次得到传递过来的实参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609000"/>
            <a:ext cx="4817534" cy="3439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463040"/>
            <a:ext cx="5990149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当不确定传递多少个实参的时候，我们怎么办？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arguments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对象，它可以得到传递过来的所有实参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arguments</a:t>
            </a:r>
            <a:r>
              <a:rPr lang="zh-CN" altLang="en-US" dirty="0"/>
              <a:t>是什么？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对象，表现形式是伪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它只存在函数中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5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函数参数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函数参数的使用细节，能够提升函数应用的灵活</a:t>
            </a:r>
            <a:r>
              <a:rPr lang="zh-CN" altLang="en-US"/>
              <a:t>度。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学习路径：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>
                <a:solidFill>
                  <a:srgbClr val="C00000"/>
                </a:solidFill>
              </a:rPr>
              <a:t>arguments</a:t>
            </a:r>
            <a:r>
              <a:rPr lang="zh-CN" altLang="en-US">
                <a:solidFill>
                  <a:srgbClr val="C00000"/>
                </a:solidFill>
              </a:rPr>
              <a:t>对象（了解）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/>
              <a:t>剩余参数（重点）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9943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函数参数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7654187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2. </a:t>
            </a:r>
            <a:r>
              <a:rPr lang="zh-CN" altLang="en-US" b="1"/>
              <a:t>剩余参数（重点）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/>
              <a:t>剩余参数</a:t>
            </a:r>
            <a:r>
              <a:rPr lang="en-US" altLang="zh-CN"/>
              <a:t>:</a:t>
            </a:r>
            <a:r>
              <a:rPr lang="zh-CN" altLang="en-US"/>
              <a:t>允许</a:t>
            </a:r>
            <a:r>
              <a:rPr lang="zh-CN" altLang="en-US" dirty="0"/>
              <a:t>我们将一个</a:t>
            </a:r>
            <a:r>
              <a:rPr lang="zh-CN" altLang="en-US" dirty="0">
                <a:solidFill>
                  <a:srgbClr val="C00000"/>
                </a:solidFill>
              </a:rPr>
              <a:t>不定数量的参数</a:t>
            </a:r>
            <a:r>
              <a:rPr lang="zh-CN" altLang="en-US" dirty="0"/>
              <a:t>表示为一</a:t>
            </a:r>
            <a:r>
              <a:rPr lang="zh-CN" altLang="en-US"/>
              <a:t>个</a:t>
            </a:r>
            <a:r>
              <a:rPr lang="zh-CN" altLang="en-US">
                <a:solidFill>
                  <a:srgbClr val="C00000"/>
                </a:solidFill>
              </a:rPr>
              <a:t>数组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简单理解：</a:t>
            </a:r>
            <a:r>
              <a:rPr lang="zh-CN" altLang="en-US"/>
              <a:t>用于获取</a:t>
            </a:r>
            <a:r>
              <a:rPr lang="zh-CN" altLang="en-US">
                <a:solidFill>
                  <a:srgbClr val="C00000"/>
                </a:solidFill>
              </a:rPr>
              <a:t>多余的实参，并形成一个真数组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/>
              <a:t>使用场景：</a:t>
            </a:r>
            <a:endParaRPr lang="en-US" altLang="zh-CN" b="1"/>
          </a:p>
          <a:p>
            <a:pPr marL="0" indent="0">
              <a:buNone/>
            </a:pPr>
            <a:r>
              <a:rPr lang="zh-CN" altLang="en-US"/>
              <a:t>也可以解决</a:t>
            </a:r>
            <a:r>
              <a:rPr lang="zh-CN" altLang="en-US">
                <a:solidFill>
                  <a:srgbClr val="C00000"/>
                </a:solidFill>
              </a:rPr>
              <a:t>形参和实参个数</a:t>
            </a:r>
            <a:r>
              <a:rPr lang="zh-CN" altLang="en-US"/>
              <a:t>不匹配的问题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/>
              <a:t>那</a:t>
            </a:r>
            <a:r>
              <a:rPr lang="zh-CN" altLang="en-US" dirty="0"/>
              <a:t>和</a:t>
            </a:r>
            <a:r>
              <a:rPr lang="en-US" altLang="zh-CN" dirty="0"/>
              <a:t>arguments </a:t>
            </a:r>
            <a:r>
              <a:rPr lang="zh-CN" altLang="en-US" dirty="0"/>
              <a:t>有什么不同吗？</a:t>
            </a:r>
            <a:endParaRPr lang="en-US" altLang="zh-CN" dirty="0"/>
          </a:p>
        </p:txBody>
      </p:sp>
      <p:pic>
        <p:nvPicPr>
          <p:cNvPr id="6146" name="Picture 2" descr="https://gimg2.baidu.com/image_search/src=http%3A%2F%2Fx0.ifengimg.com%2Fres%2F2020%2F0B8865F34A5D561292C9B6B41ED1D806F7EAAF74_size236_w2048_h1365.jpeg&amp;refer=http%3A%2F%2Fx0.ifengimg.com&amp;app=2002&amp;size=f9999,10000&amp;q=a80&amp;n=0&amp;g=0n&amp;fmt=jpeg?sec=1649085273&amp;t=1e27bf577cbb43c3291a072713c368f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835" y="3444625"/>
            <a:ext cx="3717628" cy="247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3958961"/>
            <a:ext cx="3505991" cy="1449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752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函数参数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7654187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2. </a:t>
            </a:r>
            <a:r>
              <a:rPr lang="zh-CN" altLang="en-US" b="1"/>
              <a:t>剩余参数和</a:t>
            </a:r>
            <a:r>
              <a:rPr lang="en-US" altLang="zh-CN" b="1"/>
              <a:t>arguments</a:t>
            </a:r>
            <a:r>
              <a:rPr lang="zh-CN" altLang="en-US" b="1"/>
              <a:t>区别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1. ... </a:t>
            </a:r>
            <a:r>
              <a:rPr lang="zh-CN" altLang="en-US" dirty="0"/>
              <a:t>是语法符号，置于最末函数形参之前，用于获取</a:t>
            </a:r>
            <a:r>
              <a:rPr lang="zh-CN" altLang="en-US" dirty="0">
                <a:solidFill>
                  <a:srgbClr val="C00000"/>
                </a:solidFill>
              </a:rPr>
              <a:t>多余</a:t>
            </a:r>
            <a:r>
              <a:rPr lang="zh-CN" altLang="en-US" dirty="0"/>
              <a:t>的实参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借助 </a:t>
            </a:r>
            <a:r>
              <a:rPr lang="en-US" altLang="zh-CN" dirty="0"/>
              <a:t>... </a:t>
            </a:r>
            <a:r>
              <a:rPr lang="zh-CN" altLang="en-US" dirty="0"/>
              <a:t>获取的剩余实参，是个</a:t>
            </a:r>
            <a:r>
              <a:rPr lang="zh-CN" altLang="en-US">
                <a:solidFill>
                  <a:srgbClr val="C00000"/>
                </a:solidFill>
              </a:rPr>
              <a:t>真数组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3. </a:t>
            </a:r>
            <a:r>
              <a:rPr lang="zh-CN" altLang="en-US">
                <a:solidFill>
                  <a:schemeClr val="tx1"/>
                </a:solidFill>
              </a:rPr>
              <a:t>箭头函数不支持</a:t>
            </a:r>
            <a:r>
              <a:rPr lang="en-US" altLang="zh-CN">
                <a:solidFill>
                  <a:schemeClr val="tx1"/>
                </a:solidFill>
              </a:rPr>
              <a:t>arguments</a:t>
            </a:r>
            <a:r>
              <a:rPr lang="zh-CN" altLang="en-US">
                <a:solidFill>
                  <a:schemeClr val="tx1"/>
                </a:solidFill>
              </a:rPr>
              <a:t>，但是可以使用剩余参数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/>
              <a:t>开发中，还是提倡多使用 </a:t>
            </a:r>
            <a:r>
              <a:rPr lang="zh-CN" altLang="en-US" b="1">
                <a:solidFill>
                  <a:srgbClr val="C00000"/>
                </a:solidFill>
              </a:rPr>
              <a:t>剩余参数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251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7065416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剩余参数主要的使用场景是？</a:t>
            </a:r>
            <a:endParaRPr lang="en-US" altLang="zh-CN" dirty="0"/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用于获取多余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的实参，返回一个真数组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剩余</a:t>
            </a:r>
            <a:r>
              <a:rPr lang="zh-CN" altLang="en-US"/>
              <a:t>参数和</a:t>
            </a:r>
            <a:r>
              <a:rPr lang="en-US" altLang="zh-CN"/>
              <a:t>arguments</a:t>
            </a:r>
            <a:r>
              <a:rPr lang="zh-CN" altLang="en-US"/>
              <a:t>区别</a:t>
            </a:r>
            <a:r>
              <a:rPr lang="zh-CN" altLang="en-US" dirty="0"/>
              <a:t>是什么？开发中提倡使用哪一个？</a:t>
            </a:r>
            <a:endParaRPr lang="en-US" altLang="zh-CN" dirty="0"/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arguments 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伪数组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剩余参数是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真数组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箭头函数不支持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arguments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，但是可以使用剩余参数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开发中使用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剩余参数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想必也是极好的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84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展开运算符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1010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展开</a:t>
            </a:r>
            <a:r>
              <a:rPr lang="zh-CN" altLang="en-US" dirty="0"/>
              <a:t>运算符</a:t>
            </a:r>
            <a:r>
              <a:rPr lang="en-US" altLang="zh-CN" dirty="0"/>
              <a:t>(…),</a:t>
            </a:r>
            <a:r>
              <a:rPr lang="zh-CN" altLang="en-US" dirty="0"/>
              <a:t>将一</a:t>
            </a:r>
            <a:r>
              <a:rPr lang="zh-CN" altLang="en-US"/>
              <a:t>个</a:t>
            </a:r>
            <a:r>
              <a:rPr lang="zh-CN" altLang="en-US">
                <a:solidFill>
                  <a:srgbClr val="C00000"/>
                </a:solidFill>
              </a:rPr>
              <a:t>数组</a:t>
            </a:r>
            <a:r>
              <a:rPr lang="en-US" altLang="zh-CN">
                <a:solidFill>
                  <a:srgbClr val="C00000"/>
                </a:solidFill>
              </a:rPr>
              <a:t>/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zh-CN" altLang="en-US"/>
              <a:t>进行展开</a:t>
            </a:r>
            <a:endParaRPr lang="en-US" altLang="zh-CN"/>
          </a:p>
          <a:p>
            <a:pPr marL="0" indent="0">
              <a:buNone/>
            </a:pPr>
            <a:r>
              <a:rPr lang="zh-CN" altLang="en-US" b="1"/>
              <a:t>语法：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dirty="0"/>
              <a:t>不会修改</a:t>
            </a:r>
            <a:r>
              <a:rPr lang="zh-CN" altLang="en-US"/>
              <a:t>原数组</a:t>
            </a: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  <a:p>
            <a:pPr marL="0" indent="0">
              <a:buNone/>
            </a:pPr>
            <a:r>
              <a:rPr lang="zh-CN" altLang="en-US" b="1"/>
              <a:t>典型运用场景： 求数组最大值</a:t>
            </a:r>
            <a:r>
              <a:rPr lang="en-US" altLang="zh-CN" b="1"/>
              <a:t>(</a:t>
            </a:r>
            <a:r>
              <a:rPr lang="zh-CN" altLang="en-US" b="1"/>
              <a:t>最小值</a:t>
            </a:r>
            <a:r>
              <a:rPr lang="en-US" altLang="zh-CN" b="1"/>
              <a:t>)</a:t>
            </a:r>
            <a:r>
              <a:rPr lang="zh-CN" altLang="en-US" b="1"/>
              <a:t>、合并数组等</a:t>
            </a:r>
            <a:endParaRPr lang="en-US" altLang="zh-CN" b="1"/>
          </a:p>
          <a:p>
            <a:pPr marL="0" indent="0">
              <a:buNone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12" y="2990210"/>
            <a:ext cx="5790476" cy="8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12" y="4831600"/>
            <a:ext cx="5400000" cy="1514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199" y="4843929"/>
            <a:ext cx="3943561" cy="1501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643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展开运算符 </a:t>
            </a:r>
            <a:r>
              <a:rPr lang="en-US" altLang="zh-CN" dirty="0"/>
              <a:t>or </a:t>
            </a:r>
            <a:r>
              <a:rPr lang="zh-CN" altLang="en-US" dirty="0"/>
              <a:t>剩余参数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7654187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剩余参数：</a:t>
            </a:r>
            <a:r>
              <a:rPr lang="zh-CN" altLang="en-US" dirty="0">
                <a:solidFill>
                  <a:schemeClr val="tx1"/>
                </a:solidFill>
              </a:rPr>
              <a:t>函数参数</a:t>
            </a:r>
            <a:r>
              <a:rPr lang="zh-CN" altLang="en-US">
                <a:solidFill>
                  <a:schemeClr val="tx1"/>
                </a:solidFill>
              </a:rPr>
              <a:t>使用，把</a:t>
            </a:r>
            <a:r>
              <a:rPr lang="zh-CN" altLang="en-US" dirty="0">
                <a:solidFill>
                  <a:schemeClr val="tx1"/>
                </a:solidFill>
              </a:rPr>
              <a:t>多个元素</a:t>
            </a:r>
            <a:r>
              <a:rPr lang="zh-CN" altLang="en-US">
                <a:solidFill>
                  <a:srgbClr val="C00000"/>
                </a:solidFill>
              </a:rPr>
              <a:t>收集</a:t>
            </a:r>
            <a:r>
              <a:rPr lang="zh-CN" altLang="en-US">
                <a:solidFill>
                  <a:schemeClr val="tx1"/>
                </a:solidFill>
              </a:rPr>
              <a:t>起来</a:t>
            </a:r>
            <a:r>
              <a:rPr lang="zh-CN" altLang="en-US">
                <a:solidFill>
                  <a:srgbClr val="C00000"/>
                </a:solidFill>
              </a:rPr>
              <a:t>生成</a:t>
            </a:r>
            <a:r>
              <a:rPr lang="zh-CN" altLang="en-US">
                <a:solidFill>
                  <a:schemeClr val="tx1"/>
                </a:solidFill>
              </a:rPr>
              <a:t>一个</a:t>
            </a:r>
            <a:r>
              <a:rPr lang="zh-CN" altLang="en-US">
                <a:solidFill>
                  <a:srgbClr val="C00000"/>
                </a:solidFill>
              </a:rPr>
              <a:t>真数组 （凝聚）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展开</a:t>
            </a:r>
            <a:r>
              <a:rPr lang="zh-CN" altLang="en-US" b="1"/>
              <a:t>运算符：</a:t>
            </a:r>
            <a:r>
              <a:rPr lang="zh-CN" altLang="en-US"/>
              <a:t>将数组展开成各个元素</a:t>
            </a:r>
            <a:r>
              <a:rPr lang="zh-CN" altLang="en-US">
                <a:solidFill>
                  <a:srgbClr val="C00000"/>
                </a:solidFill>
              </a:rPr>
              <a:t>（拆散）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56" y="3235787"/>
            <a:ext cx="3597670" cy="1537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829" y="3566457"/>
            <a:ext cx="5790476" cy="8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451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2815061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局部作用域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全局作用域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/>
              <a:t>作用域链</a:t>
            </a:r>
            <a:endParaRPr lang="en-US" altLang="zh-CN"/>
          </a:p>
          <a:p>
            <a:r>
              <a:rPr lang="zh-CN" altLang="en-US"/>
              <a:t>垃圾回收机制</a:t>
            </a:r>
            <a:endParaRPr lang="en-US" altLang="zh-CN" dirty="0"/>
          </a:p>
          <a:p>
            <a:r>
              <a:rPr lang="zh-CN" altLang="en-US"/>
              <a:t>闭包</a:t>
            </a:r>
            <a:endParaRPr lang="en-US" altLang="zh-CN" dirty="0"/>
          </a:p>
          <a:p>
            <a:r>
              <a:rPr lang="zh-CN" altLang="en-US" dirty="0"/>
              <a:t>变量提升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030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1716" y="1166707"/>
            <a:ext cx="7336349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展开运算符主要的作用是？</a:t>
            </a:r>
            <a:endParaRPr lang="en-US" altLang="zh-CN" dirty="0"/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可以把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数组展开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可以利用求数组最大值以及合并数组等操作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展开运算符和剩余参数有什么区别？</a:t>
            </a:r>
            <a:endParaRPr lang="en-US" altLang="zh-CN" dirty="0"/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展开运算符主要是 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数组展开（拆散）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2300" lvl="1" indent="-2651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剩余参数 在函数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内部使用，把多个元素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收集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起来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生成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真数组（凝聚） 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450" y="4776072"/>
            <a:ext cx="3597670" cy="1537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96" y="5378145"/>
            <a:ext cx="5790476" cy="876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5011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函数进阶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函数提升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函数参数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箭头函数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6251" y="5223191"/>
            <a:ext cx="113857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知道函数参数默认值、动态参数、剩余参数的使用细节，提升函数应用的灵活度，知道箭头函数的语法及与普通函数的差异。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2526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箭头函数（重要）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箭头函数比</a:t>
            </a:r>
            <a:r>
              <a:rPr lang="zh-CN" altLang="en-US">
                <a:solidFill>
                  <a:srgbClr val="C00000"/>
                </a:solidFill>
              </a:rPr>
              <a:t>函数表达式</a:t>
            </a:r>
            <a:r>
              <a:rPr lang="zh-CN" altLang="en-US"/>
              <a:t>更简洁的一种写法</a:t>
            </a:r>
            <a:endParaRPr lang="en-US" altLang="zh-CN"/>
          </a:p>
          <a:p>
            <a:pPr marL="0" indent="0">
              <a:buNone/>
            </a:pPr>
            <a:r>
              <a:rPr lang="zh-CN" altLang="en-US" b="1"/>
              <a:t>使用</a:t>
            </a:r>
            <a:r>
              <a:rPr lang="zh-CN" altLang="en-US" b="1" dirty="0"/>
              <a:t>场景：</a:t>
            </a:r>
            <a:r>
              <a:rPr lang="zh-CN" altLang="en-US" dirty="0"/>
              <a:t>箭头函数更适用于那些本来</a:t>
            </a:r>
            <a:r>
              <a:rPr lang="zh-CN" altLang="en-US" dirty="0">
                <a:solidFill>
                  <a:srgbClr val="C00000"/>
                </a:solidFill>
              </a:rPr>
              <a:t>需要匿名函数</a:t>
            </a:r>
            <a:r>
              <a:rPr lang="zh-CN" altLang="en-US">
                <a:solidFill>
                  <a:srgbClr val="C00000"/>
                </a:solidFill>
              </a:rPr>
              <a:t>的地方，写法更简单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/>
              <a:t>语法</a:t>
            </a:r>
            <a:r>
              <a:rPr lang="en-US" altLang="zh-CN" b="1"/>
              <a:t>1</a:t>
            </a:r>
            <a:r>
              <a:rPr lang="zh-CN" altLang="en-US" b="1"/>
              <a:t>：基本写法</a:t>
            </a:r>
            <a:endParaRPr lang="en-US" altLang="zh-CN" b="1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129800"/>
            <a:ext cx="4285714" cy="1752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708" y="3091705"/>
            <a:ext cx="4819048" cy="17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左中括号 2"/>
          <p:cNvSpPr/>
          <p:nvPr/>
        </p:nvSpPr>
        <p:spPr>
          <a:xfrm rot="5400000">
            <a:off x="5513824" y="264491"/>
            <a:ext cx="563688" cy="5883863"/>
          </a:xfrm>
          <a:prstGeom prst="leftBracket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84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箭头函数（重要）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用法细节：</a:t>
            </a:r>
            <a:r>
              <a:rPr lang="en-US" altLang="zh-CN"/>
              <a:t> </a:t>
            </a:r>
          </a:p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当箭头函数</a:t>
            </a:r>
            <a:r>
              <a:rPr lang="zh-CN" altLang="en-US">
                <a:solidFill>
                  <a:srgbClr val="C00000"/>
                </a:solidFill>
              </a:rPr>
              <a:t>只有一个参数</a:t>
            </a:r>
            <a:r>
              <a:rPr lang="zh-CN" altLang="en-US"/>
              <a:t>时，可以</a:t>
            </a:r>
            <a:r>
              <a:rPr lang="zh-CN" altLang="en-US">
                <a:solidFill>
                  <a:srgbClr val="C00000"/>
                </a:solidFill>
              </a:rPr>
              <a:t>省略</a:t>
            </a:r>
            <a:r>
              <a:rPr lang="zh-CN" altLang="en-US"/>
              <a:t>参数的</a:t>
            </a:r>
            <a:r>
              <a:rPr lang="zh-CN" altLang="en-US">
                <a:solidFill>
                  <a:srgbClr val="C00000"/>
                </a:solidFill>
              </a:rPr>
              <a:t>小括号，其余个数不能省略（没有参数也需要写小括号）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当箭头函数的函数体只有</a:t>
            </a:r>
            <a:r>
              <a:rPr lang="zh-CN" altLang="en-US">
                <a:solidFill>
                  <a:srgbClr val="C00000"/>
                </a:solidFill>
              </a:rPr>
              <a:t>一句代码 </a:t>
            </a:r>
            <a:r>
              <a:rPr lang="zh-CN" altLang="en-US">
                <a:solidFill>
                  <a:schemeClr val="tx1"/>
                </a:solidFill>
              </a:rPr>
              <a:t>可以省略</a:t>
            </a:r>
            <a:r>
              <a:rPr lang="zh-CN" altLang="en-US"/>
              <a:t>函数体</a:t>
            </a:r>
            <a:r>
              <a:rPr lang="zh-CN" altLang="en-US">
                <a:solidFill>
                  <a:srgbClr val="C00000"/>
                </a:solidFill>
              </a:rPr>
              <a:t>大括号，</a:t>
            </a:r>
            <a:r>
              <a:rPr lang="zh-CN" altLang="en-US">
                <a:solidFill>
                  <a:schemeClr val="tx1"/>
                </a:solidFill>
              </a:rPr>
              <a:t>这句代码就是</a:t>
            </a:r>
            <a:r>
              <a:rPr lang="zh-CN" altLang="en-US" dirty="0"/>
              <a:t>返回值（可以不用写</a:t>
            </a:r>
            <a:r>
              <a:rPr lang="en-US" altLang="zh-CN">
                <a:solidFill>
                  <a:srgbClr val="C00000"/>
                </a:solidFill>
              </a:rPr>
              <a:t>return</a:t>
            </a:r>
            <a:r>
              <a:rPr lang="zh-CN" altLang="en-US"/>
              <a:t>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如果</a:t>
            </a:r>
            <a:r>
              <a:rPr lang="zh-CN" altLang="en-US">
                <a:solidFill>
                  <a:srgbClr val="C00000"/>
                </a:solidFill>
              </a:rPr>
              <a:t>返回</a:t>
            </a:r>
            <a:r>
              <a:rPr lang="zh-CN" altLang="en-US"/>
              <a:t>的是个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zh-CN" altLang="en-US"/>
              <a:t>，则需要把对象用</a:t>
            </a:r>
            <a:r>
              <a:rPr lang="zh-CN" altLang="en-US">
                <a:solidFill>
                  <a:srgbClr val="C00000"/>
                </a:solidFill>
              </a:rPr>
              <a:t>小括号包裹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4. </a:t>
            </a:r>
            <a:r>
              <a:rPr lang="zh-CN" altLang="en-US">
                <a:solidFill>
                  <a:schemeClr val="tx1"/>
                </a:solidFill>
              </a:rPr>
              <a:t>箭头函数里面没有</a:t>
            </a:r>
            <a:r>
              <a:rPr lang="en-US" altLang="zh-CN">
                <a:solidFill>
                  <a:srgbClr val="C00000"/>
                </a:solidFill>
              </a:rPr>
              <a:t>arguments</a:t>
            </a:r>
            <a:r>
              <a:rPr lang="zh-CN" altLang="en-US">
                <a:solidFill>
                  <a:schemeClr val="tx1"/>
                </a:solidFill>
              </a:rPr>
              <a:t>，但是有</a:t>
            </a:r>
            <a:r>
              <a:rPr lang="zh-CN" altLang="en-US">
                <a:solidFill>
                  <a:srgbClr val="C00000"/>
                </a:solidFill>
              </a:rPr>
              <a:t>剩余参数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09" y="4036542"/>
            <a:ext cx="2283523" cy="704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46" y="4036542"/>
            <a:ext cx="3186287" cy="699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609" y="4040161"/>
            <a:ext cx="4174857" cy="695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09" y="5228800"/>
            <a:ext cx="5767724" cy="1221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224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箭头函数（重要）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>
                <a:solidFill>
                  <a:schemeClr val="tx1"/>
                </a:solidFill>
              </a:rPr>
              <a:t>2. </a:t>
            </a:r>
            <a:r>
              <a:rPr lang="zh-CN" altLang="en-US" b="1" dirty="0">
                <a:solidFill>
                  <a:schemeClr val="tx1"/>
                </a:solidFill>
              </a:rPr>
              <a:t>箭头函数 </a:t>
            </a:r>
            <a:r>
              <a:rPr lang="en-US" altLang="zh-CN" b="1" dirty="0">
                <a:solidFill>
                  <a:schemeClr val="tx1"/>
                </a:solidFill>
              </a:rPr>
              <a:t>this</a:t>
            </a:r>
          </a:p>
          <a:p>
            <a:pPr marL="0" indent="0">
              <a:buNone/>
            </a:pPr>
            <a:r>
              <a:rPr lang="zh-CN" altLang="en-US"/>
              <a:t>以前函数中的</a:t>
            </a:r>
            <a:r>
              <a:rPr lang="en-US" altLang="zh-CN"/>
              <a:t>this</a:t>
            </a:r>
            <a:r>
              <a:rPr lang="zh-CN" altLang="en-US"/>
              <a:t>指向是根据</a:t>
            </a:r>
            <a:r>
              <a:rPr lang="zh-CN" altLang="en-US">
                <a:solidFill>
                  <a:srgbClr val="C00000"/>
                </a:solidFill>
              </a:rPr>
              <a:t>如何调用</a:t>
            </a:r>
            <a:r>
              <a:rPr lang="zh-CN" altLang="en-US">
                <a:solidFill>
                  <a:schemeClr val="tx1"/>
                </a:solidFill>
              </a:rPr>
              <a:t>来确定的。简单理解就是</a:t>
            </a:r>
            <a:r>
              <a:rPr lang="en-US" altLang="zh-CN">
                <a:solidFill>
                  <a:schemeClr val="tx1"/>
                </a:solidFill>
              </a:rPr>
              <a:t>this</a:t>
            </a:r>
            <a:r>
              <a:rPr lang="zh-CN" altLang="en-US">
                <a:solidFill>
                  <a:schemeClr val="tx1"/>
                </a:solidFill>
              </a:rPr>
              <a:t>指向</a:t>
            </a:r>
            <a:r>
              <a:rPr lang="zh-CN" altLang="en-US">
                <a:solidFill>
                  <a:srgbClr val="C00000"/>
                </a:solidFill>
              </a:rPr>
              <a:t>调用者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箭头函数本身</a:t>
            </a:r>
            <a:r>
              <a:rPr lang="zh-CN" altLang="en-US">
                <a:solidFill>
                  <a:srgbClr val="C00000"/>
                </a:solidFill>
              </a:rPr>
              <a:t>没有</a:t>
            </a:r>
            <a:r>
              <a:rPr lang="en-US" altLang="zh-CN">
                <a:solidFill>
                  <a:srgbClr val="C00000"/>
                </a:solidFill>
              </a:rPr>
              <a:t>this</a:t>
            </a:r>
            <a:r>
              <a:rPr lang="en-US" altLang="zh-CN"/>
              <a:t>,</a:t>
            </a:r>
            <a:r>
              <a:rPr lang="zh-CN" altLang="en-US"/>
              <a:t>它只会</a:t>
            </a:r>
            <a:r>
              <a:rPr lang="zh-CN" altLang="en-US">
                <a:solidFill>
                  <a:srgbClr val="C00000"/>
                </a:solidFill>
              </a:rPr>
              <a:t>沿用上一层作用域的</a:t>
            </a:r>
            <a:r>
              <a:rPr lang="en-US" altLang="zh-CN">
                <a:solidFill>
                  <a:srgbClr val="C00000"/>
                </a:solidFill>
              </a:rPr>
              <a:t>this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031869"/>
            <a:ext cx="5826123" cy="1902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1601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箭头函数（重要）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981587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>
                <a:solidFill>
                  <a:schemeClr val="tx1"/>
                </a:solidFill>
              </a:rPr>
              <a:t>2. </a:t>
            </a:r>
            <a:r>
              <a:rPr lang="zh-CN" altLang="en-US" b="1" dirty="0">
                <a:solidFill>
                  <a:schemeClr val="tx1"/>
                </a:solidFill>
              </a:rPr>
              <a:t>箭头函数 </a:t>
            </a:r>
            <a:r>
              <a:rPr lang="en-US" altLang="zh-CN" b="1" dirty="0">
                <a:solidFill>
                  <a:schemeClr val="tx1"/>
                </a:solidFill>
              </a:rPr>
              <a:t>this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在开发中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chemeClr val="tx1"/>
                </a:solidFill>
              </a:rPr>
              <a:t>使用箭头函数前需要考虑函数中 </a:t>
            </a:r>
            <a:r>
              <a:rPr lang="en-US" altLang="zh-CN" dirty="0">
                <a:solidFill>
                  <a:schemeClr val="tx1"/>
                </a:solidFill>
              </a:rPr>
              <a:t>this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>
                <a:solidFill>
                  <a:schemeClr val="tx1"/>
                </a:solidFill>
              </a:rPr>
              <a:t>值</a:t>
            </a:r>
            <a:r>
              <a:rPr lang="en-US" altLang="zh-CN">
                <a:solidFill>
                  <a:schemeClr val="tx1"/>
                </a:solidFill>
              </a:rPr>
              <a:t>】</a:t>
            </a: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1. </a:t>
            </a:r>
            <a:r>
              <a:rPr lang="zh-CN" altLang="en-US">
                <a:solidFill>
                  <a:schemeClr val="tx1"/>
                </a:solidFill>
              </a:rPr>
              <a:t>事件</a:t>
            </a:r>
            <a:r>
              <a:rPr lang="zh-CN" altLang="en-US" dirty="0">
                <a:solidFill>
                  <a:schemeClr val="tx1"/>
                </a:solidFill>
              </a:rPr>
              <a:t>回调函数使用箭头函数时，</a:t>
            </a:r>
            <a:r>
              <a:rPr lang="en-US" altLang="zh-CN" dirty="0">
                <a:solidFill>
                  <a:schemeClr val="tx1"/>
                </a:solidFill>
              </a:rPr>
              <a:t>this </a:t>
            </a:r>
            <a:r>
              <a:rPr lang="zh-CN" altLang="en-US" dirty="0">
                <a:solidFill>
                  <a:schemeClr val="tx1"/>
                </a:solidFill>
              </a:rPr>
              <a:t>为全局的 </a:t>
            </a:r>
            <a:r>
              <a:rPr lang="en-US" altLang="zh-CN">
                <a:solidFill>
                  <a:schemeClr val="tx1"/>
                </a:solidFill>
              </a:rPr>
              <a:t>window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zh-CN" altLang="en-US">
                <a:solidFill>
                  <a:srgbClr val="C00000"/>
                </a:solidFill>
              </a:rPr>
              <a:t>不</a:t>
            </a:r>
            <a:r>
              <a:rPr lang="zh-CN" altLang="en-US" dirty="0">
                <a:solidFill>
                  <a:srgbClr val="C00000"/>
                </a:solidFill>
              </a:rPr>
              <a:t>太推荐使用</a:t>
            </a:r>
            <a:r>
              <a:rPr lang="zh-CN" altLang="en-US">
                <a:solidFill>
                  <a:srgbClr val="C00000"/>
                </a:solidFill>
              </a:rPr>
              <a:t>箭头函数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2. </a:t>
            </a:r>
            <a:r>
              <a:rPr lang="zh-CN" altLang="en-US">
                <a:solidFill>
                  <a:schemeClr val="tx1"/>
                </a:solidFill>
              </a:rPr>
              <a:t>定时器里面的如果需要</a:t>
            </a:r>
            <a:r>
              <a:rPr lang="en-US" altLang="zh-CN">
                <a:solidFill>
                  <a:schemeClr val="tx1"/>
                </a:solidFill>
              </a:rPr>
              <a:t>this</a:t>
            </a:r>
            <a:r>
              <a:rPr lang="zh-CN" altLang="en-US">
                <a:solidFill>
                  <a:schemeClr val="tx1"/>
                </a:solidFill>
              </a:rPr>
              <a:t>，可以使用箭头函数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617191"/>
            <a:ext cx="4383179" cy="25244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1926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610117" y="1581572"/>
            <a:ext cx="7802015" cy="367622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箭头函数里面有</a:t>
            </a:r>
            <a:r>
              <a:rPr lang="en-US" altLang="zh-CN" dirty="0"/>
              <a:t>this</a:t>
            </a:r>
            <a:r>
              <a:rPr lang="zh-CN" altLang="en-US" dirty="0"/>
              <a:t>吗？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箭头函数本身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它只会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沿用上一层作用域的</a:t>
            </a:r>
            <a:r>
              <a:rPr lang="en-US" altLang="zh-CN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我们如何选择用不用箭头函数呢？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根据需求来选择是否需要</a:t>
            </a:r>
            <a:endParaRPr lang="en-US" altLang="zh-CN" sz="1600" b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元素注册事件，需要用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，就不要箭头函数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定时器里面需要用到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，就需要箭头函数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但是要明白箭头函数的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this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指向谁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5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ES6</a:t>
            </a:r>
            <a:r>
              <a:rPr lang="zh-CN" altLang="en-US"/>
              <a:t>中对象属性和方法的简写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10981587" cy="4550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1. </a:t>
            </a:r>
            <a:r>
              <a:rPr lang="zh-CN" altLang="en-US">
                <a:solidFill>
                  <a:schemeClr val="tx1"/>
                </a:solidFill>
              </a:rPr>
              <a:t>在对象中，如果</a:t>
            </a:r>
            <a:r>
              <a:rPr lang="zh-CN" altLang="en-US">
                <a:solidFill>
                  <a:srgbClr val="C00000"/>
                </a:solidFill>
              </a:rPr>
              <a:t>属性名和属性值</a:t>
            </a:r>
            <a:r>
              <a:rPr lang="zh-CN" altLang="en-US">
                <a:solidFill>
                  <a:schemeClr val="tx1"/>
                </a:solidFill>
              </a:rPr>
              <a:t>一致，可以简写只写</a:t>
            </a:r>
            <a:r>
              <a:rPr lang="zh-CN" altLang="en-US">
                <a:solidFill>
                  <a:srgbClr val="C00000"/>
                </a:solidFill>
              </a:rPr>
              <a:t>属性名</a:t>
            </a:r>
            <a:r>
              <a:rPr lang="zh-CN" altLang="en-US">
                <a:solidFill>
                  <a:schemeClr val="tx1"/>
                </a:solidFill>
              </a:rPr>
              <a:t>即可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2. </a:t>
            </a:r>
            <a:r>
              <a:rPr lang="zh-CN" altLang="en-US">
                <a:solidFill>
                  <a:schemeClr val="tx1"/>
                </a:solidFill>
              </a:rPr>
              <a:t>在对象中，方法（函数）可以简写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80" y="2177142"/>
            <a:ext cx="2018019" cy="1370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739" y="2177142"/>
            <a:ext cx="2255068" cy="1366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80" y="4812896"/>
            <a:ext cx="2240553" cy="12323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739" y="4812896"/>
            <a:ext cx="2536727" cy="12274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右箭头 8"/>
          <p:cNvSpPr/>
          <p:nvPr/>
        </p:nvSpPr>
        <p:spPr>
          <a:xfrm>
            <a:off x="3456036" y="2633133"/>
            <a:ext cx="694266" cy="22719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567303" y="5313023"/>
            <a:ext cx="694266" cy="22719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2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函数进阶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解构赋值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综合案例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97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解构赋值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数组解构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对象解构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66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作用域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作用域</a:t>
            </a:r>
            <a:r>
              <a:rPr lang="zh-CN" altLang="en-US" dirty="0"/>
              <a:t>（</a:t>
            </a:r>
            <a:r>
              <a:rPr lang="en-US" altLang="zh-CN" dirty="0"/>
              <a:t>scope</a:t>
            </a:r>
            <a:r>
              <a:rPr lang="zh-CN" altLang="en-US" dirty="0"/>
              <a:t>）规定了变量能够被访问的“</a:t>
            </a:r>
            <a:r>
              <a:rPr lang="zh-CN" altLang="en-US" dirty="0">
                <a:solidFill>
                  <a:srgbClr val="C00000"/>
                </a:solidFill>
              </a:rPr>
              <a:t>范围</a:t>
            </a:r>
            <a:r>
              <a:rPr lang="zh-CN" altLang="en-US" dirty="0"/>
              <a:t>”，离开了这个“范围”变量便不能被访问</a:t>
            </a:r>
            <a:endParaRPr lang="en-US" altLang="zh-CN" dirty="0"/>
          </a:p>
          <a:p>
            <a:r>
              <a:rPr lang="zh-CN" altLang="en-US" dirty="0"/>
              <a:t>作用域分为：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dirty="0"/>
              <a:t>局部作用域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/>
                </a:solidFill>
              </a:rPr>
              <a:t>全局作用域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2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3. </a:t>
            </a:r>
            <a:r>
              <a:rPr lang="zh-CN" altLang="en-US" dirty="0"/>
              <a:t>解构赋值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解</a:t>
            </a:r>
            <a:r>
              <a:rPr lang="zh-CN" altLang="en-US" b="1"/>
              <a:t>构赋值：</a:t>
            </a:r>
            <a:r>
              <a:rPr lang="zh-CN" altLang="en-US"/>
              <a:t>可以</a:t>
            </a:r>
            <a:r>
              <a:rPr lang="zh-CN" altLang="en-US" dirty="0"/>
              <a:t>将</a:t>
            </a:r>
            <a:r>
              <a:rPr lang="zh-CN" altLang="en-US" dirty="0">
                <a:solidFill>
                  <a:srgbClr val="C00000"/>
                </a:solidFill>
              </a:rPr>
              <a:t>数组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C00000"/>
                </a:solidFill>
              </a:rPr>
              <a:t>值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C00000"/>
                </a:solidFill>
              </a:rPr>
              <a:t>属性</a:t>
            </a:r>
            <a:r>
              <a:rPr lang="zh-CN" altLang="en-US" dirty="0">
                <a:solidFill>
                  <a:schemeClr val="tx1"/>
                </a:solidFill>
              </a:rPr>
              <a:t>取出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赋值</a:t>
            </a:r>
            <a:r>
              <a:rPr lang="zh-CN" altLang="en-US" dirty="0"/>
              <a:t>给</a:t>
            </a:r>
            <a:r>
              <a:rPr lang="zh-CN" altLang="en-US"/>
              <a:t>其他</a:t>
            </a:r>
            <a:r>
              <a:rPr lang="zh-CN" altLang="en-US">
                <a:solidFill>
                  <a:srgbClr val="C00000"/>
                </a:solidFill>
              </a:rPr>
              <a:t>变量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/>
              <a:t>解构：</a:t>
            </a:r>
            <a:r>
              <a:rPr lang="zh-CN" altLang="en-US"/>
              <a:t>其实</a:t>
            </a:r>
            <a:r>
              <a:rPr lang="zh-CN" altLang="en-US" dirty="0"/>
              <a:t>就是把一个事物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结构</a:t>
            </a:r>
            <a:r>
              <a:rPr lang="zh-CN" altLang="en-US"/>
              <a:t>进行</a:t>
            </a:r>
            <a:r>
              <a:rPr lang="zh-CN" altLang="en-US" dirty="0">
                <a:solidFill>
                  <a:srgbClr val="C00000"/>
                </a:solidFill>
              </a:rPr>
              <a:t>拆解</a:t>
            </a:r>
            <a:endParaRPr lang="en-US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/>
              <a:t>使用场景：</a:t>
            </a:r>
            <a:endParaRPr lang="en-US" altLang="zh-CN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23" y="3071772"/>
            <a:ext cx="3661010" cy="11167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3" y="5221835"/>
            <a:ext cx="4888677" cy="1248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文本框 2"/>
          <p:cNvSpPr txBox="1"/>
          <p:nvPr/>
        </p:nvSpPr>
        <p:spPr>
          <a:xfrm>
            <a:off x="6223000" y="5645782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解构写法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200" y="2722026"/>
            <a:ext cx="3105711" cy="16552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676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95" y="3974019"/>
            <a:ext cx="5923809" cy="18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3.1 </a:t>
            </a:r>
            <a:r>
              <a:rPr lang="zh-CN" altLang="en-US" dirty="0"/>
              <a:t>数组解构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基本</a:t>
            </a:r>
            <a:r>
              <a:rPr lang="zh-CN" altLang="en-US" b="1" dirty="0"/>
              <a:t>语法：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/>
              <a:t>右侧数组的</a:t>
            </a:r>
            <a:r>
              <a:rPr lang="zh-CN" altLang="en-US">
                <a:solidFill>
                  <a:srgbClr val="C00000"/>
                </a:solidFill>
              </a:rPr>
              <a:t>值</a:t>
            </a:r>
            <a:r>
              <a:rPr lang="zh-CN" altLang="en-US" dirty="0"/>
              <a:t>将被</a:t>
            </a:r>
            <a:r>
              <a:rPr lang="zh-CN" altLang="en-US" dirty="0">
                <a:solidFill>
                  <a:srgbClr val="C00000"/>
                </a:solidFill>
              </a:rPr>
              <a:t>赋值</a:t>
            </a:r>
            <a:r>
              <a:rPr lang="zh-CN" altLang="en-US" dirty="0"/>
              <a:t>给左侧的</a:t>
            </a:r>
            <a:r>
              <a:rPr lang="zh-CN" altLang="en-US" dirty="0">
                <a:solidFill>
                  <a:srgbClr val="C00000"/>
                </a:solidFill>
              </a:rPr>
              <a:t>变量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变量的顺序</a:t>
            </a:r>
            <a:r>
              <a:rPr lang="zh-CN" altLang="en-US"/>
              <a:t>对应数组值</a:t>
            </a:r>
            <a:r>
              <a:rPr lang="zh-CN" altLang="en-US" dirty="0"/>
              <a:t>的位置</a:t>
            </a:r>
            <a:r>
              <a:rPr lang="zh-CN" altLang="en-US" dirty="0">
                <a:solidFill>
                  <a:srgbClr val="C00000"/>
                </a:solidFill>
              </a:rPr>
              <a:t>依次</a:t>
            </a:r>
            <a:r>
              <a:rPr lang="zh-CN" altLang="en-US" dirty="0"/>
              <a:t>进行赋值操作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675071" y="3594819"/>
            <a:ext cx="474133" cy="96520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39604" y="3188419"/>
            <a:ext cx="1219200" cy="406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值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12" idx="2"/>
          </p:cNvCxnSpPr>
          <p:nvPr/>
        </p:nvCxnSpPr>
        <p:spPr>
          <a:xfrm flipH="1">
            <a:off x="2159538" y="3594819"/>
            <a:ext cx="228600" cy="96520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778538" y="3188419"/>
            <a:ext cx="1219200" cy="406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340296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3.1 </a:t>
            </a:r>
            <a:r>
              <a:rPr lang="zh-CN" altLang="en-US" dirty="0"/>
              <a:t>数组解构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典型应用：交换</a:t>
            </a:r>
            <a:r>
              <a:rPr lang="en-US" altLang="zh-CN" b="1"/>
              <a:t>2</a:t>
            </a:r>
            <a:r>
              <a:rPr lang="zh-CN" altLang="en-US" b="1" dirty="0"/>
              <a:t>个变量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388284"/>
            <a:ext cx="4009524" cy="17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7" name="直接箭头连接符 16"/>
          <p:cNvCxnSpPr/>
          <p:nvPr/>
        </p:nvCxnSpPr>
        <p:spPr>
          <a:xfrm flipH="1" flipV="1">
            <a:off x="2261996" y="3115733"/>
            <a:ext cx="685800" cy="168486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67263" y="4772600"/>
            <a:ext cx="1930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这里必须有分号</a:t>
            </a:r>
          </a:p>
        </p:txBody>
      </p:sp>
    </p:spTree>
    <p:extLst>
      <p:ext uri="{BB962C8B-B14F-4D97-AF65-F5344CB8AC3E}">
        <p14:creationId xmlns:p14="http://schemas.microsoft.com/office/powerpoint/2010/main" val="302039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3.1 </a:t>
            </a:r>
            <a:r>
              <a:rPr lang="zh-CN" altLang="en-US" dirty="0"/>
              <a:t>数组解构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>
                <a:solidFill>
                  <a:srgbClr val="C00000"/>
                </a:solidFill>
              </a:rPr>
              <a:t>注意</a:t>
            </a:r>
            <a:r>
              <a:rPr lang="zh-CN" altLang="en-US" b="1" dirty="0">
                <a:solidFill>
                  <a:srgbClr val="C00000"/>
                </a:solidFill>
              </a:rPr>
              <a:t>： </a:t>
            </a:r>
            <a:r>
              <a:rPr lang="en-US" altLang="zh-CN" b="1" dirty="0" err="1">
                <a:solidFill>
                  <a:srgbClr val="C00000"/>
                </a:solidFill>
              </a:rPr>
              <a:t>js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前面必须加分号情况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/>
              <a:t>小括号开头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/>
              <a:t>中括号开头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514" y="2371162"/>
            <a:ext cx="4009524" cy="17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81" y="2666400"/>
            <a:ext cx="3695238" cy="12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81" y="4829050"/>
            <a:ext cx="6400000" cy="961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15993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445001" y="1556170"/>
            <a:ext cx="7272866" cy="36762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C00000"/>
                </a:solidFill>
              </a:rPr>
              <a:t>解构赋值</a:t>
            </a:r>
            <a:r>
              <a:rPr lang="zh-CN" altLang="en-US" sz="1600"/>
              <a:t>有什么作用？</a:t>
            </a:r>
            <a:endParaRPr lang="en-US" altLang="zh-CN" sz="1600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可以将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取出，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赋值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给其他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/>
              <a:t>Js </a:t>
            </a:r>
            <a:r>
              <a:rPr lang="zh-CN" altLang="en-US" sz="1600"/>
              <a:t>前面有两哪种情况需要加分号的？</a:t>
            </a:r>
            <a:endParaRPr lang="en-US" altLang="zh-CN" sz="160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小括号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开头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中括号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开头</a:t>
            </a:r>
            <a:endParaRPr lang="zh-CN" altLang="en-US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333" y="3563410"/>
            <a:ext cx="2658072" cy="8631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133" y="4942923"/>
            <a:ext cx="5113466" cy="768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922" y="869969"/>
            <a:ext cx="4888677" cy="1248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0521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独立完成数组解构赋值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需求①： 有个数组：</a:t>
            </a:r>
            <a:r>
              <a:rPr lang="en-US" altLang="zh-CN" dirty="0"/>
              <a:t> </a:t>
            </a:r>
            <a:r>
              <a:rPr lang="en-US" altLang="zh-CN" dirty="0" err="1"/>
              <a:t>const</a:t>
            </a:r>
            <a:r>
              <a:rPr lang="en-US" altLang="zh-CN" dirty="0"/>
              <a:t> pc = ['</a:t>
            </a:r>
            <a:r>
              <a:rPr lang="zh-CN" altLang="en-US" dirty="0"/>
              <a:t>海尔</a:t>
            </a:r>
            <a:r>
              <a:rPr lang="en-US" altLang="zh-CN" dirty="0"/>
              <a:t>', '</a:t>
            </a:r>
            <a:r>
              <a:rPr lang="zh-CN" altLang="en-US" dirty="0"/>
              <a:t>联想</a:t>
            </a:r>
            <a:r>
              <a:rPr lang="en-US" altLang="zh-CN" dirty="0"/>
              <a:t>', '</a:t>
            </a:r>
            <a:r>
              <a:rPr lang="zh-CN" altLang="en-US" dirty="0"/>
              <a:t>小米</a:t>
            </a:r>
            <a:r>
              <a:rPr lang="en-US" altLang="zh-CN" dirty="0"/>
              <a:t>', '</a:t>
            </a:r>
            <a:r>
              <a:rPr lang="zh-CN" altLang="en-US" dirty="0"/>
              <a:t>方正</a:t>
            </a:r>
            <a:r>
              <a:rPr lang="en-US" altLang="zh-CN" dirty="0"/>
              <a:t>']</a:t>
            </a:r>
          </a:p>
          <a:p>
            <a:pPr marL="0" indent="0">
              <a:buNone/>
            </a:pPr>
            <a:r>
              <a:rPr lang="zh-CN" altLang="en-US" dirty="0"/>
              <a:t>解构为变量</a:t>
            </a:r>
            <a:r>
              <a:rPr lang="en-US" altLang="zh-CN" dirty="0"/>
              <a:t>:  </a:t>
            </a:r>
            <a:r>
              <a:rPr lang="en-US" altLang="zh-CN" dirty="0" err="1"/>
              <a:t>hr</a:t>
            </a:r>
            <a:r>
              <a:rPr lang="en-US" altLang="zh-CN" dirty="0"/>
              <a:t>  lx  mi  </a:t>
            </a:r>
            <a:r>
              <a:rPr lang="en-US" altLang="zh-CN" dirty="0" err="1"/>
              <a:t>fz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需求②：</a:t>
            </a:r>
            <a:r>
              <a:rPr lang="zh-CN" altLang="en-US" dirty="0">
                <a:solidFill>
                  <a:schemeClr val="tx1"/>
                </a:solidFill>
              </a:rPr>
              <a:t>请将最大值和最小值函数返回值解构 </a:t>
            </a:r>
            <a:r>
              <a:rPr lang="en-US" altLang="zh-CN" dirty="0">
                <a:solidFill>
                  <a:schemeClr val="tx1"/>
                </a:solidFill>
              </a:rPr>
              <a:t>max 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min </a:t>
            </a:r>
            <a:r>
              <a:rPr lang="zh-CN" altLang="en-US" dirty="0">
                <a:solidFill>
                  <a:schemeClr val="tx1"/>
                </a:solidFill>
              </a:rPr>
              <a:t>两个变量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50" y="3537599"/>
            <a:ext cx="6514286" cy="1933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390109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3.1 </a:t>
            </a:r>
            <a:r>
              <a:rPr lang="zh-CN" altLang="en-US" dirty="0"/>
              <a:t>数组解构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数组解构：变量和值不匹配的情况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1. </a:t>
            </a:r>
            <a:r>
              <a:rPr lang="zh-CN" altLang="en-US" b="1"/>
              <a:t>变量多值</a:t>
            </a:r>
            <a:r>
              <a:rPr lang="zh-CN" altLang="en-US" b="1" dirty="0"/>
              <a:t>少的情况：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变量的</a:t>
            </a:r>
            <a:r>
              <a:rPr lang="zh-CN" altLang="en-US"/>
              <a:t>数量大于值</a:t>
            </a:r>
            <a:r>
              <a:rPr lang="zh-CN" altLang="en-US" dirty="0"/>
              <a:t>数量时，多余的变量将被赋值为  </a:t>
            </a:r>
            <a:r>
              <a:rPr lang="en-US" altLang="zh-CN" dirty="0"/>
              <a:t>undefined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14" y="2764524"/>
            <a:ext cx="5765189" cy="1883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3124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3.1 </a:t>
            </a:r>
            <a:r>
              <a:rPr lang="zh-CN" altLang="en-US" dirty="0"/>
              <a:t>数组解构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解构赋值：</a:t>
            </a:r>
            <a:r>
              <a:rPr lang="zh-CN" altLang="en-US"/>
              <a:t>可以将</a:t>
            </a:r>
            <a:r>
              <a:rPr lang="zh-CN" altLang="en-US">
                <a:solidFill>
                  <a:srgbClr val="C00000"/>
                </a:solidFill>
              </a:rPr>
              <a:t>数组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C00000"/>
                </a:solidFill>
              </a:rPr>
              <a:t>值</a:t>
            </a:r>
            <a:r>
              <a:rPr lang="zh-CN" altLang="en-US"/>
              <a:t>或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r>
              <a:rPr lang="zh-CN" altLang="en-US">
                <a:solidFill>
                  <a:schemeClr val="tx1"/>
                </a:solidFill>
              </a:rPr>
              <a:t>取出</a:t>
            </a:r>
            <a:r>
              <a:rPr lang="zh-CN" altLang="en-US"/>
              <a:t>，</a:t>
            </a:r>
            <a:r>
              <a:rPr lang="zh-CN" altLang="en-US">
                <a:solidFill>
                  <a:srgbClr val="C00000"/>
                </a:solidFill>
              </a:rPr>
              <a:t>赋值</a:t>
            </a:r>
            <a:r>
              <a:rPr lang="zh-CN" altLang="en-US"/>
              <a:t>给其他</a:t>
            </a:r>
            <a:r>
              <a:rPr lang="zh-CN" altLang="en-US">
                <a:solidFill>
                  <a:srgbClr val="C00000"/>
                </a:solidFill>
              </a:rPr>
              <a:t>变量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/>
              <a:t>2. </a:t>
            </a:r>
            <a:r>
              <a:rPr lang="zh-CN" altLang="en-US" b="1" dirty="0"/>
              <a:t>防止有</a:t>
            </a:r>
            <a:r>
              <a:rPr lang="en-US" altLang="zh-CN" b="1"/>
              <a:t>undefined</a:t>
            </a:r>
            <a:r>
              <a:rPr lang="zh-CN" altLang="en-US" b="1"/>
              <a:t>传递值</a:t>
            </a:r>
            <a:r>
              <a:rPr lang="zh-CN" altLang="en-US" b="1" dirty="0"/>
              <a:t>的情况，可以设置默认值：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91" y="2899489"/>
            <a:ext cx="5780952" cy="11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3353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3.1 </a:t>
            </a:r>
            <a:r>
              <a:rPr lang="zh-CN" altLang="en-US" dirty="0"/>
              <a:t>数组解构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解构赋值：</a:t>
            </a:r>
            <a:r>
              <a:rPr lang="zh-CN" altLang="en-US"/>
              <a:t>可以将</a:t>
            </a:r>
            <a:r>
              <a:rPr lang="zh-CN" altLang="en-US">
                <a:solidFill>
                  <a:srgbClr val="C00000"/>
                </a:solidFill>
              </a:rPr>
              <a:t>数组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C00000"/>
                </a:solidFill>
              </a:rPr>
              <a:t>值</a:t>
            </a:r>
            <a:r>
              <a:rPr lang="zh-CN" altLang="en-US"/>
              <a:t>或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r>
              <a:rPr lang="zh-CN" altLang="en-US">
                <a:solidFill>
                  <a:schemeClr val="tx1"/>
                </a:solidFill>
              </a:rPr>
              <a:t>取出</a:t>
            </a:r>
            <a:r>
              <a:rPr lang="zh-CN" altLang="en-US"/>
              <a:t>，</a:t>
            </a:r>
            <a:r>
              <a:rPr lang="zh-CN" altLang="en-US">
                <a:solidFill>
                  <a:srgbClr val="C00000"/>
                </a:solidFill>
              </a:rPr>
              <a:t>赋值</a:t>
            </a:r>
            <a:r>
              <a:rPr lang="zh-CN" altLang="en-US"/>
              <a:t>给其他</a:t>
            </a:r>
            <a:r>
              <a:rPr lang="zh-CN" altLang="en-US">
                <a:solidFill>
                  <a:srgbClr val="C00000"/>
                </a:solidFill>
              </a:rPr>
              <a:t>变量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/>
              <a:t>3. </a:t>
            </a:r>
            <a:r>
              <a:rPr lang="zh-CN" altLang="en-US" b="1"/>
              <a:t>变量少值</a:t>
            </a:r>
            <a:r>
              <a:rPr lang="zh-CN" altLang="en-US" b="1" dirty="0"/>
              <a:t>多的情况：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1" y="2595152"/>
            <a:ext cx="5897424" cy="1468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27284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3.1 </a:t>
            </a:r>
            <a:r>
              <a:rPr lang="zh-CN" altLang="en-US" dirty="0"/>
              <a:t>数组解构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解构赋值：</a:t>
            </a:r>
            <a:r>
              <a:rPr lang="zh-CN" altLang="en-US"/>
              <a:t>可以将</a:t>
            </a:r>
            <a:r>
              <a:rPr lang="zh-CN" altLang="en-US">
                <a:solidFill>
                  <a:srgbClr val="C00000"/>
                </a:solidFill>
              </a:rPr>
              <a:t>数组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C00000"/>
                </a:solidFill>
              </a:rPr>
              <a:t>值</a:t>
            </a:r>
            <a:r>
              <a:rPr lang="zh-CN" altLang="en-US"/>
              <a:t>或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r>
              <a:rPr lang="zh-CN" altLang="en-US">
                <a:solidFill>
                  <a:schemeClr val="tx1"/>
                </a:solidFill>
              </a:rPr>
              <a:t>取出</a:t>
            </a:r>
            <a:r>
              <a:rPr lang="zh-CN" altLang="en-US"/>
              <a:t>，</a:t>
            </a:r>
            <a:r>
              <a:rPr lang="zh-CN" altLang="en-US">
                <a:solidFill>
                  <a:srgbClr val="C00000"/>
                </a:solidFill>
              </a:rPr>
              <a:t>赋值</a:t>
            </a:r>
            <a:r>
              <a:rPr lang="zh-CN" altLang="en-US"/>
              <a:t>给其他</a:t>
            </a:r>
            <a:r>
              <a:rPr lang="zh-CN" altLang="en-US">
                <a:solidFill>
                  <a:srgbClr val="C00000"/>
                </a:solidFill>
              </a:rPr>
              <a:t>变量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/>
              <a:t>4. </a:t>
            </a:r>
            <a:r>
              <a:rPr lang="zh-CN" altLang="en-US" b="1" dirty="0"/>
              <a:t>利用剩余参数解决</a:t>
            </a:r>
            <a:r>
              <a:rPr lang="zh-CN" altLang="en-US" b="1"/>
              <a:t>变量少值</a:t>
            </a:r>
            <a:r>
              <a:rPr lang="zh-CN" altLang="en-US" b="1" dirty="0"/>
              <a:t>多的情况：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15" y="2745440"/>
            <a:ext cx="7185294" cy="1445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0901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局部作用域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局部作用域分为</a:t>
            </a:r>
            <a:r>
              <a:rPr lang="zh-CN" altLang="en-US" dirty="0">
                <a:solidFill>
                  <a:srgbClr val="C00000"/>
                </a:solidFill>
              </a:rPr>
              <a:t>函数作用域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>
                <a:solidFill>
                  <a:srgbClr val="C00000"/>
                </a:solidFill>
              </a:rPr>
              <a:t>块作用域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tx1"/>
                </a:solidFill>
              </a:rPr>
              <a:t>函数作用域：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在函数</a:t>
            </a:r>
            <a:r>
              <a:rPr lang="zh-CN" altLang="en-US" dirty="0">
                <a:solidFill>
                  <a:srgbClr val="C00000"/>
                </a:solidFill>
              </a:rPr>
              <a:t>内部声明的变量</a:t>
            </a:r>
            <a:r>
              <a:rPr lang="zh-CN" altLang="en-US" dirty="0">
                <a:solidFill>
                  <a:schemeClr val="tx1"/>
                </a:solidFill>
              </a:rPr>
              <a:t>只能在函数</a:t>
            </a:r>
            <a:r>
              <a:rPr lang="zh-CN" altLang="en-US" dirty="0">
                <a:solidFill>
                  <a:srgbClr val="C00000"/>
                </a:solidFill>
              </a:rPr>
              <a:t>内部被访问</a:t>
            </a:r>
            <a:r>
              <a:rPr lang="zh-CN" altLang="en-US" dirty="0">
                <a:solidFill>
                  <a:schemeClr val="tx1"/>
                </a:solidFill>
              </a:rPr>
              <a:t>，外部无法直接访问。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6800899" y="3455379"/>
            <a:ext cx="4349701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1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函数内部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声明的变量，在函数外部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无法被访问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函数的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形参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也可以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看做是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函数内部的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局部变量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6583682" y="3232437"/>
            <a:ext cx="5193451" cy="2101563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6483753" y="3304908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总结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33" y="3376274"/>
            <a:ext cx="5222585" cy="1754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60956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3.1 </a:t>
            </a:r>
            <a:r>
              <a:rPr lang="zh-CN" altLang="en-US" dirty="0"/>
              <a:t>数组解构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解构赋值：</a:t>
            </a:r>
            <a:r>
              <a:rPr lang="zh-CN" altLang="en-US"/>
              <a:t>可以将</a:t>
            </a:r>
            <a:r>
              <a:rPr lang="zh-CN" altLang="en-US">
                <a:solidFill>
                  <a:srgbClr val="C00000"/>
                </a:solidFill>
              </a:rPr>
              <a:t>数组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C00000"/>
                </a:solidFill>
              </a:rPr>
              <a:t>值</a:t>
            </a:r>
            <a:r>
              <a:rPr lang="zh-CN" altLang="en-US"/>
              <a:t>或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r>
              <a:rPr lang="zh-CN" altLang="en-US">
                <a:solidFill>
                  <a:schemeClr val="tx1"/>
                </a:solidFill>
              </a:rPr>
              <a:t>取出</a:t>
            </a:r>
            <a:r>
              <a:rPr lang="zh-CN" altLang="en-US"/>
              <a:t>，</a:t>
            </a:r>
            <a:r>
              <a:rPr lang="zh-CN" altLang="en-US">
                <a:solidFill>
                  <a:srgbClr val="C00000"/>
                </a:solidFill>
              </a:rPr>
              <a:t>赋值</a:t>
            </a:r>
            <a:r>
              <a:rPr lang="zh-CN" altLang="en-US"/>
              <a:t>给其他</a:t>
            </a:r>
            <a:r>
              <a:rPr lang="zh-CN" altLang="en-US">
                <a:solidFill>
                  <a:srgbClr val="C00000"/>
                </a:solidFill>
              </a:rPr>
              <a:t>变量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/>
              <a:t>5</a:t>
            </a:r>
            <a:r>
              <a:rPr lang="en-US" altLang="zh-CN" b="1" dirty="0"/>
              <a:t>. </a:t>
            </a:r>
            <a:r>
              <a:rPr lang="zh-CN" altLang="en-US" b="1" dirty="0"/>
              <a:t>按需导入，</a:t>
            </a:r>
            <a:r>
              <a:rPr lang="zh-CN" altLang="en-US" b="1"/>
              <a:t>忽略某些值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708066"/>
            <a:ext cx="7600000" cy="1866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17235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3.1 </a:t>
            </a:r>
            <a:r>
              <a:rPr lang="zh-CN" altLang="en-US" dirty="0"/>
              <a:t>数组解构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解构赋值：</a:t>
            </a:r>
            <a:r>
              <a:rPr lang="zh-CN" altLang="en-US"/>
              <a:t>可以将</a:t>
            </a:r>
            <a:r>
              <a:rPr lang="zh-CN" altLang="en-US">
                <a:solidFill>
                  <a:srgbClr val="C00000"/>
                </a:solidFill>
              </a:rPr>
              <a:t>数组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C00000"/>
                </a:solidFill>
              </a:rPr>
              <a:t>值</a:t>
            </a:r>
            <a:r>
              <a:rPr lang="zh-CN" altLang="en-US"/>
              <a:t>或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r>
              <a:rPr lang="zh-CN" altLang="en-US">
                <a:solidFill>
                  <a:schemeClr val="tx1"/>
                </a:solidFill>
              </a:rPr>
              <a:t>取出</a:t>
            </a:r>
            <a:r>
              <a:rPr lang="zh-CN" altLang="en-US"/>
              <a:t>，</a:t>
            </a:r>
            <a:r>
              <a:rPr lang="zh-CN" altLang="en-US">
                <a:solidFill>
                  <a:srgbClr val="C00000"/>
                </a:solidFill>
              </a:rPr>
              <a:t>赋值</a:t>
            </a:r>
            <a:r>
              <a:rPr lang="zh-CN" altLang="en-US"/>
              <a:t>给其他</a:t>
            </a:r>
            <a:r>
              <a:rPr lang="zh-CN" altLang="en-US">
                <a:solidFill>
                  <a:srgbClr val="C00000"/>
                </a:solidFill>
              </a:rPr>
              <a:t>变量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/>
              <a:t>6</a:t>
            </a:r>
            <a:r>
              <a:rPr lang="en-US" altLang="zh-CN" b="1" dirty="0"/>
              <a:t>. </a:t>
            </a:r>
            <a:r>
              <a:rPr lang="zh-CN" altLang="en-US" b="1" dirty="0"/>
              <a:t>支持多维</a:t>
            </a:r>
            <a:r>
              <a:rPr lang="zh-CN" altLang="en-US" b="1"/>
              <a:t>数组的解构：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47" y="2686655"/>
            <a:ext cx="5761905" cy="12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47" y="4555850"/>
            <a:ext cx="6466667" cy="18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555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3. </a:t>
            </a:r>
            <a:r>
              <a:rPr lang="zh-CN" altLang="en-US" dirty="0"/>
              <a:t>解构赋值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解构赋值：</a:t>
            </a:r>
            <a:r>
              <a:rPr lang="zh-CN" altLang="en-US"/>
              <a:t>可以将</a:t>
            </a:r>
            <a:r>
              <a:rPr lang="zh-CN" altLang="en-US">
                <a:solidFill>
                  <a:srgbClr val="C00000"/>
                </a:solidFill>
              </a:rPr>
              <a:t>数组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C00000"/>
                </a:solidFill>
              </a:rPr>
              <a:t>值</a:t>
            </a:r>
            <a:r>
              <a:rPr lang="zh-CN" altLang="en-US"/>
              <a:t>或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r>
              <a:rPr lang="zh-CN" altLang="en-US">
                <a:solidFill>
                  <a:schemeClr val="tx1"/>
                </a:solidFill>
              </a:rPr>
              <a:t>取出</a:t>
            </a:r>
            <a:r>
              <a:rPr lang="zh-CN" altLang="en-US"/>
              <a:t>，</a:t>
            </a:r>
            <a:r>
              <a:rPr lang="zh-CN" altLang="en-US">
                <a:solidFill>
                  <a:srgbClr val="C00000"/>
                </a:solidFill>
              </a:rPr>
              <a:t>赋值</a:t>
            </a:r>
            <a:r>
              <a:rPr lang="zh-CN" altLang="en-US"/>
              <a:t>给其他</a:t>
            </a:r>
            <a:r>
              <a:rPr lang="zh-CN" altLang="en-US">
                <a:solidFill>
                  <a:srgbClr val="C00000"/>
                </a:solidFill>
              </a:rPr>
              <a:t>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分为：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数组解构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对象解构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98588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3.2 </a:t>
            </a:r>
            <a:r>
              <a:rPr lang="zh-CN" altLang="en-US" dirty="0"/>
              <a:t>对象解构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对象解构赋值：</a:t>
            </a:r>
            <a:r>
              <a:rPr lang="zh-CN" altLang="en-US"/>
              <a:t>可以将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r>
              <a:rPr lang="zh-CN" altLang="en-US">
                <a:solidFill>
                  <a:schemeClr val="tx1"/>
                </a:solidFill>
              </a:rPr>
              <a:t>取出</a:t>
            </a:r>
            <a:r>
              <a:rPr lang="zh-CN" altLang="en-US"/>
              <a:t>，</a:t>
            </a:r>
            <a:r>
              <a:rPr lang="zh-CN" altLang="en-US">
                <a:solidFill>
                  <a:srgbClr val="C00000"/>
                </a:solidFill>
              </a:rPr>
              <a:t>赋值</a:t>
            </a:r>
            <a:r>
              <a:rPr lang="zh-CN" altLang="en-US"/>
              <a:t>给其他</a:t>
            </a:r>
            <a:r>
              <a:rPr lang="zh-CN" altLang="en-US">
                <a:solidFill>
                  <a:srgbClr val="C00000"/>
                </a:solidFill>
              </a:rPr>
              <a:t>变量</a:t>
            </a:r>
            <a:endParaRPr lang="en-US" altLang="zh-CN" b="1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/>
          </a:p>
          <a:p>
            <a:pPr marL="0" indent="0">
              <a:buNone/>
            </a:pPr>
            <a:r>
              <a:rPr lang="zh-CN" altLang="en-US" b="1"/>
              <a:t>使用场景：</a:t>
            </a:r>
            <a:endParaRPr lang="en-US" altLang="zh-CN" b="1"/>
          </a:p>
          <a:p>
            <a:pPr marL="0" indent="0">
              <a:buNone/>
            </a:pPr>
            <a:r>
              <a:rPr lang="zh-CN" altLang="en-US"/>
              <a:t>以前使用对象属性提取比较麻烦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有了对象解构赋值语法就简洁了很多</a:t>
            </a:r>
            <a:endParaRPr lang="en-US" altLang="zh-CN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38" y="1568214"/>
            <a:ext cx="2220029" cy="1348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105" y="1542409"/>
            <a:ext cx="2220029" cy="1333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637" y="3383800"/>
            <a:ext cx="3879495" cy="2843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843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3.2 </a:t>
            </a:r>
            <a:r>
              <a:rPr lang="zh-CN" altLang="en-US" dirty="0"/>
              <a:t>对象解构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45504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b="1"/>
              <a:t>基本</a:t>
            </a:r>
            <a:r>
              <a:rPr lang="zh-CN" altLang="en-US" b="1" dirty="0"/>
              <a:t>语法：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/>
              <a:t>右侧</a:t>
            </a:r>
            <a:r>
              <a:rPr lang="zh-CN" altLang="en-US" dirty="0"/>
              <a:t>对象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属性值</a:t>
            </a:r>
            <a:r>
              <a:rPr lang="zh-CN" altLang="en-US"/>
              <a:t>将</a:t>
            </a:r>
            <a:r>
              <a:rPr lang="zh-CN" altLang="en-US" dirty="0"/>
              <a:t>被赋值给左侧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变量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注意：</a:t>
            </a:r>
            <a:endParaRPr lang="zh-CN" altLang="en-US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对象的</a:t>
            </a:r>
            <a:r>
              <a:rPr lang="zh-CN" altLang="en-US">
                <a:solidFill>
                  <a:srgbClr val="C00000"/>
                </a:solidFill>
              </a:rPr>
              <a:t>属性名</a:t>
            </a:r>
            <a:r>
              <a:rPr lang="zh-CN" altLang="en-US"/>
              <a:t>一定要和</a:t>
            </a:r>
            <a:r>
              <a:rPr lang="zh-CN" altLang="en-US">
                <a:solidFill>
                  <a:srgbClr val="C00000"/>
                </a:solidFill>
              </a:rPr>
              <a:t>变量名相同</a:t>
            </a:r>
            <a:endParaRPr lang="en-US" altLang="zh-CN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变量名如果没有和对象属性名相同的则默认是 </a:t>
            </a:r>
            <a:r>
              <a:rPr lang="en-US" altLang="zh-CN">
                <a:solidFill>
                  <a:srgbClr val="C00000"/>
                </a:solidFill>
              </a:rPr>
              <a:t>undefined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注意解构的</a:t>
            </a:r>
            <a:r>
              <a:rPr lang="zh-CN" altLang="en-US">
                <a:solidFill>
                  <a:srgbClr val="C00000"/>
                </a:solidFill>
              </a:rPr>
              <a:t>变量名</a:t>
            </a:r>
            <a:r>
              <a:rPr lang="zh-CN" altLang="en-US"/>
              <a:t>不要和</a:t>
            </a:r>
            <a:r>
              <a:rPr lang="zh-CN" altLang="en-US">
                <a:solidFill>
                  <a:srgbClr val="C00000"/>
                </a:solidFill>
              </a:rPr>
              <a:t>外面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变量名冲突</a:t>
            </a:r>
            <a:r>
              <a:rPr lang="zh-CN" altLang="en-US"/>
              <a:t>否则报错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4" y="2061289"/>
            <a:ext cx="4192798" cy="2852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810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独立</a:t>
            </a:r>
            <a:r>
              <a:rPr lang="zh-CN" altLang="en-US">
                <a:solidFill>
                  <a:srgbClr val="C00000"/>
                </a:solidFill>
              </a:rPr>
              <a:t>完成对象数组解</a:t>
            </a:r>
            <a:r>
              <a:rPr lang="zh-CN" altLang="en-US" dirty="0">
                <a:solidFill>
                  <a:srgbClr val="C00000"/>
                </a:solidFill>
              </a:rPr>
              <a:t>构赋值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需求①： 有个对象：</a:t>
            </a:r>
            <a:r>
              <a:rPr lang="en-US" altLang="zh-CN" dirty="0"/>
              <a:t>  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pig = { name: '</a:t>
            </a:r>
            <a:r>
              <a:rPr lang="zh-CN" altLang="en-US" dirty="0">
                <a:solidFill>
                  <a:srgbClr val="C00000"/>
                </a:solidFill>
              </a:rPr>
              <a:t>佩奇</a:t>
            </a:r>
            <a:r>
              <a:rPr lang="en-US" altLang="zh-CN" dirty="0">
                <a:solidFill>
                  <a:srgbClr val="C00000"/>
                </a:solidFill>
              </a:rPr>
              <a:t>',age: 6  }</a:t>
            </a:r>
          </a:p>
          <a:p>
            <a:pPr marL="0" indent="0">
              <a:buNone/>
            </a:pPr>
            <a:r>
              <a:rPr lang="zh-CN" altLang="en-US" dirty="0"/>
              <a:t>结构为变量</a:t>
            </a:r>
            <a:r>
              <a:rPr lang="en-US" altLang="zh-CN" dirty="0"/>
              <a:t>:  </a:t>
            </a:r>
            <a:r>
              <a:rPr lang="zh-CN" altLang="en-US" dirty="0"/>
              <a:t>完成对象解构，并以此打印出值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0898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3.2 </a:t>
            </a:r>
            <a:r>
              <a:rPr lang="zh-CN" altLang="en-US" dirty="0"/>
              <a:t>对象解构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5190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/>
              <a:t>2.</a:t>
            </a:r>
            <a:r>
              <a:rPr lang="zh-CN" altLang="en-US" b="1"/>
              <a:t>更改解构变量名：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可以从一个对象中提取变量并同时修改新的</a:t>
            </a:r>
            <a:r>
              <a:rPr lang="zh-CN" altLang="en-US"/>
              <a:t>变量名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48" y="2665077"/>
            <a:ext cx="4626318" cy="24572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矩形 5"/>
          <p:cNvSpPr/>
          <p:nvPr/>
        </p:nvSpPr>
        <p:spPr>
          <a:xfrm>
            <a:off x="1676401" y="4250268"/>
            <a:ext cx="1439332" cy="279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877088" y="361590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格式：变量名：新变量名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39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3.2 </a:t>
            </a:r>
            <a:r>
              <a:rPr lang="zh-CN" altLang="en-US" dirty="0"/>
              <a:t>对象解构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5190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/>
              <a:t>3.</a:t>
            </a:r>
            <a:r>
              <a:rPr lang="zh-CN" altLang="en-US" b="1"/>
              <a:t> 对象数组解</a:t>
            </a:r>
            <a:r>
              <a:rPr lang="zh-CN" altLang="en-US" b="1" dirty="0"/>
              <a:t>构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56" y="2475592"/>
            <a:ext cx="2443095" cy="1867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931" y="2977094"/>
            <a:ext cx="4657953" cy="8648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993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独立</a:t>
            </a:r>
            <a:r>
              <a:rPr lang="zh-CN" altLang="en-US">
                <a:solidFill>
                  <a:srgbClr val="C00000"/>
                </a:solidFill>
              </a:rPr>
              <a:t>完成对象数组解</a:t>
            </a:r>
            <a:r>
              <a:rPr lang="zh-CN" altLang="en-US" dirty="0">
                <a:solidFill>
                  <a:srgbClr val="C00000"/>
                </a:solidFill>
              </a:rPr>
              <a:t>构赋值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需求①： 有个对象：</a:t>
            </a:r>
            <a:r>
              <a:rPr lang="en-US" altLang="zh-CN" dirty="0"/>
              <a:t>  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pig = { name: '</a:t>
            </a:r>
            <a:r>
              <a:rPr lang="zh-CN" altLang="en-US" dirty="0">
                <a:solidFill>
                  <a:srgbClr val="C00000"/>
                </a:solidFill>
              </a:rPr>
              <a:t>佩奇</a:t>
            </a:r>
            <a:r>
              <a:rPr lang="en-US" altLang="zh-CN" dirty="0">
                <a:solidFill>
                  <a:srgbClr val="C00000"/>
                </a:solidFill>
              </a:rPr>
              <a:t>',age: 6  }</a:t>
            </a:r>
          </a:p>
          <a:p>
            <a:pPr marL="0" indent="0">
              <a:buNone/>
            </a:pPr>
            <a:r>
              <a:rPr lang="zh-CN" altLang="en-US" dirty="0"/>
              <a:t>结构为变量</a:t>
            </a:r>
            <a:r>
              <a:rPr lang="en-US" altLang="zh-CN" dirty="0"/>
              <a:t>:  </a:t>
            </a:r>
            <a:r>
              <a:rPr lang="zh-CN" altLang="en-US" dirty="0"/>
              <a:t>完成对象解构，并以此打印出值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需求②：</a:t>
            </a:r>
            <a:r>
              <a:rPr lang="zh-CN" altLang="en-US" dirty="0">
                <a:solidFill>
                  <a:schemeClr val="tx1"/>
                </a:solidFill>
              </a:rPr>
              <a:t>请将</a:t>
            </a:r>
            <a:r>
              <a:rPr lang="en-US" altLang="zh-CN" dirty="0">
                <a:solidFill>
                  <a:schemeClr val="tx1"/>
                </a:solidFill>
              </a:rPr>
              <a:t>pig</a:t>
            </a:r>
            <a:r>
              <a:rPr lang="zh-CN" altLang="en-US" dirty="0">
                <a:solidFill>
                  <a:schemeClr val="tx1"/>
                </a:solidFill>
              </a:rPr>
              <a:t>对象中的</a:t>
            </a:r>
            <a:r>
              <a:rPr lang="en-US" altLang="zh-CN" dirty="0">
                <a:solidFill>
                  <a:schemeClr val="tx1"/>
                </a:solidFill>
              </a:rPr>
              <a:t>name</a:t>
            </a:r>
            <a:r>
              <a:rPr lang="zh-CN" altLang="en-US" dirty="0">
                <a:solidFill>
                  <a:schemeClr val="tx1"/>
                </a:solidFill>
              </a:rPr>
              <a:t>，通过对象解构的形式改为 </a:t>
            </a:r>
            <a:r>
              <a:rPr lang="en-US" altLang="zh-CN" dirty="0" err="1">
                <a:solidFill>
                  <a:srgbClr val="C00000"/>
                </a:solidFill>
              </a:rPr>
              <a:t>uname</a:t>
            </a:r>
            <a:r>
              <a:rPr lang="zh-CN" altLang="en-US" dirty="0">
                <a:solidFill>
                  <a:schemeClr val="tx1"/>
                </a:solidFill>
              </a:rPr>
              <a:t>，并打印输出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需求③：请将 数组对象</a:t>
            </a:r>
            <a:r>
              <a:rPr lang="en-US" altLang="zh-CN" dirty="0">
                <a:solidFill>
                  <a:schemeClr val="tx1"/>
                </a:solidFill>
              </a:rPr>
              <a:t>,  </a:t>
            </a:r>
            <a:r>
              <a:rPr lang="zh-CN" altLang="en-US" dirty="0">
                <a:solidFill>
                  <a:schemeClr val="tx1"/>
                </a:solidFill>
              </a:rPr>
              <a:t>完成 </a:t>
            </a:r>
            <a:r>
              <a:rPr lang="zh-CN" altLang="en-US" dirty="0">
                <a:solidFill>
                  <a:srgbClr val="C00000"/>
                </a:solidFill>
              </a:rPr>
              <a:t>商品名和价格</a:t>
            </a:r>
            <a:r>
              <a:rPr lang="zh-CN" altLang="en-US" dirty="0">
                <a:solidFill>
                  <a:schemeClr val="tx1"/>
                </a:solidFill>
              </a:rPr>
              <a:t>的解构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2260281" y="3521341"/>
            <a:ext cx="3928854" cy="175432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goods = [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  {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   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goodsName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'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小米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',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    price: 1999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  }</a:t>
            </a: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343619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3.2 </a:t>
            </a:r>
            <a:r>
              <a:rPr lang="zh-CN" altLang="en-US" dirty="0"/>
              <a:t>对象解构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519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解构赋值：</a:t>
            </a:r>
            <a:r>
              <a:rPr lang="zh-CN" altLang="en-US"/>
              <a:t>可以将</a:t>
            </a:r>
            <a:r>
              <a:rPr lang="zh-CN" altLang="en-US">
                <a:solidFill>
                  <a:srgbClr val="C00000"/>
                </a:solidFill>
              </a:rPr>
              <a:t>数组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C00000"/>
                </a:solidFill>
              </a:rPr>
              <a:t>值</a:t>
            </a:r>
            <a:r>
              <a:rPr lang="zh-CN" altLang="en-US"/>
              <a:t>或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r>
              <a:rPr lang="zh-CN" altLang="en-US">
                <a:solidFill>
                  <a:schemeClr val="tx1"/>
                </a:solidFill>
              </a:rPr>
              <a:t>取出</a:t>
            </a:r>
            <a:r>
              <a:rPr lang="zh-CN" altLang="en-US"/>
              <a:t>，</a:t>
            </a:r>
            <a:r>
              <a:rPr lang="zh-CN" altLang="en-US">
                <a:solidFill>
                  <a:srgbClr val="C00000"/>
                </a:solidFill>
              </a:rPr>
              <a:t>赋值</a:t>
            </a:r>
            <a:r>
              <a:rPr lang="zh-CN" altLang="en-US"/>
              <a:t>给其他</a:t>
            </a:r>
            <a:r>
              <a:rPr lang="zh-CN" altLang="en-US">
                <a:solidFill>
                  <a:srgbClr val="C00000"/>
                </a:solidFill>
              </a:rPr>
              <a:t>变量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C00000"/>
                </a:solidFill>
              </a:rPr>
              <a:t>3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r>
              <a:rPr lang="zh-CN" altLang="en-US" b="1" dirty="0">
                <a:solidFill>
                  <a:srgbClr val="C00000"/>
                </a:solidFill>
              </a:rPr>
              <a:t> 多级对象解构：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774" y="2378341"/>
            <a:ext cx="5245729" cy="2149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774" y="4925806"/>
            <a:ext cx="5655795" cy="1205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87080" y="2635283"/>
            <a:ext cx="2794319" cy="258532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E5C07B"/>
                </a:solidFill>
                <a:latin typeface="Consolas" panose="020B0609020204030204" pitchFamily="49" charset="0"/>
              </a:rPr>
              <a:t>pig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佩奇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family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mother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猪妈妈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father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猪爸爸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sister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乔治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endParaRPr lang="zh-CN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age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endParaRPr lang="en-US" altLang="zh-CN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CN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4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局部作用域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91199"/>
            <a:ext cx="10720800" cy="5148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局部作用域分为函数作用域和块作用域。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2.</a:t>
            </a:r>
            <a:r>
              <a:rPr lang="zh-CN" altLang="en-US" b="1" dirty="0">
                <a:solidFill>
                  <a:schemeClr val="tx1"/>
                </a:solidFill>
              </a:rPr>
              <a:t>块级作用域：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中使用 </a:t>
            </a:r>
            <a:r>
              <a:rPr lang="en-US" altLang="zh-CN" dirty="0">
                <a:solidFill>
                  <a:srgbClr val="C00000"/>
                </a:solidFill>
              </a:rPr>
              <a:t>{ }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包裹的代码称为代码块，代码块内部声明的变量外部将</a:t>
            </a:r>
            <a:r>
              <a:rPr lang="en-US" altLang="zh-CN" dirty="0">
                <a:solidFill>
                  <a:schemeClr val="tx1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有可能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无法被访问。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305934"/>
            <a:ext cx="4957923" cy="17328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6292899" y="3455379"/>
            <a:ext cx="55875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1400" b="1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 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let/const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声明会产生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块作用域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不会产生块作用域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 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代码块之间的变量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无法互相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</a:t>
            </a: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推荐使用 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 </a:t>
            </a:r>
            <a:r>
              <a:rPr lang="zh-CN" altLang="en-US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 </a:t>
            </a:r>
            <a:r>
              <a:rPr lang="en-US" altLang="zh-CN" sz="140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6075682" y="3232437"/>
            <a:ext cx="5804732" cy="1806363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5975753" y="3304908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总结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22990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3.2 </a:t>
            </a:r>
            <a:r>
              <a:rPr lang="zh-CN" altLang="en-US" dirty="0"/>
              <a:t>对象解构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519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解构赋值：</a:t>
            </a:r>
            <a:r>
              <a:rPr lang="zh-CN" altLang="en-US"/>
              <a:t>可以将</a:t>
            </a:r>
            <a:r>
              <a:rPr lang="zh-CN" altLang="en-US">
                <a:solidFill>
                  <a:srgbClr val="C00000"/>
                </a:solidFill>
              </a:rPr>
              <a:t>数组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C00000"/>
                </a:solidFill>
              </a:rPr>
              <a:t>值</a:t>
            </a:r>
            <a:r>
              <a:rPr lang="zh-CN" altLang="en-US"/>
              <a:t>或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r>
              <a:rPr lang="zh-CN" altLang="en-US">
                <a:solidFill>
                  <a:schemeClr val="tx1"/>
                </a:solidFill>
              </a:rPr>
              <a:t>取出</a:t>
            </a:r>
            <a:r>
              <a:rPr lang="zh-CN" altLang="en-US"/>
              <a:t>，</a:t>
            </a:r>
            <a:r>
              <a:rPr lang="zh-CN" altLang="en-US">
                <a:solidFill>
                  <a:srgbClr val="C00000"/>
                </a:solidFill>
              </a:rPr>
              <a:t>赋值</a:t>
            </a:r>
            <a:r>
              <a:rPr lang="zh-CN" altLang="en-US"/>
              <a:t>给其他</a:t>
            </a:r>
            <a:r>
              <a:rPr lang="zh-CN" altLang="en-US">
                <a:solidFill>
                  <a:srgbClr val="C00000"/>
                </a:solidFill>
              </a:rPr>
              <a:t>变量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C00000"/>
                </a:solidFill>
              </a:rPr>
              <a:t>3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r>
              <a:rPr lang="zh-CN" altLang="en-US" b="1" dirty="0">
                <a:solidFill>
                  <a:srgbClr val="C00000"/>
                </a:solidFill>
              </a:rPr>
              <a:t> 多级对象解构：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266" y="3422290"/>
            <a:ext cx="6682819" cy="1488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87080" y="2635283"/>
            <a:ext cx="3014453" cy="31393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678DD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E5C07B"/>
                </a:solidFill>
                <a:latin typeface="Consolas" panose="020B0609020204030204" pitchFamily="49" charset="0"/>
              </a:rPr>
              <a:t>person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56B6C2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佩奇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family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mother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猪妈妈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father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猪爸爸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   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sister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zh-CN" altLang="en-US">
                <a:solidFill>
                  <a:srgbClr val="98C379"/>
                </a:solidFill>
                <a:latin typeface="Consolas" panose="020B0609020204030204" pitchFamily="49" charset="0"/>
              </a:rPr>
              <a:t>乔治</a:t>
            </a:r>
            <a:r>
              <a:rPr lang="en-US" altLang="zh-CN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endParaRPr lang="zh-CN" altLang="en-US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zh-CN" altLang="en-US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>
                <a:solidFill>
                  <a:srgbClr val="E06C75"/>
                </a:solidFill>
                <a:latin typeface="Consolas" panose="020B0609020204030204" pitchFamily="49" charset="0"/>
              </a:rPr>
              <a:t>age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: </a:t>
            </a:r>
            <a:r>
              <a:rPr lang="en-US" altLang="zh-CN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endParaRPr lang="en-US" altLang="zh-CN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]</a:t>
            </a:r>
            <a:endParaRPr lang="en-US" altLang="zh-CN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89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3.2 </a:t>
            </a:r>
            <a:r>
              <a:rPr lang="zh-CN" altLang="en-US" dirty="0"/>
              <a:t>对象解构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0880" y="1591200"/>
            <a:ext cx="9999453" cy="519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解构赋值：</a:t>
            </a:r>
            <a:r>
              <a:rPr lang="zh-CN" altLang="en-US"/>
              <a:t>可以将</a:t>
            </a:r>
            <a:r>
              <a:rPr lang="zh-CN" altLang="en-US">
                <a:solidFill>
                  <a:srgbClr val="C00000"/>
                </a:solidFill>
              </a:rPr>
              <a:t>数组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C00000"/>
                </a:solidFill>
              </a:rPr>
              <a:t>值</a:t>
            </a:r>
            <a:r>
              <a:rPr lang="zh-CN" altLang="en-US"/>
              <a:t>或</a:t>
            </a:r>
            <a:r>
              <a:rPr lang="zh-CN" altLang="en-US">
                <a:solidFill>
                  <a:srgbClr val="C00000"/>
                </a:solidFill>
              </a:rPr>
              <a:t>对象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>
                <a:solidFill>
                  <a:srgbClr val="C00000"/>
                </a:solidFill>
              </a:rPr>
              <a:t>属性</a:t>
            </a:r>
            <a:r>
              <a:rPr lang="zh-CN" altLang="en-US">
                <a:solidFill>
                  <a:schemeClr val="tx1"/>
                </a:solidFill>
              </a:rPr>
              <a:t>取出</a:t>
            </a:r>
            <a:r>
              <a:rPr lang="zh-CN" altLang="en-US"/>
              <a:t>，</a:t>
            </a:r>
            <a:r>
              <a:rPr lang="zh-CN" altLang="en-US">
                <a:solidFill>
                  <a:srgbClr val="C00000"/>
                </a:solidFill>
              </a:rPr>
              <a:t>赋值</a:t>
            </a:r>
            <a:r>
              <a:rPr lang="zh-CN" altLang="en-US"/>
              <a:t>给其他</a:t>
            </a:r>
            <a:r>
              <a:rPr lang="zh-CN" altLang="en-US">
                <a:solidFill>
                  <a:srgbClr val="C00000"/>
                </a:solidFill>
              </a:rPr>
              <a:t>变量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C00000"/>
                </a:solidFill>
              </a:rPr>
              <a:t>3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r>
              <a:rPr lang="zh-CN" altLang="en-US" b="1" dirty="0">
                <a:solidFill>
                  <a:srgbClr val="C00000"/>
                </a:solidFill>
              </a:rPr>
              <a:t> 多级对象解构：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2678462"/>
            <a:ext cx="4868653" cy="3712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386" y="2678462"/>
            <a:ext cx="4523809" cy="7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735" y="3716867"/>
            <a:ext cx="4545460" cy="1251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431" y="5349181"/>
            <a:ext cx="5148764" cy="1105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399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独立完成对象解构赋值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EC8E8B86-804A-934C-8FA6-20F16F726B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请将刚才数据完成</a:t>
            </a:r>
            <a:r>
              <a:rPr lang="en-US" altLang="zh-CN" dirty="0"/>
              <a:t>3</a:t>
            </a:r>
            <a:r>
              <a:rPr lang="zh-CN" altLang="en-US" dirty="0"/>
              <a:t>个需求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66661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渲染商品列表案例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请根据数据渲染以下效果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734" y="2306647"/>
            <a:ext cx="6332546" cy="384372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407106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渲染商品列表案例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核心思路：有多少条数据，就渲染多少模块，然后 生成对应的 </a:t>
            </a:r>
            <a:r>
              <a:rPr lang="en-US" altLang="zh-CN" dirty="0"/>
              <a:t>html</a:t>
            </a:r>
            <a:r>
              <a:rPr lang="zh-CN" altLang="en-US" dirty="0"/>
              <a:t>结构标签， 赋值给 </a:t>
            </a:r>
            <a:r>
              <a:rPr lang="en-US" altLang="zh-CN" dirty="0"/>
              <a:t>list</a:t>
            </a:r>
            <a:r>
              <a:rPr lang="zh-CN" altLang="en-US" dirty="0"/>
              <a:t>标签即可</a:t>
            </a:r>
            <a:endParaRPr lang="en-US" altLang="zh-CN" dirty="0"/>
          </a:p>
          <a:p>
            <a:r>
              <a:rPr lang="zh-CN" altLang="en-US"/>
              <a:t>①：拿到数据，利用</a:t>
            </a:r>
            <a:r>
              <a:rPr lang="en-US" altLang="zh-CN">
                <a:solidFill>
                  <a:srgbClr val="C00000"/>
                </a:solidFill>
              </a:rPr>
              <a:t>map</a:t>
            </a:r>
            <a:r>
              <a:rPr lang="en-US" altLang="zh-CN"/>
              <a:t> + </a:t>
            </a:r>
            <a:r>
              <a:rPr lang="en-US" altLang="zh-CN">
                <a:solidFill>
                  <a:srgbClr val="C00000"/>
                </a:solidFill>
              </a:rPr>
              <a:t>join</a:t>
            </a:r>
            <a:r>
              <a:rPr lang="en-US" altLang="zh-CN"/>
              <a:t> </a:t>
            </a:r>
            <a:r>
              <a:rPr lang="zh-CN" altLang="en-US" b="1"/>
              <a:t>字符串拼接</a:t>
            </a:r>
            <a:r>
              <a:rPr lang="zh-CN" altLang="en-US"/>
              <a:t>生成结构添加到页面中</a:t>
            </a:r>
            <a:endParaRPr lang="en-US" altLang="zh-CN"/>
          </a:p>
          <a:p>
            <a:r>
              <a:rPr lang="zh-CN" altLang="en-US"/>
              <a:t>②：填充数据的时候使用 </a:t>
            </a:r>
            <a:r>
              <a:rPr lang="zh-CN" altLang="en-US">
                <a:solidFill>
                  <a:srgbClr val="C00000"/>
                </a:solidFill>
              </a:rPr>
              <a:t>解构赋值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044" y="2785533"/>
            <a:ext cx="6095653" cy="36999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167036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28913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函数进阶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解构赋值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综合案例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702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商品列表价格筛选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r>
              <a:rPr lang="zh-CN" altLang="en-US" dirty="0"/>
              <a:t>①：渲染数据列表</a:t>
            </a:r>
            <a:endParaRPr lang="en-US" altLang="zh-CN" dirty="0"/>
          </a:p>
          <a:p>
            <a:r>
              <a:rPr lang="zh-CN" altLang="en-US" dirty="0"/>
              <a:t>②：根据选择不同条件显示不同商品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54" y="1362035"/>
            <a:ext cx="6018993" cy="466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96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商品列表价格筛选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3" y="1985299"/>
            <a:ext cx="5266267" cy="40211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左大括号 5"/>
          <p:cNvSpPr/>
          <p:nvPr/>
        </p:nvSpPr>
        <p:spPr>
          <a:xfrm>
            <a:off x="6599578" y="1747976"/>
            <a:ext cx="1210307" cy="4258444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051440" y="236368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渲染业务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051440" y="4647664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筛选业务（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filter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0302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商品列表价格筛选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445932" y="1666799"/>
            <a:ext cx="7965517" cy="4550400"/>
          </a:xfrm>
        </p:spPr>
        <p:txBody>
          <a:bodyPr/>
          <a:lstStyle/>
          <a:p>
            <a:r>
              <a:rPr lang="zh-CN" altLang="en-US" dirty="0"/>
              <a:t>业务</a:t>
            </a:r>
            <a:r>
              <a:rPr lang="zh-CN" altLang="en-US"/>
              <a:t>分析：页面初始渲染</a:t>
            </a:r>
            <a:endParaRPr lang="en-US" altLang="zh-CN"/>
          </a:p>
          <a:p>
            <a:r>
              <a:rPr lang="zh-CN" altLang="en-US"/>
              <a:t>①：封装 </a:t>
            </a:r>
            <a:r>
              <a:rPr lang="en-US" altLang="zh-CN"/>
              <a:t>render </a:t>
            </a:r>
            <a:r>
              <a:rPr lang="zh-CN" altLang="en-US"/>
              <a:t>渲染函数</a:t>
            </a:r>
            <a:endParaRPr lang="en-US" altLang="zh-CN"/>
          </a:p>
          <a:p>
            <a:r>
              <a:rPr lang="zh-CN" altLang="en-US"/>
              <a:t>②：利用 数组 </a:t>
            </a:r>
            <a:r>
              <a:rPr lang="en-US" altLang="zh-CN">
                <a:solidFill>
                  <a:srgbClr val="C00000"/>
                </a:solidFill>
              </a:rPr>
              <a:t>map</a:t>
            </a:r>
            <a:r>
              <a:rPr lang="en-US" altLang="zh-CN"/>
              <a:t> + </a:t>
            </a:r>
            <a:r>
              <a:rPr lang="en-US" altLang="zh-CN">
                <a:solidFill>
                  <a:srgbClr val="C00000"/>
                </a:solidFill>
              </a:rPr>
              <a:t>join</a:t>
            </a:r>
            <a:r>
              <a:rPr lang="en-US" altLang="zh-CN"/>
              <a:t> </a:t>
            </a:r>
            <a:r>
              <a:rPr lang="zh-CN" altLang="en-US"/>
              <a:t>方法渲染页面</a:t>
            </a:r>
            <a:endParaRPr lang="en-US" altLang="zh-CN"/>
          </a:p>
          <a:p>
            <a:r>
              <a:rPr lang="zh-CN" altLang="en-US"/>
              <a:t>③：后期筛选业务，本次要求</a:t>
            </a:r>
            <a:r>
              <a:rPr lang="zh-CN" altLang="en-US">
                <a:solidFill>
                  <a:srgbClr val="C00000"/>
                </a:solidFill>
              </a:rPr>
              <a:t>渲染函数增加参数</a:t>
            </a:r>
            <a:r>
              <a:rPr lang="zh-CN" altLang="en-US"/>
              <a:t>，传递不同的数组</a:t>
            </a:r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651573" y="180488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渲染业务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809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商品列表价格筛选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3" y="1985299"/>
            <a:ext cx="5266267" cy="40211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左大括号 5"/>
          <p:cNvSpPr/>
          <p:nvPr/>
        </p:nvSpPr>
        <p:spPr>
          <a:xfrm>
            <a:off x="6599578" y="1747976"/>
            <a:ext cx="1210307" cy="4258444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051440" y="236368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渲染业务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051440" y="4647664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筛选业务（</a:t>
            </a:r>
            <a:r>
              <a:rPr lang="en-US" altLang="zh-CN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filter</a:t>
            </a:r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72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8" y="1200573"/>
            <a:ext cx="5760000" cy="470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局部作用域分为哪两种？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函数作用域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函数内部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块</a:t>
            </a:r>
            <a:r>
              <a:rPr lang="zh-CN" altLang="en-US" sz="1600" b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级作用域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   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{}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局部作用域声明的变量外部能使用吗？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不能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0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筛选数组 </a:t>
            </a:r>
            <a:r>
              <a:rPr lang="en-US" altLang="zh-CN" dirty="0"/>
              <a:t>filter </a:t>
            </a:r>
            <a:r>
              <a:rPr lang="zh-CN" altLang="en-US" dirty="0"/>
              <a:t>方法（重点）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38137" y="1709637"/>
            <a:ext cx="10720800" cy="4550400"/>
          </a:xfrm>
        </p:spPr>
        <p:txBody>
          <a:bodyPr/>
          <a:lstStyle/>
          <a:p>
            <a:r>
              <a:rPr lang="en-US" altLang="zh-CN" dirty="0"/>
              <a:t>filter() </a:t>
            </a:r>
            <a:r>
              <a:rPr lang="zh-CN" altLang="en-US" dirty="0"/>
              <a:t>方法创建一个新的数组，新数组中的</a:t>
            </a:r>
            <a:r>
              <a:rPr lang="zh-CN" altLang="en-US"/>
              <a:t>元素是</a:t>
            </a:r>
            <a:r>
              <a:rPr lang="zh-CN" altLang="en-US">
                <a:solidFill>
                  <a:srgbClr val="C00000"/>
                </a:solidFill>
              </a:rPr>
              <a:t>符合</a:t>
            </a:r>
            <a:r>
              <a:rPr lang="zh-CN" altLang="en-US" dirty="0">
                <a:solidFill>
                  <a:srgbClr val="C00000"/>
                </a:solidFill>
              </a:rPr>
              <a:t>条件的所有元素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b="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主要使用场景： </a:t>
            </a:r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筛选数组符合条件的元素</a:t>
            </a:r>
            <a:r>
              <a:rPr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，并</a:t>
            </a:r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返回</a:t>
            </a:r>
            <a:r>
              <a:rPr lang="zh-CN" altLang="en-US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筛选之后元素的</a:t>
            </a:r>
            <a:r>
              <a:rPr lang="zh-CN" altLang="en-US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新数组</a:t>
            </a:r>
            <a:r>
              <a:rPr lang="zh-CN" altLang="en-US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，不影响原数组</a:t>
            </a:r>
            <a:endParaRPr lang="en-US" altLang="zh-CN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b="1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语法：</a:t>
            </a:r>
            <a:endParaRPr lang="en-US" altLang="zh-CN" b="1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/>
                </a:solidFill>
              </a:rPr>
              <a:t>element </a:t>
            </a:r>
            <a:r>
              <a:rPr lang="zh-CN" altLang="en-US">
                <a:solidFill>
                  <a:schemeClr val="tx1"/>
                </a:solidFill>
              </a:rPr>
              <a:t>是</a:t>
            </a:r>
            <a:r>
              <a:rPr lang="zh-CN" altLang="en-US">
                <a:solidFill>
                  <a:srgbClr val="C00000"/>
                </a:solidFill>
              </a:rPr>
              <a:t>数组元素</a:t>
            </a:r>
            <a:endParaRPr lang="en-US" altLang="zh-CN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/>
                </a:solidFill>
              </a:rPr>
              <a:t>index </a:t>
            </a:r>
            <a:r>
              <a:rPr lang="zh-CN" altLang="en-US">
                <a:solidFill>
                  <a:schemeClr val="tx1"/>
                </a:solidFill>
              </a:rPr>
              <a:t>是数组元素的</a:t>
            </a:r>
            <a:r>
              <a:rPr lang="zh-CN" altLang="en-US">
                <a:solidFill>
                  <a:srgbClr val="C00000"/>
                </a:solidFill>
              </a:rPr>
              <a:t>索引号</a:t>
            </a:r>
            <a:endParaRPr lang="en-US" altLang="zh-CN"/>
          </a:p>
          <a:p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b="1" dirty="0">
              <a:solidFill>
                <a:srgbClr val="40404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908" y="861477"/>
            <a:ext cx="5851068" cy="70740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矩形 9"/>
          <p:cNvSpPr/>
          <p:nvPr/>
        </p:nvSpPr>
        <p:spPr>
          <a:xfrm>
            <a:off x="1149184" y="3125471"/>
            <a:ext cx="7076815" cy="1260261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>
                <a:solidFill>
                  <a:srgbClr val="E5C07B"/>
                </a:solidFill>
                <a:latin typeface="Consolas" panose="020B0609020204030204" pitchFamily="49" charset="0"/>
              </a:rPr>
              <a:t>const newArr = arr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en-US" altLang="zh-CN">
                <a:solidFill>
                  <a:srgbClr val="61AFEF"/>
                </a:solidFill>
                <a:latin typeface="Consolas" panose="020B0609020204030204" pitchFamily="49" charset="0"/>
              </a:rPr>
              <a:t>filter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 (</a:t>
            </a:r>
            <a:r>
              <a:rPr lang="en-US" altLang="zh-CN" i="1">
                <a:solidFill>
                  <a:srgbClr val="E06C75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>
                <a:solidFill>
                  <a:srgbClr val="E06C75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  return  </a:t>
            </a:r>
            <a:r>
              <a:rPr lang="zh-CN" altLang="en-US">
                <a:solidFill>
                  <a:srgbClr val="ABB2BF"/>
                </a:solidFill>
                <a:latin typeface="Consolas" panose="020B0609020204030204" pitchFamily="49" charset="0"/>
              </a:rPr>
              <a:t>筛选条件</a:t>
            </a:r>
            <a:endParaRPr lang="en-US" altLang="zh-CN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ABB2BF"/>
                </a:solidFill>
                <a:latin typeface="Consolas" panose="020B0609020204030204" pitchFamily="49" charset="0"/>
              </a:rPr>
              <a:t>})</a:t>
            </a:r>
            <a:endParaRPr lang="en-US" altLang="zh-CN" b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商品列表价格筛选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3" y="1985299"/>
            <a:ext cx="5266267" cy="402112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左大括号 5"/>
          <p:cNvSpPr/>
          <p:nvPr/>
        </p:nvSpPr>
        <p:spPr>
          <a:xfrm>
            <a:off x="6599578" y="1747976"/>
            <a:ext cx="1210307" cy="4258444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051440" y="2363680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渲染业务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051440" y="4647664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筛选业务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33414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2B2CC63-3ED3-BA40-936E-558DEB344E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商品列表价格筛选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471332" y="1666799"/>
            <a:ext cx="8619068" cy="4550400"/>
          </a:xfrm>
        </p:spPr>
        <p:txBody>
          <a:bodyPr/>
          <a:lstStyle/>
          <a:p>
            <a:r>
              <a:rPr lang="zh-CN" altLang="en-US"/>
              <a:t>业务</a:t>
            </a:r>
            <a:r>
              <a:rPr lang="en-US" altLang="zh-CN"/>
              <a:t>2</a:t>
            </a:r>
            <a:r>
              <a:rPr lang="zh-CN" altLang="en-US"/>
              <a:t>：点击链接，筛选不同商品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en-US" altLang="zh-CN" dirty="0"/>
              <a:t>(1) </a:t>
            </a:r>
            <a:r>
              <a:rPr lang="zh-CN" altLang="en-US" dirty="0"/>
              <a:t>点击采取事件</a:t>
            </a:r>
            <a:r>
              <a:rPr lang="zh-CN" altLang="en-US" dirty="0">
                <a:solidFill>
                  <a:srgbClr val="C00000"/>
                </a:solidFill>
              </a:rPr>
              <a:t>委托</a:t>
            </a:r>
            <a:r>
              <a:rPr lang="zh-CN" altLang="en-US">
                <a:solidFill>
                  <a:srgbClr val="C00000"/>
                </a:solidFill>
              </a:rPr>
              <a:t>方式  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rgbClr val="C00000"/>
                </a:solidFill>
              </a:rPr>
              <a:t>           - </a:t>
            </a:r>
            <a:r>
              <a:rPr lang="zh-CN" altLang="en-US">
                <a:solidFill>
                  <a:schemeClr val="tx1"/>
                </a:solidFill>
              </a:rPr>
              <a:t>先拿到当前点击的</a:t>
            </a:r>
            <a:r>
              <a:rPr lang="zh-CN" altLang="en-US">
                <a:solidFill>
                  <a:srgbClr val="C00000"/>
                </a:solidFill>
              </a:rPr>
              <a:t>序号</a:t>
            </a:r>
            <a:r>
              <a:rPr lang="zh-CN" altLang="en-US">
                <a:solidFill>
                  <a:schemeClr val="tx1"/>
                </a:solidFill>
              </a:rPr>
              <a:t>（利用自定义属性 </a:t>
            </a:r>
            <a:r>
              <a:rPr lang="en-US" altLang="zh-CN">
                <a:solidFill>
                  <a:srgbClr val="C00000"/>
                </a:solidFill>
              </a:rPr>
              <a:t>data-index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       - </a:t>
            </a:r>
            <a:r>
              <a:rPr lang="zh-CN" altLang="en-US">
                <a:solidFill>
                  <a:schemeClr val="tx1"/>
                </a:solidFill>
              </a:rPr>
              <a:t>因为里面事件对象用了多次，可以使用对象解构，把</a:t>
            </a:r>
            <a:r>
              <a:rPr lang="zh-CN" altLang="en-US">
                <a:solidFill>
                  <a:srgbClr val="C00000"/>
                </a:solidFill>
              </a:rPr>
              <a:t>事件对象解构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(2</a:t>
            </a:r>
            <a:r>
              <a:rPr lang="en-US" altLang="zh-CN">
                <a:solidFill>
                  <a:schemeClr val="tx1"/>
                </a:solidFill>
              </a:rPr>
              <a:t>) </a:t>
            </a:r>
            <a:r>
              <a:rPr lang="zh-CN" altLang="en-US">
                <a:solidFill>
                  <a:schemeClr val="tx1"/>
                </a:solidFill>
              </a:rPr>
              <a:t>筛选的核心思路：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    </a:t>
            </a:r>
            <a:r>
              <a:rPr lang="zh-CN" altLang="en-US">
                <a:solidFill>
                  <a:schemeClr val="tx1"/>
                </a:solidFill>
              </a:rPr>
              <a:t>根据</a:t>
            </a:r>
            <a:r>
              <a:rPr lang="zh-CN" altLang="en-US">
                <a:solidFill>
                  <a:srgbClr val="C00000"/>
                </a:solidFill>
              </a:rPr>
              <a:t>不同序号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利用</a:t>
            </a:r>
            <a:r>
              <a:rPr lang="en-US" altLang="zh-CN">
                <a:solidFill>
                  <a:srgbClr val="C00000"/>
                </a:solidFill>
              </a:rPr>
              <a:t>filter </a:t>
            </a:r>
            <a:r>
              <a:rPr lang="zh-CN" altLang="en-US">
                <a:solidFill>
                  <a:schemeClr val="tx1"/>
                </a:solidFill>
              </a:rPr>
              <a:t>筛选数组，</a:t>
            </a:r>
            <a:r>
              <a:rPr lang="zh-CN" altLang="en-US">
                <a:solidFill>
                  <a:srgbClr val="C00000"/>
                </a:solidFill>
              </a:rPr>
              <a:t>符合条件的新数组</a:t>
            </a:r>
            <a:r>
              <a:rPr lang="zh-CN" altLang="en-US">
                <a:solidFill>
                  <a:schemeClr val="tx1"/>
                </a:solidFill>
              </a:rPr>
              <a:t>传递给渲染函数重新渲染页面即可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       - </a:t>
            </a:r>
            <a:r>
              <a:rPr lang="zh-CN" altLang="en-US">
                <a:solidFill>
                  <a:schemeClr val="tx1"/>
                </a:solidFill>
              </a:rPr>
              <a:t>全部区间不需要筛选，直接把</a:t>
            </a:r>
            <a:r>
              <a:rPr lang="en-US" altLang="zh-CN">
                <a:solidFill>
                  <a:srgbClr val="C00000"/>
                </a:solidFill>
              </a:rPr>
              <a:t>goodList</a:t>
            </a:r>
            <a:r>
              <a:rPr lang="zh-CN" altLang="en-US">
                <a:solidFill>
                  <a:schemeClr val="tx1"/>
                </a:solidFill>
              </a:rPr>
              <a:t>渲染即可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       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20907" y="1726664"/>
            <a:ext cx="2540000" cy="8297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筛选业务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94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9173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JS</a:t>
            </a:r>
            <a:r>
              <a:rPr lang="zh-CN" altLang="en-US" dirty="0"/>
              <a:t>垃圾回收机制</a:t>
            </a:r>
            <a:r>
              <a:rPr lang="en-US" altLang="zh-CN" dirty="0"/>
              <a:t>-</a:t>
            </a:r>
            <a:r>
              <a:rPr lang="zh-CN" altLang="en-US" b="1" dirty="0"/>
              <a:t>算法说明</a:t>
            </a:r>
            <a:br>
              <a:rPr lang="en-US" altLang="zh-CN" b="1" dirty="0"/>
            </a:b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5518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拓展</a:t>
            </a:r>
            <a:r>
              <a:rPr lang="en-US" altLang="zh-CN"/>
              <a:t>-JS</a:t>
            </a:r>
            <a:r>
              <a:rPr lang="zh-CN" altLang="en-US" dirty="0"/>
              <a:t>垃圾</a:t>
            </a:r>
            <a:r>
              <a:rPr lang="zh-CN" altLang="en-US"/>
              <a:t>回收机制</a:t>
            </a:r>
            <a:r>
              <a:rPr lang="en-US" altLang="zh-CN"/>
              <a:t>-</a:t>
            </a:r>
            <a:r>
              <a:rPr lang="zh-CN" altLang="en-US" b="1"/>
              <a:t>算法说明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堆栈空间分配区别：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1. </a:t>
            </a:r>
            <a:r>
              <a:rPr lang="zh-CN" altLang="en-US">
                <a:solidFill>
                  <a:schemeClr val="tx1"/>
                </a:solidFill>
              </a:rPr>
              <a:t>栈（操作系统）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由</a:t>
            </a:r>
            <a:r>
              <a:rPr lang="zh-CN" altLang="en-US">
                <a:solidFill>
                  <a:srgbClr val="C00000"/>
                </a:solidFill>
              </a:rPr>
              <a:t>操作系统自动分配释放</a:t>
            </a:r>
            <a:r>
              <a:rPr lang="zh-CN" altLang="en-US">
                <a:solidFill>
                  <a:schemeClr val="tx1"/>
                </a:solidFill>
              </a:rPr>
              <a:t>函数的参数值、局部变量等，基本数据类型放到栈里面。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2. </a:t>
            </a:r>
            <a:r>
              <a:rPr lang="zh-CN" altLang="en-US">
                <a:solidFill>
                  <a:schemeClr val="tx1"/>
                </a:solidFill>
              </a:rPr>
              <a:t>堆（操作系统）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一般由程序员分配释放，若程序员不释放，由</a:t>
            </a:r>
            <a:r>
              <a:rPr lang="zh-CN" altLang="en-US">
                <a:solidFill>
                  <a:srgbClr val="C00000"/>
                </a:solidFill>
              </a:rPr>
              <a:t>垃圾回收机制</a:t>
            </a:r>
            <a:r>
              <a:rPr lang="zh-CN" altLang="en-US">
                <a:solidFill>
                  <a:schemeClr val="tx1"/>
                </a:solidFill>
              </a:rPr>
              <a:t>回收。</a:t>
            </a:r>
            <a:r>
              <a:rPr lang="zh-CN" altLang="en-US">
                <a:solidFill>
                  <a:srgbClr val="C00000"/>
                </a:solidFill>
              </a:rPr>
              <a:t>复杂数据类型</a:t>
            </a:r>
            <a:r>
              <a:rPr lang="zh-CN" altLang="en-US">
                <a:solidFill>
                  <a:schemeClr val="tx1"/>
                </a:solidFill>
              </a:rPr>
              <a:t>放到堆里面。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/>
              <a:t>下面介绍两种常见的浏览器</a:t>
            </a:r>
            <a:r>
              <a:rPr lang="zh-CN" altLang="en-US">
                <a:solidFill>
                  <a:srgbClr val="C00000"/>
                </a:solidFill>
              </a:rPr>
              <a:t>垃圾回收算法</a:t>
            </a:r>
            <a:r>
              <a:rPr lang="en-US" altLang="zh-CN"/>
              <a:t>: </a:t>
            </a:r>
            <a:r>
              <a:rPr lang="zh-CN" altLang="en-US">
                <a:solidFill>
                  <a:srgbClr val="C00000"/>
                </a:solidFill>
              </a:rPr>
              <a:t>引用计数法 </a:t>
            </a:r>
            <a:r>
              <a:rPr lang="zh-CN" altLang="en-US"/>
              <a:t>和 </a:t>
            </a:r>
            <a:r>
              <a:rPr lang="zh-CN" altLang="en-US">
                <a:solidFill>
                  <a:srgbClr val="C00000"/>
                </a:solidFill>
              </a:rPr>
              <a:t>标记清除法</a:t>
            </a:r>
            <a:endParaRPr lang="en-US" altLang="zh-CN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50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拓展</a:t>
            </a:r>
            <a:r>
              <a:rPr lang="en-US" altLang="zh-CN"/>
              <a:t>-JS</a:t>
            </a:r>
            <a:r>
              <a:rPr lang="zh-CN" altLang="en-US" dirty="0"/>
              <a:t>垃圾</a:t>
            </a:r>
            <a:r>
              <a:rPr lang="zh-CN" altLang="en-US"/>
              <a:t>回收机制</a:t>
            </a:r>
            <a:r>
              <a:rPr lang="en-US" altLang="zh-CN"/>
              <a:t>-</a:t>
            </a:r>
            <a:r>
              <a:rPr lang="zh-CN" altLang="en-US" b="1"/>
              <a:t>算法说明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引用</a:t>
            </a:r>
            <a:r>
              <a:rPr lang="zh-CN" altLang="en-US" b="1" dirty="0">
                <a:solidFill>
                  <a:schemeClr val="tx1"/>
                </a:solidFill>
              </a:rPr>
              <a:t>计数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IE</a:t>
            </a:r>
            <a:r>
              <a:rPr lang="zh-CN" altLang="en-US" dirty="0"/>
              <a:t>采用的引用计数算法</a:t>
            </a:r>
            <a:r>
              <a:rPr lang="en-US" altLang="zh-CN" dirty="0"/>
              <a:t>, </a:t>
            </a:r>
            <a:r>
              <a:rPr lang="zh-CN" altLang="en-US"/>
              <a:t>定义“</a:t>
            </a:r>
            <a:r>
              <a:rPr lang="zh-CN" altLang="en-US">
                <a:solidFill>
                  <a:srgbClr val="C00000"/>
                </a:solidFill>
              </a:rPr>
              <a:t>内存不再使用</a:t>
            </a:r>
            <a:r>
              <a:rPr lang="zh-CN" altLang="en-US"/>
              <a:t>”，就是</a:t>
            </a:r>
            <a:r>
              <a:rPr lang="zh-CN" altLang="en-US" dirty="0"/>
              <a:t>看一个</a:t>
            </a:r>
            <a:r>
              <a:rPr lang="zh-CN" altLang="en-US" dirty="0">
                <a:solidFill>
                  <a:srgbClr val="C00000"/>
                </a:solidFill>
              </a:rPr>
              <a:t>对象</a:t>
            </a:r>
            <a:r>
              <a:rPr lang="zh-CN" altLang="en-US" dirty="0"/>
              <a:t>是否有指向它</a:t>
            </a:r>
            <a:r>
              <a:rPr lang="zh-CN" altLang="en-US"/>
              <a:t>的引用，没有引用了就回收对象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算法：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跟踪记录被</a:t>
            </a:r>
            <a:r>
              <a:rPr lang="zh-CN" altLang="en-US" dirty="0">
                <a:solidFill>
                  <a:srgbClr val="C00000"/>
                </a:solidFill>
              </a:rPr>
              <a:t>引用</a:t>
            </a:r>
            <a:r>
              <a:rPr lang="zh-CN" altLang="en-US">
                <a:solidFill>
                  <a:srgbClr val="C00000"/>
                </a:solidFill>
              </a:rPr>
              <a:t>的次数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如果被</a:t>
            </a:r>
            <a:r>
              <a:rPr lang="zh-CN" altLang="en-US" dirty="0"/>
              <a:t>引用了一次，那么就记录</a:t>
            </a:r>
            <a:r>
              <a:rPr lang="zh-CN" altLang="en-US"/>
              <a:t>次数</a:t>
            </a:r>
            <a:r>
              <a:rPr lang="en-US" altLang="zh-CN"/>
              <a:t>1,</a:t>
            </a:r>
            <a:r>
              <a:rPr lang="zh-CN" altLang="en-US"/>
              <a:t>多次引用会</a:t>
            </a:r>
            <a:r>
              <a:rPr lang="zh-CN" altLang="en-US">
                <a:solidFill>
                  <a:srgbClr val="C00000"/>
                </a:solidFill>
              </a:rPr>
              <a:t>累加 </a:t>
            </a:r>
            <a:r>
              <a:rPr lang="en-US" altLang="zh-CN">
                <a:solidFill>
                  <a:srgbClr val="C00000"/>
                </a:solidFill>
              </a:rPr>
              <a:t>++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如果减少一个引用就</a:t>
            </a:r>
            <a:r>
              <a:rPr lang="zh-CN" altLang="en-US">
                <a:solidFill>
                  <a:srgbClr val="C00000"/>
                </a:solidFill>
              </a:rPr>
              <a:t>减</a:t>
            </a:r>
            <a:r>
              <a:rPr lang="en-US" altLang="zh-CN">
                <a:solidFill>
                  <a:srgbClr val="C00000"/>
                </a:solidFill>
              </a:rPr>
              <a:t>1  --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如果引用次数是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en-US" altLang="zh-CN" dirty="0"/>
              <a:t> </a:t>
            </a:r>
            <a:r>
              <a:rPr lang="zh-CN" altLang="en-US" dirty="0"/>
              <a:t>，则</a:t>
            </a:r>
            <a:r>
              <a:rPr lang="zh-CN" altLang="en-US"/>
              <a:t>释放内存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51111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拓展</a:t>
            </a:r>
            <a:r>
              <a:rPr lang="en-US" altLang="zh-CN"/>
              <a:t>-JS</a:t>
            </a:r>
            <a:r>
              <a:rPr lang="zh-CN" altLang="en-US"/>
              <a:t>垃圾回收机制</a:t>
            </a:r>
            <a:r>
              <a:rPr lang="en-US" altLang="zh-CN"/>
              <a:t>-</a:t>
            </a:r>
            <a:r>
              <a:rPr lang="zh-CN" altLang="en-US" b="1"/>
              <a:t>算法说明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591200"/>
            <a:ext cx="11362587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下面</a:t>
            </a:r>
            <a:r>
              <a:rPr lang="zh-CN" altLang="en-US" dirty="0"/>
              <a:t>介绍两种常见的浏览器垃圾回收算法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C00000"/>
                </a:solidFill>
              </a:rPr>
              <a:t>引用计数法 </a:t>
            </a:r>
            <a:r>
              <a:rPr lang="zh-CN" altLang="en-US" dirty="0"/>
              <a:t>和 </a:t>
            </a:r>
            <a:r>
              <a:rPr lang="zh-CN" altLang="en-US" dirty="0">
                <a:solidFill>
                  <a:srgbClr val="C00000"/>
                </a:solidFill>
              </a:rPr>
              <a:t>标记清除法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标记清除法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现代的浏览器已经不再使用引用计数算法了。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现代浏览器通用的大多是基于</a:t>
            </a:r>
            <a:r>
              <a:rPr lang="zh-CN" altLang="en-US" dirty="0">
                <a:solidFill>
                  <a:srgbClr val="C00000"/>
                </a:solidFill>
              </a:rPr>
              <a:t>标记清除算法</a:t>
            </a:r>
            <a:r>
              <a:rPr lang="zh-CN" altLang="en-US" dirty="0"/>
              <a:t>的某些改进算法，总体思想都是一致的。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核心：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标记清除算法将“不再使用的对象”定义为“</a:t>
            </a:r>
            <a:r>
              <a:rPr lang="zh-CN" altLang="en-US" dirty="0">
                <a:solidFill>
                  <a:srgbClr val="C00000"/>
                </a:solidFill>
              </a:rPr>
              <a:t>无法达到的对象</a:t>
            </a:r>
            <a:r>
              <a:rPr lang="zh-CN" altLang="en-US" dirty="0"/>
              <a:t>”。 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就是从</a:t>
            </a:r>
            <a:r>
              <a:rPr lang="zh-CN" altLang="en-US" dirty="0">
                <a:solidFill>
                  <a:srgbClr val="C00000"/>
                </a:solidFill>
              </a:rPr>
              <a:t>根部</a:t>
            </a:r>
            <a:r>
              <a:rPr lang="zh-CN" altLang="en-US" dirty="0"/>
              <a:t>（在</a:t>
            </a:r>
            <a:r>
              <a:rPr lang="en-US" altLang="zh-CN" dirty="0"/>
              <a:t>JS</a:t>
            </a:r>
            <a:r>
              <a:rPr lang="zh-CN" altLang="en-US" dirty="0"/>
              <a:t>中就是全局对象）出发定时扫描内存中的对象。 凡是能从</a:t>
            </a:r>
            <a:r>
              <a:rPr lang="zh-CN" altLang="en-US" dirty="0">
                <a:solidFill>
                  <a:srgbClr val="C00000"/>
                </a:solidFill>
              </a:rPr>
              <a:t>根部到达</a:t>
            </a:r>
            <a:r>
              <a:rPr lang="zh-CN" altLang="en-US" dirty="0"/>
              <a:t>的对象，都是还</a:t>
            </a:r>
            <a:r>
              <a:rPr lang="zh-CN" altLang="en-US" dirty="0">
                <a:solidFill>
                  <a:srgbClr val="C00000"/>
                </a:solidFill>
              </a:rPr>
              <a:t>需要使用</a:t>
            </a:r>
            <a:r>
              <a:rPr lang="zh-CN" altLang="en-US" dirty="0"/>
              <a:t>的。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那些</a:t>
            </a:r>
            <a:r>
              <a:rPr lang="zh-CN" altLang="en-US" dirty="0">
                <a:solidFill>
                  <a:srgbClr val="C00000"/>
                </a:solidFill>
              </a:rPr>
              <a:t>无法</a:t>
            </a:r>
            <a:r>
              <a:rPr lang="zh-CN" altLang="en-US" dirty="0"/>
              <a:t>由根部出发触及到的</a:t>
            </a:r>
            <a:r>
              <a:rPr lang="zh-CN" altLang="en-US" dirty="0">
                <a:solidFill>
                  <a:srgbClr val="C00000"/>
                </a:solidFill>
              </a:rPr>
              <a:t>对象被标记</a:t>
            </a:r>
            <a:r>
              <a:rPr lang="zh-CN" altLang="en-US" dirty="0"/>
              <a:t>为不再使用，</a:t>
            </a:r>
            <a:r>
              <a:rPr lang="zh-CN" altLang="en-US"/>
              <a:t>稍后进行</a:t>
            </a:r>
            <a:r>
              <a:rPr lang="zh-CN" altLang="en-US" dirty="0">
                <a:solidFill>
                  <a:srgbClr val="C00000"/>
                </a:solidFill>
              </a:rPr>
              <a:t>回收</a:t>
            </a:r>
            <a:r>
              <a:rPr lang="zh-CN" altLang="en-US" dirty="0"/>
              <a:t>。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987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作用域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局部作用域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全局作用域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/>
              <a:t>作用域链</a:t>
            </a:r>
            <a:endParaRPr lang="en-US" altLang="zh-CN"/>
          </a:p>
          <a:p>
            <a:r>
              <a:rPr lang="zh-CN" altLang="en-US"/>
              <a:t>内存泄漏</a:t>
            </a:r>
            <a:endParaRPr lang="en-US" altLang="zh-CN" dirty="0"/>
          </a:p>
          <a:p>
            <a:r>
              <a:rPr lang="zh-CN" altLang="en-US"/>
              <a:t>闭包</a:t>
            </a:r>
            <a:endParaRPr lang="en-US" altLang="zh-CN" dirty="0"/>
          </a:p>
          <a:p>
            <a:r>
              <a:rPr lang="zh-CN" altLang="en-US" dirty="0"/>
              <a:t>变量提升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134834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38019</TotalTime>
  <Words>3991</Words>
  <Application>Microsoft Office PowerPoint</Application>
  <PresentationFormat>宽屏</PresentationFormat>
  <Paragraphs>908</Paragraphs>
  <Slides>87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87</vt:i4>
      </vt:variant>
    </vt:vector>
  </HeadingPairs>
  <TitlesOfParts>
    <vt:vector size="107" baseType="lpstr">
      <vt:lpstr>Alibaba PuHuiTi</vt:lpstr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</vt:lpstr>
      <vt:lpstr>正文设计方案</vt:lpstr>
      <vt:lpstr>5_结束页设计方案</vt:lpstr>
      <vt:lpstr>JavaScript 进阶第一天</vt:lpstr>
      <vt:lpstr>PowerPoint 演示文稿</vt:lpstr>
      <vt:lpstr>PowerPoint 演示文稿</vt:lpstr>
      <vt:lpstr>作用域</vt:lpstr>
      <vt:lpstr>1. 作用域</vt:lpstr>
      <vt:lpstr>1.1 局部作用域</vt:lpstr>
      <vt:lpstr>1.1 局部作用域</vt:lpstr>
      <vt:lpstr>PowerPoint 演示文稿</vt:lpstr>
      <vt:lpstr>作用域</vt:lpstr>
      <vt:lpstr>1.2 全局作用域</vt:lpstr>
      <vt:lpstr>PowerPoint 演示文稿</vt:lpstr>
      <vt:lpstr>作用域总结</vt:lpstr>
      <vt:lpstr>作用域</vt:lpstr>
      <vt:lpstr>1.3 作用域链</vt:lpstr>
      <vt:lpstr>作用域</vt:lpstr>
      <vt:lpstr>1.4 垃圾回收机制-基础概念</vt:lpstr>
      <vt:lpstr>1.4 垃圾回收机制-原理</vt:lpstr>
      <vt:lpstr>1.4 垃圾回收机制-原理</vt:lpstr>
      <vt:lpstr>作用域</vt:lpstr>
      <vt:lpstr>1.5 闭包</vt:lpstr>
      <vt:lpstr>1.5 闭包</vt:lpstr>
      <vt:lpstr>PowerPoint 演示文稿</vt:lpstr>
      <vt:lpstr>作用域</vt:lpstr>
      <vt:lpstr>1.6 变量提升</vt:lpstr>
      <vt:lpstr>PowerPoint 演示文稿</vt:lpstr>
      <vt:lpstr>PowerPoint 演示文稿</vt:lpstr>
      <vt:lpstr>函数进阶</vt:lpstr>
      <vt:lpstr>2.1 函数提升</vt:lpstr>
      <vt:lpstr>函数进阶</vt:lpstr>
      <vt:lpstr>2.2 函数参数</vt:lpstr>
      <vt:lpstr>2.2 函数参数</vt:lpstr>
      <vt:lpstr>2.2 函数参数</vt:lpstr>
      <vt:lpstr>PowerPoint 演示文稿</vt:lpstr>
      <vt:lpstr>2.2 函数参数</vt:lpstr>
      <vt:lpstr>2.2 函数参数</vt:lpstr>
      <vt:lpstr>2.2 函数参数</vt:lpstr>
      <vt:lpstr>PowerPoint 演示文稿</vt:lpstr>
      <vt:lpstr>展开运算符</vt:lpstr>
      <vt:lpstr>展开运算符 or 剩余参数</vt:lpstr>
      <vt:lpstr>PowerPoint 演示文稿</vt:lpstr>
      <vt:lpstr>函数进阶</vt:lpstr>
      <vt:lpstr>2.3 箭头函数（重要）</vt:lpstr>
      <vt:lpstr>2.3 箭头函数（重要）</vt:lpstr>
      <vt:lpstr>2.3 箭头函数（重要）</vt:lpstr>
      <vt:lpstr>2.3 箭头函数（重要）</vt:lpstr>
      <vt:lpstr>PowerPoint 演示文稿</vt:lpstr>
      <vt:lpstr>2.4 ES6中对象属性和方法的简写</vt:lpstr>
      <vt:lpstr>PowerPoint 演示文稿</vt:lpstr>
      <vt:lpstr>解构赋值</vt:lpstr>
      <vt:lpstr> 3. 解构赋值</vt:lpstr>
      <vt:lpstr> 3.1 数组解构</vt:lpstr>
      <vt:lpstr> 3.1 数组解构</vt:lpstr>
      <vt:lpstr> 3.1 数组解构</vt:lpstr>
      <vt:lpstr>PowerPoint 演示文稿</vt:lpstr>
      <vt:lpstr>PowerPoint 演示文稿</vt:lpstr>
      <vt:lpstr> 3.1 数组解构</vt:lpstr>
      <vt:lpstr> 3.1 数组解构</vt:lpstr>
      <vt:lpstr> 3.1 数组解构</vt:lpstr>
      <vt:lpstr> 3.1 数组解构</vt:lpstr>
      <vt:lpstr> 3.1 数组解构</vt:lpstr>
      <vt:lpstr> 3.1 数组解构</vt:lpstr>
      <vt:lpstr> 3. 解构赋值</vt:lpstr>
      <vt:lpstr> 3.2 对象解构</vt:lpstr>
      <vt:lpstr> 3.2 对象解构</vt:lpstr>
      <vt:lpstr>PowerPoint 演示文稿</vt:lpstr>
      <vt:lpstr> 3.2 对象解构</vt:lpstr>
      <vt:lpstr> 3.2 对象解构</vt:lpstr>
      <vt:lpstr>PowerPoint 演示文稿</vt:lpstr>
      <vt:lpstr> 3.2 对象解构</vt:lpstr>
      <vt:lpstr> 3.2 对象解构</vt:lpstr>
      <vt:lpstr> 3.2 对象解构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筛选数组 filter 方法（重点）</vt:lpstr>
      <vt:lpstr>PowerPoint 演示文稿</vt:lpstr>
      <vt:lpstr>PowerPoint 演示文稿</vt:lpstr>
      <vt:lpstr>JS垃圾回收机制-算法说明 </vt:lpstr>
      <vt:lpstr>拓展-JS垃圾回收机制-算法说明</vt:lpstr>
      <vt:lpstr>拓展-JS垃圾回收机制-算法说明</vt:lpstr>
      <vt:lpstr>拓展-JS垃圾回收机制-算法说明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李 天成</cp:lastModifiedBy>
  <cp:revision>5238</cp:revision>
  <dcterms:created xsi:type="dcterms:W3CDTF">2020-03-31T02:23:27Z</dcterms:created>
  <dcterms:modified xsi:type="dcterms:W3CDTF">2023-04-02T00:29:43Z</dcterms:modified>
</cp:coreProperties>
</file>