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64"/>
  </p:notesMasterIdLst>
  <p:handoutMasterIdLst>
    <p:handoutMasterId r:id="rId65"/>
  </p:handoutMasterIdLst>
  <p:sldIdLst>
    <p:sldId id="533" r:id="rId4"/>
    <p:sldId id="534" r:id="rId5"/>
    <p:sldId id="535" r:id="rId6"/>
    <p:sldId id="536" r:id="rId7"/>
    <p:sldId id="538" r:id="rId8"/>
    <p:sldId id="731" r:id="rId9"/>
    <p:sldId id="674" r:id="rId10"/>
    <p:sldId id="676" r:id="rId11"/>
    <p:sldId id="677" r:id="rId12"/>
    <p:sldId id="678" r:id="rId13"/>
    <p:sldId id="679" r:id="rId14"/>
    <p:sldId id="680" r:id="rId15"/>
    <p:sldId id="681" r:id="rId16"/>
    <p:sldId id="594" r:id="rId17"/>
    <p:sldId id="682" r:id="rId18"/>
    <p:sldId id="683" r:id="rId19"/>
    <p:sldId id="732" r:id="rId20"/>
    <p:sldId id="733" r:id="rId21"/>
    <p:sldId id="734" r:id="rId22"/>
    <p:sldId id="739" r:id="rId23"/>
    <p:sldId id="684" r:id="rId24"/>
    <p:sldId id="688" r:id="rId25"/>
    <p:sldId id="689" r:id="rId26"/>
    <p:sldId id="690" r:id="rId27"/>
    <p:sldId id="692" r:id="rId28"/>
    <p:sldId id="691" r:id="rId29"/>
    <p:sldId id="694" r:id="rId30"/>
    <p:sldId id="596" r:id="rId31"/>
    <p:sldId id="741" r:id="rId32"/>
    <p:sldId id="742" r:id="rId33"/>
    <p:sldId id="696" r:id="rId34"/>
    <p:sldId id="697" r:id="rId35"/>
    <p:sldId id="698" r:id="rId36"/>
    <p:sldId id="700" r:id="rId37"/>
    <p:sldId id="740" r:id="rId38"/>
    <p:sldId id="598" r:id="rId39"/>
    <p:sldId id="695" r:id="rId40"/>
    <p:sldId id="703" r:id="rId41"/>
    <p:sldId id="743" r:id="rId42"/>
    <p:sldId id="744" r:id="rId43"/>
    <p:sldId id="736" r:id="rId44"/>
    <p:sldId id="737" r:id="rId45"/>
    <p:sldId id="709" r:id="rId46"/>
    <p:sldId id="710" r:id="rId47"/>
    <p:sldId id="712" r:id="rId48"/>
    <p:sldId id="713" r:id="rId49"/>
    <p:sldId id="714" r:id="rId50"/>
    <p:sldId id="715" r:id="rId51"/>
    <p:sldId id="716" r:id="rId52"/>
    <p:sldId id="717" r:id="rId53"/>
    <p:sldId id="666" r:id="rId54"/>
    <p:sldId id="718" r:id="rId55"/>
    <p:sldId id="720" r:id="rId56"/>
    <p:sldId id="745" r:id="rId57"/>
    <p:sldId id="724" r:id="rId58"/>
    <p:sldId id="747" r:id="rId59"/>
    <p:sldId id="748" r:id="rId60"/>
    <p:sldId id="749" r:id="rId61"/>
    <p:sldId id="751" r:id="rId62"/>
    <p:sldId id="264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51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Tuesday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520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2388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4/4/2023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711088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0" r:id="rId7"/>
    <p:sldLayoutId id="2147483721" r:id="rId8"/>
    <p:sldLayoutId id="2147483723" r:id="rId9"/>
    <p:sldLayoutId id="2147483724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31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进阶第二天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r>
              <a:rPr lang="en-US" altLang="zh-CN" dirty="0"/>
              <a:t>&amp;</a:t>
            </a:r>
            <a:r>
              <a:rPr lang="zh-CN" altLang="en-US" dirty="0"/>
              <a:t>数据常用函数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构造函数的作用是什么？怎么写呢？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构造函数是来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大写字母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开头的函数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new </a:t>
            </a:r>
            <a:r>
              <a:rPr lang="zh-CN" altLang="en-US" dirty="0"/>
              <a:t>关键字调用函数的行为被称为？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构造函数内部需要写</a:t>
            </a:r>
            <a:r>
              <a:rPr lang="en-US" altLang="zh-CN" dirty="0"/>
              <a:t>return</a:t>
            </a:r>
            <a:r>
              <a:rPr lang="zh-CN" altLang="en-US" dirty="0"/>
              <a:t>吗，返回值是什么？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自动返回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创建的新的对象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利用构造函数创建多个对象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①：写一个</a:t>
            </a:r>
            <a:r>
              <a:rPr lang="en-US" altLang="zh-CN" dirty="0"/>
              <a:t>Goods</a:t>
            </a:r>
            <a:r>
              <a:rPr lang="zh-CN" altLang="en-US" dirty="0"/>
              <a:t>构造函数</a:t>
            </a:r>
            <a:endParaRPr lang="en-US" altLang="zh-CN" dirty="0"/>
          </a:p>
          <a:p>
            <a:r>
              <a:rPr lang="zh-CN" altLang="en-US" dirty="0"/>
              <a:t>②：里面包含属性  </a:t>
            </a:r>
            <a:r>
              <a:rPr lang="en-US" altLang="zh-CN" dirty="0"/>
              <a:t>name  </a:t>
            </a:r>
            <a:r>
              <a:rPr lang="zh-CN" altLang="en-US" dirty="0"/>
              <a:t>商品名称 </a:t>
            </a:r>
            <a:r>
              <a:rPr lang="en-US" altLang="zh-CN" dirty="0"/>
              <a:t>  price </a:t>
            </a:r>
            <a:r>
              <a:rPr lang="zh-CN" altLang="en-US" dirty="0"/>
              <a:t>价格   </a:t>
            </a:r>
            <a:r>
              <a:rPr lang="en-US" altLang="zh-CN" dirty="0"/>
              <a:t>count </a:t>
            </a:r>
            <a:r>
              <a:rPr lang="zh-CN" altLang="en-US" dirty="0"/>
              <a:t>库存数量</a:t>
            </a:r>
            <a:endParaRPr lang="en-US" altLang="zh-CN" dirty="0"/>
          </a:p>
          <a:p>
            <a:r>
              <a:rPr lang="zh-CN" altLang="en-US" dirty="0"/>
              <a:t>③：实例化多个商品对象，并打印到控制台，例如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 小米   </a:t>
            </a:r>
            <a:r>
              <a:rPr lang="en-US" altLang="zh-CN" dirty="0"/>
              <a:t>1999       20    </a:t>
            </a:r>
          </a:p>
          <a:p>
            <a:r>
              <a:rPr lang="en-US" altLang="zh-CN" dirty="0"/>
              <a:t>	  </a:t>
            </a:r>
            <a:r>
              <a:rPr lang="zh-CN" altLang="en-US" dirty="0"/>
              <a:t>华为   </a:t>
            </a:r>
            <a:r>
              <a:rPr lang="en-US" altLang="zh-CN" dirty="0"/>
              <a:t>3999       59     </a:t>
            </a:r>
          </a:p>
          <a:p>
            <a:r>
              <a:rPr lang="en-US" altLang="zh-CN" dirty="0"/>
              <a:t>	  vivo   1888      100</a:t>
            </a:r>
          </a:p>
        </p:txBody>
      </p:sp>
    </p:spTree>
    <p:extLst>
      <p:ext uri="{BB962C8B-B14F-4D97-AF65-F5344CB8AC3E}">
        <p14:creationId xmlns:p14="http://schemas.microsoft.com/office/powerpoint/2010/main" val="177869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99" y="2102981"/>
            <a:ext cx="4728910" cy="2017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r>
              <a:rPr lang="zh-CN" altLang="en-US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执行过程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/>
              <a:t>1. </a:t>
            </a:r>
            <a:r>
              <a:rPr lang="zh-CN" altLang="en-US"/>
              <a:t>创建新</a:t>
            </a:r>
            <a:r>
              <a:rPr lang="zh-CN" altLang="en-US">
                <a:solidFill>
                  <a:srgbClr val="C00000"/>
                </a:solidFill>
              </a:rPr>
              <a:t>空对象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/>
              <a:t>2. </a:t>
            </a:r>
            <a:r>
              <a:rPr lang="zh-CN" altLang="en-US"/>
              <a:t>构造函数</a:t>
            </a:r>
            <a:r>
              <a:rPr lang="en-US" altLang="zh-CN">
                <a:solidFill>
                  <a:srgbClr val="C00000"/>
                </a:solidFill>
              </a:rPr>
              <a:t>this</a:t>
            </a:r>
            <a:r>
              <a:rPr lang="zh-CN" altLang="en-US"/>
              <a:t>指向新对象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/>
              <a:t>3. </a:t>
            </a:r>
            <a:r>
              <a:rPr lang="zh-CN" altLang="en-US"/>
              <a:t>执行构造函数代码</a:t>
            </a:r>
            <a:endParaRPr lang="en-US" altLang="zh-CN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/>
              <a:t>4. </a:t>
            </a:r>
            <a:r>
              <a:rPr lang="zh-CN" altLang="en-US">
                <a:solidFill>
                  <a:srgbClr val="C00000"/>
                </a:solidFill>
              </a:rPr>
              <a:t>返回</a:t>
            </a:r>
            <a:r>
              <a:rPr lang="zh-CN" altLang="en-US"/>
              <a:t>新对象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986770" y="2193814"/>
            <a:ext cx="5869951" cy="31714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双大括号 4"/>
          <p:cNvSpPr/>
          <p:nvPr/>
        </p:nvSpPr>
        <p:spPr>
          <a:xfrm>
            <a:off x="9037321" y="1219442"/>
            <a:ext cx="2631303" cy="1109839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876800" y="1811867"/>
            <a:ext cx="3970867" cy="711200"/>
          </a:xfrm>
          <a:prstGeom prst="straightConnector1">
            <a:avLst/>
          </a:prstGeom>
          <a:ln w="127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443909" y="1285791"/>
            <a:ext cx="1818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name: ''</a:t>
            </a:r>
            <a:r>
              <a:rPr lang="zh-CN" altLang="en-US" sz="20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佩奇</a:t>
            </a:r>
            <a:r>
              <a:rPr lang="en-US" altLang="zh-CN" sz="20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age: 6,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gender: '</a:t>
            </a:r>
            <a:r>
              <a:rPr lang="zh-CN" altLang="en-US" sz="20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女</a:t>
            </a:r>
            <a:r>
              <a:rPr lang="en-US" altLang="zh-CN" sz="200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endParaRPr lang="zh-CN" altLang="en-US" sz="20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486400" y="2316168"/>
            <a:ext cx="3566614" cy="1220571"/>
          </a:xfrm>
          <a:prstGeom prst="straightConnector1">
            <a:avLst/>
          </a:prstGeom>
          <a:ln w="127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0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深入对象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创建对象三种方式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构造函数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>
                <a:solidFill>
                  <a:srgbClr val="C00000"/>
                </a:solidFill>
              </a:rPr>
              <a:t>静态成员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一切皆对象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49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>
                <a:solidFill>
                  <a:srgbClr val="C00000"/>
                </a:solidFill>
              </a:rPr>
              <a:t>实例</a:t>
            </a:r>
            <a:r>
              <a:rPr lang="zh-CN" altLang="en-US" dirty="0">
                <a:solidFill>
                  <a:srgbClr val="C00000"/>
                </a:solidFill>
              </a:rPr>
              <a:t>成员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静态成员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199"/>
            <a:ext cx="11286387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实例</a:t>
            </a:r>
            <a:r>
              <a:rPr lang="zh-CN" altLang="en-US" b="1" dirty="0">
                <a:solidFill>
                  <a:schemeClr val="tx1"/>
                </a:solidFill>
              </a:rPr>
              <a:t>成员：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通过构造函数创建的对象称为实例对象，</a:t>
            </a:r>
            <a:r>
              <a:rPr lang="zh-CN" altLang="en-US" dirty="0">
                <a:solidFill>
                  <a:srgbClr val="C00000"/>
                </a:solidFill>
              </a:rPr>
              <a:t>实例对象中</a:t>
            </a:r>
            <a:r>
              <a:rPr lang="zh-CN" altLang="en-US" dirty="0"/>
              <a:t>的属性和方法称为</a:t>
            </a:r>
            <a:r>
              <a:rPr lang="zh-CN" altLang="en-US">
                <a:solidFill>
                  <a:srgbClr val="C00000"/>
                </a:solidFill>
              </a:rPr>
              <a:t>实例成员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实例属性和实例方法）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14" y="2805466"/>
            <a:ext cx="3894665" cy="336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334000" y="3093333"/>
            <a:ext cx="6663267" cy="23253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说明：</a:t>
            </a:r>
            <a:br>
              <a:rPr lang="zh-CN" altLang="en-US"/>
            </a:br>
            <a:r>
              <a:rPr lang="en-US" altLang="zh-CN"/>
              <a:t>1. </a:t>
            </a:r>
            <a:r>
              <a:rPr lang="zh-CN" altLang="en-US"/>
              <a:t>为构造函数传入参数，创建结构相同但值</a:t>
            </a:r>
            <a:r>
              <a:rPr lang="zh-CN" altLang="en-US">
                <a:solidFill>
                  <a:srgbClr val="C00000"/>
                </a:solidFill>
              </a:rPr>
              <a:t>不同的对象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2. </a:t>
            </a:r>
            <a:r>
              <a:rPr lang="zh-CN" altLang="en-US"/>
              <a:t>构造函数创建的实例对象</a:t>
            </a:r>
            <a:r>
              <a:rPr lang="zh-CN" altLang="en-US">
                <a:solidFill>
                  <a:srgbClr val="C00000"/>
                </a:solidFill>
              </a:rPr>
              <a:t>彼此独立</a:t>
            </a:r>
            <a:r>
              <a:rPr lang="zh-CN" altLang="en-US"/>
              <a:t>互不影响</a:t>
            </a:r>
            <a:endParaRPr lang="en-US" altLang="zh-CN"/>
          </a:p>
          <a:p>
            <a:pPr marL="0" indent="0">
              <a:buNone/>
            </a:pP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5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静态成员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5600" y="1559764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静态</a:t>
            </a:r>
            <a:r>
              <a:rPr lang="zh-CN" altLang="en-US" b="1" dirty="0">
                <a:solidFill>
                  <a:schemeClr val="tx1"/>
                </a:solidFill>
              </a:rPr>
              <a:t>成员：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构造函数</a:t>
            </a:r>
            <a:r>
              <a:rPr lang="zh-CN" altLang="en-US" dirty="0"/>
              <a:t>的属性和方法被称为</a:t>
            </a:r>
            <a:r>
              <a:rPr lang="zh-CN" altLang="en-US">
                <a:solidFill>
                  <a:srgbClr val="C00000"/>
                </a:solidFill>
              </a:rPr>
              <a:t>静态成员</a:t>
            </a:r>
            <a:r>
              <a:rPr lang="zh-CN" altLang="en-US">
                <a:solidFill>
                  <a:schemeClr val="tx1"/>
                </a:solidFill>
              </a:rPr>
              <a:t>（静态属性和静态方法）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334000" y="3093333"/>
            <a:ext cx="6663267" cy="23253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说明：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静态成员只能构造函数来访问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静态方法中的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指向构造函数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比如 </a:t>
            </a:r>
            <a:r>
              <a:rPr lang="en-US" altLang="zh-CN" dirty="0" err="1">
                <a:solidFill>
                  <a:srgbClr val="C00000"/>
                </a:solidFill>
              </a:rPr>
              <a:t>Date.now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75" y="2648705"/>
            <a:ext cx="3752381" cy="3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15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实例成员</a:t>
            </a:r>
            <a:r>
              <a:rPr lang="en-US" altLang="zh-CN"/>
              <a:t>(</a:t>
            </a:r>
            <a:r>
              <a:rPr lang="zh-CN" altLang="en-US"/>
              <a:t>属性和方法）写在谁身上？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的属性和方法即为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实例成员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相互独立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实例成员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当前实例对象使用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静态成员</a:t>
            </a:r>
            <a:r>
              <a:rPr lang="en-US" altLang="zh-CN"/>
              <a:t>(</a:t>
            </a:r>
            <a:r>
              <a:rPr lang="zh-CN" altLang="en-US"/>
              <a:t>属性和方法）写在谁身上？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的属性和方法被称为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静态成员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静态成员只能构造函数访问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81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深入对象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创建对象三种方式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构造函数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实例成员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>
                <a:solidFill>
                  <a:schemeClr val="tx1"/>
                </a:solidFill>
              </a:rPr>
              <a:t>静态成员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一切皆对象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535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一切皆对象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引用</a:t>
            </a:r>
            <a:r>
              <a:rPr lang="zh-CN" altLang="en-US" b="1" dirty="0"/>
              <a:t>类型</a:t>
            </a:r>
            <a:r>
              <a:rPr lang="en-US" altLang="zh-CN" b="1" dirty="0"/>
              <a:t>: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Array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RegExp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Date </a:t>
            </a:r>
            <a:r>
              <a:rPr lang="zh-CN" altLang="en-US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/>
              <a:t>基本数据类型：</a:t>
            </a:r>
            <a:endParaRPr lang="en-US" altLang="zh-CN" b="1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字符串、数值、布尔、</a:t>
            </a:r>
            <a:r>
              <a:rPr lang="en-US" altLang="zh-CN"/>
              <a:t>undefined</a:t>
            </a:r>
            <a:r>
              <a:rPr lang="zh-CN" altLang="en-US"/>
              <a:t>、</a:t>
            </a:r>
            <a:r>
              <a:rPr lang="en-US" altLang="zh-CN"/>
              <a:t>null 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但是</a:t>
            </a:r>
            <a:r>
              <a:rPr lang="zh-CN" altLang="en-US" dirty="0">
                <a:solidFill>
                  <a:schemeClr val="tx1"/>
                </a:solidFill>
              </a:rPr>
              <a:t>，我们会发现有些特殊情况：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其实字符串、数值、布尔、等基本类型也都有专门的构造函数，这些我们称为</a:t>
            </a:r>
            <a:r>
              <a:rPr lang="zh-CN" altLang="en-US">
                <a:solidFill>
                  <a:srgbClr val="C00000"/>
                </a:solidFill>
              </a:rPr>
              <a:t>包装类型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10" y="3882561"/>
            <a:ext cx="4285714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047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一切皆对象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包装类型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Number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Boolean 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包装类型执行过程：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dirty="0"/>
              <a:t>创建一个 </a:t>
            </a:r>
            <a:r>
              <a:rPr lang="en-US" altLang="zh-CN" dirty="0"/>
              <a:t>String </a:t>
            </a:r>
            <a:r>
              <a:rPr lang="zh-CN" altLang="en-US" dirty="0"/>
              <a:t>类型</a:t>
            </a:r>
            <a:r>
              <a:rPr lang="zh-CN" altLang="en-US"/>
              <a:t>的实例</a:t>
            </a:r>
            <a:endParaRPr lang="zh-CN" altLang="en-US" dirty="0"/>
          </a:p>
          <a:p>
            <a:r>
              <a:rPr lang="zh-CN" altLang="en-US" dirty="0"/>
              <a:t>调用实例上的特定方法</a:t>
            </a:r>
          </a:p>
          <a:p>
            <a:r>
              <a:rPr lang="zh-CN" altLang="en-US" dirty="0"/>
              <a:t>销毁实例</a:t>
            </a:r>
          </a:p>
          <a:p>
            <a:pPr marL="0" indent="0">
              <a:buNone/>
            </a:pPr>
            <a:r>
              <a:rPr lang="en-US" altLang="zh-CN"/>
              <a:t>JS</a:t>
            </a:r>
            <a:r>
              <a:rPr lang="zh-CN" altLang="en-US" dirty="0"/>
              <a:t>中几乎所有的数据都</a:t>
            </a:r>
            <a:r>
              <a:rPr lang="zh-CN" altLang="en-US"/>
              <a:t>可以基于</a:t>
            </a:r>
            <a:r>
              <a:rPr lang="zh-CN" altLang="en-US">
                <a:solidFill>
                  <a:srgbClr val="C00000"/>
                </a:solidFill>
              </a:rPr>
              <a:t>构造函数创建，</a:t>
            </a:r>
            <a:r>
              <a:rPr lang="zh-CN" altLang="en-US">
                <a:solidFill>
                  <a:schemeClr val="tx1"/>
                </a:solidFill>
              </a:rPr>
              <a:t>不同的构造器创建出来的数据拥有不同的属性和方法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9958" y="1036956"/>
            <a:ext cx="7452042" cy="339957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掌握基于构造函数创建对象，理解实例化过程</a:t>
            </a:r>
            <a:endParaRPr lang="en-US" altLang="zh-CN" dirty="0"/>
          </a:p>
          <a:p>
            <a:r>
              <a:rPr lang="zh-CN" altLang="en-US" dirty="0"/>
              <a:t>掌握对象数组字符数字等类型的常见属性和方法，便捷完成功能</a:t>
            </a:r>
          </a:p>
        </p:txBody>
      </p:sp>
    </p:spTree>
    <p:extLst>
      <p:ext uri="{BB962C8B-B14F-4D97-AF65-F5344CB8AC3E}">
        <p14:creationId xmlns:p14="http://schemas.microsoft.com/office/powerpoint/2010/main" val="120976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7" y="1200573"/>
            <a:ext cx="6608215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引用数据类型属于对象吗？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属于，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数组，函数，正则，日期都属于对象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为什么基本数据类型比如字符串会有属性和方法？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因为数字、字符串等基本数据类型属于包装类型会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包装成对象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37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深入对象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内置构造函数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61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内置构造函数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Object</a:t>
            </a:r>
          </a:p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852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是内置的构造函数，用于创建普通对象。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推荐使用</a:t>
            </a:r>
            <a:r>
              <a:rPr lang="zh-CN" altLang="en-US" dirty="0">
                <a:solidFill>
                  <a:srgbClr val="C00000"/>
                </a:solidFill>
              </a:rPr>
              <a:t>字面量</a:t>
            </a:r>
            <a:r>
              <a:rPr lang="zh-CN" altLang="en-US" dirty="0">
                <a:solidFill>
                  <a:schemeClr val="tx1"/>
                </a:solidFill>
              </a:rPr>
              <a:t>方式声明对象，而不是 </a:t>
            </a: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构造函数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224657"/>
            <a:ext cx="4771429" cy="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8007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现在有新的方法了</a:t>
            </a:r>
            <a:r>
              <a:rPr lang="en-US" altLang="zh-CN" dirty="0">
                <a:solidFill>
                  <a:schemeClr val="tx1"/>
                </a:solidFill>
              </a:rPr>
              <a:t>~~~~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62" y="2234734"/>
            <a:ext cx="5523809" cy="10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41" y="3704790"/>
            <a:ext cx="5266667" cy="1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45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/>
              <a:t>作用</a:t>
            </a:r>
            <a:r>
              <a:rPr lang="zh-CN" altLang="en-US" b="1"/>
              <a:t>：</a:t>
            </a:r>
            <a:r>
              <a:rPr lang="en-US" altLang="zh-CN">
                <a:solidFill>
                  <a:srgbClr val="C00000"/>
                </a:solidFill>
              </a:rPr>
              <a:t>Object.keys()</a:t>
            </a:r>
            <a:r>
              <a:rPr lang="en-US" altLang="zh-CN" dirty="0"/>
              <a:t> </a:t>
            </a:r>
            <a:r>
              <a:rPr lang="zh-CN" altLang="en-US" dirty="0"/>
              <a:t>静态方法获取对象中所有</a:t>
            </a:r>
            <a:r>
              <a:rPr lang="zh-CN" altLang="en-US" dirty="0">
                <a:solidFill>
                  <a:srgbClr val="C00000"/>
                </a:solidFill>
              </a:rPr>
              <a:t>属性（键） 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/>
              <a:t>语法：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注意： </a:t>
            </a:r>
            <a:r>
              <a:rPr lang="zh-CN" altLang="en-US" dirty="0"/>
              <a:t>返回的是一个数组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09" y="3016876"/>
            <a:ext cx="5552381" cy="15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1055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/>
              <a:t>作用</a:t>
            </a:r>
            <a:r>
              <a:rPr lang="zh-CN" altLang="en-US" b="1"/>
              <a:t>：</a:t>
            </a:r>
            <a:r>
              <a:rPr lang="en-US" altLang="zh-CN">
                <a:solidFill>
                  <a:srgbClr val="C00000"/>
                </a:solidFill>
              </a:rPr>
              <a:t>Object.values()</a:t>
            </a:r>
            <a:r>
              <a:rPr lang="en-US" altLang="zh-CN" dirty="0"/>
              <a:t> </a:t>
            </a:r>
            <a:r>
              <a:rPr lang="zh-CN" altLang="en-US" dirty="0"/>
              <a:t>静态方法获取对象中所有</a:t>
            </a:r>
            <a:r>
              <a:rPr lang="zh-CN" altLang="en-US" dirty="0">
                <a:solidFill>
                  <a:srgbClr val="C00000"/>
                </a:solidFill>
              </a:rPr>
              <a:t>属性值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/>
              <a:t>语法：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注意： </a:t>
            </a:r>
            <a:r>
              <a:rPr lang="zh-CN" altLang="en-US" dirty="0"/>
              <a:t>返回的是一个数组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67" y="2984066"/>
            <a:ext cx="5333333" cy="15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314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Object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/>
              <a:t>作用：</a:t>
            </a:r>
            <a:r>
              <a:rPr lang="en-US" altLang="zh-CN" dirty="0">
                <a:solidFill>
                  <a:srgbClr val="C00000"/>
                </a:solidFill>
              </a:rPr>
              <a:t>Object</a:t>
            </a:r>
            <a:r>
              <a:rPr lang="en-US" altLang="zh-CN">
                <a:solidFill>
                  <a:srgbClr val="C00000"/>
                </a:solidFill>
              </a:rPr>
              <a:t>. assign()</a:t>
            </a:r>
            <a:r>
              <a:rPr lang="en-US" altLang="zh-CN" dirty="0"/>
              <a:t>  </a:t>
            </a:r>
            <a:r>
              <a:rPr lang="zh-CN" altLang="en-US" dirty="0"/>
              <a:t>静态方法常用于</a:t>
            </a:r>
            <a:r>
              <a:rPr lang="zh-CN" altLang="en-US" dirty="0">
                <a:solidFill>
                  <a:srgbClr val="C00000"/>
                </a:solidFill>
              </a:rPr>
              <a:t>对象拷贝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/>
              <a:t>语法：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6" y="3012133"/>
            <a:ext cx="6219048" cy="18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584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什么是静态方法？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只能给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使用的方法 比如 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Object.keys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Object.keys</a:t>
            </a:r>
            <a:r>
              <a:rPr lang="en-US" altLang="zh-CN" dirty="0"/>
              <a:t>()</a:t>
            </a:r>
            <a:r>
              <a:rPr lang="zh-CN" altLang="en-US" dirty="0"/>
              <a:t>方法的作用是什么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获取对象中所有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Object.values</a:t>
            </a:r>
            <a:r>
              <a:rPr lang="en-US" altLang="zh-CN" dirty="0"/>
              <a:t>()</a:t>
            </a:r>
            <a:r>
              <a:rPr lang="zh-CN" altLang="en-US" dirty="0"/>
              <a:t>方法的作用是什么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获取对象中所有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0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请完成以下需求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spec =  { size: '40cm*40cm' , color: '</a:t>
            </a:r>
            <a:r>
              <a:rPr lang="zh-CN" altLang="en-US" dirty="0"/>
              <a:t>黑色</a:t>
            </a:r>
            <a:r>
              <a:rPr lang="en-US" altLang="zh-CN" dirty="0"/>
              <a:t>'}</a:t>
            </a:r>
          </a:p>
          <a:p>
            <a:r>
              <a:rPr lang="zh-CN" altLang="en-US" dirty="0"/>
              <a:t>请将</a:t>
            </a:r>
            <a:r>
              <a:rPr lang="en-US" altLang="zh-CN" dirty="0"/>
              <a:t>size</a:t>
            </a:r>
            <a:r>
              <a:rPr lang="zh-CN" altLang="en-US" dirty="0"/>
              <a:t>和</a:t>
            </a:r>
            <a:r>
              <a:rPr lang="en-US" altLang="zh-CN" dirty="0"/>
              <a:t>color</a:t>
            </a:r>
            <a:r>
              <a:rPr lang="zh-CN" altLang="en-US" dirty="0"/>
              <a:t>里面的值拼接为字符串之后，写到</a:t>
            </a:r>
            <a:r>
              <a:rPr lang="en-US" altLang="zh-CN" dirty="0"/>
              <a:t>div</a:t>
            </a:r>
            <a:r>
              <a:rPr lang="zh-CN" altLang="en-US" dirty="0"/>
              <a:t>标签里面</a:t>
            </a:r>
            <a:r>
              <a:rPr lang="zh-CN" altLang="en-US"/>
              <a:t>，展示如下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2" y="2701947"/>
            <a:ext cx="2371429" cy="6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5" y="2108389"/>
            <a:ext cx="4244282" cy="437003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4972108"/>
            <a:ext cx="6786904" cy="150632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0522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586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深入对象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内置构造函数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请完成以下需求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3610734"/>
          </a:xfrm>
        </p:spPr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spec =  { size: '40cm*40cm' , color: '</a:t>
            </a:r>
            <a:r>
              <a:rPr lang="zh-CN" altLang="en-US" dirty="0"/>
              <a:t>黑色</a:t>
            </a:r>
            <a:r>
              <a:rPr lang="en-US" altLang="zh-CN" dirty="0"/>
              <a:t>'}</a:t>
            </a:r>
          </a:p>
          <a:p>
            <a:r>
              <a:rPr lang="zh-CN" altLang="en-US" dirty="0"/>
              <a:t>请将</a:t>
            </a:r>
            <a:r>
              <a:rPr lang="en-US" altLang="zh-CN" dirty="0"/>
              <a:t>size</a:t>
            </a:r>
            <a:r>
              <a:rPr lang="zh-CN" altLang="en-US" dirty="0"/>
              <a:t>和</a:t>
            </a:r>
            <a:r>
              <a:rPr lang="en-US" altLang="zh-CN" dirty="0"/>
              <a:t>color</a:t>
            </a:r>
            <a:r>
              <a:rPr lang="zh-CN" altLang="en-US" dirty="0"/>
              <a:t>里面的值拼接为字符串之后，写到</a:t>
            </a:r>
            <a:r>
              <a:rPr lang="en-US" altLang="zh-CN" dirty="0"/>
              <a:t>div</a:t>
            </a:r>
            <a:r>
              <a:rPr lang="zh-CN" altLang="en-US" dirty="0"/>
              <a:t>标签里面</a:t>
            </a:r>
            <a:r>
              <a:rPr lang="zh-CN" altLang="en-US"/>
              <a:t>，展示如下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思路： 获得所有的属性值，然后拼接字符串就可以了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①： 获得所有属性值是：  </a:t>
            </a:r>
            <a:r>
              <a:rPr lang="en-US" altLang="zh-CN" dirty="0" err="1">
                <a:solidFill>
                  <a:srgbClr val="C00000"/>
                </a:solidFill>
              </a:rPr>
              <a:t>Object.values</a:t>
            </a:r>
            <a:r>
              <a:rPr lang="en-US" altLang="zh-CN" dirty="0">
                <a:solidFill>
                  <a:srgbClr val="C00000"/>
                </a:solidFill>
              </a:rPr>
              <a:t>()   </a:t>
            </a:r>
            <a:r>
              <a:rPr lang="zh-CN" altLang="en-US" dirty="0">
                <a:solidFill>
                  <a:schemeClr val="tx1"/>
                </a:solidFill>
              </a:rPr>
              <a:t>返回的是数组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②： 拼接数组</a:t>
            </a:r>
            <a:r>
              <a:rPr lang="zh-CN" altLang="en-US" dirty="0">
                <a:solidFill>
                  <a:srgbClr val="C00000"/>
                </a:solidFill>
              </a:rPr>
              <a:t>是 </a:t>
            </a:r>
            <a:r>
              <a:rPr lang="en-US" altLang="zh-CN" dirty="0">
                <a:solidFill>
                  <a:srgbClr val="C00000"/>
                </a:solidFill>
              </a:rPr>
              <a:t>join(‘’)  </a:t>
            </a:r>
            <a:r>
              <a:rPr lang="zh-CN" altLang="en-US" dirty="0">
                <a:solidFill>
                  <a:schemeClr val="tx1"/>
                </a:solidFill>
              </a:rPr>
              <a:t>这样就可以转换为字符串了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6" y="2607466"/>
            <a:ext cx="2371429" cy="6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5201933"/>
            <a:ext cx="7079708" cy="1376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632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内置构造函数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Object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Array</a:t>
            </a: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898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Array </a:t>
            </a:r>
            <a:r>
              <a:rPr lang="zh-CN" altLang="en-US" dirty="0"/>
              <a:t>是内置的构造函数，用于创建数组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创建数组建议使用</a:t>
            </a:r>
            <a:r>
              <a:rPr lang="zh-CN" altLang="en-US" dirty="0">
                <a:solidFill>
                  <a:srgbClr val="C00000"/>
                </a:solidFill>
              </a:rPr>
              <a:t>字面量</a:t>
            </a:r>
            <a:r>
              <a:rPr lang="zh-CN" altLang="en-US" dirty="0"/>
              <a:t>创建，不用 </a:t>
            </a:r>
            <a:r>
              <a:rPr lang="en-US" altLang="zh-CN" dirty="0"/>
              <a:t>Array</a:t>
            </a:r>
            <a:r>
              <a:rPr lang="zh-CN" altLang="en-US" dirty="0"/>
              <a:t>构造函数创建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66" y="2224447"/>
            <a:ext cx="4400000" cy="7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7179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35" y="1002233"/>
            <a:ext cx="4265995" cy="2521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数组常见实例方法</a:t>
            </a:r>
            <a:r>
              <a:rPr lang="en-US" altLang="zh-CN" b="1" dirty="0"/>
              <a:t>-</a:t>
            </a:r>
            <a:r>
              <a:rPr lang="zh-CN" altLang="en-US" b="1" dirty="0"/>
              <a:t>核心方法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57781"/>
              </p:ext>
            </p:extLst>
          </p:nvPr>
        </p:nvGraphicFramePr>
        <p:xfrm>
          <a:off x="710880" y="3719865"/>
          <a:ext cx="11012194" cy="2489202"/>
        </p:xfrm>
        <a:graphic>
          <a:graphicData uri="http://schemas.openxmlformats.org/drawingml/2006/table">
            <a:tbl>
              <a:tblPr/>
              <a:tblGrid>
                <a:gridCol w="187173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886038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725442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469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forEach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遍历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数组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不返回数组，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经常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用于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查找遍历数组元素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filter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过滤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数组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返回新数组，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返回的是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筛选满足条件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的数组元素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map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映射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数组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返回新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数组，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返回的是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处理之后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的数组元素，想要使用返回的新数组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reduce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累计器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返回累计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处理的结果，经常用于求和等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408443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5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/>
              <a:t>作用：</a:t>
            </a:r>
            <a:r>
              <a:rPr lang="en-US" altLang="zh-CN">
                <a:solidFill>
                  <a:srgbClr val="C00000"/>
                </a:solidFill>
              </a:rPr>
              <a:t>reduce</a:t>
            </a:r>
            <a:r>
              <a:rPr lang="en-US" altLang="zh-CN">
                <a:solidFill>
                  <a:srgbClr val="262626"/>
                </a:solidFill>
              </a:rPr>
              <a:t>  </a:t>
            </a:r>
            <a:r>
              <a:rPr lang="zh-CN" altLang="en-US">
                <a:solidFill>
                  <a:srgbClr val="262626"/>
                </a:solidFill>
              </a:rPr>
              <a:t>返回</a:t>
            </a:r>
            <a:r>
              <a:rPr lang="zh-CN" altLang="en-US">
                <a:solidFill>
                  <a:srgbClr val="C00000"/>
                </a:solidFill>
              </a:rPr>
              <a:t>累计</a:t>
            </a:r>
            <a:r>
              <a:rPr lang="zh-CN" altLang="en-US" dirty="0">
                <a:solidFill>
                  <a:srgbClr val="C00000"/>
                </a:solidFill>
              </a:rPr>
              <a:t>处理的结果</a:t>
            </a:r>
            <a:r>
              <a:rPr lang="zh-CN" altLang="en-US" dirty="0">
                <a:solidFill>
                  <a:srgbClr val="262626"/>
                </a:solidFill>
              </a:rPr>
              <a:t>，经常用于</a:t>
            </a:r>
            <a:r>
              <a:rPr lang="zh-CN" altLang="en-US" dirty="0">
                <a:solidFill>
                  <a:srgbClr val="C00000"/>
                </a:solidFill>
              </a:rPr>
              <a:t>求和等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/>
              <a:t>基本</a:t>
            </a:r>
            <a:r>
              <a:rPr lang="zh-CN" altLang="en-US" b="1"/>
              <a:t>语法：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参数：</a:t>
            </a:r>
            <a:endParaRPr lang="en-US" altLang="zh-CN" b="1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en-US" altLang="zh-CN"/>
              <a:t>1. </a:t>
            </a:r>
            <a:r>
              <a:rPr lang="zh-CN" altLang="en-US"/>
              <a:t>如果</a:t>
            </a:r>
            <a:r>
              <a:rPr lang="zh-CN" altLang="en-US">
                <a:solidFill>
                  <a:srgbClr val="C00000"/>
                </a:solidFill>
              </a:rPr>
              <a:t>有起始值</a:t>
            </a:r>
            <a:r>
              <a:rPr lang="zh-CN" altLang="en-US"/>
              <a:t>，则把初始值累加到里面</a:t>
            </a:r>
            <a:endParaRPr lang="en-US" altLang="zh-CN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95" y="2690401"/>
            <a:ext cx="5123809" cy="4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843" y="3500620"/>
            <a:ext cx="3638095" cy="4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95" y="3500620"/>
            <a:ext cx="6522714" cy="519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17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en-US" altLang="zh-CN" b="1"/>
              <a:t>reduce </a:t>
            </a:r>
            <a:r>
              <a:rPr lang="zh-CN" altLang="en-US" b="1"/>
              <a:t>执行过程：</a:t>
            </a:r>
            <a:endParaRPr lang="en-US" altLang="zh-CN" b="1"/>
          </a:p>
          <a:p>
            <a:pPr marL="0" indent="0">
              <a:buNone/>
            </a:pPr>
            <a:r>
              <a:rPr lang="en-US" altLang="zh-CN"/>
              <a:t>       1.  </a:t>
            </a:r>
            <a:r>
              <a:rPr lang="zh-CN" altLang="en-US"/>
              <a:t>如果</a:t>
            </a:r>
            <a:r>
              <a:rPr lang="zh-CN" altLang="en-US">
                <a:solidFill>
                  <a:srgbClr val="C00000"/>
                </a:solidFill>
              </a:rPr>
              <a:t>没有起始值</a:t>
            </a:r>
            <a:r>
              <a:rPr lang="zh-CN" altLang="en-US"/>
              <a:t>， 则</a:t>
            </a:r>
            <a:r>
              <a:rPr lang="zh-CN" altLang="en-US">
                <a:solidFill>
                  <a:srgbClr val="C00000"/>
                </a:solidFill>
              </a:rPr>
              <a:t>上一次值以</a:t>
            </a:r>
            <a:r>
              <a:rPr lang="zh-CN" altLang="en-US">
                <a:solidFill>
                  <a:schemeClr val="tx1"/>
                </a:solidFill>
              </a:rPr>
              <a:t>数组的</a:t>
            </a:r>
            <a:r>
              <a:rPr lang="zh-CN" altLang="en-US">
                <a:solidFill>
                  <a:srgbClr val="C00000"/>
                </a:solidFill>
              </a:rPr>
              <a:t>第一个数组元素的值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   2.  </a:t>
            </a:r>
            <a:r>
              <a:rPr lang="zh-CN" altLang="en-US">
                <a:solidFill>
                  <a:schemeClr val="tx1"/>
                </a:solidFill>
              </a:rPr>
              <a:t>每一次循环，把</a:t>
            </a:r>
            <a:r>
              <a:rPr lang="zh-CN" altLang="en-US">
                <a:solidFill>
                  <a:srgbClr val="C00000"/>
                </a:solidFill>
              </a:rPr>
              <a:t>返回值</a:t>
            </a:r>
            <a:r>
              <a:rPr lang="zh-CN" altLang="en-US">
                <a:solidFill>
                  <a:schemeClr val="tx1"/>
                </a:solidFill>
              </a:rPr>
              <a:t>给做为 下一次循环的</a:t>
            </a:r>
            <a:r>
              <a:rPr lang="zh-CN" altLang="en-US">
                <a:solidFill>
                  <a:srgbClr val="C00000"/>
                </a:solidFill>
              </a:rPr>
              <a:t>上一次值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en-US" altLang="zh-CN"/>
              <a:t>3.  </a:t>
            </a:r>
            <a:r>
              <a:rPr lang="zh-CN" altLang="en-US"/>
              <a:t>如果</a:t>
            </a:r>
            <a:r>
              <a:rPr lang="zh-CN" altLang="en-US">
                <a:solidFill>
                  <a:srgbClr val="C00000"/>
                </a:solidFill>
              </a:rPr>
              <a:t>有起始值</a:t>
            </a:r>
            <a:r>
              <a:rPr lang="zh-CN" altLang="en-US"/>
              <a:t>，则 </a:t>
            </a:r>
            <a:r>
              <a:rPr lang="zh-CN" altLang="en-US">
                <a:solidFill>
                  <a:schemeClr val="tx1"/>
                </a:solidFill>
              </a:rPr>
              <a:t>起始值做为</a:t>
            </a:r>
            <a:r>
              <a:rPr lang="zh-CN" altLang="en-US">
                <a:solidFill>
                  <a:srgbClr val="C00000"/>
                </a:solidFill>
              </a:rPr>
              <a:t>上一次值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C00000"/>
              </a:solidFill>
            </a:endParaRP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47" y="3660570"/>
            <a:ext cx="7761905" cy="5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62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1" y="1542687"/>
            <a:ext cx="4338192" cy="2563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42497"/>
              </p:ext>
            </p:extLst>
          </p:nvPr>
        </p:nvGraphicFramePr>
        <p:xfrm>
          <a:off x="1456266" y="4517173"/>
          <a:ext cx="10346267" cy="2264626"/>
        </p:xfrm>
        <a:graphic>
          <a:graphicData uri="http://schemas.openxmlformats.org/drawingml/2006/table">
            <a:tbl>
              <a:tblPr/>
              <a:tblGrid>
                <a:gridCol w="175854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771986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81573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32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6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forEach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遍历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数组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不返回数组，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经常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用于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查找遍历数组元素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6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filter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过滤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数组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返回新数组，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返回的是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筛选满足条件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的数组元素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6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map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迭代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数组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返回新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数组，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返回的是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处理之后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的数组元素，想要使用返回的新数组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36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reduce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累计器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返回累计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处理的结果，经常用于求和等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3663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7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计算薪资案例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5123468"/>
          </a:xfrm>
        </p:spPr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/>
              <a:t>①：根据数据计算当月支出薪资</a:t>
            </a:r>
            <a:endParaRPr lang="en-US" altLang="zh-CN" dirty="0"/>
          </a:p>
          <a:p>
            <a:r>
              <a:rPr lang="zh-CN" altLang="en-US" dirty="0"/>
              <a:t>数据：</a:t>
            </a:r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95450" y="3057275"/>
            <a:ext cx="5770944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[{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10000</a:t>
            </a:r>
            <a:endParaRPr lang="en-US" altLang="zh-CN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}, {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15000</a:t>
            </a:r>
            <a:endParaRPr lang="en-US" altLang="zh-CN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}, {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王五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salary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20000</a:t>
            </a:r>
            <a:endParaRPr lang="en-US" altLang="zh-CN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endParaRPr lang="en-US" altLang="zh-CN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922" y="1245740"/>
            <a:ext cx="6658019" cy="461348"/>
          </a:xfrm>
          <a:prstGeom prst="roundRect">
            <a:avLst>
              <a:gd name="adj" fmla="val 261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086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b="1" dirty="0"/>
              <a:t>数组常见方法</a:t>
            </a:r>
            <a:r>
              <a:rPr lang="en-US" altLang="zh-CN" sz="1800" b="1" dirty="0"/>
              <a:t>-</a:t>
            </a:r>
            <a:r>
              <a:rPr lang="zh-CN" altLang="en-US" sz="1800" b="1" dirty="0"/>
              <a:t>其他方法  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96" y="2263464"/>
            <a:ext cx="9129521" cy="41160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042" y="59267"/>
            <a:ext cx="3675894" cy="27111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0350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Array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4403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b="1" dirty="0"/>
              <a:t>数组常见方法</a:t>
            </a:r>
            <a:r>
              <a:rPr lang="en-US" altLang="zh-CN" sz="1800" b="1" dirty="0"/>
              <a:t>-</a:t>
            </a:r>
            <a:r>
              <a:rPr lang="zh-CN" altLang="en-US" sz="1800" b="1" dirty="0"/>
              <a:t> 伪数组转换为真数组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6D3209-FA02-4A85-84B3-0EAE31862B7D}"/>
              </a:ext>
            </a:extLst>
          </p:cNvPr>
          <p:cNvGrpSpPr/>
          <p:nvPr/>
        </p:nvGrpSpPr>
        <p:grpSpPr>
          <a:xfrm>
            <a:off x="1347262" y="2393512"/>
            <a:ext cx="9497475" cy="3873951"/>
            <a:chOff x="1486101" y="2414778"/>
            <a:chExt cx="9497475" cy="3873951"/>
          </a:xfrm>
        </p:grpSpPr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69C05725-4605-476F-AB07-677F5EBD8EF2}"/>
                </a:ext>
              </a:extLst>
            </p:cNvPr>
            <p:cNvSpPr/>
            <p:nvPr/>
          </p:nvSpPr>
          <p:spPr bwMode="auto">
            <a:xfrm>
              <a:off x="6587320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59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5">
              <a:extLst>
                <a:ext uri="{FF2B5EF4-FFF2-40B4-BE49-F238E27FC236}">
                  <a16:creationId xmlns:a16="http://schemas.microsoft.com/office/drawing/2014/main" id="{DB414485-3BD2-4E16-9EC5-CB340A8E0F54}"/>
                </a:ext>
              </a:extLst>
            </p:cNvPr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6">
              <a:extLst>
                <a:ext uri="{FF2B5EF4-FFF2-40B4-BE49-F238E27FC236}">
                  <a16:creationId xmlns:a16="http://schemas.microsoft.com/office/drawing/2014/main" id="{5A0E51FB-D9B0-496F-A65B-446D34DFD0C3}"/>
                </a:ext>
              </a:extLst>
            </p:cNvPr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圆角 7">
              <a:extLst>
                <a:ext uri="{FF2B5EF4-FFF2-40B4-BE49-F238E27FC236}">
                  <a16:creationId xmlns:a16="http://schemas.microsoft.com/office/drawing/2014/main" id="{7968F026-2C2A-4B4F-B65C-2E3E7BB979C6}"/>
                </a:ext>
              </a:extLst>
            </p:cNvPr>
            <p:cNvSpPr/>
            <p:nvPr/>
          </p:nvSpPr>
          <p:spPr bwMode="auto">
            <a:xfrm>
              <a:off x="7648338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9CC4C7B0-7C47-4021-849E-A90622E89939}"/>
                </a:ext>
              </a:extLst>
            </p:cNvPr>
            <p:cNvSpPr/>
            <p:nvPr/>
          </p:nvSpPr>
          <p:spPr bwMode="auto">
            <a:xfrm>
              <a:off x="5750910" y="3708645"/>
              <a:ext cx="952739" cy="1029997"/>
            </a:xfrm>
            <a:prstGeom prst="diamond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291D367-AF2B-4B71-BD9D-D07A3752B305}"/>
              </a:ext>
            </a:extLst>
          </p:cNvPr>
          <p:cNvSpPr txBox="1">
            <a:spLocks/>
          </p:cNvSpPr>
          <p:nvPr/>
        </p:nvSpPr>
        <p:spPr>
          <a:xfrm>
            <a:off x="1711841" y="3208988"/>
            <a:ext cx="3900230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函数里的</a:t>
            </a:r>
            <a:r>
              <a:rPr lang="en-US" altLang="zh-CN">
                <a:solidFill>
                  <a:srgbClr val="C00000"/>
                </a:solidFill>
              </a:rPr>
              <a:t>arguments</a:t>
            </a:r>
            <a:r>
              <a:rPr lang="zh-CN" altLang="en-US"/>
              <a:t>对象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en-US" altLang="zh-CN">
                <a:solidFill>
                  <a:srgbClr val="C00000"/>
                </a:solidFill>
              </a:rPr>
              <a:t>querySelectorAll</a:t>
            </a:r>
            <a:r>
              <a:rPr lang="en-US" altLang="zh-CN"/>
              <a:t> </a:t>
            </a:r>
            <a:r>
              <a:rPr lang="zh-CN" altLang="en-US"/>
              <a:t>等获得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元素</a:t>
            </a:r>
            <a:r>
              <a:rPr lang="en-US" altLang="zh-CN"/>
              <a:t>.</a:t>
            </a:r>
            <a:r>
              <a:rPr lang="en-US" altLang="zh-CN">
                <a:solidFill>
                  <a:srgbClr val="C00000"/>
                </a:solidFill>
              </a:rPr>
              <a:t>children</a:t>
            </a:r>
          </a:p>
          <a:p>
            <a:pPr marL="0" indent="0">
              <a:buNone/>
            </a:pPr>
            <a:r>
              <a:rPr lang="zh-CN" altLang="en-US"/>
              <a:t>注意：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querySelectorAll </a:t>
            </a:r>
            <a:r>
              <a:rPr lang="zh-CN" altLang="en-US"/>
              <a:t>里面可以使用 </a:t>
            </a:r>
            <a:r>
              <a:rPr lang="en-US" altLang="zh-CN">
                <a:solidFill>
                  <a:srgbClr val="C00000"/>
                </a:solidFill>
              </a:rPr>
              <a:t>forEach</a:t>
            </a:r>
            <a:r>
              <a:rPr lang="zh-CN" altLang="en-US"/>
              <a:t>方法</a:t>
            </a:r>
            <a:endParaRPr lang="en-US" altLang="zh-CN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392AEA14-3E75-4825-B81E-3D2D6B5E7FFC}"/>
              </a:ext>
            </a:extLst>
          </p:cNvPr>
          <p:cNvSpPr txBox="1">
            <a:spLocks/>
          </p:cNvSpPr>
          <p:nvPr/>
        </p:nvSpPr>
        <p:spPr>
          <a:xfrm>
            <a:off x="6865754" y="3208987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静态方法 </a:t>
            </a:r>
            <a:r>
              <a:rPr lang="en-US" altLang="zh-CN">
                <a:solidFill>
                  <a:srgbClr val="C00000"/>
                </a:solidFill>
              </a:rPr>
              <a:t>Array.from()</a:t>
            </a:r>
          </a:p>
          <a:p>
            <a:r>
              <a:rPr lang="zh-CN" altLang="en-US">
                <a:solidFill>
                  <a:schemeClr val="tx1"/>
                </a:solidFill>
              </a:rPr>
              <a:t>返回：</a:t>
            </a:r>
            <a:r>
              <a:rPr lang="zh-CN" altLang="en-US">
                <a:solidFill>
                  <a:srgbClr val="C00000"/>
                </a:solidFill>
              </a:rPr>
              <a:t>新数组</a:t>
            </a:r>
            <a:r>
              <a:rPr lang="zh-CN" altLang="en-US">
                <a:solidFill>
                  <a:schemeClr val="tx1"/>
                </a:solidFill>
              </a:rPr>
              <a:t>（真数组）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不修改</a:t>
            </a:r>
            <a:r>
              <a:rPr lang="zh-CN" altLang="en-US">
                <a:solidFill>
                  <a:schemeClr val="tx1"/>
                </a:solidFill>
              </a:rPr>
              <a:t>原来的伪数组  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</p:txBody>
      </p:sp>
      <p:sp>
        <p:nvSpPr>
          <p:cNvPr id="14" name="文本占位符 9">
            <a:extLst>
              <a:ext uri="{FF2B5EF4-FFF2-40B4-BE49-F238E27FC236}">
                <a16:creationId xmlns:a16="http://schemas.microsoft.com/office/drawing/2014/main" id="{8E3CDD4B-4886-44D6-B5BE-BEBCB05248F8}"/>
              </a:ext>
            </a:extLst>
          </p:cNvPr>
          <p:cNvSpPr txBox="1">
            <a:spLocks/>
          </p:cNvSpPr>
          <p:nvPr/>
        </p:nvSpPr>
        <p:spPr>
          <a:xfrm>
            <a:off x="2402958" y="2449616"/>
            <a:ext cx="227954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常见伪数组</a:t>
            </a:r>
            <a:endParaRPr lang="zh-CN" altLang="en-US" dirty="0"/>
          </a:p>
        </p:txBody>
      </p:sp>
      <p:sp>
        <p:nvSpPr>
          <p:cNvPr id="15" name="文本占位符 9">
            <a:extLst>
              <a:ext uri="{FF2B5EF4-FFF2-40B4-BE49-F238E27FC236}">
                <a16:creationId xmlns:a16="http://schemas.microsoft.com/office/drawing/2014/main" id="{363DF180-F9FB-45B2-B20C-CFD95949FF23}"/>
              </a:ext>
            </a:extLst>
          </p:cNvPr>
          <p:cNvSpPr txBox="1">
            <a:spLocks/>
          </p:cNvSpPr>
          <p:nvPr/>
        </p:nvSpPr>
        <p:spPr>
          <a:xfrm>
            <a:off x="7602280" y="2446439"/>
            <a:ext cx="22776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转换为真数组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5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深入对象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创建对象三种方式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构造函数</a:t>
            </a:r>
            <a:endParaRPr lang="en-US" altLang="zh-CN" dirty="0"/>
          </a:p>
          <a:p>
            <a:r>
              <a:rPr lang="zh-CN" altLang="en-US" dirty="0"/>
              <a:t>实例成员</a:t>
            </a:r>
            <a:r>
              <a:rPr lang="en-US" altLang="zh-CN" dirty="0"/>
              <a:t>&amp;</a:t>
            </a:r>
            <a:r>
              <a:rPr lang="zh-CN" altLang="en-US" dirty="0"/>
              <a:t>静态成员</a:t>
            </a:r>
            <a:endParaRPr lang="en-US" altLang="zh-CN" dirty="0"/>
          </a:p>
          <a:p>
            <a:r>
              <a:rPr lang="zh-CN" altLang="en-US" dirty="0"/>
              <a:t>一切皆对象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030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将伪数组转换为真数组我们学了哪个方法？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Array.from()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是个静态方法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返回值是什么？影响原来的伪数组吗？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真数组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不影响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原来伪数组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07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85" y="2637485"/>
            <a:ext cx="5171429" cy="1904762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全选案例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需求①：</a:t>
            </a:r>
            <a:r>
              <a:rPr lang="zh-CN" altLang="en-US">
                <a:solidFill>
                  <a:srgbClr val="C00000"/>
                </a:solidFill>
              </a:rPr>
              <a:t>点击全选</a:t>
            </a:r>
            <a:r>
              <a:rPr lang="zh-CN" altLang="en-US"/>
              <a:t>，则下面小复选框自动</a:t>
            </a:r>
            <a:r>
              <a:rPr lang="zh-CN" altLang="en-US">
                <a:solidFill>
                  <a:srgbClr val="C00000"/>
                </a:solidFill>
              </a:rPr>
              <a:t>全部勾选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需求②：小复选框全部勾选，则</a:t>
            </a:r>
            <a:r>
              <a:rPr lang="zh-CN" altLang="en-US">
                <a:solidFill>
                  <a:srgbClr val="C00000"/>
                </a:solidFill>
              </a:rPr>
              <a:t>全选</a:t>
            </a:r>
            <a:r>
              <a:rPr lang="zh-CN" altLang="en-US"/>
              <a:t>会</a:t>
            </a:r>
            <a:r>
              <a:rPr lang="zh-CN" altLang="en-US">
                <a:solidFill>
                  <a:srgbClr val="C00000"/>
                </a:solidFill>
              </a:rPr>
              <a:t>自动勾选</a:t>
            </a:r>
          </a:p>
        </p:txBody>
      </p:sp>
    </p:spTree>
    <p:extLst>
      <p:ext uri="{BB962C8B-B14F-4D97-AF65-F5344CB8AC3E}">
        <p14:creationId xmlns:p14="http://schemas.microsoft.com/office/powerpoint/2010/main" val="3473856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86" y="4847465"/>
            <a:ext cx="5171429" cy="1904762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全选案例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需求①：</a:t>
            </a:r>
            <a:r>
              <a:rPr lang="zh-CN" altLang="en-US" b="1">
                <a:solidFill>
                  <a:srgbClr val="C00000"/>
                </a:solidFill>
              </a:rPr>
              <a:t>点击全选</a:t>
            </a:r>
            <a:r>
              <a:rPr lang="zh-CN" altLang="en-US" b="1"/>
              <a:t>，则下面小复选框自动</a:t>
            </a:r>
            <a:r>
              <a:rPr lang="zh-CN" altLang="en-US" b="1">
                <a:solidFill>
                  <a:srgbClr val="C00000"/>
                </a:solidFill>
              </a:rPr>
              <a:t>全部勾选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实现</a:t>
            </a:r>
            <a:r>
              <a:rPr lang="zh-CN" altLang="en-US" b="1">
                <a:solidFill>
                  <a:schemeClr val="tx1"/>
                </a:solidFill>
              </a:rPr>
              <a:t>：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chemeClr val="tx1"/>
                </a:solidFill>
              </a:rPr>
              <a:t>点击全选，利用 </a:t>
            </a:r>
            <a:r>
              <a:rPr lang="en-US" altLang="zh-CN" sz="1400">
                <a:solidFill>
                  <a:srgbClr val="C00000"/>
                </a:solidFill>
              </a:rPr>
              <a:t>forEach </a:t>
            </a:r>
            <a:r>
              <a:rPr lang="zh-CN" altLang="en-US" sz="1400">
                <a:solidFill>
                  <a:schemeClr val="tx1"/>
                </a:solidFill>
              </a:rPr>
              <a:t>让所有</a:t>
            </a:r>
            <a:r>
              <a:rPr lang="zh-CN" altLang="en-US" sz="1400">
                <a:solidFill>
                  <a:srgbClr val="C00000"/>
                </a:solidFill>
              </a:rPr>
              <a:t>小复选框状态</a:t>
            </a:r>
            <a:r>
              <a:rPr lang="zh-CN" altLang="en-US" sz="1400">
                <a:solidFill>
                  <a:schemeClr val="tx1"/>
                </a:solidFill>
              </a:rPr>
              <a:t>修正为</a:t>
            </a:r>
            <a:r>
              <a:rPr lang="zh-CN" altLang="en-US" sz="1400">
                <a:solidFill>
                  <a:srgbClr val="C00000"/>
                </a:solidFill>
              </a:rPr>
              <a:t>全选状态</a:t>
            </a:r>
            <a:endParaRPr lang="en-US" altLang="zh-CN" sz="1400">
              <a:solidFill>
                <a:srgbClr val="C00000"/>
              </a:solidFill>
            </a:endParaRPr>
          </a:p>
          <a:p>
            <a:endParaRPr lang="en-US" altLang="zh-CN"/>
          </a:p>
          <a:p>
            <a:r>
              <a:rPr lang="zh-CN" altLang="en-US" b="1"/>
              <a:t>需求②：小复选框全部勾选，则</a:t>
            </a:r>
            <a:r>
              <a:rPr lang="zh-CN" altLang="en-US" b="1">
                <a:solidFill>
                  <a:srgbClr val="C00000"/>
                </a:solidFill>
              </a:rPr>
              <a:t>全选</a:t>
            </a:r>
            <a:r>
              <a:rPr lang="zh-CN" altLang="en-US" b="1"/>
              <a:t>会</a:t>
            </a:r>
            <a:r>
              <a:rPr lang="zh-CN" altLang="en-US" b="1">
                <a:solidFill>
                  <a:srgbClr val="C00000"/>
                </a:solidFill>
              </a:rPr>
              <a:t>自动勾选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实现：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chemeClr val="tx1"/>
                </a:solidFill>
              </a:rPr>
              <a:t>每次点击小复选框，利用</a:t>
            </a:r>
            <a:r>
              <a:rPr lang="en-US" altLang="zh-CN" sz="1400">
                <a:solidFill>
                  <a:srgbClr val="C00000"/>
                </a:solidFill>
              </a:rPr>
              <a:t>every</a:t>
            </a:r>
            <a:r>
              <a:rPr lang="zh-CN" altLang="en-US" sz="1400">
                <a:solidFill>
                  <a:schemeClr val="tx1"/>
                </a:solidFill>
              </a:rPr>
              <a:t>遍历所有小复选框，把</a:t>
            </a:r>
            <a:r>
              <a:rPr lang="zh-CN" altLang="en-US" sz="1400">
                <a:solidFill>
                  <a:srgbClr val="C00000"/>
                </a:solidFill>
              </a:rPr>
              <a:t>返回值</a:t>
            </a:r>
            <a:r>
              <a:rPr lang="zh-CN" altLang="en-US" sz="1400">
                <a:solidFill>
                  <a:schemeClr val="tx1"/>
                </a:solidFill>
              </a:rPr>
              <a:t>作为状态给</a:t>
            </a:r>
            <a:r>
              <a:rPr lang="zh-CN" altLang="en-US" sz="1400">
                <a:solidFill>
                  <a:srgbClr val="C00000"/>
                </a:solidFill>
              </a:rPr>
              <a:t>全选按钮</a:t>
            </a:r>
            <a:endParaRPr lang="en-US" altLang="zh-CN" sz="140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chemeClr val="tx1"/>
                </a:solidFill>
              </a:rPr>
              <a:t>注意转换为</a:t>
            </a:r>
            <a:r>
              <a:rPr lang="zh-CN" altLang="en-US" sz="1400">
                <a:solidFill>
                  <a:srgbClr val="C00000"/>
                </a:solidFill>
              </a:rPr>
              <a:t>真数组</a:t>
            </a:r>
            <a:r>
              <a:rPr lang="zh-CN" altLang="en-US" sz="1400">
                <a:solidFill>
                  <a:schemeClr val="tx1"/>
                </a:solidFill>
              </a:rPr>
              <a:t>才能使用</a:t>
            </a:r>
            <a:r>
              <a:rPr lang="en-US" altLang="zh-CN" sz="1400">
                <a:solidFill>
                  <a:schemeClr val="tx1"/>
                </a:solidFill>
              </a:rPr>
              <a:t>every</a:t>
            </a:r>
            <a:r>
              <a:rPr lang="zh-CN" altLang="en-US" sz="1400">
                <a:solidFill>
                  <a:schemeClr val="tx1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08402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内置构造函数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Object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Array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String</a:t>
            </a:r>
          </a:p>
          <a:p>
            <a:r>
              <a:rPr lang="en-US" altLang="zh-CN" dirty="0"/>
              <a:t>Number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155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String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0807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常见实例方法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25" y="1002233"/>
            <a:ext cx="8469542" cy="54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04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字符串翻转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2195450" y="1591199"/>
            <a:ext cx="9236230" cy="44032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请把</a:t>
            </a:r>
            <a:r>
              <a:rPr lang="en-US" altLang="zh-CN">
                <a:solidFill>
                  <a:schemeClr val="tx1"/>
                </a:solidFill>
              </a:rPr>
              <a:t>'</a:t>
            </a:r>
            <a:r>
              <a:rPr lang="zh-CN" altLang="en-US">
                <a:solidFill>
                  <a:schemeClr val="tx1"/>
                </a:solidFill>
              </a:rPr>
              <a:t>传智播客</a:t>
            </a:r>
            <a:r>
              <a:rPr lang="en-US" altLang="zh-CN">
                <a:solidFill>
                  <a:schemeClr val="tx1"/>
                </a:solidFill>
              </a:rPr>
              <a:t>' </a:t>
            </a:r>
            <a:r>
              <a:rPr lang="zh-CN" altLang="en-US">
                <a:solidFill>
                  <a:schemeClr val="tx1"/>
                </a:solidFill>
              </a:rPr>
              <a:t>四个字翻转为  </a:t>
            </a:r>
            <a:r>
              <a:rPr lang="en-US" altLang="zh-CN">
                <a:solidFill>
                  <a:schemeClr val="tx1"/>
                </a:solidFill>
              </a:rPr>
              <a:t>'</a:t>
            </a:r>
            <a:r>
              <a:rPr lang="zh-CN" altLang="en-US">
                <a:solidFill>
                  <a:schemeClr val="tx1"/>
                </a:solidFill>
              </a:rPr>
              <a:t>客播智传</a:t>
            </a:r>
            <a:r>
              <a:rPr lang="en-US" altLang="zh-CN">
                <a:solidFill>
                  <a:schemeClr val="tx1"/>
                </a:solidFill>
              </a:rPr>
              <a:t>'</a:t>
            </a:r>
          </a:p>
          <a:p>
            <a:endParaRPr lang="en-US" altLang="zh-CN"/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5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显示赠品练习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r>
              <a:rPr lang="zh-CN" altLang="en-US" dirty="0"/>
              <a:t>请将下面字符串渲染到准备好的 </a:t>
            </a:r>
            <a:r>
              <a:rPr lang="en-US" altLang="zh-CN" dirty="0"/>
              <a:t>p</a:t>
            </a:r>
            <a:r>
              <a:rPr lang="zh-CN" altLang="en-US" dirty="0"/>
              <a:t>标签内部，结构必须如左下图所示，展示效果如右图所示：</a:t>
            </a:r>
            <a:endParaRPr lang="en-US" altLang="zh-CN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gift = '50g</a:t>
            </a:r>
            <a:r>
              <a:rPr lang="zh-CN" altLang="en-US" dirty="0">
                <a:solidFill>
                  <a:srgbClr val="C00000"/>
                </a:solidFill>
              </a:rPr>
              <a:t>茶叶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清洗球</a:t>
            </a:r>
            <a:r>
              <a:rPr lang="en-US" altLang="zh-CN" dirty="0">
                <a:solidFill>
                  <a:srgbClr val="C00000"/>
                </a:solidFill>
              </a:rPr>
              <a:t>'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思路：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①：把字符串拆分为数组，这样两个赠品就拆分开</a:t>
            </a:r>
            <a:r>
              <a:rPr lang="zh-CN" altLang="en-US">
                <a:solidFill>
                  <a:schemeClr val="tx1"/>
                </a:solidFill>
              </a:rPr>
              <a:t>了  用哪个方法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②：渲染页面： </a:t>
            </a:r>
            <a:r>
              <a:rPr lang="en-US" altLang="zh-CN">
                <a:solidFill>
                  <a:srgbClr val="C00000"/>
                </a:solidFill>
              </a:rPr>
              <a:t>map + join </a:t>
            </a:r>
            <a:r>
              <a:rPr lang="zh-CN" altLang="en-US">
                <a:solidFill>
                  <a:schemeClr val="tx1"/>
                </a:solidFill>
              </a:rPr>
              <a:t>方法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813" y="2796680"/>
            <a:ext cx="2104762" cy="8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662848"/>
            <a:ext cx="4961905" cy="12952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7600" y="3005667"/>
            <a:ext cx="4411133" cy="629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0813" y="496993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C00000"/>
                </a:solidFill>
              </a:rPr>
              <a:t>split(',')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显示赠品练习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r>
              <a:rPr lang="zh-CN" altLang="en-US" dirty="0"/>
              <a:t>请将下面字符串渲染到准备好的 </a:t>
            </a:r>
            <a:r>
              <a:rPr lang="en-US" altLang="zh-CN" dirty="0"/>
              <a:t>p</a:t>
            </a:r>
            <a:r>
              <a:rPr lang="zh-CN" altLang="en-US" dirty="0"/>
              <a:t>标签内部，结构必须如左下图所示，展示效果如右图所示：</a:t>
            </a:r>
            <a:endParaRPr lang="en-US" altLang="zh-CN" dirty="0"/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思路：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04" y="3618666"/>
            <a:ext cx="11205729" cy="1286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294572"/>
            <a:ext cx="2104762" cy="8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002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内置构造函数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Object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Array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String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Number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167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Number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Number </a:t>
            </a:r>
            <a:r>
              <a:rPr lang="zh-CN" altLang="en-US" dirty="0"/>
              <a:t>是内置的构造函数，用于创建</a:t>
            </a:r>
            <a:r>
              <a:rPr lang="zh-CN" altLang="en-US" dirty="0">
                <a:solidFill>
                  <a:srgbClr val="C00000"/>
                </a:solidFill>
              </a:rPr>
              <a:t>数值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toFixed(</a:t>
            </a:r>
            <a:r>
              <a:rPr lang="zh-CN" altLang="en-US">
                <a:solidFill>
                  <a:srgbClr val="C00000"/>
                </a:solidFill>
              </a:rPr>
              <a:t>保留位数长度</a:t>
            </a:r>
            <a:r>
              <a:rPr lang="en-US" altLang="zh-CN">
                <a:solidFill>
                  <a:srgbClr val="C00000"/>
                </a:solidFill>
              </a:rPr>
              <a:t>)</a:t>
            </a:r>
            <a:r>
              <a:rPr lang="en-US" altLang="zh-CN" dirty="0"/>
              <a:t> </a:t>
            </a:r>
            <a:r>
              <a:rPr lang="zh-CN" altLang="en-US" dirty="0"/>
              <a:t>设置保留小数位的长度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15383" y="3083171"/>
            <a:ext cx="4891150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>
                <a:solidFill>
                  <a:srgbClr val="7F848E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数字 </a:t>
            </a:r>
            <a:r>
              <a:rPr lang="en-US" altLang="zh-CN" sz="1600" i="1">
                <a:solidFill>
                  <a:srgbClr val="7F848E"/>
                </a:solidFill>
                <a:latin typeface="Consolas" panose="020B0609020204030204" pitchFamily="49" charset="0"/>
              </a:rPr>
              <a:t>toFixed </a:t>
            </a:r>
            <a:r>
              <a:rPr lang="zh-CN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方法</a:t>
            </a:r>
            <a:endParaRPr lang="zh-CN" altLang="en-US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D19A66"/>
                </a:solidFill>
                <a:latin typeface="Consolas" panose="020B0609020204030204" pitchFamily="49" charset="0"/>
              </a:rPr>
              <a:t>12.345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61AFEF"/>
                </a:solidFill>
                <a:latin typeface="Consolas" panose="020B0609020204030204" pitchFamily="49" charset="0"/>
              </a:rPr>
              <a:t>toFixed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))  </a:t>
            </a:r>
            <a:r>
              <a:rPr lang="en-US" altLang="zh-CN" sz="1600" i="1">
                <a:solidFill>
                  <a:srgbClr val="7F848E"/>
                </a:solidFill>
                <a:latin typeface="Consolas" panose="020B0609020204030204" pitchFamily="49" charset="0"/>
              </a:rPr>
              <a:t>// 12.35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61AFEF"/>
                </a:solidFill>
                <a:latin typeface="Consolas" panose="020B0609020204030204" pitchFamily="49" charset="0"/>
              </a:rPr>
              <a:t>toFixed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))  </a:t>
            </a:r>
            <a:r>
              <a:rPr lang="en-US" altLang="zh-CN" sz="1600" i="1">
                <a:solidFill>
                  <a:srgbClr val="7F848E"/>
                </a:solidFill>
                <a:latin typeface="Consolas" panose="020B0609020204030204" pitchFamily="49" charset="0"/>
              </a:rPr>
              <a:t>// 12.3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num1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D19A66"/>
                </a:solidFill>
                <a:latin typeface="Consolas" panose="020B0609020204030204" pitchFamily="49" charset="0"/>
              </a:rPr>
              <a:t>12</a:t>
            </a:r>
            <a:endParaRPr lang="en-US" altLang="zh-CN" sz="16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E5C07B"/>
                </a:solidFill>
                <a:latin typeface="Consolas" panose="020B0609020204030204" pitchFamily="49" charset="0"/>
              </a:rPr>
              <a:t>num1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61AFEF"/>
                </a:solidFill>
                <a:latin typeface="Consolas" panose="020B0609020204030204" pitchFamily="49" charset="0"/>
              </a:rPr>
              <a:t>toFixed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>
                <a:solidFill>
                  <a:srgbClr val="ABB2BF"/>
                </a:solidFill>
                <a:latin typeface="Consolas" panose="020B0609020204030204" pitchFamily="49" charset="0"/>
              </a:rPr>
              <a:t>))  </a:t>
            </a:r>
            <a:r>
              <a:rPr lang="en-US" altLang="zh-CN" sz="1600" i="1">
                <a:solidFill>
                  <a:srgbClr val="7F848E"/>
                </a:solidFill>
                <a:latin typeface="Consolas" panose="020B0609020204030204" pitchFamily="49" charset="0"/>
              </a:rPr>
              <a:t>// 12.00</a:t>
            </a:r>
            <a:endParaRPr lang="en-US" altLang="zh-CN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创建对象三种方式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对象字面量创建对象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 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Object 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利用构造函数创建对象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47" y="2305503"/>
            <a:ext cx="3554130" cy="1004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7" y="4273651"/>
            <a:ext cx="5628571" cy="9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72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深入对象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内置构造函数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综合案例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22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根据后台提供的数据，</a:t>
            </a:r>
            <a:r>
              <a:rPr lang="zh-CN" altLang="en-US" dirty="0">
                <a:solidFill>
                  <a:srgbClr val="C00000"/>
                </a:solidFill>
              </a:rPr>
              <a:t>渲染购物车</a:t>
            </a:r>
            <a:r>
              <a:rPr lang="zh-CN" altLang="en-US" dirty="0"/>
              <a:t>页面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2692128"/>
            <a:ext cx="7483391" cy="37671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26880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7648" y="1726067"/>
            <a:ext cx="9214230" cy="4550400"/>
          </a:xfrm>
        </p:spPr>
        <p:txBody>
          <a:bodyPr/>
          <a:lstStyle/>
          <a:p>
            <a:r>
              <a:rPr lang="zh-CN" altLang="en-US"/>
              <a:t>分析业务模块：</a:t>
            </a:r>
            <a:endParaRPr lang="en-US" altLang="zh-CN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" y="2317364"/>
            <a:ext cx="6197259" cy="3119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左大括号 4"/>
          <p:cNvSpPr/>
          <p:nvPr/>
        </p:nvSpPr>
        <p:spPr>
          <a:xfrm>
            <a:off x="7099112" y="1726067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550974" y="186763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渲染业务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550974" y="515477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总价业务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550974" y="351120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数据处理业务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281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522133" y="1810732"/>
            <a:ext cx="6490630" cy="4550400"/>
          </a:xfrm>
        </p:spPr>
        <p:txBody>
          <a:bodyPr/>
          <a:lstStyle/>
          <a:p>
            <a:r>
              <a:rPr lang="zh-CN" altLang="en-US"/>
              <a:t>①：渲染业务</a:t>
            </a:r>
            <a:endParaRPr lang="en-US" altLang="zh-CN"/>
          </a:p>
          <a:p>
            <a:r>
              <a:rPr lang="zh-CN" altLang="en-US" sz="1400"/>
              <a:t>先利用 </a:t>
            </a:r>
            <a:r>
              <a:rPr lang="en-US" altLang="zh-CN" sz="1400">
                <a:solidFill>
                  <a:srgbClr val="C00000"/>
                </a:solidFill>
              </a:rPr>
              <a:t>map+join </a:t>
            </a:r>
            <a:r>
              <a:rPr lang="zh-CN" altLang="en-US" sz="1400"/>
              <a:t>来</a:t>
            </a:r>
            <a:r>
              <a:rPr lang="zh-CN" altLang="en-US" sz="1400" dirty="0"/>
              <a:t>遍历，有多少条数据，</a:t>
            </a:r>
            <a:r>
              <a:rPr lang="zh-CN" altLang="en-US" sz="1400"/>
              <a:t>渲染多少商品</a:t>
            </a:r>
            <a:endParaRPr lang="en-US" altLang="zh-CN" sz="1400"/>
          </a:p>
          <a:p>
            <a:r>
              <a:rPr lang="en-US" altLang="zh-CN" sz="1400"/>
              <a:t>    -  </a:t>
            </a:r>
            <a:r>
              <a:rPr lang="zh-CN" altLang="en-US" sz="1400"/>
              <a:t>更换不需要处理的数据，图片，商品名称，单价，数量</a:t>
            </a:r>
            <a:endParaRPr lang="en-US" altLang="zh-CN" sz="1400"/>
          </a:p>
          <a:p>
            <a:r>
              <a:rPr lang="en-US" altLang="zh-CN" sz="1400"/>
              <a:t>    -  </a:t>
            </a:r>
            <a:r>
              <a:rPr lang="zh-CN" altLang="en-US" sz="1400"/>
              <a:t>采取</a:t>
            </a:r>
            <a:r>
              <a:rPr lang="zh-CN" altLang="en-US" sz="1400">
                <a:solidFill>
                  <a:srgbClr val="C00000"/>
                </a:solidFill>
              </a:rPr>
              <a:t>对象解构</a:t>
            </a:r>
            <a:r>
              <a:rPr lang="zh-CN" altLang="en-US" sz="1400"/>
              <a:t>的方式</a:t>
            </a:r>
            <a:endParaRPr lang="en-US" altLang="zh-CN" sz="1400"/>
          </a:p>
          <a:p>
            <a:r>
              <a:rPr lang="en-US" altLang="zh-CN" sz="1400"/>
              <a:t>    -  </a:t>
            </a:r>
            <a:r>
              <a:rPr lang="zh-CN" altLang="en-US" sz="1400"/>
              <a:t>注意 </a:t>
            </a:r>
            <a:r>
              <a:rPr lang="zh-CN" altLang="en-US" sz="1400">
                <a:solidFill>
                  <a:srgbClr val="C00000"/>
                </a:solidFill>
              </a:rPr>
              <a:t>单价</a:t>
            </a:r>
            <a:r>
              <a:rPr lang="zh-CN" altLang="en-US" sz="1400"/>
              <a:t>要保留</a:t>
            </a:r>
            <a:r>
              <a:rPr lang="en-US" altLang="zh-CN" sz="1400">
                <a:solidFill>
                  <a:srgbClr val="C00000"/>
                </a:solidFill>
              </a:rPr>
              <a:t>2</a:t>
            </a:r>
            <a:r>
              <a:rPr lang="zh-CN" altLang="en-US" sz="1400">
                <a:solidFill>
                  <a:srgbClr val="C00000"/>
                </a:solidFill>
              </a:rPr>
              <a:t>位</a:t>
            </a:r>
            <a:r>
              <a:rPr lang="zh-CN" altLang="en-US" sz="1400"/>
              <a:t>小数， </a:t>
            </a:r>
            <a:r>
              <a:rPr lang="en-US" altLang="zh-CN" sz="1400"/>
              <a:t>489.00     toFixed(2)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32" y="3865799"/>
            <a:ext cx="5621868" cy="28300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圆角矩形 4"/>
          <p:cNvSpPr/>
          <p:nvPr/>
        </p:nvSpPr>
        <p:spPr>
          <a:xfrm>
            <a:off x="761641" y="1810732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渲染业务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7648" y="1726067"/>
            <a:ext cx="9214230" cy="4550400"/>
          </a:xfrm>
        </p:spPr>
        <p:txBody>
          <a:bodyPr/>
          <a:lstStyle/>
          <a:p>
            <a:r>
              <a:rPr lang="zh-CN" altLang="en-US"/>
              <a:t>分析业务模块：</a:t>
            </a:r>
            <a:endParaRPr lang="en-US" altLang="zh-CN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" y="2317364"/>
            <a:ext cx="6197259" cy="3119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左大括号 4"/>
          <p:cNvSpPr/>
          <p:nvPr/>
        </p:nvSpPr>
        <p:spPr>
          <a:xfrm>
            <a:off x="7099112" y="1726067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550974" y="186763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渲染业务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550974" y="515477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总价业务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550974" y="351120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数据处理业务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39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12067" y="1810732"/>
            <a:ext cx="6600696" cy="4550400"/>
          </a:xfrm>
        </p:spPr>
        <p:txBody>
          <a:bodyPr/>
          <a:lstStyle/>
          <a:p>
            <a:r>
              <a:rPr lang="zh-CN" altLang="en-US"/>
              <a:t>②：数据处理业务</a:t>
            </a:r>
            <a:br>
              <a:rPr lang="en-US" altLang="zh-CN"/>
            </a:br>
            <a:r>
              <a:rPr lang="en-US" altLang="zh-CN"/>
              <a:t>1. </a:t>
            </a:r>
            <a:r>
              <a:rPr lang="zh-CN" altLang="en-US"/>
              <a:t>处理 </a:t>
            </a:r>
            <a:r>
              <a:rPr lang="zh-CN" altLang="en-US" dirty="0">
                <a:solidFill>
                  <a:srgbClr val="C00000"/>
                </a:solidFill>
              </a:rPr>
              <a:t>规格文字 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    -  </a:t>
            </a:r>
            <a:r>
              <a:rPr lang="zh-CN" altLang="en-US" dirty="0"/>
              <a:t>获取 每个对象里面的 </a:t>
            </a:r>
            <a:r>
              <a:rPr lang="en-US" altLang="zh-CN" dirty="0"/>
              <a:t>spec </a:t>
            </a:r>
            <a:r>
              <a:rPr lang="en-US" altLang="zh-CN"/>
              <a:t>, </a:t>
            </a:r>
            <a:r>
              <a:rPr lang="zh-CN" altLang="en-US"/>
              <a:t>对象</a:t>
            </a:r>
            <a:r>
              <a:rPr lang="zh-CN" altLang="en-US" dirty="0"/>
              <a:t>解构添加 </a:t>
            </a:r>
            <a:r>
              <a:rPr lang="en-US" altLang="zh-CN" dirty="0">
                <a:solidFill>
                  <a:srgbClr val="C00000"/>
                </a:solidFill>
              </a:rPr>
              <a:t>spec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- </a:t>
            </a:r>
            <a:r>
              <a:rPr lang="zh-CN" altLang="en-US" dirty="0">
                <a:solidFill>
                  <a:schemeClr val="tx1"/>
                </a:solidFill>
              </a:rPr>
              <a:t>获得所有属性值是：  </a:t>
            </a:r>
            <a:r>
              <a:rPr lang="en-US" altLang="zh-CN" dirty="0" err="1">
                <a:solidFill>
                  <a:srgbClr val="C00000"/>
                </a:solidFill>
              </a:rPr>
              <a:t>Object.values</a:t>
            </a:r>
            <a:r>
              <a:rPr lang="en-US" altLang="zh-CN" dirty="0">
                <a:solidFill>
                  <a:srgbClr val="C00000"/>
                </a:solidFill>
              </a:rPr>
              <a:t>()   </a:t>
            </a:r>
            <a:r>
              <a:rPr lang="zh-CN" altLang="en-US" dirty="0">
                <a:solidFill>
                  <a:schemeClr val="tx1"/>
                </a:solidFill>
              </a:rPr>
              <a:t>返回的是数组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>
                <a:solidFill>
                  <a:schemeClr val="tx1"/>
                </a:solidFill>
              </a:rPr>
              <a:t>-  </a:t>
            </a:r>
            <a:r>
              <a:rPr lang="zh-CN" altLang="en-US">
                <a:solidFill>
                  <a:schemeClr val="tx1"/>
                </a:solidFill>
              </a:rPr>
              <a:t>数组转换为字符串 </a:t>
            </a:r>
            <a:r>
              <a:rPr lang="en-US" altLang="zh-CN">
                <a:solidFill>
                  <a:srgbClr val="C00000"/>
                </a:solidFill>
              </a:rPr>
              <a:t>join('/')   </a:t>
            </a:r>
            <a:r>
              <a:rPr lang="zh-CN" altLang="en-US">
                <a:solidFill>
                  <a:schemeClr val="tx1"/>
                </a:solidFill>
              </a:rPr>
              <a:t>把字符串数据放入对应盒子里面即可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3963104"/>
            <a:ext cx="5286600" cy="26612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2009183" y="4588519"/>
            <a:ext cx="914400" cy="3588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38" y="4101987"/>
            <a:ext cx="5838861" cy="2383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圆角矩形 7"/>
          <p:cNvSpPr/>
          <p:nvPr/>
        </p:nvSpPr>
        <p:spPr>
          <a:xfrm>
            <a:off x="668508" y="188560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数据处理业务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06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12067" y="1810732"/>
            <a:ext cx="8686800" cy="4550400"/>
          </a:xfrm>
        </p:spPr>
        <p:txBody>
          <a:bodyPr/>
          <a:lstStyle/>
          <a:p>
            <a:r>
              <a:rPr lang="zh-CN" altLang="en-US"/>
              <a:t>②：数据处理业务</a:t>
            </a:r>
            <a:br>
              <a:rPr lang="en-US" altLang="zh-CN"/>
            </a:br>
            <a:r>
              <a:rPr lang="en-US" altLang="zh-CN"/>
              <a:t>2. </a:t>
            </a:r>
            <a:r>
              <a:rPr lang="zh-CN" altLang="en-US"/>
              <a:t>处理 </a:t>
            </a:r>
            <a:r>
              <a:rPr lang="zh-CN" altLang="en-US">
                <a:solidFill>
                  <a:srgbClr val="C00000"/>
                </a:solidFill>
              </a:rPr>
              <a:t>赠品 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/>
              <a:t>    -  </a:t>
            </a:r>
            <a:r>
              <a:rPr lang="zh-CN" altLang="en-US"/>
              <a:t>获取 每个对象里面的 </a:t>
            </a:r>
            <a:r>
              <a:rPr lang="en-US" altLang="zh-CN"/>
              <a:t>gift , </a:t>
            </a:r>
            <a:r>
              <a:rPr lang="zh-CN" altLang="en-US"/>
              <a:t>对象解构添加 </a:t>
            </a:r>
            <a:r>
              <a:rPr lang="en-US" altLang="zh-CN">
                <a:solidFill>
                  <a:srgbClr val="C00000"/>
                </a:solidFill>
              </a:rPr>
              <a:t>gift</a:t>
            </a:r>
          </a:p>
          <a:p>
            <a:r>
              <a:rPr lang="en-US" altLang="zh-CN">
                <a:solidFill>
                  <a:schemeClr val="tx1"/>
                </a:solidFill>
              </a:rPr>
              <a:t>    -  </a:t>
            </a:r>
            <a:r>
              <a:rPr lang="zh-CN" altLang="en-US">
                <a:solidFill>
                  <a:schemeClr val="tx1"/>
                </a:solidFill>
              </a:rPr>
              <a:t>把字符串转换为数组 </a:t>
            </a:r>
            <a:r>
              <a:rPr lang="en-US" altLang="zh-CN">
                <a:solidFill>
                  <a:srgbClr val="C00000"/>
                </a:solidFill>
              </a:rPr>
              <a:t>split(',') 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r>
              <a:rPr lang="zh-CN" altLang="en-US">
                <a:solidFill>
                  <a:schemeClr val="tx1"/>
                </a:solidFill>
              </a:rPr>
              <a:t>然后利用 </a:t>
            </a:r>
            <a:r>
              <a:rPr lang="en-US" altLang="zh-CN">
                <a:solidFill>
                  <a:srgbClr val="C00000"/>
                </a:solidFill>
              </a:rPr>
              <a:t>map + join </a:t>
            </a:r>
            <a:r>
              <a:rPr lang="zh-CN" altLang="en-US">
                <a:solidFill>
                  <a:schemeClr val="tx1"/>
                </a:solidFill>
              </a:rPr>
              <a:t>生成对应标签， 放入对应盒子中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-  </a:t>
            </a:r>
            <a:r>
              <a:rPr lang="zh-CN" altLang="en-US">
                <a:solidFill>
                  <a:schemeClr val="tx1"/>
                </a:solidFill>
              </a:rPr>
              <a:t>注意要判断</a:t>
            </a:r>
            <a:r>
              <a:rPr lang="zh-CN" altLang="en-US">
                <a:solidFill>
                  <a:srgbClr val="C00000"/>
                </a:solidFill>
              </a:rPr>
              <a:t>是否有 </a:t>
            </a:r>
            <a:r>
              <a:rPr lang="en-US" altLang="zh-CN">
                <a:solidFill>
                  <a:srgbClr val="C00000"/>
                </a:solidFill>
              </a:rPr>
              <a:t>gift </a:t>
            </a:r>
            <a:r>
              <a:rPr lang="zh-CN" altLang="en-US">
                <a:solidFill>
                  <a:schemeClr val="tx1"/>
                </a:solidFill>
              </a:rPr>
              <a:t>属性，没有的话</a:t>
            </a:r>
            <a:r>
              <a:rPr lang="zh-CN" altLang="en-US">
                <a:solidFill>
                  <a:srgbClr val="C00000"/>
                </a:solidFill>
              </a:rPr>
              <a:t>不需要 </a:t>
            </a:r>
            <a:r>
              <a:rPr lang="en-US" altLang="zh-CN">
                <a:solidFill>
                  <a:schemeClr val="tx1"/>
                </a:solidFill>
              </a:rPr>
              <a:t>map + join </a:t>
            </a:r>
            <a:r>
              <a:rPr lang="zh-CN" altLang="en-US">
                <a:solidFill>
                  <a:schemeClr val="tx1"/>
                </a:solidFill>
              </a:rPr>
              <a:t>生成标签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3963104"/>
            <a:ext cx="5286600" cy="26612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668508" y="5909320"/>
            <a:ext cx="914400" cy="3588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68508" y="188560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数据处理业务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415" y="4235056"/>
            <a:ext cx="5272207" cy="225768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9000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12067" y="1810732"/>
            <a:ext cx="8686800" cy="4550400"/>
          </a:xfrm>
        </p:spPr>
        <p:txBody>
          <a:bodyPr/>
          <a:lstStyle/>
          <a:p>
            <a:r>
              <a:rPr lang="zh-CN" altLang="en-US"/>
              <a:t>②：数据处理业务</a:t>
            </a:r>
            <a:br>
              <a:rPr lang="en-US" altLang="zh-CN"/>
            </a:br>
            <a:r>
              <a:rPr lang="en-US" altLang="zh-CN"/>
              <a:t>3. </a:t>
            </a:r>
            <a:r>
              <a:rPr lang="zh-CN" altLang="en-US"/>
              <a:t>处理 </a:t>
            </a:r>
            <a:r>
              <a:rPr lang="zh-CN" altLang="en-US">
                <a:solidFill>
                  <a:srgbClr val="C00000"/>
                </a:solidFill>
              </a:rPr>
              <a:t>小计 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/>
              <a:t>    -  </a:t>
            </a:r>
            <a:r>
              <a:rPr lang="zh-CN" altLang="en-US"/>
              <a:t>小计 </a:t>
            </a:r>
            <a:r>
              <a:rPr lang="en-US" altLang="zh-CN"/>
              <a:t>=  </a:t>
            </a:r>
            <a:r>
              <a:rPr lang="zh-CN" altLang="en-US"/>
              <a:t>单价 *  数量 </a:t>
            </a:r>
            <a:endParaRPr lang="en-US" altLang="zh-CN"/>
          </a:p>
          <a:p>
            <a:r>
              <a:rPr lang="en-US" altLang="zh-CN"/>
              <a:t>    -  </a:t>
            </a:r>
            <a:r>
              <a:rPr lang="zh-CN" altLang="en-US"/>
              <a:t>小计名可以为</a:t>
            </a:r>
            <a:r>
              <a:rPr lang="en-US" altLang="zh-CN"/>
              <a:t>: </a:t>
            </a:r>
            <a:r>
              <a:rPr lang="en-US" altLang="zh-CN">
                <a:solidFill>
                  <a:srgbClr val="C00000"/>
                </a:solidFill>
              </a:rPr>
              <a:t>subTotal</a:t>
            </a:r>
            <a:r>
              <a:rPr lang="zh-CN" altLang="en-US"/>
              <a:t>  </a:t>
            </a:r>
            <a:r>
              <a:rPr lang="en-US" altLang="zh-CN"/>
              <a:t>=  price </a:t>
            </a:r>
            <a:r>
              <a:rPr lang="zh-CN" altLang="en-US"/>
              <a:t>* </a:t>
            </a:r>
            <a:r>
              <a:rPr lang="en-US" altLang="zh-CN"/>
              <a:t>count </a:t>
            </a:r>
          </a:p>
          <a:p>
            <a:r>
              <a:rPr lang="en-US" altLang="zh-CN">
                <a:solidFill>
                  <a:schemeClr val="tx1"/>
                </a:solidFill>
              </a:rPr>
              <a:t>    -  </a:t>
            </a:r>
            <a:r>
              <a:rPr lang="zh-CN" altLang="en-US">
                <a:solidFill>
                  <a:schemeClr val="tx1"/>
                </a:solidFill>
              </a:rPr>
              <a:t>注意保留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位小数</a:t>
            </a:r>
            <a:br>
              <a:rPr lang="en-US" altLang="zh-CN">
                <a:solidFill>
                  <a:schemeClr val="tx1"/>
                </a:solidFill>
              </a:rPr>
            </a:b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关于小数的计算精度问题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</a:p>
          <a:p>
            <a:r>
              <a:rPr lang="en-US" altLang="zh-CN">
                <a:solidFill>
                  <a:schemeClr val="tx1"/>
                </a:solidFill>
              </a:rPr>
              <a:t>0.1 + 0.2 = ?  </a:t>
            </a:r>
          </a:p>
          <a:p>
            <a:r>
              <a:rPr lang="zh-CN" altLang="en-US">
                <a:solidFill>
                  <a:schemeClr val="tx1"/>
                </a:solidFill>
              </a:rPr>
              <a:t>解决方案： 我们经常转换为</a:t>
            </a:r>
            <a:r>
              <a:rPr lang="zh-CN" altLang="en-US">
                <a:solidFill>
                  <a:srgbClr val="C00000"/>
                </a:solidFill>
              </a:rPr>
              <a:t>整数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0.1</a:t>
            </a:r>
            <a:r>
              <a:rPr lang="zh-CN" altLang="en-US">
                <a:solidFill>
                  <a:schemeClr val="tx1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10 + 0.2</a:t>
            </a:r>
            <a:r>
              <a:rPr lang="zh-CN" altLang="en-US">
                <a:solidFill>
                  <a:schemeClr val="tx1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10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/ 10  === 0.3</a:t>
            </a:r>
          </a:p>
          <a:p>
            <a:r>
              <a:rPr lang="zh-CN" altLang="en-US">
                <a:solidFill>
                  <a:schemeClr val="tx1"/>
                </a:solidFill>
              </a:rPr>
              <a:t>这里是给大家拓展思路和处理方案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532" y="4005925"/>
            <a:ext cx="4859335" cy="24461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11074042" y="4005925"/>
            <a:ext cx="914400" cy="3588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68508" y="188560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数据处理业务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1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7648" y="1726067"/>
            <a:ext cx="9214230" cy="4550400"/>
          </a:xfrm>
        </p:spPr>
        <p:txBody>
          <a:bodyPr/>
          <a:lstStyle/>
          <a:p>
            <a:r>
              <a:rPr lang="zh-CN" altLang="en-US"/>
              <a:t>分析业务模块：</a:t>
            </a:r>
            <a:endParaRPr lang="en-US" altLang="zh-CN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" y="2317364"/>
            <a:ext cx="6197259" cy="3119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左大括号 4"/>
          <p:cNvSpPr/>
          <p:nvPr/>
        </p:nvSpPr>
        <p:spPr>
          <a:xfrm>
            <a:off x="7099112" y="1726067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550974" y="186763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渲染业务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550974" y="515477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总价业务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550974" y="351120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数据处理业务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7405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12067" y="1810732"/>
            <a:ext cx="8686800" cy="4550400"/>
          </a:xfrm>
        </p:spPr>
        <p:txBody>
          <a:bodyPr/>
          <a:lstStyle/>
          <a:p>
            <a:r>
              <a:rPr lang="zh-CN" altLang="en-US"/>
              <a:t>③：总价业务</a:t>
            </a:r>
            <a:br>
              <a:rPr lang="en-US" altLang="zh-CN"/>
            </a:br>
            <a:r>
              <a:rPr lang="en-US" altLang="zh-CN"/>
              <a:t>    - </a:t>
            </a:r>
            <a:r>
              <a:rPr lang="zh-CN" altLang="en-US"/>
              <a:t>求和用到数组 </a:t>
            </a:r>
            <a:r>
              <a:rPr lang="en-US" altLang="zh-CN">
                <a:solidFill>
                  <a:srgbClr val="C00000"/>
                </a:solidFill>
              </a:rPr>
              <a:t>reduce</a:t>
            </a:r>
            <a:r>
              <a:rPr lang="en-US" altLang="zh-CN"/>
              <a:t> </a:t>
            </a:r>
            <a:r>
              <a:rPr lang="zh-CN" altLang="en-US"/>
              <a:t>方法  累计器， 总价</a:t>
            </a:r>
            <a:r>
              <a:rPr lang="en-US" altLang="zh-CN"/>
              <a:t>: </a:t>
            </a:r>
            <a:r>
              <a:rPr lang="en-US" altLang="zh-CN">
                <a:solidFill>
                  <a:srgbClr val="C00000"/>
                </a:solidFill>
              </a:rPr>
              <a:t>total</a:t>
            </a:r>
          </a:p>
          <a:p>
            <a:r>
              <a:rPr lang="en-US" altLang="zh-CN">
                <a:solidFill>
                  <a:schemeClr val="tx1"/>
                </a:solidFill>
              </a:rPr>
              <a:t>    -  </a:t>
            </a:r>
            <a:r>
              <a:rPr lang="zh-CN" altLang="en-US">
                <a:solidFill>
                  <a:schemeClr val="tx1"/>
                </a:solidFill>
              </a:rPr>
              <a:t>根据数据里面的</a:t>
            </a:r>
            <a:r>
              <a:rPr lang="zh-CN" altLang="en-US">
                <a:solidFill>
                  <a:srgbClr val="C00000"/>
                </a:solidFill>
              </a:rPr>
              <a:t>数量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rgbClr val="C00000"/>
                </a:solidFill>
              </a:rPr>
              <a:t>单价</a:t>
            </a:r>
            <a:r>
              <a:rPr lang="zh-CN" altLang="en-US">
                <a:solidFill>
                  <a:schemeClr val="tx1"/>
                </a:solidFill>
              </a:rPr>
              <a:t>累加和即可，总价也要保留</a:t>
            </a:r>
            <a:r>
              <a:rPr lang="en-US" altLang="zh-CN">
                <a:solidFill>
                  <a:srgbClr val="C00000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位小数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-  </a:t>
            </a:r>
            <a:r>
              <a:rPr lang="zh-CN" altLang="en-US">
                <a:solidFill>
                  <a:schemeClr val="tx1"/>
                </a:solidFill>
              </a:rPr>
              <a:t>注意 </a:t>
            </a:r>
            <a:r>
              <a:rPr lang="en-US" altLang="zh-CN">
                <a:solidFill>
                  <a:schemeClr val="tx1"/>
                </a:solidFill>
              </a:rPr>
              <a:t>reduce</a:t>
            </a:r>
            <a:r>
              <a:rPr lang="zh-CN" altLang="en-US">
                <a:solidFill>
                  <a:schemeClr val="tx1"/>
                </a:solidFill>
              </a:rPr>
              <a:t>方法有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个参数，第一个是回调函数，第二个是 </a:t>
            </a:r>
            <a:r>
              <a:rPr lang="zh-CN" altLang="en-US">
                <a:solidFill>
                  <a:srgbClr val="C00000"/>
                </a:solidFill>
              </a:rPr>
              <a:t>初始值</a:t>
            </a:r>
            <a:r>
              <a:rPr lang="zh-CN" altLang="en-US">
                <a:solidFill>
                  <a:schemeClr val="tx1"/>
                </a:solidFill>
              </a:rPr>
              <a:t>，这里写 </a:t>
            </a:r>
            <a:r>
              <a:rPr lang="en-US" altLang="zh-CN">
                <a:solidFill>
                  <a:srgbClr val="C00000"/>
                </a:solidFill>
              </a:rPr>
              <a:t>0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3963104"/>
            <a:ext cx="5286600" cy="26612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4232975" y="6265540"/>
            <a:ext cx="914400" cy="3588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53174" y="1810732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总价业务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0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深入对象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创建对象三种方式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构造函数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实例成员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>
                <a:solidFill>
                  <a:schemeClr val="tx1"/>
                </a:solidFill>
              </a:rPr>
              <a:t>静态成员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一切皆对象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5680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构造</a:t>
            </a:r>
            <a:r>
              <a:rPr lang="zh-CN" altLang="en-US" b="1" dirty="0">
                <a:solidFill>
                  <a:schemeClr val="tx1"/>
                </a:solidFill>
              </a:rPr>
              <a:t>函数 ：</a:t>
            </a:r>
            <a:r>
              <a:rPr lang="zh-CN" altLang="en-US" dirty="0"/>
              <a:t>是一种特殊的函数，</a:t>
            </a:r>
            <a:r>
              <a:rPr lang="zh-CN" altLang="en-US"/>
              <a:t>主要用来</a:t>
            </a:r>
            <a:r>
              <a:rPr lang="zh-CN" altLang="en-US">
                <a:solidFill>
                  <a:srgbClr val="C00000"/>
                </a:solidFill>
              </a:rPr>
              <a:t>创建对象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初始化对象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/>
              <a:t>使用场景：</a:t>
            </a:r>
            <a:r>
              <a:rPr lang="zh-CN" altLang="en-US" dirty="0"/>
              <a:t>常规的 </a:t>
            </a:r>
            <a:r>
              <a:rPr lang="en-US" altLang="zh-CN" dirty="0"/>
              <a:t>{...} </a:t>
            </a:r>
            <a:r>
              <a:rPr lang="zh-CN" altLang="en-US" dirty="0"/>
              <a:t>语法允许创建一个对象。比如我们创建了佩奇的对象，继续创建乔治的对象还需要重新写一遍，此时可以通过</a:t>
            </a:r>
            <a:r>
              <a:rPr lang="zh-CN" altLang="en-US" dirty="0">
                <a:solidFill>
                  <a:srgbClr val="C00000"/>
                </a:solidFill>
              </a:rPr>
              <a:t>构造函数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C00000"/>
                </a:solidFill>
              </a:rPr>
              <a:t>快速创建多个类似</a:t>
            </a:r>
            <a:r>
              <a:rPr lang="zh-CN" altLang="en-US">
                <a:solidFill>
                  <a:srgbClr val="C00000"/>
                </a:solidFill>
              </a:rPr>
              <a:t>的对象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06" y="3204176"/>
            <a:ext cx="1827028" cy="1324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38" y="3275923"/>
            <a:ext cx="5419299" cy="296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466" y="3230290"/>
            <a:ext cx="1806933" cy="1328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06" y="5008485"/>
            <a:ext cx="1827028" cy="1328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466" y="5008485"/>
            <a:ext cx="1806933" cy="1328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23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构造函数在技术上是</a:t>
            </a:r>
            <a:r>
              <a:rPr lang="zh-CN" altLang="en-US">
                <a:solidFill>
                  <a:srgbClr val="C00000"/>
                </a:solidFill>
              </a:rPr>
              <a:t>常规函数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/>
              <a:t>不过有两个</a:t>
            </a:r>
            <a:r>
              <a:rPr lang="zh-CN" altLang="en-US" b="1">
                <a:solidFill>
                  <a:srgbClr val="C00000"/>
                </a:solidFill>
              </a:rPr>
              <a:t>约定</a:t>
            </a:r>
            <a:r>
              <a:rPr lang="zh-CN" altLang="en-US" dirty="0"/>
              <a:t>：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它们的命名以</a:t>
            </a:r>
            <a:r>
              <a:rPr lang="zh-CN" altLang="en-US">
                <a:solidFill>
                  <a:srgbClr val="C00000"/>
                </a:solidFill>
              </a:rPr>
              <a:t>大写字母</a:t>
            </a:r>
            <a:r>
              <a:rPr lang="zh-CN" altLang="en-US"/>
              <a:t>开头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通过 </a:t>
            </a:r>
            <a:r>
              <a:rPr lang="en-US" altLang="zh-CN">
                <a:solidFill>
                  <a:srgbClr val="C00000"/>
                </a:solidFill>
              </a:rPr>
              <a:t>new</a:t>
            </a:r>
            <a:r>
              <a:rPr lang="en-US" altLang="zh-CN"/>
              <a:t> </a:t>
            </a:r>
            <a:r>
              <a:rPr lang="zh-CN" altLang="en-US"/>
              <a:t>关键字来调用构造函数，可以创建对象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908" y="1159401"/>
            <a:ext cx="5419299" cy="296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243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构造函数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构造函数语法：</a:t>
            </a:r>
            <a:r>
              <a:rPr lang="zh-CN" altLang="en-US" dirty="0"/>
              <a:t>大写字母开头的函数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创建构造函数：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28" y="2627505"/>
            <a:ext cx="5323809" cy="30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6542182" y="2627505"/>
            <a:ext cx="5869951" cy="31714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说明：</a:t>
            </a:r>
            <a:br>
              <a:rPr lang="zh-CN" altLang="en-US" dirty="0"/>
            </a:br>
            <a:r>
              <a:rPr lang="en-US" altLang="zh-CN" dirty="0"/>
              <a:t>1. </a:t>
            </a:r>
            <a:r>
              <a:rPr lang="zh-CN" altLang="en-US" dirty="0"/>
              <a:t>使用 </a:t>
            </a:r>
            <a:r>
              <a:rPr lang="en-US" altLang="zh-CN" dirty="0"/>
              <a:t>new </a:t>
            </a:r>
            <a:r>
              <a:rPr lang="zh-CN" altLang="en-US" dirty="0"/>
              <a:t>关键字调用函数的行为被称为</a:t>
            </a:r>
            <a:r>
              <a:rPr lang="zh-CN" altLang="en-US" dirty="0">
                <a:solidFill>
                  <a:srgbClr val="C00000"/>
                </a:solidFill>
              </a:rPr>
              <a:t>实例化</a:t>
            </a:r>
            <a:br>
              <a:rPr lang="zh-CN" altLang="en-US" dirty="0">
                <a:solidFill>
                  <a:srgbClr val="C00000"/>
                </a:solidFill>
              </a:rPr>
            </a:br>
            <a:r>
              <a:rPr lang="en-US" altLang="zh-CN" dirty="0"/>
              <a:t>2. </a:t>
            </a:r>
            <a:r>
              <a:rPr lang="zh-CN" altLang="en-US" dirty="0"/>
              <a:t>实例化构造函数时没有参数时可以省略 </a:t>
            </a:r>
            <a:r>
              <a:rPr lang="en-US" altLang="zh-CN" dirty="0"/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构造函数内部无需写</a:t>
            </a:r>
            <a:r>
              <a:rPr lang="en-US" altLang="zh-CN" dirty="0">
                <a:solidFill>
                  <a:srgbClr val="C00000"/>
                </a:solidFill>
              </a:rPr>
              <a:t>return</a:t>
            </a:r>
            <a:r>
              <a:rPr lang="zh-CN" altLang="en-US" dirty="0"/>
              <a:t>，返回值即为</a:t>
            </a:r>
            <a:r>
              <a:rPr lang="zh-CN" altLang="en-US" dirty="0">
                <a:solidFill>
                  <a:srgbClr val="C00000"/>
                </a:solidFill>
              </a:rPr>
              <a:t>新创建的对象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Object()   new Date()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也是实例化构造函数</a:t>
            </a:r>
          </a:p>
        </p:txBody>
      </p:sp>
    </p:spTree>
    <p:extLst>
      <p:ext uri="{BB962C8B-B14F-4D97-AF65-F5344CB8AC3E}">
        <p14:creationId xmlns:p14="http://schemas.microsoft.com/office/powerpoint/2010/main" val="75412221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37394</TotalTime>
  <Words>2408</Words>
  <Application>Microsoft Office PowerPoint</Application>
  <PresentationFormat>宽屏</PresentationFormat>
  <Paragraphs>462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9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JavaScript 进阶第二天</vt:lpstr>
      <vt:lpstr>PowerPoint 演示文稿</vt:lpstr>
      <vt:lpstr>PowerPoint 演示文稿</vt:lpstr>
      <vt:lpstr>深入对象</vt:lpstr>
      <vt:lpstr>1.1创建对象三种方式</vt:lpstr>
      <vt:lpstr>深入对象</vt:lpstr>
      <vt:lpstr>1.2 构造函数</vt:lpstr>
      <vt:lpstr>1.2 构造函数</vt:lpstr>
      <vt:lpstr>1.2 构造函数</vt:lpstr>
      <vt:lpstr>PowerPoint 演示文稿</vt:lpstr>
      <vt:lpstr>PowerPoint 演示文稿</vt:lpstr>
      <vt:lpstr>1.2 构造函数</vt:lpstr>
      <vt:lpstr>深入对象</vt:lpstr>
      <vt:lpstr>1.3 实例成员&amp;静态成员</vt:lpstr>
      <vt:lpstr>1.3实例成员&amp;静态成员</vt:lpstr>
      <vt:lpstr>PowerPoint 演示文稿</vt:lpstr>
      <vt:lpstr>深入对象</vt:lpstr>
      <vt:lpstr>1.4 一切皆对象</vt:lpstr>
      <vt:lpstr>1.4 一切皆对象</vt:lpstr>
      <vt:lpstr>PowerPoint 演示文稿</vt:lpstr>
      <vt:lpstr>PowerPoint 演示文稿</vt:lpstr>
      <vt:lpstr>内置构造函数</vt:lpstr>
      <vt:lpstr>2.1 Object</vt:lpstr>
      <vt:lpstr>2.1 Object</vt:lpstr>
      <vt:lpstr>2.1 Object</vt:lpstr>
      <vt:lpstr>2.1 Object</vt:lpstr>
      <vt:lpstr>2.1 Object</vt:lpstr>
      <vt:lpstr>PowerPoint 演示文稿</vt:lpstr>
      <vt:lpstr>PowerPoint 演示文稿</vt:lpstr>
      <vt:lpstr>PowerPoint 演示文稿</vt:lpstr>
      <vt:lpstr>内置构造函数</vt:lpstr>
      <vt:lpstr>2.2 Array</vt:lpstr>
      <vt:lpstr>2.2 Array</vt:lpstr>
      <vt:lpstr>2.2 Array</vt:lpstr>
      <vt:lpstr>2.2 Array</vt:lpstr>
      <vt:lpstr>PowerPoint 演示文稿</vt:lpstr>
      <vt:lpstr>PowerPoint 演示文稿</vt:lpstr>
      <vt:lpstr>2.2 Array</vt:lpstr>
      <vt:lpstr>2.2 Array</vt:lpstr>
      <vt:lpstr>PowerPoint 演示文稿</vt:lpstr>
      <vt:lpstr>PowerPoint 演示文稿</vt:lpstr>
      <vt:lpstr>PowerPoint 演示文稿</vt:lpstr>
      <vt:lpstr>内置构造函数</vt:lpstr>
      <vt:lpstr>2.3 String</vt:lpstr>
      <vt:lpstr>PowerPoint 演示文稿</vt:lpstr>
      <vt:lpstr>PowerPoint 演示文稿</vt:lpstr>
      <vt:lpstr>PowerPoint 演示文稿</vt:lpstr>
      <vt:lpstr>内置构造函数</vt:lpstr>
      <vt:lpstr>2.4 Number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5239</cp:revision>
  <dcterms:created xsi:type="dcterms:W3CDTF">2020-03-31T02:23:27Z</dcterms:created>
  <dcterms:modified xsi:type="dcterms:W3CDTF">2023-04-06T00:32:30Z</dcterms:modified>
</cp:coreProperties>
</file>