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28"/>
  </p:notesMasterIdLst>
  <p:handoutMasterIdLst>
    <p:handoutMasterId r:id="rId29"/>
  </p:handoutMasterIdLst>
  <p:sldIdLst>
    <p:sldId id="533" r:id="rId4"/>
    <p:sldId id="785" r:id="rId5"/>
    <p:sldId id="671" r:id="rId6"/>
    <p:sldId id="799" r:id="rId7"/>
    <p:sldId id="797" r:id="rId8"/>
    <p:sldId id="678" r:id="rId9"/>
    <p:sldId id="682" r:id="rId10"/>
    <p:sldId id="800" r:id="rId11"/>
    <p:sldId id="801" r:id="rId12"/>
    <p:sldId id="802" r:id="rId13"/>
    <p:sldId id="803" r:id="rId14"/>
    <p:sldId id="804" r:id="rId15"/>
    <p:sldId id="538" r:id="rId16"/>
    <p:sldId id="660" r:id="rId17"/>
    <p:sldId id="806" r:id="rId18"/>
    <p:sldId id="805" r:id="rId19"/>
    <p:sldId id="807" r:id="rId20"/>
    <p:sldId id="815" r:id="rId21"/>
    <p:sldId id="816" r:id="rId22"/>
    <p:sldId id="819" r:id="rId23"/>
    <p:sldId id="820" r:id="rId24"/>
    <p:sldId id="817" r:id="rId25"/>
    <p:sldId id="818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  <p14:sldId id="785"/>
          </p14:sldIdLst>
        </p14:section>
        <p14:section name="01.Node.js安装与使用" id="{786E7714-96AC-4965-B8B0-A48400ABCDD6}">
          <p14:sldIdLst>
            <p14:sldId id="671"/>
            <p14:sldId id="799"/>
            <p14:sldId id="797"/>
            <p14:sldId id="678"/>
            <p14:sldId id="682"/>
          </p14:sldIdLst>
        </p14:section>
        <p14:section name="02.fs模块-读写文件" id="{3806A84B-132E-4B97-8ABF-A05AE8A5048D}">
          <p14:sldIdLst>
            <p14:sldId id="800"/>
          </p14:sldIdLst>
        </p14:section>
        <p14:section name="03.path模块-路径处理" id="{567825D7-F140-431F-8172-DBCFAE9AE476}">
          <p14:sldIdLst>
            <p14:sldId id="801"/>
            <p14:sldId id="802"/>
          </p14:sldIdLst>
        </p14:section>
        <p14:section name="04.案例-压缩前端html" id="{BDA4C820-A575-4117-8607-41185D5AD88C}">
          <p14:sldIdLst>
            <p14:sldId id="803"/>
          </p14:sldIdLst>
        </p14:section>
        <p14:section name="05.案例-压缩前端js" id="{8F24946E-5B23-4B78-B327-D9B92DF5FEC7}">
          <p14:sldIdLst>
            <p14:sldId id="804"/>
          </p14:sldIdLst>
        </p14:section>
        <p14:section name="06.认识URL中端口号" id="{F6A4543B-F661-4C19-9DA8-2518A0E58585}">
          <p14:sldIdLst>
            <p14:sldId id="538"/>
            <p14:sldId id="660"/>
            <p14:sldId id="806"/>
          </p14:sldIdLst>
        </p14:section>
        <p14:section name="07.http模块-创建Web服务" id="{25C43556-5057-40B4-9F8D-9CE898E76E15}">
          <p14:sldIdLst>
            <p14:sldId id="805"/>
          </p14:sldIdLst>
        </p14:section>
        <p14:section name="​08.Web服务支持中文字符" id="{B789AEBC-4C6A-4F9B-96F2-0BFB8167D56F}">
          <p14:sldIdLst>
            <p14:sldId id="807"/>
          </p14:sldIdLst>
        </p14:section>
        <p14:section name="09.案例-省份列表接口" id="{3D265A6D-5F5C-45D2-B8E8-407BF9A90328}">
          <p14:sldIdLst>
            <p14:sldId id="815"/>
            <p14:sldId id="816"/>
          </p14:sldIdLst>
        </p14:section>
        <p14:section name="10.案例-城市列表接口" id="{2F11D132-B66C-48E1-97F3-EBE0921D77F0}">
          <p14:sldIdLst>
            <p14:sldId id="819"/>
            <p14:sldId id="820"/>
          </p14:sldIdLst>
        </p14:section>
        <p14:section name="11.案例-浏览时钟" id="{1C2AC085-3775-4B1D-8C67-8F4B4E020051}">
          <p14:sldIdLst>
            <p14:sldId id="817"/>
            <p14:sldId id="818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000000"/>
    <a:srgbClr val="FF5050"/>
    <a:srgbClr val="EF9345"/>
    <a:srgbClr val="99CC00"/>
    <a:srgbClr val="32BF72"/>
    <a:srgbClr val="4C5252"/>
    <a:srgbClr val="AD2B26"/>
    <a:srgbClr val="558ED5"/>
    <a:srgbClr val="FE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48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23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Thursday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Glossary/Node.j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kumimoji="1" lang="zh-CN" altLang="en-US" sz="5400">
                <a:latin typeface="+mn-lt"/>
                <a:ea typeface="+mn-ea"/>
                <a:cs typeface="+mn-ea"/>
                <a:sym typeface="+mn-lt"/>
              </a:rPr>
              <a:t>入门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099" y="3457853"/>
            <a:ext cx="10540999" cy="630237"/>
          </a:xfrm>
        </p:spPr>
        <p:txBody>
          <a:bodyPr/>
          <a:lstStyle/>
          <a:p>
            <a:r>
              <a:rPr kumimoji="1" lang="en-US" altLang="zh-CN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kumimoji="1" lang="zh-CN" altLang="en-US">
                <a:latin typeface="+mn-lt"/>
                <a:ea typeface="+mn-ea"/>
                <a:cs typeface="+mn-ea"/>
                <a:sym typeface="+mn-lt"/>
              </a:rPr>
              <a:t>运行时环境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建议：在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代码中，使用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绝对路径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补充：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__dirname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模块内置变量（获取当前模块目录名）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windows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:\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备课代码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\2_node_3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天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\Node_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\Day01_Node.js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入门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\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\03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mac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        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/Users/xxx/Desktop/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备课代码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/2_node_3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天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/Node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/Day01_Node.js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入门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/03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path.join()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会使用特定于平台的分隔符，作为定界符，将所有给定的路径片段连接在一起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加载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path.join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方法，拼接路径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path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路径处理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33E0F3-6AFB-5EBE-A4F9-34A9A8F8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53" y="3755966"/>
            <a:ext cx="3231160" cy="555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F40BEB-E7E9-8E8D-35D6-B3BA3B8F3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753" y="4640388"/>
            <a:ext cx="3231160" cy="47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50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目标：压缩前端代码，让浏览器加载网页更快（体验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前端工程化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前端工程化：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对代码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压缩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，转译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整合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，测试，自动部署等等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需求：把 回车符（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\r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）和换行符（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\n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）去掉进行压缩，写入到新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读取源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正则替换字符串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写入到新的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压缩前端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D710E-3D8B-3724-0F3E-1DEA07F9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042" y="4552502"/>
            <a:ext cx="5920254" cy="19190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19314C-9842-21BF-4532-48B580B0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422" y="1514408"/>
            <a:ext cx="3754874" cy="2966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DE6C5D-F1C8-9EF6-0733-0B88E5181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" y="4552502"/>
            <a:ext cx="4045068" cy="19190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24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目标：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压缩和整合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前端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代码，写入新到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读取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正则替换换行，回车字符串和打印语句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拼接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内容和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代码，写入到新的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案例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压缩前端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JS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43B188-FA91-86A4-0DC3-F3FB6D95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790" y="3712617"/>
            <a:ext cx="3578000" cy="2856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B46AA9-28E6-6FAB-2111-5E85BD1D5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789" y="827374"/>
            <a:ext cx="3578000" cy="28265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AFBA19-DF80-1955-9C02-8B02DD5AA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38" y="3783641"/>
            <a:ext cx="5724741" cy="2458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70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中的端口号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统一资源定位符，简称网址，用于访问网络上的资源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端口号：标记服务器里对应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0-65535 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的整数）</a:t>
            </a:r>
            <a:endParaRPr lang="en-US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协议，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默认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访问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80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端口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2898BF-0668-F74E-5F24-67AFE81C0F3B}"/>
              </a:ext>
            </a:extLst>
          </p:cNvPr>
          <p:cNvSpPr txBox="1"/>
          <p:nvPr/>
        </p:nvSpPr>
        <p:spPr>
          <a:xfrm>
            <a:off x="1554260" y="4344076"/>
            <a:ext cx="657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AD2B26"/>
                </a:solidFill>
                <a:cs typeface="+mn-ea"/>
                <a:sym typeface="+mn-lt"/>
              </a:rPr>
              <a:t>http://</a:t>
            </a:r>
            <a:r>
              <a:rPr lang="en-US" altLang="zh-CN" sz="2400">
                <a:solidFill>
                  <a:srgbClr val="558ED5"/>
                </a:solidFill>
                <a:cs typeface="+mn-ea"/>
                <a:sym typeface="+mn-lt"/>
              </a:rPr>
              <a:t>hmajax.itheima.net</a:t>
            </a:r>
            <a:r>
              <a:rPr lang="en-US" altLang="zh-CN" sz="2400">
                <a:solidFill>
                  <a:srgbClr val="EF9345"/>
                </a:solidFill>
                <a:cs typeface="+mn-ea"/>
                <a:sym typeface="+mn-lt"/>
              </a:rPr>
              <a:t>:80</a:t>
            </a:r>
            <a:r>
              <a:rPr lang="en-US" altLang="zh-CN" sz="2400">
                <a:solidFill>
                  <a:srgbClr val="00B050"/>
                </a:solidFill>
                <a:cs typeface="+mn-ea"/>
                <a:sym typeface="+mn-lt"/>
              </a:rPr>
              <a:t>/api/province</a:t>
            </a:r>
            <a:endParaRPr lang="zh-CN" altLang="en-US" sz="2400" dirty="0">
              <a:solidFill>
                <a:srgbClr val="7030A0"/>
              </a:solidFill>
              <a:cs typeface="+mn-ea"/>
              <a:sym typeface="+mn-lt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98A9F31-D83E-DF49-0AE8-EAF536FB00BE}"/>
              </a:ext>
            </a:extLst>
          </p:cNvPr>
          <p:cNvSpPr/>
          <p:nvPr/>
        </p:nvSpPr>
        <p:spPr>
          <a:xfrm rot="16200000">
            <a:off x="1762626" y="4672323"/>
            <a:ext cx="358150" cy="537678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5060D7E-45BC-F40A-9B8C-F78567240D1D}"/>
              </a:ext>
            </a:extLst>
          </p:cNvPr>
          <p:cNvSpPr/>
          <p:nvPr/>
        </p:nvSpPr>
        <p:spPr>
          <a:xfrm rot="16200000">
            <a:off x="3885412" y="3578448"/>
            <a:ext cx="358150" cy="2725425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AF11F5A8-9E52-1897-18AD-A6D956D5D1D5}"/>
              </a:ext>
            </a:extLst>
          </p:cNvPr>
          <p:cNvSpPr/>
          <p:nvPr/>
        </p:nvSpPr>
        <p:spPr>
          <a:xfrm rot="16200000">
            <a:off x="6791041" y="3960418"/>
            <a:ext cx="358150" cy="1961485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CA4BE9-E4E7-322A-7AA1-B86953E0CB37}"/>
              </a:ext>
            </a:extLst>
          </p:cNvPr>
          <p:cNvSpPr txBox="1"/>
          <p:nvPr/>
        </p:nvSpPr>
        <p:spPr>
          <a:xfrm>
            <a:off x="1592294" y="5202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AD2B26"/>
                </a:solidFill>
                <a:cs typeface="+mn-ea"/>
                <a:sym typeface="+mn-lt"/>
              </a:rPr>
              <a:t>协议</a:t>
            </a:r>
            <a:endParaRPr lang="zh-CN" altLang="en-US" dirty="0">
              <a:solidFill>
                <a:srgbClr val="AD2B26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A8E45D-7355-D3AD-4195-17F10F750200}"/>
              </a:ext>
            </a:extLst>
          </p:cNvPr>
          <p:cNvSpPr txBox="1"/>
          <p:nvPr/>
        </p:nvSpPr>
        <p:spPr>
          <a:xfrm>
            <a:off x="3727817" y="5207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558ED5"/>
                </a:solidFill>
                <a:cs typeface="+mn-ea"/>
                <a:sym typeface="+mn-lt"/>
              </a:rPr>
              <a:t>域名</a:t>
            </a:r>
            <a:endParaRPr lang="zh-CN" altLang="en-US" dirty="0">
              <a:solidFill>
                <a:srgbClr val="558ED5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5C0EE9E-296E-46CF-192C-3C56554AD786}"/>
              </a:ext>
            </a:extLst>
          </p:cNvPr>
          <p:cNvSpPr txBox="1"/>
          <p:nvPr/>
        </p:nvSpPr>
        <p:spPr>
          <a:xfrm>
            <a:off x="6422530" y="520650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00B050"/>
                </a:solidFill>
                <a:cs typeface="+mn-ea"/>
                <a:sym typeface="+mn-lt"/>
              </a:rPr>
              <a:t>资源路径</a:t>
            </a:r>
            <a:endParaRPr lang="zh-CN" altLang="en-US" dirty="0">
              <a:solidFill>
                <a:srgbClr val="00B050"/>
              </a:solidFill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BA5055-3EA2-5590-9BD0-46CF2010EA0D}"/>
              </a:ext>
            </a:extLst>
          </p:cNvPr>
          <p:cNvGrpSpPr/>
          <p:nvPr/>
        </p:nvGrpSpPr>
        <p:grpSpPr>
          <a:xfrm>
            <a:off x="1608914" y="3204542"/>
            <a:ext cx="639919" cy="784974"/>
            <a:chOff x="1823519" y="2812651"/>
            <a:chExt cx="639919" cy="7849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40759C8-E017-E467-9556-0A14A6D4EDF6}"/>
                </a:ext>
              </a:extLst>
            </p:cNvPr>
            <p:cNvSpPr txBox="1"/>
            <p:nvPr/>
          </p:nvSpPr>
          <p:spPr>
            <a:xfrm>
              <a:off x="1823519" y="322829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AD2B26"/>
                  </a:solidFill>
                  <a:cs typeface="+mn-ea"/>
                  <a:sym typeface="+mn-lt"/>
                </a:rPr>
                <a:t>钥匙</a:t>
              </a:r>
              <a:endParaRPr lang="zh-CN" altLang="en-US" dirty="0">
                <a:solidFill>
                  <a:srgbClr val="AD2B26"/>
                </a:solidFill>
                <a:cs typeface="+mn-ea"/>
                <a:sym typeface="+mn-lt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44374F-B3B5-0E30-1A1B-8CC92EC12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460" y="2812651"/>
              <a:ext cx="456035" cy="379753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D05944A-14D6-C0F8-A8E3-430F41C80E8C}"/>
              </a:ext>
            </a:extLst>
          </p:cNvPr>
          <p:cNvGrpSpPr/>
          <p:nvPr/>
        </p:nvGrpSpPr>
        <p:grpSpPr>
          <a:xfrm>
            <a:off x="7063383" y="2790142"/>
            <a:ext cx="1095172" cy="1208552"/>
            <a:chOff x="6268268" y="2394843"/>
            <a:chExt cx="1095172" cy="120855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C6FDF8C-FA61-2BDF-DCF7-14D68102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9435" y="2394843"/>
              <a:ext cx="901399" cy="80060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7ABD2A1-1C46-66E6-3848-4F01051C3444}"/>
                </a:ext>
              </a:extLst>
            </p:cNvPr>
            <p:cNvSpPr txBox="1"/>
            <p:nvPr/>
          </p:nvSpPr>
          <p:spPr>
            <a:xfrm>
              <a:off x="6268268" y="323406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00B050"/>
                  </a:solidFill>
                  <a:cs typeface="+mn-ea"/>
                  <a:sym typeface="+mn-lt"/>
                </a:rPr>
                <a:t>物品位置</a:t>
              </a:r>
              <a:endParaRPr lang="zh-CN" altLang="en-US" dirty="0">
                <a:solidFill>
                  <a:srgbClr val="00B05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5A1AC7E-6038-1ECF-BCDF-2B26F939F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24" y="2301767"/>
            <a:ext cx="732628" cy="88071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1D8EAE6-990B-38BC-E0EF-948F6A0FF5B1}"/>
              </a:ext>
            </a:extLst>
          </p:cNvPr>
          <p:cNvSpPr/>
          <p:nvPr/>
        </p:nvSpPr>
        <p:spPr>
          <a:xfrm>
            <a:off x="7438928" y="2207533"/>
            <a:ext cx="830196" cy="9869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3C68220-60C2-791F-D704-301804BE7541}"/>
              </a:ext>
            </a:extLst>
          </p:cNvPr>
          <p:cNvGrpSpPr/>
          <p:nvPr/>
        </p:nvGrpSpPr>
        <p:grpSpPr>
          <a:xfrm>
            <a:off x="3251699" y="2894784"/>
            <a:ext cx="1162943" cy="1100502"/>
            <a:chOff x="3466304" y="2502893"/>
            <a:chExt cx="1162943" cy="110050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380539-26D7-8936-9299-D22D2367950B}"/>
                </a:ext>
              </a:extLst>
            </p:cNvPr>
            <p:cNvSpPr txBox="1"/>
            <p:nvPr/>
          </p:nvSpPr>
          <p:spPr>
            <a:xfrm>
              <a:off x="3727817" y="323406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558ED5"/>
                  </a:solidFill>
                  <a:cs typeface="+mn-ea"/>
                  <a:sym typeface="+mn-lt"/>
                </a:rPr>
                <a:t>地址</a:t>
              </a:r>
              <a:endParaRPr lang="zh-CN" altLang="en-US" dirty="0">
                <a:solidFill>
                  <a:srgbClr val="558ED5"/>
                </a:solidFill>
                <a:cs typeface="+mn-ea"/>
                <a:sym typeface="+mn-lt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1D6C96B-FD09-1A9A-28A2-0537C03E8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304" y="2502893"/>
              <a:ext cx="1162943" cy="725400"/>
            </a:xfrm>
            <a:prstGeom prst="rect">
              <a:avLst/>
            </a:prstGeom>
          </p:spPr>
        </p:pic>
      </p:grpSp>
      <p:sp>
        <p:nvSpPr>
          <p:cNvPr id="10" name="左大括号 9">
            <a:extLst>
              <a:ext uri="{FF2B5EF4-FFF2-40B4-BE49-F238E27FC236}">
                <a16:creationId xmlns:a16="http://schemas.microsoft.com/office/drawing/2014/main" id="{EB3E6683-C093-94B0-4100-BF75CB62C8F4}"/>
              </a:ext>
            </a:extLst>
          </p:cNvPr>
          <p:cNvSpPr/>
          <p:nvPr/>
        </p:nvSpPr>
        <p:spPr>
          <a:xfrm rot="16200000">
            <a:off x="5549923" y="4750102"/>
            <a:ext cx="358150" cy="354562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7BB399-9B87-3997-6194-73A2DBCA9AE4}"/>
              </a:ext>
            </a:extLst>
          </p:cNvPr>
          <p:cNvSpPr txBox="1"/>
          <p:nvPr/>
        </p:nvSpPr>
        <p:spPr>
          <a:xfrm>
            <a:off x="5297070" y="520231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rgbClr val="EF9345"/>
                </a:solidFill>
                <a:cs typeface="+mn-ea"/>
                <a:sym typeface="+mn-lt"/>
              </a:rPr>
              <a:t>端口号</a:t>
            </a:r>
            <a:endParaRPr lang="zh-CN" altLang="en-US" dirty="0">
              <a:solidFill>
                <a:srgbClr val="EF9345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B26385E-276D-6B8C-53A5-5EBD090289B3}"/>
              </a:ext>
            </a:extLst>
          </p:cNvPr>
          <p:cNvGrpSpPr/>
          <p:nvPr/>
        </p:nvGrpSpPr>
        <p:grpSpPr>
          <a:xfrm>
            <a:off x="5371128" y="3013333"/>
            <a:ext cx="867545" cy="976183"/>
            <a:chOff x="5371128" y="3013333"/>
            <a:chExt cx="867545" cy="97618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B009937-F68D-2477-932D-BDF3F30BB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5002" y="3013333"/>
              <a:ext cx="369187" cy="606851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600FDFE-D46A-DA81-D9BF-E3D2CB1E5C37}"/>
                </a:ext>
              </a:extLst>
            </p:cNvPr>
            <p:cNvSpPr txBox="1"/>
            <p:nvPr/>
          </p:nvSpPr>
          <p:spPr>
            <a:xfrm>
              <a:off x="5371128" y="362018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rgbClr val="EF9345"/>
                  </a:solidFill>
                  <a:cs typeface="+mn-ea"/>
                  <a:sym typeface="+mn-lt"/>
                </a:rPr>
                <a:t>房间号</a:t>
              </a:r>
              <a:endParaRPr lang="zh-CN" altLang="en-US" dirty="0">
                <a:solidFill>
                  <a:srgbClr val="EF9345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79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9" grpId="0" animBg="1"/>
      <p:bldP spid="7" grpId="0"/>
      <p:bldP spid="34" grpId="0"/>
      <p:bldP spid="36" grpId="0"/>
      <p:bldP spid="12" grpId="0" animBg="1"/>
      <p:bldP spid="10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中的端口号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端口号：标记服务器里对应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：一个程序，用于提供网上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信息浏览功能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0-1023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和一些特定端口号被占用，我们自己编写服务程序请避开使用</a:t>
            </a:r>
          </a:p>
          <a:p>
            <a:pPr marL="0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3B988C-52B0-F0AE-FE9E-F7EA557660BA}"/>
              </a:ext>
            </a:extLst>
          </p:cNvPr>
          <p:cNvSpPr/>
          <p:nvPr/>
        </p:nvSpPr>
        <p:spPr>
          <a:xfrm>
            <a:off x="4224510" y="3225212"/>
            <a:ext cx="7764114" cy="28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cs typeface="+mn-ea"/>
                <a:sym typeface="+mn-lt"/>
              </a:rPr>
              <a:t>服务器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692536-1DB3-6700-E185-1531A651976E}"/>
              </a:ext>
            </a:extLst>
          </p:cNvPr>
          <p:cNvSpPr/>
          <p:nvPr/>
        </p:nvSpPr>
        <p:spPr>
          <a:xfrm>
            <a:off x="8231864" y="3343630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/mp3/xx.mp3 </a:t>
            </a:r>
            <a:r>
              <a:rPr lang="zh-CN" altLang="en-US" sz="1050">
                <a:cs typeface="+mn-ea"/>
                <a:sym typeface="+mn-lt"/>
              </a:rPr>
              <a:t>音频数据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1B8292-506F-C2FF-FEA7-5AD7CAADB97A}"/>
              </a:ext>
            </a:extLst>
          </p:cNvPr>
          <p:cNvSpPr/>
          <p:nvPr/>
        </p:nvSpPr>
        <p:spPr>
          <a:xfrm>
            <a:off x="8231861" y="387024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/city/list           </a:t>
            </a:r>
            <a:r>
              <a:rPr lang="zh-CN" altLang="en-US" sz="1050">
                <a:cs typeface="+mn-ea"/>
                <a:sym typeface="+mn-lt"/>
              </a:rPr>
              <a:t>城市数据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F40B4B2-E6AF-7E7D-4F4B-A43C608BD9D2}"/>
              </a:ext>
            </a:extLst>
          </p:cNvPr>
          <p:cNvSpPr/>
          <p:nvPr/>
        </p:nvSpPr>
        <p:spPr>
          <a:xfrm>
            <a:off x="8231861" y="4399897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...</a:t>
            </a:r>
            <a:endParaRPr lang="zh-CN" altLang="en-US" sz="105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1FE62BA-8A0F-DA5E-734C-F5B0128B9137}"/>
              </a:ext>
            </a:extLst>
          </p:cNvPr>
          <p:cNvGrpSpPr/>
          <p:nvPr/>
        </p:nvGrpSpPr>
        <p:grpSpPr>
          <a:xfrm>
            <a:off x="820214" y="3975068"/>
            <a:ext cx="1752752" cy="1800844"/>
            <a:chOff x="834341" y="4192430"/>
            <a:chExt cx="1752752" cy="18008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0F69AF0-145C-ED23-E814-AE1A38BA8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894CCD4-D47F-5DEB-5A7C-F2D7E1FD6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8C539E-B532-D476-AC40-203AE7EDD0E3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E2B7D25-A2A0-345F-106E-4A9D81A50C1C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2572966" y="4671452"/>
            <a:ext cx="1651544" cy="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F3D79F6-4592-BFB3-192E-21C406A0FBB8}"/>
              </a:ext>
            </a:extLst>
          </p:cNvPr>
          <p:cNvSpPr/>
          <p:nvPr/>
        </p:nvSpPr>
        <p:spPr>
          <a:xfrm>
            <a:off x="6286992" y="3343630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/stu/list           </a:t>
            </a:r>
            <a:r>
              <a:rPr lang="zh-CN" altLang="en-US" sz="1050">
                <a:cs typeface="+mn-ea"/>
                <a:sym typeface="+mn-lt"/>
              </a:rPr>
              <a:t>学生数据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2A06D0F-9264-4C2F-EF3A-A2A8E751316A}"/>
              </a:ext>
            </a:extLst>
          </p:cNvPr>
          <p:cNvSpPr/>
          <p:nvPr/>
        </p:nvSpPr>
        <p:spPr>
          <a:xfrm>
            <a:off x="6286989" y="387024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/dist/k.html   </a:t>
            </a:r>
            <a:r>
              <a:rPr lang="zh-CN" altLang="en-US" sz="1050">
                <a:cs typeface="+mn-ea"/>
                <a:sym typeface="+mn-lt"/>
              </a:rPr>
              <a:t>网页数据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D252BEB-0D59-3C66-7B8E-87C7E3995CCE}"/>
              </a:ext>
            </a:extLst>
          </p:cNvPr>
          <p:cNvSpPr/>
          <p:nvPr/>
        </p:nvSpPr>
        <p:spPr>
          <a:xfrm>
            <a:off x="6286989" y="4399897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...</a:t>
            </a:r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4054C9-9D32-01E4-7BDE-A5C45FEBABB5}"/>
              </a:ext>
            </a:extLst>
          </p:cNvPr>
          <p:cNvSpPr/>
          <p:nvPr/>
        </p:nvSpPr>
        <p:spPr>
          <a:xfrm>
            <a:off x="4338424" y="3347289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/api/books      </a:t>
            </a:r>
            <a:r>
              <a:rPr lang="zh-CN" altLang="en-US" sz="1050">
                <a:cs typeface="+mn-ea"/>
                <a:sym typeface="+mn-lt"/>
              </a:rPr>
              <a:t>图书数据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6A91D3A-4BBB-E412-C136-D5E9B0FA9D40}"/>
              </a:ext>
            </a:extLst>
          </p:cNvPr>
          <p:cNvSpPr/>
          <p:nvPr/>
        </p:nvSpPr>
        <p:spPr>
          <a:xfrm>
            <a:off x="4338421" y="3873905"/>
            <a:ext cx="1691003" cy="408198"/>
          </a:xfrm>
          <a:prstGeom prst="round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/api/province </a:t>
            </a:r>
            <a:r>
              <a:rPr lang="zh-CN" altLang="en-US" sz="1050">
                <a:cs typeface="+mn-ea"/>
                <a:sym typeface="+mn-lt"/>
              </a:rPr>
              <a:t>省份数据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4A2BDB-C81D-A9C1-6BEA-346281F186E8}"/>
              </a:ext>
            </a:extLst>
          </p:cNvPr>
          <p:cNvSpPr/>
          <p:nvPr/>
        </p:nvSpPr>
        <p:spPr>
          <a:xfrm>
            <a:off x="4338421" y="440355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>
                <a:cs typeface="+mn-ea"/>
                <a:sym typeface="+mn-lt"/>
              </a:rPr>
              <a:t>...</a:t>
            </a:r>
            <a:endParaRPr lang="zh-CN" altLang="en-US" sz="105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B33880F-D118-0EC6-17AF-065CAECA8C28}"/>
              </a:ext>
            </a:extLst>
          </p:cNvPr>
          <p:cNvSpPr/>
          <p:nvPr/>
        </p:nvSpPr>
        <p:spPr>
          <a:xfrm>
            <a:off x="4924424" y="5029075"/>
            <a:ext cx="518995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80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0CAABF1-5340-5A8E-C71A-19959D21D05E}"/>
              </a:ext>
            </a:extLst>
          </p:cNvPr>
          <p:cNvSpPr/>
          <p:nvPr/>
        </p:nvSpPr>
        <p:spPr>
          <a:xfrm>
            <a:off x="6853963" y="5029075"/>
            <a:ext cx="566629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3000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0E49BF-69CB-E779-B5EE-0E40D64E32CA}"/>
              </a:ext>
            </a:extLst>
          </p:cNvPr>
          <p:cNvSpPr/>
          <p:nvPr/>
        </p:nvSpPr>
        <p:spPr>
          <a:xfrm>
            <a:off x="8794047" y="5029075"/>
            <a:ext cx="566629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8080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9D7A74C-7E92-B5CD-3CF6-DA0BAEC0DE32}"/>
              </a:ext>
            </a:extLst>
          </p:cNvPr>
          <p:cNvSpPr/>
          <p:nvPr/>
        </p:nvSpPr>
        <p:spPr>
          <a:xfrm>
            <a:off x="10175747" y="3337406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cs typeface="+mn-ea"/>
                <a:sym typeface="+mn-lt"/>
              </a:rPr>
              <a:t>图书数据表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6DF2535-7050-10F7-4F06-5F454AD4D806}"/>
              </a:ext>
            </a:extLst>
          </p:cNvPr>
          <p:cNvSpPr/>
          <p:nvPr/>
        </p:nvSpPr>
        <p:spPr>
          <a:xfrm>
            <a:off x="10175744" y="3864022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cs typeface="+mn-ea"/>
                <a:sym typeface="+mn-lt"/>
              </a:rPr>
              <a:t>省份数据表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50EF598-903E-A3C8-E6C4-9DAEC123C77E}"/>
              </a:ext>
            </a:extLst>
          </p:cNvPr>
          <p:cNvSpPr/>
          <p:nvPr/>
        </p:nvSpPr>
        <p:spPr>
          <a:xfrm>
            <a:off x="10175744" y="4393673"/>
            <a:ext cx="1691003" cy="408198"/>
          </a:xfrm>
          <a:prstGeom prst="roundRect">
            <a:avLst/>
          </a:prstGeom>
          <a:solidFill>
            <a:srgbClr val="32BF7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cs typeface="+mn-ea"/>
                <a:sym typeface="+mn-lt"/>
              </a:rPr>
              <a:t>学生数据表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B1400B-36E4-0630-998D-E5B1C882FAF2}"/>
              </a:ext>
            </a:extLst>
          </p:cNvPr>
          <p:cNvSpPr/>
          <p:nvPr/>
        </p:nvSpPr>
        <p:spPr>
          <a:xfrm>
            <a:off x="10737930" y="5022851"/>
            <a:ext cx="566629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3306</a:t>
            </a:r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24C961-9835-5120-420E-8880320835AB}"/>
              </a:ext>
            </a:extLst>
          </p:cNvPr>
          <p:cNvSpPr/>
          <p:nvPr/>
        </p:nvSpPr>
        <p:spPr>
          <a:xfrm>
            <a:off x="10506143" y="5451748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cs typeface="+mn-ea"/>
                <a:sym typeface="+mn-lt"/>
              </a:rPr>
              <a:t>数据库服务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875B2D5-AA3F-AFC9-1B50-5CE09F097059}"/>
              </a:ext>
            </a:extLst>
          </p:cNvPr>
          <p:cNvSpPr/>
          <p:nvPr/>
        </p:nvSpPr>
        <p:spPr>
          <a:xfrm>
            <a:off x="4668820" y="5461549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Web 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99B2BD-89EA-BFE2-C1EB-F2989170F902}"/>
              </a:ext>
            </a:extLst>
          </p:cNvPr>
          <p:cNvSpPr/>
          <p:nvPr/>
        </p:nvSpPr>
        <p:spPr>
          <a:xfrm>
            <a:off x="6617389" y="5461549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Web 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1F58C98-AD48-E83F-CD66-1BEFAF0931DA}"/>
              </a:ext>
            </a:extLst>
          </p:cNvPr>
          <p:cNvSpPr/>
          <p:nvPr/>
        </p:nvSpPr>
        <p:spPr>
          <a:xfrm>
            <a:off x="8563420" y="5451748"/>
            <a:ext cx="1030202" cy="326580"/>
          </a:xfrm>
          <a:prstGeom prst="rect">
            <a:avLst/>
          </a:prstGeom>
          <a:solidFill>
            <a:srgbClr val="EF9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+mn-ea"/>
                <a:sym typeface="+mn-lt"/>
              </a:rPr>
              <a:t>Web </a:t>
            </a:r>
            <a:r>
              <a:rPr lang="zh-CN" altLang="en-US" sz="1200">
                <a:cs typeface="+mn-ea"/>
                <a:sym typeface="+mn-lt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21345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端口号的作用？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标记区分服务器里不同的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服务程序</a:t>
            </a:r>
            <a:endParaRPr lang="en-US" altLang="zh-CN" sz="16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提供网上信息浏览的程序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65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模块编写程序，返回给请求方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'hello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world' 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引入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服务对象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监听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request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请求事件，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对本次请求，做一些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响应处理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启动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服务监听对应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端口号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运行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本服务在终端，用浏览器发起请求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http://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localhost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:3000/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创建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4324F3-64CE-C9AD-0842-54DA03FE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65" y="3540968"/>
            <a:ext cx="5319614" cy="2891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06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85F30A0-A66B-357E-527E-DEB9C5E6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30" y="3104148"/>
            <a:ext cx="6149873" cy="3109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需求：让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服务返回的中文字符，浏览器正常解析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步骤：给响应头添加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内容类型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，如截图：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支持中文字符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142964-197C-4C90-D5DA-BB0DEB826F2B}"/>
              </a:ext>
            </a:extLst>
          </p:cNvPr>
          <p:cNvSpPr/>
          <p:nvPr/>
        </p:nvSpPr>
        <p:spPr>
          <a:xfrm>
            <a:off x="5635694" y="4410796"/>
            <a:ext cx="4711956" cy="247966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6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服务，开发提供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省份列表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的接口，了解下后端的代码工作过程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获取省份列表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接口开发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D0D5A5-DD0C-19CB-9D10-2BEE8347ECD1}"/>
              </a:ext>
            </a:extLst>
          </p:cNvPr>
          <p:cNvCxnSpPr>
            <a:cxnSpLocks/>
          </p:cNvCxnSpPr>
          <p:nvPr/>
        </p:nvCxnSpPr>
        <p:spPr>
          <a:xfrm>
            <a:off x="3450595" y="3669872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0D59A-A29A-2676-78AD-212F8BA79E82}"/>
              </a:ext>
            </a:extLst>
          </p:cNvPr>
          <p:cNvCxnSpPr>
            <a:cxnSpLocks/>
          </p:cNvCxnSpPr>
          <p:nvPr/>
        </p:nvCxnSpPr>
        <p:spPr>
          <a:xfrm flipH="1">
            <a:off x="3450595" y="4432539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C6EC2A-434A-9F82-65AD-98D544CEE7CD}"/>
              </a:ext>
            </a:extLst>
          </p:cNvPr>
          <p:cNvSpPr txBox="1"/>
          <p:nvPr/>
        </p:nvSpPr>
        <p:spPr>
          <a:xfrm>
            <a:off x="5227981" y="3295273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请求省份列表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A2A2AA-59A0-F99B-6CF6-3851146B212B}"/>
              </a:ext>
            </a:extLst>
          </p:cNvPr>
          <p:cNvSpPr txBox="1"/>
          <p:nvPr/>
        </p:nvSpPr>
        <p:spPr>
          <a:xfrm>
            <a:off x="4520565" y="4496412"/>
            <a:ext cx="281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响应省份列表</a:t>
            </a:r>
            <a:endParaRPr lang="en-US" altLang="zh-CN" sz="140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['</a:t>
            </a:r>
            <a:r>
              <a:rPr lang="zh-CN" altLang="en-US" sz="1400">
                <a:cs typeface="+mn-ea"/>
                <a:sym typeface="+mn-lt"/>
              </a:rPr>
              <a:t>北京</a:t>
            </a:r>
            <a:r>
              <a:rPr lang="en-US" altLang="zh-CN" sz="1400">
                <a:cs typeface="+mn-ea"/>
                <a:sym typeface="+mn-lt"/>
              </a:rPr>
              <a:t>', '</a:t>
            </a:r>
            <a:r>
              <a:rPr lang="zh-CN" altLang="en-US" sz="1400">
                <a:cs typeface="+mn-ea"/>
                <a:sym typeface="+mn-lt"/>
              </a:rPr>
              <a:t>辽宁省</a:t>
            </a:r>
            <a:r>
              <a:rPr lang="en-US" altLang="zh-CN" sz="1400">
                <a:cs typeface="+mn-ea"/>
                <a:sym typeface="+mn-lt"/>
              </a:rPr>
              <a:t>', </a:t>
            </a:r>
            <a:r>
              <a:rPr lang="zh-CN" altLang="en-US" sz="1400">
                <a:cs typeface="+mn-ea"/>
                <a:sym typeface="+mn-lt"/>
              </a:rPr>
              <a:t>‘广州省’</a:t>
            </a:r>
            <a:r>
              <a:rPr lang="en-US" altLang="zh-CN" sz="1400">
                <a:cs typeface="+mn-ea"/>
                <a:sym typeface="+mn-lt"/>
              </a:rPr>
              <a:t>, ...]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767C7D-4D75-661B-1012-C363F36BA604}"/>
              </a:ext>
            </a:extLst>
          </p:cNvPr>
          <p:cNvSpPr txBox="1"/>
          <p:nvPr/>
        </p:nvSpPr>
        <p:spPr>
          <a:xfrm>
            <a:off x="4314757" y="3733911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http://localhost:3000</a:t>
            </a:r>
            <a:r>
              <a:rPr lang="en-US" altLang="zh-CN" sz="1400">
                <a:solidFill>
                  <a:srgbClr val="AD2A26"/>
                </a:solidFill>
                <a:cs typeface="+mn-ea"/>
                <a:sym typeface="+mn-lt"/>
              </a:rPr>
              <a:t>/api/province</a:t>
            </a:r>
            <a:endParaRPr lang="zh-CN" altLang="en-US" sz="1400">
              <a:solidFill>
                <a:srgbClr val="AD2A26"/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06B440-C0C7-3B30-79C7-79DA935B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11" y="3423416"/>
            <a:ext cx="838273" cy="12116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5FE5B95-33FF-408F-5AF0-12A2FC559553}"/>
              </a:ext>
            </a:extLst>
          </p:cNvPr>
          <p:cNvSpPr txBox="1"/>
          <p:nvPr/>
        </p:nvSpPr>
        <p:spPr>
          <a:xfrm>
            <a:off x="8950600" y="3743378"/>
            <a:ext cx="258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['</a:t>
            </a:r>
            <a:r>
              <a:rPr lang="zh-CN" altLang="en-US" sz="1400">
                <a:cs typeface="+mn-ea"/>
                <a:sym typeface="+mn-lt"/>
              </a:rPr>
              <a:t>北京</a:t>
            </a:r>
            <a:r>
              <a:rPr lang="en-US" altLang="zh-CN" sz="1400">
                <a:cs typeface="+mn-ea"/>
                <a:sym typeface="+mn-lt"/>
              </a:rPr>
              <a:t>', '</a:t>
            </a:r>
            <a:r>
              <a:rPr lang="zh-CN" altLang="en-US" sz="1400">
                <a:cs typeface="+mn-ea"/>
                <a:sym typeface="+mn-lt"/>
              </a:rPr>
              <a:t>辽宁省</a:t>
            </a:r>
            <a:r>
              <a:rPr lang="en-US" altLang="zh-CN" sz="1400">
                <a:cs typeface="+mn-ea"/>
                <a:sym typeface="+mn-lt"/>
              </a:rPr>
              <a:t>', </a:t>
            </a:r>
            <a:r>
              <a:rPr lang="zh-CN" altLang="en-US" sz="1400">
                <a:cs typeface="+mn-ea"/>
                <a:sym typeface="+mn-lt"/>
              </a:rPr>
              <a:t>‘广州省’</a:t>
            </a:r>
            <a:r>
              <a:rPr lang="en-US" altLang="zh-CN" sz="1400">
                <a:cs typeface="+mn-ea"/>
                <a:sym typeface="+mn-lt"/>
              </a:rPr>
              <a:t>, ...]</a:t>
            </a:r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7F18DC-69C0-40BF-63B6-C45B4DE0220B}"/>
              </a:ext>
            </a:extLst>
          </p:cNvPr>
          <p:cNvGrpSpPr/>
          <p:nvPr/>
        </p:nvGrpSpPr>
        <p:grpSpPr>
          <a:xfrm>
            <a:off x="822365" y="3196639"/>
            <a:ext cx="2613808" cy="2051840"/>
            <a:chOff x="785042" y="3364586"/>
            <a:chExt cx="2613808" cy="205184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53551D0-BA08-2822-22AD-9DBC337C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42" y="3364586"/>
              <a:ext cx="2613808" cy="205184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9FD7943-56B0-A430-FCFF-1C0FD07E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48" y="4498319"/>
              <a:ext cx="427650" cy="427650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648C9-73EE-9FB4-03B7-764704DBF8E9}"/>
              </a:ext>
            </a:extLst>
          </p:cNvPr>
          <p:cNvSpPr txBox="1"/>
          <p:nvPr/>
        </p:nvSpPr>
        <p:spPr>
          <a:xfrm>
            <a:off x="912992" y="3424952"/>
            <a:ext cx="233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北京，辽宁省，广州省</a:t>
            </a:r>
            <a:r>
              <a:rPr lang="en-US" altLang="zh-CN" sz="1400">
                <a:cs typeface="+mn-ea"/>
                <a:sym typeface="+mn-lt"/>
              </a:rPr>
              <a:t>...</a:t>
            </a:r>
            <a:endParaRPr lang="zh-CN" altLang="en-US" sz="1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模块，创建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req.url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获取请求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资源路径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province.json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里省份数据返回给请求方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其他路径，暂时返回不存在的提示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服务，用浏览器发起请求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获取省份列表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接口开发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AC2113-BB8B-6571-D7D1-C3E6C3F1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40" y="3442996"/>
            <a:ext cx="7209145" cy="2712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DCF2CEC-8F6E-7D49-341C-070BD27FD183}"/>
              </a:ext>
            </a:extLst>
          </p:cNvPr>
          <p:cNvSpPr/>
          <p:nvPr/>
        </p:nvSpPr>
        <p:spPr>
          <a:xfrm>
            <a:off x="4693834" y="3894202"/>
            <a:ext cx="2994592" cy="25792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D128F4-6EB9-7C8F-AD76-75519760AC5A}"/>
              </a:ext>
            </a:extLst>
          </p:cNvPr>
          <p:cNvSpPr/>
          <p:nvPr/>
        </p:nvSpPr>
        <p:spPr>
          <a:xfrm>
            <a:off x="7561442" y="4345408"/>
            <a:ext cx="2795539" cy="25792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5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208499"/>
            <a:ext cx="6300000" cy="4856400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Node.js </a:t>
            </a:r>
            <a:r>
              <a:rPr lang="zh-CN" altLang="en-US">
                <a:cs typeface="+mn-ea"/>
                <a:sym typeface="+mn-lt"/>
              </a:rPr>
              <a:t>安装与使用</a:t>
            </a:r>
          </a:p>
          <a:p>
            <a:r>
              <a:rPr lang="en-US" altLang="zh-CN">
                <a:cs typeface="+mn-ea"/>
                <a:sym typeface="+mn-lt"/>
              </a:rPr>
              <a:t>fs </a:t>
            </a:r>
            <a:r>
              <a:rPr lang="zh-CN" altLang="en-US">
                <a:cs typeface="+mn-ea"/>
                <a:sym typeface="+mn-lt"/>
              </a:rPr>
              <a:t>模块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path </a:t>
            </a:r>
            <a:r>
              <a:rPr lang="zh-CN" altLang="en-US">
                <a:cs typeface="+mn-ea"/>
                <a:sym typeface="+mn-lt"/>
              </a:rPr>
              <a:t>模块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前端项目压缩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http </a:t>
            </a:r>
            <a:r>
              <a:rPr lang="zh-CN" altLang="en-US">
                <a:cs typeface="+mn-ea"/>
                <a:sym typeface="+mn-lt"/>
              </a:rPr>
              <a:t>模块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创建 </a:t>
            </a:r>
            <a:r>
              <a:rPr lang="en-US" altLang="zh-CN">
                <a:cs typeface="+mn-ea"/>
                <a:sym typeface="+mn-lt"/>
              </a:rPr>
              <a:t>Web </a:t>
            </a:r>
            <a:r>
              <a:rPr lang="zh-CN" altLang="en-US">
                <a:cs typeface="+mn-ea"/>
                <a:sym typeface="+mn-lt"/>
              </a:rPr>
              <a:t>服务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省份列表接口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浏览时钟</a:t>
            </a:r>
            <a:endParaRPr lang="en-US" altLang="zh-CN">
              <a:cs typeface="+mn-ea"/>
              <a:sym typeface="+mn-lt"/>
            </a:endParaRPr>
          </a:p>
          <a:p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3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服务，开发提供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城市列表</a:t>
            </a:r>
            <a:r>
              <a:rPr lang="zh-CN" altLang="en-US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数据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的接口，了解下后端的代码工作过程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获取城市列表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接口开发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D0D5A5-DD0C-19CB-9D10-2BEE8347ECD1}"/>
              </a:ext>
            </a:extLst>
          </p:cNvPr>
          <p:cNvCxnSpPr>
            <a:cxnSpLocks/>
          </p:cNvCxnSpPr>
          <p:nvPr/>
        </p:nvCxnSpPr>
        <p:spPr>
          <a:xfrm>
            <a:off x="3450595" y="3669872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0D59A-A29A-2676-78AD-212F8BA79E82}"/>
              </a:ext>
            </a:extLst>
          </p:cNvPr>
          <p:cNvCxnSpPr>
            <a:cxnSpLocks/>
          </p:cNvCxnSpPr>
          <p:nvPr/>
        </p:nvCxnSpPr>
        <p:spPr>
          <a:xfrm flipH="1">
            <a:off x="3450595" y="4432539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C6EC2A-434A-9F82-65AD-98D544CEE7CD}"/>
              </a:ext>
            </a:extLst>
          </p:cNvPr>
          <p:cNvSpPr txBox="1"/>
          <p:nvPr/>
        </p:nvSpPr>
        <p:spPr>
          <a:xfrm>
            <a:off x="5227981" y="3295273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请求城市列表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A2A2AA-59A0-F99B-6CF6-3851146B212B}"/>
              </a:ext>
            </a:extLst>
          </p:cNvPr>
          <p:cNvSpPr txBox="1"/>
          <p:nvPr/>
        </p:nvSpPr>
        <p:spPr>
          <a:xfrm>
            <a:off x="4520565" y="4496412"/>
            <a:ext cx="281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响应城市列表</a:t>
            </a:r>
            <a:endParaRPr lang="en-US" altLang="zh-CN" sz="140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['</a:t>
            </a:r>
            <a:r>
              <a:rPr lang="zh-CN" altLang="en-US" sz="1400">
                <a:cs typeface="+mn-ea"/>
                <a:sym typeface="+mn-lt"/>
              </a:rPr>
              <a:t>沈阳市</a:t>
            </a:r>
            <a:r>
              <a:rPr lang="en-US" altLang="zh-CN" sz="1400">
                <a:cs typeface="+mn-ea"/>
                <a:sym typeface="+mn-lt"/>
              </a:rPr>
              <a:t>', '</a:t>
            </a:r>
            <a:r>
              <a:rPr lang="zh-CN" altLang="en-US" sz="1400">
                <a:cs typeface="+mn-ea"/>
                <a:sym typeface="+mn-lt"/>
              </a:rPr>
              <a:t>大连市</a:t>
            </a:r>
            <a:r>
              <a:rPr lang="en-US" altLang="zh-CN" sz="1400">
                <a:cs typeface="+mn-ea"/>
                <a:sym typeface="+mn-lt"/>
              </a:rPr>
              <a:t>', </a:t>
            </a:r>
            <a:r>
              <a:rPr lang="zh-CN" altLang="en-US" sz="1400">
                <a:cs typeface="+mn-ea"/>
                <a:sym typeface="+mn-lt"/>
              </a:rPr>
              <a:t>‘鞍山市’</a:t>
            </a:r>
            <a:r>
              <a:rPr lang="en-US" altLang="zh-CN" sz="1400">
                <a:cs typeface="+mn-ea"/>
                <a:sym typeface="+mn-lt"/>
              </a:rPr>
              <a:t>, ...]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767C7D-4D75-661B-1012-C363F36BA604}"/>
              </a:ext>
            </a:extLst>
          </p:cNvPr>
          <p:cNvSpPr txBox="1"/>
          <p:nvPr/>
        </p:nvSpPr>
        <p:spPr>
          <a:xfrm>
            <a:off x="3802911" y="3743378"/>
            <a:ext cx="4092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http://localhost:3000</a:t>
            </a:r>
            <a:r>
              <a:rPr lang="en-US" altLang="zh-CN" sz="1400">
                <a:solidFill>
                  <a:srgbClr val="AD2A26"/>
                </a:solidFill>
                <a:cs typeface="+mn-ea"/>
                <a:sym typeface="+mn-lt"/>
              </a:rPr>
              <a:t>/api/city?pname=</a:t>
            </a:r>
            <a:r>
              <a:rPr lang="zh-CN" altLang="en-US" sz="1400">
                <a:solidFill>
                  <a:srgbClr val="AD2A26"/>
                </a:solidFill>
                <a:cs typeface="+mn-ea"/>
                <a:sym typeface="+mn-lt"/>
              </a:rPr>
              <a:t>辽宁省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06B440-C0C7-3B30-79C7-79DA935B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11" y="3423416"/>
            <a:ext cx="838273" cy="12116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5FE5B95-33FF-408F-5AF0-12A2FC559553}"/>
              </a:ext>
            </a:extLst>
          </p:cNvPr>
          <p:cNvSpPr txBox="1"/>
          <p:nvPr/>
        </p:nvSpPr>
        <p:spPr>
          <a:xfrm>
            <a:off x="8950600" y="3743378"/>
            <a:ext cx="258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['</a:t>
            </a:r>
            <a:r>
              <a:rPr lang="zh-CN" altLang="en-US" sz="1400">
                <a:cs typeface="+mn-ea"/>
                <a:sym typeface="+mn-lt"/>
              </a:rPr>
              <a:t>沈阳市</a:t>
            </a:r>
            <a:r>
              <a:rPr lang="en-US" altLang="zh-CN" sz="1400">
                <a:cs typeface="+mn-ea"/>
                <a:sym typeface="+mn-lt"/>
              </a:rPr>
              <a:t>', '</a:t>
            </a:r>
            <a:r>
              <a:rPr lang="zh-CN" altLang="en-US" sz="1400">
                <a:cs typeface="+mn-ea"/>
                <a:sym typeface="+mn-lt"/>
              </a:rPr>
              <a:t>大连市</a:t>
            </a:r>
            <a:r>
              <a:rPr lang="en-US" altLang="zh-CN" sz="1400">
                <a:cs typeface="+mn-ea"/>
                <a:sym typeface="+mn-lt"/>
              </a:rPr>
              <a:t>', </a:t>
            </a:r>
            <a:r>
              <a:rPr lang="zh-CN" altLang="en-US" sz="1400">
                <a:cs typeface="+mn-ea"/>
                <a:sym typeface="+mn-lt"/>
              </a:rPr>
              <a:t>‘鞍山市’</a:t>
            </a:r>
            <a:r>
              <a:rPr lang="en-US" altLang="zh-CN" sz="1400">
                <a:cs typeface="+mn-ea"/>
                <a:sym typeface="+mn-lt"/>
              </a:rPr>
              <a:t>, ...]</a:t>
            </a:r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7F18DC-69C0-40BF-63B6-C45B4DE0220B}"/>
              </a:ext>
            </a:extLst>
          </p:cNvPr>
          <p:cNvGrpSpPr/>
          <p:nvPr/>
        </p:nvGrpSpPr>
        <p:grpSpPr>
          <a:xfrm>
            <a:off x="822365" y="3196639"/>
            <a:ext cx="2613808" cy="2051840"/>
            <a:chOff x="785042" y="3364586"/>
            <a:chExt cx="2613808" cy="205184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53551D0-BA08-2822-22AD-9DBC337C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42" y="3364586"/>
              <a:ext cx="2613808" cy="205184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9FD7943-56B0-A430-FCFF-1C0FD07E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48" y="4498319"/>
              <a:ext cx="427650" cy="427650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DD648C9-73EE-9FB4-03B7-764704DBF8E9}"/>
              </a:ext>
            </a:extLst>
          </p:cNvPr>
          <p:cNvSpPr txBox="1"/>
          <p:nvPr/>
        </p:nvSpPr>
        <p:spPr>
          <a:xfrm>
            <a:off x="931653" y="3362095"/>
            <a:ext cx="850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辽宁省：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F1D4CB-E428-257C-5945-263EE211723B}"/>
              </a:ext>
            </a:extLst>
          </p:cNvPr>
          <p:cNvSpPr txBox="1"/>
          <p:nvPr/>
        </p:nvSpPr>
        <p:spPr>
          <a:xfrm>
            <a:off x="1478803" y="3669872"/>
            <a:ext cx="850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沈阳市</a:t>
            </a: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大连市</a:t>
            </a: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鞍山市</a:t>
            </a:r>
            <a:endParaRPr lang="en-US" altLang="zh-CN" sz="1400">
              <a:cs typeface="+mn-ea"/>
              <a:sym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085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9F3208-D48B-667B-818D-83C041BB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79" y="1620630"/>
            <a:ext cx="5430147" cy="4472260"/>
          </a:xfrm>
          <a:prstGeom prst="rect">
            <a:avLst/>
          </a:prstGeom>
        </p:spPr>
      </p:pic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前端请求：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http://localhost:3000/api/city?pname=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辽宁省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判断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req.url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资源路径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查询字符串，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路径前缀匹配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/api/city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借助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querystring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模块的方法，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格式化查询字符串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读取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city.json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城市数据，匹配省份名字下属城市列表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返回城市列表，启动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服务测试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获取城市列表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接口开发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F2CEC-8F6E-7D49-341C-070BD27FD183}"/>
              </a:ext>
            </a:extLst>
          </p:cNvPr>
          <p:cNvSpPr/>
          <p:nvPr/>
        </p:nvSpPr>
        <p:spPr>
          <a:xfrm>
            <a:off x="7315736" y="2556585"/>
            <a:ext cx="2795539" cy="186615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C48004-DDBC-BD0A-9BFE-7A050194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25" y="4348356"/>
            <a:ext cx="4168501" cy="224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46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服务，开发提供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网页资源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的功能，了解下后端的代码工作过程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浏览时钟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D0D5A5-DD0C-19CB-9D10-2BEE8347ECD1}"/>
              </a:ext>
            </a:extLst>
          </p:cNvPr>
          <p:cNvCxnSpPr>
            <a:cxnSpLocks/>
          </p:cNvCxnSpPr>
          <p:nvPr/>
        </p:nvCxnSpPr>
        <p:spPr>
          <a:xfrm>
            <a:off x="3450595" y="3184680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0D59A-A29A-2676-78AD-212F8BA79E82}"/>
              </a:ext>
            </a:extLst>
          </p:cNvPr>
          <p:cNvCxnSpPr>
            <a:cxnSpLocks/>
          </p:cNvCxnSpPr>
          <p:nvPr/>
        </p:nvCxnSpPr>
        <p:spPr>
          <a:xfrm flipH="1">
            <a:off x="3450595" y="3947347"/>
            <a:ext cx="4951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DC6EC2A-434A-9F82-65AD-98D544CEE7CD}"/>
              </a:ext>
            </a:extLst>
          </p:cNvPr>
          <p:cNvSpPr txBox="1"/>
          <p:nvPr/>
        </p:nvSpPr>
        <p:spPr>
          <a:xfrm>
            <a:off x="5227981" y="2810081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请求时钟网页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A2A2AA-59A0-F99B-6CF6-3851146B212B}"/>
              </a:ext>
            </a:extLst>
          </p:cNvPr>
          <p:cNvSpPr txBox="1"/>
          <p:nvPr/>
        </p:nvSpPr>
        <p:spPr>
          <a:xfrm>
            <a:off x="4520565" y="4026774"/>
            <a:ext cx="281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cs typeface="+mn-ea"/>
                <a:sym typeface="+mn-lt"/>
              </a:rPr>
              <a:t>响应时钟网页内容</a:t>
            </a:r>
            <a:endParaRPr lang="en-US" altLang="zh-CN" sz="1400"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html</a:t>
            </a:r>
            <a:r>
              <a:rPr lang="zh-CN" altLang="en-US" sz="1400">
                <a:cs typeface="+mn-ea"/>
                <a:sym typeface="+mn-lt"/>
              </a:rPr>
              <a:t>标签，</a:t>
            </a:r>
            <a:r>
              <a:rPr lang="en-US" altLang="zh-CN" sz="1400">
                <a:cs typeface="+mn-ea"/>
                <a:sym typeface="+mn-lt"/>
              </a:rPr>
              <a:t>css</a:t>
            </a:r>
            <a:r>
              <a:rPr lang="zh-CN" altLang="en-US" sz="1400">
                <a:cs typeface="+mn-ea"/>
                <a:sym typeface="+mn-lt"/>
              </a:rPr>
              <a:t>样式，</a:t>
            </a:r>
            <a:r>
              <a:rPr lang="en-US" altLang="zh-CN" sz="1400">
                <a:cs typeface="+mn-ea"/>
                <a:sym typeface="+mn-lt"/>
              </a:rPr>
              <a:t>js</a:t>
            </a:r>
            <a:r>
              <a:rPr lang="zh-CN" altLang="en-US" sz="1400">
                <a:cs typeface="+mn-ea"/>
                <a:sym typeface="+mn-lt"/>
              </a:rPr>
              <a:t>等字符串</a:t>
            </a:r>
            <a:endParaRPr lang="en-US" altLang="zh-CN" sz="14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767C7D-4D75-661B-1012-C363F36BA604}"/>
              </a:ext>
            </a:extLst>
          </p:cNvPr>
          <p:cNvSpPr txBox="1"/>
          <p:nvPr/>
        </p:nvSpPr>
        <p:spPr>
          <a:xfrm>
            <a:off x="4314757" y="3248719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cs typeface="+mn-ea"/>
                <a:sym typeface="+mn-lt"/>
              </a:rPr>
              <a:t>http://localhost:8080</a:t>
            </a:r>
            <a:r>
              <a:rPr lang="en-US" altLang="zh-CN" sz="1400">
                <a:solidFill>
                  <a:srgbClr val="AD2A26"/>
                </a:solidFill>
                <a:cs typeface="+mn-ea"/>
                <a:sym typeface="+mn-lt"/>
              </a:rPr>
              <a:t>/index.html</a:t>
            </a:r>
            <a:endParaRPr lang="zh-CN" altLang="en-US" sz="1400">
              <a:solidFill>
                <a:srgbClr val="AD2A26"/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806B440-C0C7-3B30-79C7-79DA935B6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11" y="2938224"/>
            <a:ext cx="838273" cy="121168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7F18DC-69C0-40BF-63B6-C45B4DE0220B}"/>
              </a:ext>
            </a:extLst>
          </p:cNvPr>
          <p:cNvGrpSpPr/>
          <p:nvPr/>
        </p:nvGrpSpPr>
        <p:grpSpPr>
          <a:xfrm>
            <a:off x="822365" y="2711447"/>
            <a:ext cx="2613808" cy="2051840"/>
            <a:chOff x="785042" y="3364586"/>
            <a:chExt cx="2613808" cy="205184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53551D0-BA08-2822-22AD-9DBC337CD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042" y="3364586"/>
              <a:ext cx="2613808" cy="205184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9FD7943-56B0-A430-FCFF-1C0FD07E1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548" y="4498319"/>
              <a:ext cx="427650" cy="427650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A552712-2CB6-B75F-191A-0D533130B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974" y="2936708"/>
            <a:ext cx="1870623" cy="9177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D4E31C-0BBB-1C91-A05A-B10E35FC0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384" y="2936708"/>
            <a:ext cx="2370619" cy="8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4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FF42720-7E60-2DD5-9F3E-3698FD145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2320" y="1742985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http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模块，创建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req.url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获取请求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资源路径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，并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里字符串内容返回给请求方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其他路径，暂时返回不存在的提示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服务，用浏览器发起请求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546E9F-FEA7-7C45-0BF9-D8873AB3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41" y="3442996"/>
            <a:ext cx="6866215" cy="2697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浏览时钟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CF2CEC-8F6E-7D49-341C-070BD27FD183}"/>
              </a:ext>
            </a:extLst>
          </p:cNvPr>
          <p:cNvSpPr/>
          <p:nvPr/>
        </p:nvSpPr>
        <p:spPr>
          <a:xfrm>
            <a:off x="4693834" y="3894202"/>
            <a:ext cx="2867608" cy="25792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D128F4-6EB9-7C8F-AD76-75519760AC5A}"/>
              </a:ext>
            </a:extLst>
          </p:cNvPr>
          <p:cNvSpPr/>
          <p:nvPr/>
        </p:nvSpPr>
        <p:spPr>
          <a:xfrm>
            <a:off x="7561443" y="4345408"/>
            <a:ext cx="2198378" cy="25792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0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概念：使用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编写后端程序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支持前端工程化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后端程序：提供接口和数据，网页资源等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前端工程化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：对代码压缩，转译，整合（使用各种工具，提升效率）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B7245A-643E-ABAD-8479-7302B7258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70" y="1858306"/>
            <a:ext cx="7118318" cy="13700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B5C7EA-BCC6-45AE-9FB7-A5527F443607}"/>
              </a:ext>
            </a:extLst>
          </p:cNvPr>
          <p:cNvCxnSpPr>
            <a:cxnSpLocks/>
          </p:cNvCxnSpPr>
          <p:nvPr/>
        </p:nvCxnSpPr>
        <p:spPr>
          <a:xfrm>
            <a:off x="3287671" y="3067012"/>
            <a:ext cx="13962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3CFF84A1-B56D-A936-DD57-1E84A5A3B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030" y="2543348"/>
            <a:ext cx="3111884" cy="212314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7A48DD6-132C-63E1-74D3-0966552DD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551" y="4754338"/>
            <a:ext cx="4794363" cy="17807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99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首先：浏览器能执行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代码，依靠的是内核中的 </a:t>
            </a:r>
            <a:r>
              <a:rPr lang="en-US" altLang="zh-CN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V8 </a:t>
            </a: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C++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程序）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其次：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Node.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是基于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Chrome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V8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引擎进行封装（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运行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环境）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区别：都支持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ECMAScript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标准语法，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有独立的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API</a:t>
            </a: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环境没有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DOM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BOM 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等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为何能执行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5D0067B-9CE9-6313-5525-A86A3B561CAD}"/>
              </a:ext>
            </a:extLst>
          </p:cNvPr>
          <p:cNvGrpSpPr/>
          <p:nvPr/>
        </p:nvGrpSpPr>
        <p:grpSpPr>
          <a:xfrm>
            <a:off x="6027570" y="2490136"/>
            <a:ext cx="5926500" cy="3685592"/>
            <a:chOff x="6027570" y="2490136"/>
            <a:chExt cx="5926500" cy="368559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D9B5691-3241-9046-9166-FF0129EDC379}"/>
                </a:ext>
              </a:extLst>
            </p:cNvPr>
            <p:cNvSpPr/>
            <p:nvPr/>
          </p:nvSpPr>
          <p:spPr>
            <a:xfrm>
              <a:off x="6027570" y="2490136"/>
              <a:ext cx="3685592" cy="3685592"/>
            </a:xfrm>
            <a:prstGeom prst="ellipse">
              <a:avLst/>
            </a:prstGeom>
            <a:solidFill>
              <a:srgbClr val="FF505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cs typeface="+mn-ea"/>
                  <a:sym typeface="+mn-lt"/>
                </a:rPr>
                <a:t>浏览器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9217D6D-A786-C6B4-21C4-4263B4B097AC}"/>
                </a:ext>
              </a:extLst>
            </p:cNvPr>
            <p:cNvSpPr/>
            <p:nvPr/>
          </p:nvSpPr>
          <p:spPr>
            <a:xfrm>
              <a:off x="8268478" y="2490136"/>
              <a:ext cx="3685592" cy="3685592"/>
            </a:xfrm>
            <a:prstGeom prst="ellipse">
              <a:avLst/>
            </a:prstGeom>
            <a:solidFill>
              <a:srgbClr val="99CC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cs typeface="+mn-ea"/>
                  <a:sym typeface="+mn-lt"/>
                </a:rPr>
                <a:t>Node.js</a:t>
              </a: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16A659-540B-D51F-C4CC-7AA7E0AC6367}"/>
                </a:ext>
              </a:extLst>
            </p:cNvPr>
            <p:cNvSpPr txBox="1"/>
            <p:nvPr/>
          </p:nvSpPr>
          <p:spPr>
            <a:xfrm>
              <a:off x="6517129" y="3566968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document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1B088A-2D46-9CEC-12CE-4A58E17F2AC2}"/>
                </a:ext>
              </a:extLst>
            </p:cNvPr>
            <p:cNvSpPr txBox="1"/>
            <p:nvPr/>
          </p:nvSpPr>
          <p:spPr>
            <a:xfrm>
              <a:off x="6517129" y="3999372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window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1518AD0-2E26-E049-5BFC-721CBEDF367F}"/>
                </a:ext>
              </a:extLst>
            </p:cNvPr>
            <p:cNvSpPr txBox="1"/>
            <p:nvPr/>
          </p:nvSpPr>
          <p:spPr>
            <a:xfrm>
              <a:off x="6517127" y="4431776"/>
              <a:ext cx="1590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XMLHttpRequest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E0F0C70-A068-53FC-B983-AA78923C1375}"/>
                </a:ext>
              </a:extLst>
            </p:cNvPr>
            <p:cNvSpPr txBox="1"/>
            <p:nvPr/>
          </p:nvSpPr>
          <p:spPr>
            <a:xfrm>
              <a:off x="6526700" y="4871348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。。。。。。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869ACCE-B89E-80EF-8C3E-B8CA202142D8}"/>
                </a:ext>
              </a:extLst>
            </p:cNvPr>
            <p:cNvSpPr txBox="1"/>
            <p:nvPr/>
          </p:nvSpPr>
          <p:spPr>
            <a:xfrm>
              <a:off x="10591797" y="3552019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fs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D28345E-1FAF-E55F-6C6A-3CF04E23736E}"/>
                </a:ext>
              </a:extLst>
            </p:cNvPr>
            <p:cNvSpPr txBox="1"/>
            <p:nvPr/>
          </p:nvSpPr>
          <p:spPr>
            <a:xfrm>
              <a:off x="10591797" y="3984423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path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46E9AAB-0F57-B4D9-9562-3A2CA41EB2B6}"/>
                </a:ext>
              </a:extLst>
            </p:cNvPr>
            <p:cNvSpPr txBox="1"/>
            <p:nvPr/>
          </p:nvSpPr>
          <p:spPr>
            <a:xfrm>
              <a:off x="10592173" y="4410941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http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15C8C52-3B63-BEAF-57CC-2E48EF40271C}"/>
                </a:ext>
              </a:extLst>
            </p:cNvPr>
            <p:cNvSpPr txBox="1"/>
            <p:nvPr/>
          </p:nvSpPr>
          <p:spPr>
            <a:xfrm>
              <a:off x="10592173" y="4847544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。。。。。。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27A3D73-34B8-DDE4-8B5F-6A2DA019BFE7}"/>
                </a:ext>
              </a:extLst>
            </p:cNvPr>
            <p:cNvSpPr txBox="1"/>
            <p:nvPr/>
          </p:nvSpPr>
          <p:spPr>
            <a:xfrm>
              <a:off x="8421611" y="3409817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ECMAScript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8907AD2-2D92-4B10-2906-9A8086AE0DAD}"/>
                </a:ext>
              </a:extLst>
            </p:cNvPr>
            <p:cNvSpPr txBox="1"/>
            <p:nvPr/>
          </p:nvSpPr>
          <p:spPr>
            <a:xfrm>
              <a:off x="8649237" y="3792893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String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6BBEDC-91A8-5A2F-CBE8-F0B772F7C698}"/>
                </a:ext>
              </a:extLst>
            </p:cNvPr>
            <p:cNvSpPr txBox="1"/>
            <p:nvPr/>
          </p:nvSpPr>
          <p:spPr>
            <a:xfrm>
              <a:off x="8553649" y="4071408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Number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2664FC4-92F7-2E8B-25BE-4DF3679C518D}"/>
                </a:ext>
              </a:extLst>
            </p:cNvPr>
            <p:cNvSpPr txBox="1"/>
            <p:nvPr/>
          </p:nvSpPr>
          <p:spPr>
            <a:xfrm>
              <a:off x="8421419" y="4349923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setTimeout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95BF318-8870-C67B-79AD-81FA35C1285F}"/>
                </a:ext>
              </a:extLst>
            </p:cNvPr>
            <p:cNvSpPr txBox="1"/>
            <p:nvPr/>
          </p:nvSpPr>
          <p:spPr>
            <a:xfrm>
              <a:off x="8562483" y="4654476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console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376235-2ACA-1881-7522-4E149C80A4DE}"/>
                </a:ext>
              </a:extLst>
            </p:cNvPr>
            <p:cNvSpPr txBox="1"/>
            <p:nvPr/>
          </p:nvSpPr>
          <p:spPr>
            <a:xfrm>
              <a:off x="8558459" y="4929767"/>
              <a:ext cx="873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Promise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753A0C9-0735-7293-78F2-1F8EA46FA01E}"/>
                </a:ext>
              </a:extLst>
            </p:cNvPr>
            <p:cNvSpPr txBox="1"/>
            <p:nvPr/>
          </p:nvSpPr>
          <p:spPr>
            <a:xfrm>
              <a:off x="8636203" y="5193651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BEE79FE-49CD-D024-1433-A9D7F7E8EC2E}"/>
              </a:ext>
            </a:extLst>
          </p:cNvPr>
          <p:cNvGrpSpPr/>
          <p:nvPr/>
        </p:nvGrpSpPr>
        <p:grpSpPr>
          <a:xfrm>
            <a:off x="827711" y="3073298"/>
            <a:ext cx="2745914" cy="2620420"/>
            <a:chOff x="827711" y="3073298"/>
            <a:chExt cx="2745914" cy="262042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0FF6031-838B-802A-8BF7-3ED78D4A7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711" y="3073298"/>
              <a:ext cx="2745914" cy="2184793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CBDFC63-0BFB-D667-7327-85644CFC0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8449" y="4236885"/>
              <a:ext cx="466556" cy="473626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6D69BD-D1A3-0D9F-0C52-68F2036BE429}"/>
                </a:ext>
              </a:extLst>
            </p:cNvPr>
            <p:cNvSpPr txBox="1"/>
            <p:nvPr/>
          </p:nvSpPr>
          <p:spPr>
            <a:xfrm>
              <a:off x="1735888" y="5324386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F80B1DF-93FE-E76B-8856-40CFC3423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5888" y="3596081"/>
              <a:ext cx="929559" cy="790756"/>
            </a:xfrm>
            <a:prstGeom prst="rect">
              <a:avLst/>
            </a:prstGeom>
          </p:spPr>
        </p:pic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5088F978-1072-30CE-0910-3E4758D5245D}"/>
              </a:ext>
            </a:extLst>
          </p:cNvPr>
          <p:cNvSpPr/>
          <p:nvPr/>
        </p:nvSpPr>
        <p:spPr>
          <a:xfrm>
            <a:off x="3931069" y="3129258"/>
            <a:ext cx="1730513" cy="1700448"/>
          </a:xfrm>
          <a:prstGeom prst="rect">
            <a:avLst/>
          </a:prstGeom>
          <a:noFill/>
          <a:ln w="19050">
            <a:solidFill>
              <a:srgbClr val="32B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3491D06-CB19-2577-8B9D-A2ACC087D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375" y="3714113"/>
            <a:ext cx="623900" cy="530738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334516F-639E-CCF1-ED34-46F9509749ED}"/>
              </a:ext>
            </a:extLst>
          </p:cNvPr>
          <p:cNvSpPr txBox="1"/>
          <p:nvPr/>
        </p:nvSpPr>
        <p:spPr>
          <a:xfrm>
            <a:off x="4292068" y="49935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Node.js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79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要求：下载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node-v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16.19.0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.msi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安装程序（指定版本：为了兼容后期学习的项目）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安装过程：默认下一步即可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注释事项：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非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中文路径下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无需勾选自动安装其他配套软件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成功验证：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打开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cmd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终端，输入 </a:t>
            </a:r>
            <a:r>
              <a:rPr lang="en-US" altLang="zh-CN"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node -v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命令查看版本号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702038" lvl="1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如果有显示，则代表安装成功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安装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D9CAD-8815-E155-24B0-FB8BDECD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838" y="1519423"/>
            <a:ext cx="2667231" cy="57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B0127B-6A68-F9BB-5C38-BFC65D876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8"/>
          <a:stretch/>
        </p:blipFill>
        <p:spPr>
          <a:xfrm>
            <a:off x="6881501" y="2519265"/>
            <a:ext cx="4709568" cy="362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F9970C-6500-9D8E-8BB4-8DEAEDE64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6" y="4716537"/>
            <a:ext cx="3696020" cy="1425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20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Node.js</a:t>
            </a:r>
            <a:endParaRPr lang="zh-CN" altLang="en-US" sz="2000" b="0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7">
            <a:extLst>
              <a:ext uri="{FF2B5EF4-FFF2-40B4-BE49-F238E27FC236}">
                <a16:creationId xmlns:a16="http://schemas.microsoft.com/office/drawing/2014/main" id="{28D11B5A-2056-4099-D78D-ED89F4A22CE4}"/>
              </a:ext>
            </a:extLst>
          </p:cNvPr>
          <p:cNvSpPr txBox="1">
            <a:spLocks/>
          </p:cNvSpPr>
          <p:nvPr/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需求：新建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文件，并编写代码后，在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node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环境下执行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命令：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集成终端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中，输入 </a:t>
            </a:r>
            <a:r>
              <a:rPr lang="en-US" altLang="zh-CN" dirty="0"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node xxx.js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，回车即可执行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897DD9-CCAB-AFE5-382E-B70938D9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349" y="2883019"/>
            <a:ext cx="5860288" cy="2225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76B332-6595-E2E5-9557-303EB36D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88" y="2883019"/>
            <a:ext cx="4253406" cy="1455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41449CD-4EDE-B152-B4D5-398FFE3F03A0}"/>
              </a:ext>
            </a:extLst>
          </p:cNvPr>
          <p:cNvSpPr/>
          <p:nvPr/>
        </p:nvSpPr>
        <p:spPr>
          <a:xfrm>
            <a:off x="9713171" y="3429000"/>
            <a:ext cx="737116" cy="247261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2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有什么用？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编写后端程序：提供数据和网页资源等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前端工程化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：翻译压缩整合代码等，提高开发效率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为何能执行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基于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Chrome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的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V8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引擎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封装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与浏览器环境的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最大区别？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环境中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没有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BOM </a:t>
            </a:r>
            <a:r>
              <a:rPr lang="zh-CN" altLang="en-US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DOM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，但也是用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语法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如何执行代码？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VSCode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终端中输入：</a:t>
            </a:r>
            <a:r>
              <a:rPr lang="en-US" altLang="zh-CN" sz="1600" b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node xxx.js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回车即可执行（注意路径）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6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模块：类似插件，封装了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方法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属性</a:t>
            </a:r>
            <a:endParaRPr lang="en-US" altLang="zh-CN">
              <a:solidFill>
                <a:srgbClr val="AD2A26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模块：封装了与本机文件系统进行交互的，方法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属性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语法：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加载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fs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写入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读取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fs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读写文件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2DA69-265E-7DFD-346E-C4FB637A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72" y="3527401"/>
            <a:ext cx="4389500" cy="952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D4D151-9778-CF53-CBA6-352B510D5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72" y="2705734"/>
            <a:ext cx="5402854" cy="597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0897B3-0EBE-9B94-06F2-02DA0199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372" y="4727811"/>
            <a:ext cx="3772227" cy="11659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57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Node.js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代码中，相对路径是根据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终端所在路径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来查找的，可能无法找到你想要的文件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path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路径处理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3B3738-8537-048E-2FF2-DC121927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22" y="2181217"/>
            <a:ext cx="7313602" cy="2126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F7FC6F-4565-E355-7F72-858AEAF9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23" y="4210463"/>
            <a:ext cx="7313602" cy="2283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0995899-FAF3-9499-6D59-6A21A724C54B}"/>
              </a:ext>
            </a:extLst>
          </p:cNvPr>
          <p:cNvSpPr/>
          <p:nvPr/>
        </p:nvSpPr>
        <p:spPr>
          <a:xfrm>
            <a:off x="3601620" y="3333363"/>
            <a:ext cx="1035694" cy="243300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AD863D-D183-116F-13E6-F3E926FAA546}"/>
              </a:ext>
            </a:extLst>
          </p:cNvPr>
          <p:cNvSpPr/>
          <p:nvPr/>
        </p:nvSpPr>
        <p:spPr>
          <a:xfrm>
            <a:off x="7728860" y="4960652"/>
            <a:ext cx="1424471" cy="208508"/>
          </a:xfrm>
          <a:prstGeom prst="rect">
            <a:avLst/>
          </a:prstGeom>
          <a:noFill/>
          <a:ln w="28575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0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zk3xmzx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tzk3xmzx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zk3xmzx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64014</TotalTime>
  <Words>1385</Words>
  <Application>Microsoft Office PowerPoint</Application>
  <PresentationFormat>宽屏</PresentationFormat>
  <Paragraphs>209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Node.js 入门</vt:lpstr>
      <vt:lpstr>PowerPoint 演示文稿</vt:lpstr>
      <vt:lpstr>什么是 Node.js？</vt:lpstr>
      <vt:lpstr>Node.js 为何能执行 JS？</vt:lpstr>
      <vt:lpstr>Node.js 安装</vt:lpstr>
      <vt:lpstr>使用 Node.js</vt:lpstr>
      <vt:lpstr>PowerPoint 演示文稿</vt:lpstr>
      <vt:lpstr>fs 模块 - 读写文件</vt:lpstr>
      <vt:lpstr>path 模块 - 路径处理</vt:lpstr>
      <vt:lpstr>path 模块 - 路径处理</vt:lpstr>
      <vt:lpstr>案例 - 压缩前端 html</vt:lpstr>
      <vt:lpstr>案例 - 压缩前端 JS</vt:lpstr>
      <vt:lpstr>URL 中的端口号</vt:lpstr>
      <vt:lpstr>URL 中的端口号</vt:lpstr>
      <vt:lpstr>PowerPoint 演示文稿</vt:lpstr>
      <vt:lpstr>http 模块-创建 Web 服务</vt:lpstr>
      <vt:lpstr>Web 服务-支持中文字符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5078</cp:revision>
  <dcterms:created xsi:type="dcterms:W3CDTF">2020-03-31T02:23:27Z</dcterms:created>
  <dcterms:modified xsi:type="dcterms:W3CDTF">2023-04-20T09:09:36Z</dcterms:modified>
</cp:coreProperties>
</file>