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71" r:id="rId3"/>
  </p:sldMasterIdLst>
  <p:notesMasterIdLst>
    <p:notesMasterId r:id="rId40"/>
  </p:notesMasterIdLst>
  <p:handoutMasterIdLst>
    <p:handoutMasterId r:id="rId41"/>
  </p:handoutMasterIdLst>
  <p:sldIdLst>
    <p:sldId id="585" r:id="rId4"/>
    <p:sldId id="1010" r:id="rId5"/>
    <p:sldId id="935" r:id="rId6"/>
    <p:sldId id="936" r:id="rId7"/>
    <p:sldId id="1000" r:id="rId8"/>
    <p:sldId id="939" r:id="rId9"/>
    <p:sldId id="1011" r:id="rId10"/>
    <p:sldId id="1012" r:id="rId11"/>
    <p:sldId id="1015" r:id="rId12"/>
    <p:sldId id="1014" r:id="rId13"/>
    <p:sldId id="1016" r:id="rId14"/>
    <p:sldId id="1017" r:id="rId15"/>
    <p:sldId id="943" r:id="rId16"/>
    <p:sldId id="1019" r:id="rId17"/>
    <p:sldId id="1018" r:id="rId18"/>
    <p:sldId id="1004" r:id="rId19"/>
    <p:sldId id="1006" r:id="rId20"/>
    <p:sldId id="1020" r:id="rId21"/>
    <p:sldId id="1021" r:id="rId22"/>
    <p:sldId id="1022" r:id="rId23"/>
    <p:sldId id="1024" r:id="rId24"/>
    <p:sldId id="1025" r:id="rId25"/>
    <p:sldId id="1026" r:id="rId26"/>
    <p:sldId id="1027" r:id="rId27"/>
    <p:sldId id="1028" r:id="rId28"/>
    <p:sldId id="1029" r:id="rId29"/>
    <p:sldId id="1030" r:id="rId30"/>
    <p:sldId id="961" r:id="rId31"/>
    <p:sldId id="985" r:id="rId32"/>
    <p:sldId id="1033" r:id="rId33"/>
    <p:sldId id="1032" r:id="rId34"/>
    <p:sldId id="1034" r:id="rId35"/>
    <p:sldId id="1036" r:id="rId36"/>
    <p:sldId id="1038" r:id="rId37"/>
    <p:sldId id="1031" r:id="rId38"/>
    <p:sldId id="264" r:id="rId39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FF"/>
    <a:srgbClr val="9BBB59"/>
    <a:srgbClr val="1E1E1E"/>
    <a:srgbClr val="C0504D"/>
    <a:srgbClr val="252526"/>
    <a:srgbClr val="F79646"/>
    <a:srgbClr val="FCFCFC"/>
    <a:srgbClr val="4BACC6"/>
    <a:srgbClr val="59B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F8AE4-3348-403E-9D39-5AB5D02406A9}" v="541" dt="2022-11-10T06:51:35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7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7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鹏 蒋" userId="5d4553c9846da00e" providerId="LiveId" clId="{4A8F8AE4-3348-403E-9D39-5AB5D02406A9}"/>
    <pc:docChg chg="undo redo custSel addSld delSld modSld modSection">
      <pc:chgData name="鹏 蒋" userId="5d4553c9846da00e" providerId="LiveId" clId="{4A8F8AE4-3348-403E-9D39-5AB5D02406A9}" dt="2022-11-10T06:51:35.172" v="816" actId="20577"/>
      <pc:docMkLst>
        <pc:docMk/>
      </pc:docMkLst>
      <pc:sldChg chg="modSp mod">
        <pc:chgData name="鹏 蒋" userId="5d4553c9846da00e" providerId="LiveId" clId="{4A8F8AE4-3348-403E-9D39-5AB5D02406A9}" dt="2022-11-10T01:53:28.099" v="4" actId="20577"/>
        <pc:sldMkLst>
          <pc:docMk/>
          <pc:sldMk cId="0" sldId="585"/>
        </pc:sldMkLst>
        <pc:spChg chg="mod">
          <ac:chgData name="鹏 蒋" userId="5d4553c9846da00e" providerId="LiveId" clId="{4A8F8AE4-3348-403E-9D39-5AB5D02406A9}" dt="2022-11-10T01:53:28.099" v="4" actId="20577"/>
          <ac:spMkLst>
            <pc:docMk/>
            <pc:sldMk cId="0" sldId="585"/>
            <ac:spMk id="2" creationId="{00000000-0000-0000-0000-000000000000}"/>
          </ac:spMkLst>
        </pc:spChg>
      </pc:sldChg>
      <pc:sldChg chg="addSp delSp modSp mod addAnim delAnim modAnim">
        <pc:chgData name="鹏 蒋" userId="5d4553c9846da00e" providerId="LiveId" clId="{4A8F8AE4-3348-403E-9D39-5AB5D02406A9}" dt="2022-11-10T06:50:42.436" v="811" actId="1076"/>
        <pc:sldMkLst>
          <pc:docMk/>
          <pc:sldMk cId="2681317697" sldId="1109"/>
        </pc:sldMkLst>
        <pc:spChg chg="mod">
          <ac:chgData name="鹏 蒋" userId="5d4553c9846da00e" providerId="LiveId" clId="{4A8F8AE4-3348-403E-9D39-5AB5D02406A9}" dt="2022-11-10T06:49:05.272" v="793" actId="20577"/>
          <ac:spMkLst>
            <pc:docMk/>
            <pc:sldMk cId="2681317697" sldId="1109"/>
            <ac:spMk id="6" creationId="{00000000-0000-0000-0000-000000000000}"/>
          </ac:spMkLst>
        </pc:spChg>
        <pc:spChg chg="add mod">
          <ac:chgData name="鹏 蒋" userId="5d4553c9846da00e" providerId="LiveId" clId="{4A8F8AE4-3348-403E-9D39-5AB5D02406A9}" dt="2022-11-10T06:37:12.781" v="577" actId="1076"/>
          <ac:spMkLst>
            <pc:docMk/>
            <pc:sldMk cId="2681317697" sldId="1109"/>
            <ac:spMk id="11" creationId="{D934844C-F8B6-710D-DA4F-4EFE30791F48}"/>
          </ac:spMkLst>
        </pc:spChg>
        <pc:picChg chg="add mod">
          <ac:chgData name="鹏 蒋" userId="5d4553c9846da00e" providerId="LiveId" clId="{4A8F8AE4-3348-403E-9D39-5AB5D02406A9}" dt="2022-11-10T06:50:40.431" v="810" actId="1076"/>
          <ac:picMkLst>
            <pc:docMk/>
            <pc:sldMk cId="2681317697" sldId="1109"/>
            <ac:picMk id="3" creationId="{E6DEE0D3-3368-D90C-08E0-57B8D6CD8C80}"/>
          </ac:picMkLst>
        </pc:picChg>
        <pc:picChg chg="del">
          <ac:chgData name="鹏 蒋" userId="5d4553c9846da00e" providerId="LiveId" clId="{4A8F8AE4-3348-403E-9D39-5AB5D02406A9}" dt="2022-11-10T01:58:57.388" v="68" actId="478"/>
          <ac:picMkLst>
            <pc:docMk/>
            <pc:sldMk cId="2681317697" sldId="1109"/>
            <ac:picMk id="4" creationId="{00000000-0000-0000-0000-000000000000}"/>
          </ac:picMkLst>
        </pc:picChg>
        <pc:picChg chg="del">
          <ac:chgData name="鹏 蒋" userId="5d4553c9846da00e" providerId="LiveId" clId="{4A8F8AE4-3348-403E-9D39-5AB5D02406A9}" dt="2022-11-10T01:58:57.009" v="67" actId="478"/>
          <ac:picMkLst>
            <pc:docMk/>
            <pc:sldMk cId="2681317697" sldId="1109"/>
            <ac:picMk id="7" creationId="{00000000-0000-0000-0000-000000000000}"/>
          </ac:picMkLst>
        </pc:picChg>
        <pc:picChg chg="add mod">
          <ac:chgData name="鹏 蒋" userId="5d4553c9846da00e" providerId="LiveId" clId="{4A8F8AE4-3348-403E-9D39-5AB5D02406A9}" dt="2022-11-10T06:50:42.436" v="811" actId="1076"/>
          <ac:picMkLst>
            <pc:docMk/>
            <pc:sldMk cId="2681317697" sldId="1109"/>
            <ac:picMk id="10" creationId="{A159DD4E-9C39-73D6-22B6-0F48B70ECEAA}"/>
          </ac:picMkLst>
        </pc:picChg>
        <pc:picChg chg="del">
          <ac:chgData name="鹏 蒋" userId="5d4553c9846da00e" providerId="LiveId" clId="{4A8F8AE4-3348-403E-9D39-5AB5D02406A9}" dt="2022-11-10T01:58:58.377" v="70" actId="478"/>
          <ac:picMkLst>
            <pc:docMk/>
            <pc:sldMk cId="2681317697" sldId="1109"/>
            <ac:picMk id="12" creationId="{00000000-0000-0000-0000-000000000000}"/>
          </ac:picMkLst>
        </pc:picChg>
        <pc:cxnChg chg="del">
          <ac:chgData name="鹏 蒋" userId="5d4553c9846da00e" providerId="LiveId" clId="{4A8F8AE4-3348-403E-9D39-5AB5D02406A9}" dt="2022-11-10T01:58:58.053" v="69" actId="478"/>
          <ac:cxnSpMkLst>
            <pc:docMk/>
            <pc:sldMk cId="2681317697" sldId="1109"/>
            <ac:cxnSpMk id="9" creationId="{00000000-0000-0000-0000-000000000000}"/>
          </ac:cxnSpMkLst>
        </pc:cxnChg>
      </pc:sldChg>
      <pc:sldChg chg="addSp delSp modSp add mod addAnim delAnim modAnim">
        <pc:chgData name="鹏 蒋" userId="5d4553c9846da00e" providerId="LiveId" clId="{4A8F8AE4-3348-403E-9D39-5AB5D02406A9}" dt="2022-11-10T06:51:35.172" v="816" actId="20577"/>
        <pc:sldMkLst>
          <pc:docMk/>
          <pc:sldMk cId="3671959199" sldId="1110"/>
        </pc:sldMkLst>
        <pc:spChg chg="mod">
          <ac:chgData name="鹏 蒋" userId="5d4553c9846da00e" providerId="LiveId" clId="{4A8F8AE4-3348-403E-9D39-5AB5D02406A9}" dt="2022-11-10T06:51:35.172" v="816" actId="20577"/>
          <ac:spMkLst>
            <pc:docMk/>
            <pc:sldMk cId="3671959199" sldId="1110"/>
            <ac:spMk id="6" creationId="{00000000-0000-0000-0000-000000000000}"/>
          </ac:spMkLst>
        </pc:spChg>
        <pc:spChg chg="del mod">
          <ac:chgData name="鹏 蒋" userId="5d4553c9846da00e" providerId="LiveId" clId="{4A8F8AE4-3348-403E-9D39-5AB5D02406A9}" dt="2022-11-10T03:26:22.072" v="291" actId="478"/>
          <ac:spMkLst>
            <pc:docMk/>
            <pc:sldMk cId="3671959199" sldId="1110"/>
            <ac:spMk id="11" creationId="{D934844C-F8B6-710D-DA4F-4EFE30791F48}"/>
          </ac:spMkLst>
        </pc:spChg>
        <pc:spChg chg="add mod">
          <ac:chgData name="鹏 蒋" userId="5d4553c9846da00e" providerId="LiveId" clId="{4A8F8AE4-3348-403E-9D39-5AB5D02406A9}" dt="2022-11-10T06:49:35.848" v="804"/>
          <ac:spMkLst>
            <pc:docMk/>
            <pc:sldMk cId="3671959199" sldId="1110"/>
            <ac:spMk id="42" creationId="{80A8FEB3-1BA8-E89E-259A-3FF6B424E24D}"/>
          </ac:spMkLst>
        </pc:sp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3" creationId="{E6DEE0D3-3368-D90C-08E0-57B8D6CD8C80}"/>
          </ac:picMkLst>
        </pc:picChg>
        <pc:picChg chg="add mod">
          <ac:chgData name="鹏 蒋" userId="5d4553c9846da00e" providerId="LiveId" clId="{4A8F8AE4-3348-403E-9D39-5AB5D02406A9}" dt="2022-11-10T06:51:05.634" v="812" actId="1076"/>
          <ac:picMkLst>
            <pc:docMk/>
            <pc:sldMk cId="3671959199" sldId="1110"/>
            <ac:picMk id="4" creationId="{93BCED1E-46A2-E11C-2169-6893395B66AC}"/>
          </ac:picMkLst>
        </pc:picChg>
        <pc:picChg chg="add del mod">
          <ac:chgData name="鹏 蒋" userId="5d4553c9846da00e" providerId="LiveId" clId="{4A8F8AE4-3348-403E-9D39-5AB5D02406A9}" dt="2022-11-10T03:33:39.375" v="324" actId="22"/>
          <ac:picMkLst>
            <pc:docMk/>
            <pc:sldMk cId="3671959199" sldId="1110"/>
            <ac:picMk id="8" creationId="{4EDB8DED-1A45-90DD-081F-10E4E48D2861}"/>
          </ac:picMkLst>
        </pc:pic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10" creationId="{A159DD4E-9C39-73D6-22B6-0F48B70ECEAA}"/>
          </ac:picMkLst>
        </pc:picChg>
        <pc:picChg chg="add mod">
          <ac:chgData name="鹏 蒋" userId="5d4553c9846da00e" providerId="LiveId" clId="{4A8F8AE4-3348-403E-9D39-5AB5D02406A9}" dt="2022-11-10T06:51:09.616" v="813" actId="1076"/>
          <ac:picMkLst>
            <pc:docMk/>
            <pc:sldMk cId="3671959199" sldId="1110"/>
            <ac:picMk id="12" creationId="{8C0C1854-7D8C-3C28-6896-9B3141D2CE69}"/>
          </ac:picMkLst>
        </pc:picChg>
        <pc:picChg chg="add del mod">
          <ac:chgData name="鹏 蒋" userId="5d4553c9846da00e" providerId="LiveId" clId="{4A8F8AE4-3348-403E-9D39-5AB5D02406A9}" dt="2022-11-10T03:34:13.887" v="332" actId="478"/>
          <ac:picMkLst>
            <pc:docMk/>
            <pc:sldMk cId="3671959199" sldId="1110"/>
            <ac:picMk id="14" creationId="{FE9AFD3E-276B-9F46-0A8D-9E3FE890F3A3}"/>
          </ac:picMkLst>
        </pc:picChg>
        <pc:picChg chg="add del mod">
          <ac:chgData name="鹏 蒋" userId="5d4553c9846da00e" providerId="LiveId" clId="{4A8F8AE4-3348-403E-9D39-5AB5D02406A9}" dt="2022-11-10T04:11:19.145" v="558" actId="478"/>
          <ac:picMkLst>
            <pc:docMk/>
            <pc:sldMk cId="3671959199" sldId="1110"/>
            <ac:picMk id="16" creationId="{F77E5763-4633-1EED-587E-717EA33665A9}"/>
          </ac:picMkLst>
        </pc:picChg>
        <pc:picChg chg="add del mod">
          <ac:chgData name="鹏 蒋" userId="5d4553c9846da00e" providerId="LiveId" clId="{4A8F8AE4-3348-403E-9D39-5AB5D02406A9}" dt="2022-11-10T04:11:29.095" v="565" actId="478"/>
          <ac:picMkLst>
            <pc:docMk/>
            <pc:sldMk cId="3671959199" sldId="1110"/>
            <ac:picMk id="18" creationId="{F7D7D61D-8016-E11C-ADCB-166617762E5D}"/>
          </ac:picMkLst>
        </pc:picChg>
        <pc:picChg chg="add del mod">
          <ac:chgData name="鹏 蒋" userId="5d4553c9846da00e" providerId="LiveId" clId="{4A8F8AE4-3348-403E-9D39-5AB5D02406A9}" dt="2022-11-10T03:35:41.606" v="339" actId="478"/>
          <ac:picMkLst>
            <pc:docMk/>
            <pc:sldMk cId="3671959199" sldId="1110"/>
            <ac:picMk id="20" creationId="{94E37743-0E88-D5F8-F571-AF28C0F9BDF4}"/>
          </ac:picMkLst>
        </pc:picChg>
        <pc:picChg chg="add del mod">
          <ac:chgData name="鹏 蒋" userId="5d4553c9846da00e" providerId="LiveId" clId="{4A8F8AE4-3348-403E-9D39-5AB5D02406A9}" dt="2022-11-10T04:11:43.258" v="571" actId="478"/>
          <ac:picMkLst>
            <pc:docMk/>
            <pc:sldMk cId="3671959199" sldId="1110"/>
            <ac:picMk id="22" creationId="{0567988E-6486-EA94-A888-8F83B006A452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4" creationId="{9721AC4A-9079-0230-3B45-16545DEC3CFA}"/>
          </ac:picMkLst>
        </pc:picChg>
        <pc:picChg chg="add mo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6" creationId="{EC984182-616D-A44A-D0E2-F8A31DE0A7C9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44" creationId="{270A2359-88B9-F361-5495-70B15F541771}"/>
          </ac:picMkLst>
        </pc:picChg>
        <pc:cxnChg chg="add mod">
          <ac:chgData name="鹏 蒋" userId="5d4553c9846da00e" providerId="LiveId" clId="{4A8F8AE4-3348-403E-9D39-5AB5D02406A9}" dt="2022-11-10T06:51:17.065" v="815" actId="14100"/>
          <ac:cxnSpMkLst>
            <pc:docMk/>
            <pc:sldMk cId="3671959199" sldId="1110"/>
            <ac:cxnSpMk id="28" creationId="{41754ACB-BEAF-DB00-D4FF-84CA33D96CF1}"/>
          </ac:cxnSpMkLst>
        </pc:cxnChg>
        <pc:cxnChg chg="add del mod">
          <ac:chgData name="鹏 蒋" userId="5d4553c9846da00e" providerId="LiveId" clId="{4A8F8AE4-3348-403E-9D39-5AB5D02406A9}" dt="2022-11-10T06:47:34.409" v="744" actId="1038"/>
          <ac:cxnSpMkLst>
            <pc:docMk/>
            <pc:sldMk cId="3671959199" sldId="1110"/>
            <ac:cxnSpMk id="38" creationId="{05197D86-85B4-95B1-86DE-7C9797BDE611}"/>
          </ac:cxnSpMkLst>
        </pc:cxnChg>
      </pc:sldChg>
      <pc:sldChg chg="add del">
        <pc:chgData name="鹏 蒋" userId="5d4553c9846da00e" providerId="LiveId" clId="{4A8F8AE4-3348-403E-9D39-5AB5D02406A9}" dt="2022-11-10T06:45:56.731" v="724" actId="47"/>
        <pc:sldMkLst>
          <pc:docMk/>
          <pc:sldMk cId="278069539" sldId="11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4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23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0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86509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小结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2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530" y="2083345"/>
            <a:ext cx="10264140" cy="1158875"/>
          </a:xfrm>
        </p:spPr>
        <p:txBody>
          <a:bodyPr/>
          <a:lstStyle/>
          <a:p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核心技术与实战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D4D2C4-904A-42F3-2BB9-D14879095E33}"/>
              </a:ext>
            </a:extLst>
          </p:cNvPr>
          <p:cNvSpPr txBox="1"/>
          <p:nvPr/>
        </p:nvSpPr>
        <p:spPr>
          <a:xfrm>
            <a:off x="4973934" y="3615781"/>
            <a:ext cx="407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day06</a:t>
            </a:r>
            <a:endParaRPr lang="zh-CN" altLang="en-US" sz="5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647F50C-358E-2804-2124-60D29846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94" y="3780077"/>
            <a:ext cx="2895851" cy="2743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B85C77-47EA-7D8A-D1B9-6D1A88AA9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50" y="4111637"/>
            <a:ext cx="4359018" cy="2446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35964" y="1772196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 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查询参数传参</a:t>
            </a:r>
            <a:endParaRPr kumimoji="1"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① 语法</a:t>
            </a:r>
            <a:r>
              <a:rPr kumimoji="1" lang="zh-CN" altLang="en-US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格式如下</a:t>
            </a:r>
            <a:endParaRPr kumimoji="1" lang="en-US" altLang="zh-CN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35635" lvl="1" indent="-276225"/>
            <a:r>
              <a:rPr kumimoji="1"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to="/</a:t>
            </a:r>
            <a:r>
              <a:rPr kumimoji="1"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</a:t>
            </a:r>
            <a:r>
              <a:rPr kumimoji="1"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r>
              <a:rPr kumimoji="1"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参数名</a:t>
            </a:r>
            <a:r>
              <a:rPr kumimoji="1"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1"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② 对应</a:t>
            </a:r>
            <a:r>
              <a:rPr kumimoji="1" lang="zh-CN" altLang="en-US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页面组件接收传递过来的值</a:t>
            </a:r>
            <a:endParaRPr kumimoji="1" lang="en-US" altLang="zh-CN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35635" lvl="1" indent="-276225"/>
            <a:r>
              <a:rPr kumimoji="1"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$route.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query.</a:t>
            </a:r>
            <a:r>
              <a:rPr kumimoji="1"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参数名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6915" y="866229"/>
            <a:ext cx="10720800" cy="517190"/>
          </a:xfrm>
        </p:spPr>
        <p:txBody>
          <a:bodyPr/>
          <a:lstStyle/>
          <a:p>
            <a:r>
              <a:rPr lang="en-US" altLang="zh-CN">
                <a:sym typeface="+mn-ea"/>
              </a:rPr>
              <a:t>声明式导航 - 跳转传参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35964" y="1400154"/>
            <a:ext cx="3324759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目标：在跳转路由时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进行传值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2F74CE-862B-A106-4D26-2A666EC0D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750" y="1020872"/>
            <a:ext cx="4541269" cy="2104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6CF78EE-6E76-7D81-49A3-12B7F748BCD2}"/>
              </a:ext>
            </a:extLst>
          </p:cNvPr>
          <p:cNvCxnSpPr>
            <a:cxnSpLocks/>
          </p:cNvCxnSpPr>
          <p:nvPr/>
        </p:nvCxnSpPr>
        <p:spPr>
          <a:xfrm>
            <a:off x="6873073" y="2723104"/>
            <a:ext cx="964186" cy="100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C6D62F0-CBB0-5838-21ED-AE709E10D735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7194620" y="4066026"/>
            <a:ext cx="733764" cy="29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AA69934-E688-E73F-B015-20F19875CF29}"/>
              </a:ext>
            </a:extLst>
          </p:cNvPr>
          <p:cNvSpPr/>
          <p:nvPr/>
        </p:nvSpPr>
        <p:spPr>
          <a:xfrm>
            <a:off x="7318784" y="3762064"/>
            <a:ext cx="1219200" cy="3039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2E2DAD-6AB5-B256-CCC2-4DC9AD84CE65}"/>
              </a:ext>
            </a:extLst>
          </p:cNvPr>
          <p:cNvSpPr/>
          <p:nvPr/>
        </p:nvSpPr>
        <p:spPr>
          <a:xfrm>
            <a:off x="6506712" y="2450711"/>
            <a:ext cx="772049" cy="29205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C08A07F-4520-27B4-9347-E0BD55D411F0}"/>
              </a:ext>
            </a:extLst>
          </p:cNvPr>
          <p:cNvSpPr/>
          <p:nvPr/>
        </p:nvSpPr>
        <p:spPr>
          <a:xfrm>
            <a:off x="6759623" y="4304560"/>
            <a:ext cx="772049" cy="29205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263A88-97EA-C0F8-EAF6-D68B9C1B3A63}"/>
              </a:ext>
            </a:extLst>
          </p:cNvPr>
          <p:cNvSpPr txBox="1"/>
          <p:nvPr/>
        </p:nvSpPr>
        <p:spPr>
          <a:xfrm>
            <a:off x="7194620" y="4315091"/>
            <a:ext cx="2391508" cy="318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635" lvl="1" indent="-276225"/>
            <a:r>
              <a:rPr kumimoji="1"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$route.query.words</a:t>
            </a:r>
            <a:endParaRPr kumimoji="1"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B0408B-45CD-91B3-AA16-DA52EA7CC077}"/>
              </a:ext>
            </a:extLst>
          </p:cNvPr>
          <p:cNvSpPr txBox="1"/>
          <p:nvPr/>
        </p:nvSpPr>
        <p:spPr>
          <a:xfrm>
            <a:off x="6759623" y="2750318"/>
            <a:ext cx="34393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635" lvl="1" indent="-276225"/>
            <a:r>
              <a:rPr kumimoji="1"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to="/search?words=</a:t>
            </a:r>
            <a:r>
              <a:rPr kumimoji="1"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黑马程序员</a:t>
            </a:r>
            <a:r>
              <a:rPr kumimoji="1"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endParaRPr kumimoji="1"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62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4218BB-50C1-6A26-DBE4-BDD9749D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750" y="4111637"/>
            <a:ext cx="4359018" cy="2446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35964" y="1772196"/>
            <a:ext cx="10749598" cy="47856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 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动态路由传参</a:t>
            </a:r>
            <a:endParaRPr kumimoji="1"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① 配置动态路由</a:t>
            </a:r>
            <a:endParaRPr kumimoji="1"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配置导航链接</a:t>
            </a:r>
            <a:endParaRPr kumimoji="1" lang="en-US" altLang="zh-CN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35635" lvl="1" indent="-276225"/>
            <a:r>
              <a:rPr kumimoji="1"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to="/path</a:t>
            </a:r>
            <a:r>
              <a:rPr kumimoji="1"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1"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参数值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③ 对应</a:t>
            </a:r>
            <a:r>
              <a:rPr kumimoji="1" lang="zh-CN" altLang="en-US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页面组件接收传递过来的值</a:t>
            </a:r>
            <a:endParaRPr kumimoji="1" lang="en-US" altLang="zh-CN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35635" lvl="1" indent="-276225"/>
            <a:r>
              <a:rPr kumimoji="1"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</a:t>
            </a:r>
            <a:r>
              <a:rPr kumimoji="1"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route.</a:t>
            </a:r>
            <a:r>
              <a:rPr kumimoji="1"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params.</a:t>
            </a:r>
            <a:r>
              <a:rPr kumimoji="1"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参数名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6915" y="866229"/>
            <a:ext cx="10720800" cy="517190"/>
          </a:xfrm>
        </p:spPr>
        <p:txBody>
          <a:bodyPr/>
          <a:lstStyle/>
          <a:p>
            <a:r>
              <a:rPr lang="en-US" altLang="zh-CN">
                <a:sym typeface="+mn-ea"/>
              </a:rPr>
              <a:t>声明式导航 - 跳转传参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35964" y="1400154"/>
            <a:ext cx="3324759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目标：在跳转路由时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进行传值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2F74CE-862B-A106-4D26-2A666EC0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50" y="1020872"/>
            <a:ext cx="4541269" cy="2104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6CF78EE-6E76-7D81-49A3-12B7F748BCD2}"/>
              </a:ext>
            </a:extLst>
          </p:cNvPr>
          <p:cNvCxnSpPr>
            <a:cxnSpLocks/>
          </p:cNvCxnSpPr>
          <p:nvPr/>
        </p:nvCxnSpPr>
        <p:spPr>
          <a:xfrm>
            <a:off x="6873073" y="2723104"/>
            <a:ext cx="947583" cy="736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C2E2DAD-6AB5-B256-CCC2-4DC9AD84CE65}"/>
              </a:ext>
            </a:extLst>
          </p:cNvPr>
          <p:cNvSpPr/>
          <p:nvPr/>
        </p:nvSpPr>
        <p:spPr>
          <a:xfrm>
            <a:off x="6506712" y="2450711"/>
            <a:ext cx="772049" cy="29205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C08A07F-4520-27B4-9347-E0BD55D411F0}"/>
              </a:ext>
            </a:extLst>
          </p:cNvPr>
          <p:cNvSpPr/>
          <p:nvPr/>
        </p:nvSpPr>
        <p:spPr>
          <a:xfrm>
            <a:off x="6759623" y="4304560"/>
            <a:ext cx="772049" cy="29205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A7DB8A-76F1-B9EC-2CF7-F721576D7054}"/>
              </a:ext>
            </a:extLst>
          </p:cNvPr>
          <p:cNvSpPr txBox="1"/>
          <p:nvPr/>
        </p:nvSpPr>
        <p:spPr>
          <a:xfrm>
            <a:off x="1235656" y="2596739"/>
            <a:ext cx="3880199" cy="2090261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router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VueRouter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routes: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  ...,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'/search/:words'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Search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6C1063-AAE8-B686-FF00-CC5394CA93C2}"/>
              </a:ext>
            </a:extLst>
          </p:cNvPr>
          <p:cNvSpPr txBox="1"/>
          <p:nvPr/>
        </p:nvSpPr>
        <p:spPr>
          <a:xfrm>
            <a:off x="6955816" y="2740861"/>
            <a:ext cx="34393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635" lvl="1" indent="-276225"/>
            <a:r>
              <a:rPr kumimoji="1"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to="/search/</a:t>
            </a:r>
            <a:r>
              <a:rPr kumimoji="1"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黑马程序员</a:t>
            </a:r>
            <a:r>
              <a:rPr kumimoji="1"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endParaRPr kumimoji="1"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122A333-E59C-535A-A94D-605F7D9EE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122" y="3528949"/>
            <a:ext cx="2979678" cy="373412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AA69934-E688-E73F-B015-20F19875CF29}"/>
              </a:ext>
            </a:extLst>
          </p:cNvPr>
          <p:cNvSpPr/>
          <p:nvPr/>
        </p:nvSpPr>
        <p:spPr>
          <a:xfrm>
            <a:off x="6892735" y="3577602"/>
            <a:ext cx="1533509" cy="25531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C6D62F0-CBB0-5838-21ED-AE709E10D735}"/>
              </a:ext>
            </a:extLst>
          </p:cNvPr>
          <p:cNvCxnSpPr>
            <a:cxnSpLocks/>
          </p:cNvCxnSpPr>
          <p:nvPr/>
        </p:nvCxnSpPr>
        <p:spPr>
          <a:xfrm flipH="1">
            <a:off x="7194620" y="3848277"/>
            <a:ext cx="626036" cy="508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2CB0D4A-6D2A-40AF-4A8D-CBA0A61DDFC9}"/>
              </a:ext>
            </a:extLst>
          </p:cNvPr>
          <p:cNvSpPr txBox="1"/>
          <p:nvPr/>
        </p:nvSpPr>
        <p:spPr>
          <a:xfrm>
            <a:off x="7194620" y="4315091"/>
            <a:ext cx="2391508" cy="318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635" lvl="1" indent="-276225"/>
            <a:r>
              <a:rPr kumimoji="1"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$route.params.words</a:t>
            </a:r>
            <a:endParaRPr kumimoji="1"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1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1" grpId="0" animBg="1"/>
      <p:bldP spid="12" grpId="0"/>
      <p:bldP spid="25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D8008C4-D80B-B0E0-BDFD-77917C492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两种传参方式的区别</a:t>
            </a:r>
            <a:endParaRPr kumimoji="1"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查询参数传参  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比较适合传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多个参数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跳转：</a:t>
            </a:r>
            <a:r>
              <a:rPr kumimoji="1"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to="/path</a:t>
            </a:r>
            <a:r>
              <a:rPr kumimoji="1"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r>
              <a:rPr kumimoji="1"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参数名</a:t>
            </a:r>
            <a:r>
              <a:rPr kumimoji="1"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kumimoji="1"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kumimoji="1"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</a:t>
            </a:r>
            <a:r>
              <a:rPr kumimoji="1"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参数名</a:t>
            </a:r>
            <a:r>
              <a:rPr kumimoji="1"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2=</a:t>
            </a:r>
            <a:r>
              <a:rPr kumimoji="1"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  <a:p>
            <a:pPr marL="0" indent="0">
              <a:buNone/>
            </a:pP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获取：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$route.query.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参数名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动态路由传参 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优雅简洁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，传单个参数比较方便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配置动态路由：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path: "/path/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参数名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</a:t>
            </a:r>
          </a:p>
          <a:p>
            <a:pPr marL="0" indent="0">
              <a:buNone/>
            </a:pP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跳转：</a:t>
            </a:r>
            <a:r>
              <a:rPr kumimoji="1"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to="/path</a:t>
            </a:r>
            <a:r>
              <a:rPr kumimoji="1" lang="en-US" altLang="zh-CN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1" lang="zh-CN" altLang="en-US" sz="16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参数值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  <a:p>
            <a:pPr marL="0" indent="0">
              <a:buNone/>
            </a:pP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获取：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$route.params.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参数名</a:t>
            </a: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ABAD33-7331-0C0A-A269-891C5B2D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声明式导航 - 跳转传参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0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81757" y="622872"/>
            <a:ext cx="6773558" cy="57877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声明式导航跳转时</a:t>
            </a:r>
            <a:r>
              <a:rPr lang="en-US" altLang="zh-CN"/>
              <a:t>, </a:t>
            </a:r>
            <a:r>
              <a:rPr lang="zh-CN" altLang="en-US"/>
              <a:t>有几种方式传值</a:t>
            </a:r>
            <a:r>
              <a:rPr lang="zh-CN" altLang="en-US" dirty="0"/>
              <a:t>给路由</a:t>
            </a:r>
            <a:r>
              <a:rPr lang="zh-CN" altLang="en-US"/>
              <a:t>页面</a:t>
            </a:r>
            <a:r>
              <a:rPr lang="en-US" altLang="zh-CN"/>
              <a:t>?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① 查询参数传参 </a:t>
            </a:r>
            <a:r>
              <a:rPr lang="en-US" altLang="zh-CN"/>
              <a:t>(</a:t>
            </a:r>
            <a:r>
              <a:rPr lang="zh-CN" altLang="en-US"/>
              <a:t>多个参数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en-US" altLang="zh-CN"/>
              <a:t>	     </a:t>
            </a:r>
            <a:r>
              <a:rPr lang="zh-CN" altLang="en-US"/>
              <a:t>跳转：</a:t>
            </a:r>
            <a:r>
              <a:rPr lang="en-US" altLang="zh-CN"/>
              <a:t>to="/path</a:t>
            </a:r>
            <a:r>
              <a:rPr lang="en-US" altLang="zh-CN">
                <a:solidFill>
                  <a:srgbClr val="C00000"/>
                </a:solidFill>
              </a:rPr>
              <a:t>?</a:t>
            </a:r>
            <a:r>
              <a:rPr lang="zh-CN" altLang="en-US">
                <a:solidFill>
                  <a:srgbClr val="C00000"/>
                </a:solidFill>
              </a:rPr>
              <a:t>参数名</a:t>
            </a:r>
            <a:r>
              <a:rPr lang="en-US" altLang="zh-CN">
                <a:solidFill>
                  <a:srgbClr val="C00000"/>
                </a:solidFill>
              </a:rPr>
              <a:t>=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en-US" altLang="zh-CN"/>
              <a:t>"</a:t>
            </a:r>
          </a:p>
          <a:p>
            <a:pPr marL="0" indent="0">
              <a:buNone/>
            </a:pPr>
            <a:r>
              <a:rPr lang="en-US" altLang="zh-CN"/>
              <a:t>	     </a:t>
            </a:r>
            <a:r>
              <a:rPr lang="zh-CN" altLang="en-US"/>
              <a:t>接收：</a:t>
            </a:r>
            <a:r>
              <a:rPr lang="en-US" altLang="zh-CN">
                <a:solidFill>
                  <a:srgbClr val="C00000"/>
                </a:solidFill>
              </a:rPr>
              <a:t>$route.query.</a:t>
            </a:r>
            <a:r>
              <a:rPr lang="zh-CN" altLang="en-US">
                <a:solidFill>
                  <a:srgbClr val="C00000"/>
                </a:solidFill>
              </a:rPr>
              <a:t>参数名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② 动态路由传参 </a:t>
            </a:r>
            <a:r>
              <a:rPr lang="en-US" altLang="zh-CN"/>
              <a:t>(</a:t>
            </a:r>
            <a:r>
              <a:rPr lang="zh-CN" altLang="en-US"/>
              <a:t>简洁优雅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en-US" altLang="zh-CN"/>
              <a:t>	     </a:t>
            </a:r>
            <a:r>
              <a:rPr lang="zh-CN" altLang="en-US"/>
              <a:t>路由： </a:t>
            </a:r>
            <a:r>
              <a:rPr lang="en-US" altLang="zh-CN"/>
              <a:t>/path</a:t>
            </a:r>
            <a:r>
              <a:rPr lang="en-US" altLang="zh-CN">
                <a:solidFill>
                  <a:srgbClr val="C00000"/>
                </a:solidFill>
              </a:rPr>
              <a:t>/:</a:t>
            </a:r>
            <a:r>
              <a:rPr lang="zh-CN" altLang="en-US">
                <a:solidFill>
                  <a:srgbClr val="C00000"/>
                </a:solidFill>
              </a:rPr>
              <a:t>参数名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/>
              <a:t>	     </a:t>
            </a:r>
            <a:r>
              <a:rPr lang="zh-CN" altLang="en-US"/>
              <a:t>跳转： </a:t>
            </a:r>
            <a:r>
              <a:rPr lang="en-US" altLang="zh-CN"/>
              <a:t>to="/path</a:t>
            </a:r>
            <a:r>
              <a:rPr lang="en-US" altLang="zh-CN">
                <a:solidFill>
                  <a:srgbClr val="C00000"/>
                </a:solidFill>
              </a:rPr>
              <a:t>/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en-US" altLang="zh-CN"/>
              <a:t>"</a:t>
            </a:r>
          </a:p>
          <a:p>
            <a:pPr marL="0" indent="0">
              <a:buNone/>
            </a:pPr>
            <a:r>
              <a:rPr lang="en-US" altLang="zh-CN"/>
              <a:t>  	     </a:t>
            </a:r>
            <a:r>
              <a:rPr lang="zh-CN" altLang="en-US"/>
              <a:t>接收：</a:t>
            </a:r>
            <a:r>
              <a:rPr lang="en-US" altLang="zh-CN">
                <a:solidFill>
                  <a:srgbClr val="C00000"/>
                </a:solidFill>
              </a:rPr>
              <a:t>$</a:t>
            </a:r>
            <a:r>
              <a:rPr lang="en-US" altLang="zh-CN" dirty="0">
                <a:solidFill>
                  <a:srgbClr val="C00000"/>
                </a:solidFill>
              </a:rPr>
              <a:t>route.params.</a:t>
            </a:r>
            <a:r>
              <a:rPr lang="zh-CN" altLang="en-US">
                <a:solidFill>
                  <a:srgbClr val="C00000"/>
                </a:solidFill>
              </a:rPr>
              <a:t>参数名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308A0F3-3E83-E9A5-9F0E-CD3A62F357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9199" y="1519423"/>
            <a:ext cx="977198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问题：</a:t>
            </a:r>
            <a:r>
              <a:rPr lang="zh-CN" altLang="en-US"/>
              <a:t>配了路由 </a:t>
            </a:r>
            <a:r>
              <a:rPr lang="en-US" altLang="zh-CN">
                <a:solidFill>
                  <a:srgbClr val="C00000"/>
                </a:solidFill>
              </a:rPr>
              <a:t>path: "/search/:words"  </a:t>
            </a:r>
            <a:r>
              <a:rPr lang="zh-CN" altLang="en-US"/>
              <a:t>为什么按下面步骤操作，会未匹配到组件，显示空白？</a:t>
            </a: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129533F1-BB56-FD10-B213-803FF1AF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动态路由参数可选符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FF9AC7-A039-657F-113A-4C0B51F8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9" y="2534139"/>
            <a:ext cx="3918154" cy="3995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2739E83-232E-7C4C-4857-8DD89D787740}"/>
              </a:ext>
            </a:extLst>
          </p:cNvPr>
          <p:cNvSpPr txBox="1"/>
          <p:nvPr/>
        </p:nvSpPr>
        <p:spPr>
          <a:xfrm>
            <a:off x="5049534" y="2534139"/>
            <a:ext cx="6433267" cy="1868567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4FC1FF"/>
                </a:solidFill>
                <a:latin typeface="Consolas" panose="020B0609020204030204" pitchFamily="49" charset="0"/>
              </a:rPr>
              <a:t>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VueRouter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routes: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{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redirect: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'/home'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{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'/home'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Home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{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'/search/:words?'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Search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]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98CC407C-DF5D-5F40-C1A4-71D4C2A7E4DE}"/>
              </a:ext>
            </a:extLst>
          </p:cNvPr>
          <p:cNvSpPr txBox="1">
            <a:spLocks/>
          </p:cNvSpPr>
          <p:nvPr/>
        </p:nvSpPr>
        <p:spPr>
          <a:xfrm>
            <a:off x="709199" y="1740425"/>
            <a:ext cx="9467188" cy="813378"/>
          </a:xfrm>
          <a:prstGeom prst="rect">
            <a:avLst/>
          </a:prstGeom>
        </p:spPr>
        <p:txBody>
          <a:bodyPr anchor="ctr" anchorCtr="0"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000" b="0" i="0" kern="120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原因： </a:t>
            </a:r>
            <a:r>
              <a:rPr lang="en-US" altLang="zh-CN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/search/:words  </a:t>
            </a:r>
            <a:r>
              <a:rPr lang="zh-CN" altLang="en-US" sz="16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表示，必须要传参数。如果不传参数，也希望匹配，可以加个可选符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"?"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5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66350" y="2333738"/>
            <a:ext cx="6647173" cy="51719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path: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匹配路径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redirect: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重定向到的路径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},</a:t>
            </a:r>
            <a:endParaRPr kumimoji="1"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8030" y="960348"/>
            <a:ext cx="10720800" cy="5171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Vue路由 - 重定向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68030" y="1477538"/>
            <a:ext cx="10719120" cy="93307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</a:t>
            </a:r>
            <a:r>
              <a:rPr kumimoji="1"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网页打开，</a:t>
            </a:r>
            <a:r>
              <a:rPr kumimoji="1"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url </a:t>
            </a:r>
            <a:r>
              <a:rPr kumimoji="1"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默认是 </a:t>
            </a:r>
            <a:r>
              <a:rPr kumimoji="1"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kumimoji="1"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路径，未匹配到组件时，会出现空白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重定向 → 匹配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强制跳转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5B9BAC-41E4-5153-81AA-B4217F71D45A}"/>
              </a:ext>
            </a:extLst>
          </p:cNvPr>
          <p:cNvSpPr txBox="1"/>
          <p:nvPr/>
        </p:nvSpPr>
        <p:spPr>
          <a:xfrm>
            <a:off x="846428" y="3009445"/>
            <a:ext cx="4964437" cy="1646873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VueRouter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routes: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'/home'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'/home'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'/search/:words'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component: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475CDCE-3490-1D99-8619-BBF12F8C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4764"/>
            <a:ext cx="5646909" cy="2895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3EF7DB6-759D-CD81-C06A-22A41378C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822" y="3571246"/>
            <a:ext cx="3726222" cy="26905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4B578ED-1D0D-EE10-E3B6-0F3C984CF5F1}"/>
              </a:ext>
            </a:extLst>
          </p:cNvPr>
          <p:cNvCxnSpPr/>
          <p:nvPr/>
        </p:nvCxnSpPr>
        <p:spPr>
          <a:xfrm>
            <a:off x="8919454" y="2449499"/>
            <a:ext cx="578507" cy="941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4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Vue路由 - 404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1540649"/>
            <a:ext cx="10719120" cy="14385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当路径找不到匹配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时，给个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提示页面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600" b="1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位置：</a:t>
            </a:r>
            <a:r>
              <a:rPr kumimoji="1"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配在路由最后</a:t>
            </a:r>
            <a:endParaRPr kumimoji="1" lang="en-US" altLang="zh-CN" sz="160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600" b="1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r>
              <a:rPr kumimoji="1"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path:</a:t>
            </a:r>
            <a:r>
              <a:rPr kumimoji="1"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1"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kumimoji="1"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  (</a:t>
            </a:r>
            <a:r>
              <a:rPr kumimoji="1"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任意路径</a:t>
            </a:r>
            <a:r>
              <a:rPr kumimoji="1" lang="en-US" altLang="zh-CN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– </a:t>
            </a:r>
            <a:r>
              <a:rPr kumimoji="1" lang="zh-CN" altLang="en-US" sz="160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前面不匹配就命中最后这个</a:t>
            </a:r>
            <a:endParaRPr kumimoji="1" lang="en-US" altLang="zh-CN" sz="160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4F6179-2060-2A68-155A-1F2174CF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0" y="3005594"/>
            <a:ext cx="4366638" cy="1295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242301-B2BF-5CC3-A9F6-F674A4FFD57B}"/>
              </a:ext>
            </a:extLst>
          </p:cNvPr>
          <p:cNvSpPr txBox="1"/>
          <p:nvPr/>
        </p:nvSpPr>
        <p:spPr>
          <a:xfrm>
            <a:off x="6096000" y="1560433"/>
            <a:ext cx="5544540" cy="2375297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NotFind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'@/views/NotFind'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router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VueRouter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routes: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redirect: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'/home'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'/home'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Home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'/search/:words?'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Search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NotFind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72A436-1470-0B87-D126-E30A0745C325}"/>
              </a:ext>
            </a:extLst>
          </p:cNvPr>
          <p:cNvSpPr/>
          <p:nvPr/>
        </p:nvSpPr>
        <p:spPr>
          <a:xfrm>
            <a:off x="6587613" y="3114368"/>
            <a:ext cx="3441291" cy="29496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91831" y="166025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路由的路径看起来不自然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，能否切成真正路径形式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endParaRPr kumimoji="1"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     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http</a:t>
            </a:r>
            <a:r>
              <a:rPr kumimoji="1" lang="en-US" altLang="zh-CN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://localhost:8080/#/home</a:t>
            </a:r>
          </a:p>
          <a:p>
            <a:pPr marL="276225" indent="-276225"/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history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  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http://localhost</a:t>
            </a:r>
            <a:r>
              <a:rPr kumimoji="1" lang="en-US" altLang="zh-CN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:8080/home   (</a:t>
            </a:r>
            <a:r>
              <a:rPr kumimoji="1" lang="zh-CN" altLang="en-US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以后上线需要服务器端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1831" y="1143063"/>
            <a:ext cx="10720800" cy="517190"/>
          </a:xfrm>
        </p:spPr>
        <p:txBody>
          <a:bodyPr/>
          <a:lstStyle/>
          <a:p>
            <a:r>
              <a:rPr lang="en-US" altLang="zh-CN">
                <a:sym typeface="+mn-ea"/>
              </a:rPr>
              <a:t>Vue路由 - 模式设置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1" y="3153697"/>
            <a:ext cx="4634109" cy="1535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矩形 6"/>
          <p:cNvSpPr/>
          <p:nvPr/>
        </p:nvSpPr>
        <p:spPr>
          <a:xfrm>
            <a:off x="951971" y="3917782"/>
            <a:ext cx="2449333" cy="401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0251" y="2431245"/>
            <a:ext cx="10749598" cy="182009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</a:t>
            </a: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 </a:t>
            </a: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路径跳转</a:t>
            </a:r>
            <a:endParaRPr kumimoji="1"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命名路由跳转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0251" y="1066916"/>
            <a:ext cx="10720800" cy="517190"/>
          </a:xfrm>
        </p:spPr>
        <p:txBody>
          <a:bodyPr/>
          <a:lstStyle/>
          <a:p>
            <a:pPr algn="l" defTabSz="914400">
              <a:buClrTx/>
              <a:buSzTx/>
              <a:buFontTx/>
            </a:pPr>
            <a:r>
              <a:rPr lang="en-US" altLang="zh-CN">
                <a:sym typeface="+mn-ea"/>
              </a:rPr>
              <a:t>编程式导航 - 基本跳转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0251" y="1571184"/>
            <a:ext cx="7489181" cy="10196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问题：点击按钮跳转如何实现？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式导航：用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代码来进行跳转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5E3746-C20D-2150-2F11-0EEC89F4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44" y="1584106"/>
            <a:ext cx="5502117" cy="266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39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0251" y="2431245"/>
            <a:ext cx="10749598" cy="182009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两种语法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</a:p>
          <a:p>
            <a:pPr marL="0" indent="0">
              <a:buNone/>
            </a:pP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 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路径跳转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简易方便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0251" y="1066916"/>
            <a:ext cx="10720800" cy="517190"/>
          </a:xfrm>
        </p:spPr>
        <p:txBody>
          <a:bodyPr/>
          <a:lstStyle/>
          <a:p>
            <a:pPr algn="l" defTabSz="914400">
              <a:buClrTx/>
              <a:buSzTx/>
              <a:buFontTx/>
            </a:pPr>
            <a:r>
              <a:rPr lang="en-US" altLang="zh-CN">
                <a:sym typeface="+mn-ea"/>
              </a:rPr>
              <a:t>编程式导航 - 基本跳转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0251" y="1571184"/>
            <a:ext cx="7489181" cy="10196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问题：点击按钮跳转如何实现？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式导航：用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代码来进行跳转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5E3746-C20D-2150-2F11-0EEC89F4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44" y="1584106"/>
            <a:ext cx="5502117" cy="266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FB10344-949B-8577-D4F7-6E87078CCE44}"/>
              </a:ext>
            </a:extLst>
          </p:cNvPr>
          <p:cNvSpPr txBox="1"/>
          <p:nvPr/>
        </p:nvSpPr>
        <p:spPr>
          <a:xfrm>
            <a:off x="858406" y="3437934"/>
            <a:ext cx="3764901" cy="1361837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路由路径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路由路径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7765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>
                <a:sym typeface="+mn-ea"/>
              </a:rPr>
              <a:t>声明式导航</a:t>
            </a:r>
            <a:r>
              <a:rPr lang="en-US" altLang="zh-CN">
                <a:sym typeface="+mn-ea"/>
              </a:rPr>
              <a:t> - </a:t>
            </a:r>
            <a:r>
              <a:rPr>
                <a:sym typeface="+mn-ea"/>
              </a:rPr>
              <a:t>导航链接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8271F8F-4DAF-6B7F-F7DC-E7B25334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77" y="1982741"/>
            <a:ext cx="7465494" cy="3238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7170" y="1465551"/>
            <a:ext cx="10719120" cy="51719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需求：实现导航高亮效果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004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0251" y="2431245"/>
            <a:ext cx="10749598" cy="182009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</a:t>
            </a: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 </a:t>
            </a: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路径跳转</a:t>
            </a:r>
            <a:endParaRPr kumimoji="1"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命名路由跳转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适合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 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路径长的场景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kumimoji="1"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0251" y="1066916"/>
            <a:ext cx="10720800" cy="517190"/>
          </a:xfrm>
        </p:spPr>
        <p:txBody>
          <a:bodyPr/>
          <a:lstStyle/>
          <a:p>
            <a:pPr algn="l" defTabSz="914400">
              <a:buClrTx/>
              <a:buSzTx/>
              <a:buFontTx/>
            </a:pPr>
            <a:r>
              <a:rPr lang="en-US" altLang="zh-CN">
                <a:sym typeface="+mn-ea"/>
              </a:rPr>
              <a:t>编程式导航 - 基本跳转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0251" y="1571184"/>
            <a:ext cx="7489181" cy="10196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问题：点击按钮跳转如何实现？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式导航：用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代码来进行跳转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5E3746-C20D-2150-2F11-0EEC89F4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44" y="1584106"/>
            <a:ext cx="5502117" cy="266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FB10344-949B-8577-D4F7-6E87078CCE44}"/>
              </a:ext>
            </a:extLst>
          </p:cNvPr>
          <p:cNvSpPr txBox="1"/>
          <p:nvPr/>
        </p:nvSpPr>
        <p:spPr>
          <a:xfrm>
            <a:off x="847073" y="3933582"/>
            <a:ext cx="2859689" cy="855107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路由名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199382-45FE-3931-B643-DA06118A4788}"/>
              </a:ext>
            </a:extLst>
          </p:cNvPr>
          <p:cNvSpPr txBox="1"/>
          <p:nvPr/>
        </p:nvSpPr>
        <p:spPr>
          <a:xfrm>
            <a:off x="847073" y="5112627"/>
            <a:ext cx="7392359" cy="348377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路由名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'/path/xxx'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XXX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</p:txBody>
      </p:sp>
    </p:spTree>
    <p:extLst>
      <p:ext uri="{BB962C8B-B14F-4D97-AF65-F5344CB8AC3E}">
        <p14:creationId xmlns:p14="http://schemas.microsoft.com/office/powerpoint/2010/main" val="26646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68802" y="512984"/>
            <a:ext cx="6773558" cy="481436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编程式导航有几种跳转方式 </a:t>
            </a:r>
            <a:r>
              <a:rPr lang="en-US" altLang="zh-CN"/>
              <a:t>?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① 通过路径跳转 </a:t>
            </a:r>
            <a:r>
              <a:rPr lang="en-US" altLang="zh-CN"/>
              <a:t>(</a:t>
            </a:r>
            <a:r>
              <a:rPr lang="zh-CN" altLang="en-US"/>
              <a:t>简易方便</a:t>
            </a:r>
            <a:r>
              <a:rPr lang="en-US" altLang="zh-CN"/>
              <a:t>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② 通过路由名字跳转 </a:t>
            </a:r>
            <a:r>
              <a:rPr lang="en-US" altLang="zh-CN"/>
              <a:t>(</a:t>
            </a:r>
            <a:r>
              <a:rPr lang="zh-CN" altLang="en-US"/>
              <a:t>适合路径名字长的场景</a:t>
            </a:r>
            <a:r>
              <a:rPr lang="en-US" altLang="zh-CN"/>
              <a:t>)</a:t>
            </a: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4B8F31-CBDE-9D82-1005-89637CC27C78}"/>
              </a:ext>
            </a:extLst>
          </p:cNvPr>
          <p:cNvSpPr txBox="1"/>
          <p:nvPr/>
        </p:nvSpPr>
        <p:spPr>
          <a:xfrm>
            <a:off x="5692877" y="2067163"/>
            <a:ext cx="3764901" cy="1361837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路由路径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路由路径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3BE258-7221-D177-BEB0-20DDFEAD5BCF}"/>
              </a:ext>
            </a:extLst>
          </p:cNvPr>
          <p:cNvSpPr txBox="1"/>
          <p:nvPr/>
        </p:nvSpPr>
        <p:spPr>
          <a:xfrm>
            <a:off x="5664878" y="4551418"/>
            <a:ext cx="3792900" cy="855107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路由名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286CDB-A483-5693-F226-67C394BA09A1}"/>
              </a:ext>
            </a:extLst>
          </p:cNvPr>
          <p:cNvSpPr txBox="1"/>
          <p:nvPr/>
        </p:nvSpPr>
        <p:spPr>
          <a:xfrm>
            <a:off x="5664878" y="5688721"/>
            <a:ext cx="4994787" cy="348377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路由名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'/path/xxx'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... },</a:t>
            </a:r>
          </a:p>
        </p:txBody>
      </p:sp>
    </p:spTree>
    <p:extLst>
      <p:ext uri="{BB962C8B-B14F-4D97-AF65-F5344CB8AC3E}">
        <p14:creationId xmlns:p14="http://schemas.microsoft.com/office/powerpoint/2010/main" val="12163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5226866-745C-35D5-C886-B4358705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63" y="3687476"/>
            <a:ext cx="4169281" cy="2428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0251" y="2031619"/>
            <a:ext cx="10749598" cy="182009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两种传参方式：查询参数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动态路由传参 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两种跳转方式，对于两种传参方式都支持：</a:t>
            </a:r>
            <a:endParaRPr kumimoji="1"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路径跳转传参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命名路由跳转传参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0251" y="1066916"/>
            <a:ext cx="10720800" cy="517190"/>
          </a:xfrm>
        </p:spPr>
        <p:txBody>
          <a:bodyPr/>
          <a:lstStyle/>
          <a:p>
            <a:pPr algn="l" defTabSz="914400">
              <a:buClrTx/>
              <a:buSzTx/>
              <a:buFontTx/>
            </a:pPr>
            <a:r>
              <a:rPr lang="en-US" altLang="zh-CN">
                <a:sym typeface="+mn-ea"/>
              </a:rPr>
              <a:t>编程式导航 - </a:t>
            </a:r>
            <a:r>
              <a:rPr lang="zh-CN" altLang="en-US">
                <a:sym typeface="+mn-ea"/>
              </a:rPr>
              <a:t>路由传参</a:t>
            </a:r>
            <a:endParaRPr lang="en-US" altLang="zh-CN">
              <a:sym typeface="+mn-ea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0252" y="1571184"/>
            <a:ext cx="7213878" cy="5301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问题：点击搜索按钮，跳转需要传参如何实现？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1060B0-E76D-647A-78F4-E2162E7C0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05" y="1211184"/>
            <a:ext cx="5001047" cy="2332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6400EE-F55A-8014-46E6-05517F896B73}"/>
              </a:ext>
            </a:extLst>
          </p:cNvPr>
          <p:cNvCxnSpPr>
            <a:cxnSpLocks/>
          </p:cNvCxnSpPr>
          <p:nvPr/>
        </p:nvCxnSpPr>
        <p:spPr>
          <a:xfrm>
            <a:off x="6685935" y="2644877"/>
            <a:ext cx="2192594" cy="1345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0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5226866-745C-35D5-C886-B4358705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663" y="3687476"/>
            <a:ext cx="4169281" cy="2428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0251" y="2031619"/>
            <a:ext cx="10749598" cy="182009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两种传参方式：查询参数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动态路由传参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两种跳转方式，对于两种传参方式都支持：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 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路径跳转传参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(query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传参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命名路由跳转传参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0251" y="1066916"/>
            <a:ext cx="10720800" cy="517190"/>
          </a:xfrm>
        </p:spPr>
        <p:txBody>
          <a:bodyPr/>
          <a:lstStyle/>
          <a:p>
            <a:pPr algn="l" defTabSz="914400">
              <a:buClrTx/>
              <a:buSzTx/>
              <a:buFontTx/>
            </a:pPr>
            <a:r>
              <a:rPr lang="en-US" altLang="zh-CN">
                <a:sym typeface="+mn-ea"/>
              </a:rPr>
              <a:t>编程式导航 - </a:t>
            </a:r>
            <a:r>
              <a:rPr lang="zh-CN" altLang="en-US">
                <a:sym typeface="+mn-ea"/>
              </a:rPr>
              <a:t>路由传参</a:t>
            </a:r>
            <a:endParaRPr lang="en-US" altLang="zh-CN">
              <a:sym typeface="+mn-ea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0252" y="1571184"/>
            <a:ext cx="7213878" cy="5301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问题：点击搜索按钮，跳转需要传参如何实现？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1060B0-E76D-647A-78F4-E2162E7C0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05" y="1211184"/>
            <a:ext cx="5001047" cy="2332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6400EE-F55A-8014-46E6-05517F896B73}"/>
              </a:ext>
            </a:extLst>
          </p:cNvPr>
          <p:cNvCxnSpPr>
            <a:cxnSpLocks/>
          </p:cNvCxnSpPr>
          <p:nvPr/>
        </p:nvCxnSpPr>
        <p:spPr>
          <a:xfrm>
            <a:off x="6685935" y="2644877"/>
            <a:ext cx="2192594" cy="1345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86BBBA2-4E83-1118-D847-B7448605CFFE}"/>
              </a:ext>
            </a:extLst>
          </p:cNvPr>
          <p:cNvSpPr txBox="1"/>
          <p:nvPr/>
        </p:nvSpPr>
        <p:spPr>
          <a:xfrm>
            <a:off x="797794" y="3903208"/>
            <a:ext cx="6533641" cy="2121932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路径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?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参数名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1=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1&amp;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2=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2'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路径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query: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参数名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1: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1'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参数名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2: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2'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BD5776-D762-FB7E-D85E-3BE9FE712CCA}"/>
              </a:ext>
            </a:extLst>
          </p:cNvPr>
          <p:cNvSpPr txBox="1">
            <a:spLocks/>
          </p:cNvSpPr>
          <p:nvPr/>
        </p:nvSpPr>
        <p:spPr>
          <a:xfrm>
            <a:off x="9112086" y="3851711"/>
            <a:ext cx="2536301" cy="44751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$route.query.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参数名</a:t>
            </a:r>
          </a:p>
        </p:txBody>
      </p:sp>
    </p:spTree>
    <p:extLst>
      <p:ext uri="{BB962C8B-B14F-4D97-AF65-F5344CB8AC3E}">
        <p14:creationId xmlns:p14="http://schemas.microsoft.com/office/powerpoint/2010/main" val="28454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5226866-745C-35D5-C886-B4358705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663" y="3687476"/>
            <a:ext cx="4169281" cy="2428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0251" y="2031619"/>
            <a:ext cx="10749598" cy="182009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两种传参方式：查询参数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动态路由传参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两种跳转方式，对于两种传参方式都支持：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 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路径跳转传参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动态路由传参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命名路由跳转传参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0251" y="1066916"/>
            <a:ext cx="10720800" cy="517190"/>
          </a:xfrm>
        </p:spPr>
        <p:txBody>
          <a:bodyPr/>
          <a:lstStyle/>
          <a:p>
            <a:pPr algn="l" defTabSz="914400">
              <a:buClrTx/>
              <a:buSzTx/>
              <a:buFontTx/>
            </a:pPr>
            <a:r>
              <a:rPr lang="en-US" altLang="zh-CN">
                <a:sym typeface="+mn-ea"/>
              </a:rPr>
              <a:t>编程式导航 - </a:t>
            </a:r>
            <a:r>
              <a:rPr lang="zh-CN" altLang="en-US">
                <a:sym typeface="+mn-ea"/>
              </a:rPr>
              <a:t>路由传参</a:t>
            </a:r>
            <a:endParaRPr lang="en-US" altLang="zh-CN">
              <a:sym typeface="+mn-ea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0252" y="1571184"/>
            <a:ext cx="7213878" cy="5301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问题：点击搜索按钮，跳转需要传参如何实现？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1060B0-E76D-647A-78F4-E2162E7C0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05" y="1211184"/>
            <a:ext cx="5001047" cy="2332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6400EE-F55A-8014-46E6-05517F896B73}"/>
              </a:ext>
            </a:extLst>
          </p:cNvPr>
          <p:cNvCxnSpPr>
            <a:cxnSpLocks/>
          </p:cNvCxnSpPr>
          <p:nvPr/>
        </p:nvCxnSpPr>
        <p:spPr>
          <a:xfrm>
            <a:off x="6685935" y="2644877"/>
            <a:ext cx="2192594" cy="1345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86BBBA2-4E83-1118-D847-B7448605CFFE}"/>
              </a:ext>
            </a:extLst>
          </p:cNvPr>
          <p:cNvSpPr txBox="1"/>
          <p:nvPr/>
        </p:nvSpPr>
        <p:spPr>
          <a:xfrm>
            <a:off x="797795" y="3903208"/>
            <a:ext cx="4295316" cy="1108472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路径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路径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BD5776-D762-FB7E-D85E-3BE9FE712CCA}"/>
              </a:ext>
            </a:extLst>
          </p:cNvPr>
          <p:cNvSpPr txBox="1">
            <a:spLocks/>
          </p:cNvSpPr>
          <p:nvPr/>
        </p:nvSpPr>
        <p:spPr>
          <a:xfrm>
            <a:off x="9112085" y="3851711"/>
            <a:ext cx="3079915" cy="926766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$route.params.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参数名</a:t>
            </a:r>
            <a:endParaRPr kumimoji="1"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动态路由传参需要配路由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kumimoji="1" lang="zh-CN" altLang="en-US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3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5226866-745C-35D5-C886-B4358705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663" y="3687476"/>
            <a:ext cx="4169281" cy="2428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0251" y="2031619"/>
            <a:ext cx="10749598" cy="182009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两种传参方式：查询参数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动态路由传参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两种跳转方式，对于两种传参方式都支持：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路径跳转传参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命名路由跳转传参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(query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传参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endParaRPr kumimoji="1"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0251" y="1066916"/>
            <a:ext cx="10720800" cy="517190"/>
          </a:xfrm>
        </p:spPr>
        <p:txBody>
          <a:bodyPr/>
          <a:lstStyle/>
          <a:p>
            <a:pPr algn="l" defTabSz="914400">
              <a:buClrTx/>
              <a:buSzTx/>
              <a:buFontTx/>
            </a:pPr>
            <a:r>
              <a:rPr lang="en-US" altLang="zh-CN">
                <a:sym typeface="+mn-ea"/>
              </a:rPr>
              <a:t>编程式导航 - </a:t>
            </a:r>
            <a:r>
              <a:rPr lang="zh-CN" altLang="en-US">
                <a:sym typeface="+mn-ea"/>
              </a:rPr>
              <a:t>路由传参</a:t>
            </a:r>
            <a:endParaRPr lang="en-US" altLang="zh-CN">
              <a:sym typeface="+mn-ea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0252" y="1571184"/>
            <a:ext cx="7213878" cy="5301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问题：点击搜索按钮，跳转需要传参如何实现？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1060B0-E76D-647A-78F4-E2162E7C0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05" y="1211184"/>
            <a:ext cx="5001047" cy="2332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6400EE-F55A-8014-46E6-05517F896B73}"/>
              </a:ext>
            </a:extLst>
          </p:cNvPr>
          <p:cNvCxnSpPr>
            <a:cxnSpLocks/>
          </p:cNvCxnSpPr>
          <p:nvPr/>
        </p:nvCxnSpPr>
        <p:spPr>
          <a:xfrm>
            <a:off x="6685935" y="2644877"/>
            <a:ext cx="2192594" cy="1345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86BBBA2-4E83-1118-D847-B7448605CFFE}"/>
              </a:ext>
            </a:extLst>
          </p:cNvPr>
          <p:cNvSpPr txBox="1"/>
          <p:nvPr/>
        </p:nvSpPr>
        <p:spPr>
          <a:xfrm>
            <a:off x="797794" y="3903208"/>
            <a:ext cx="6533641" cy="1868567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路由名字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query: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参数名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1: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1'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参数名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2: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2'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BD5776-D762-FB7E-D85E-3BE9FE712CCA}"/>
              </a:ext>
            </a:extLst>
          </p:cNvPr>
          <p:cNvSpPr txBox="1">
            <a:spLocks/>
          </p:cNvSpPr>
          <p:nvPr/>
        </p:nvSpPr>
        <p:spPr>
          <a:xfrm>
            <a:off x="9112086" y="3851711"/>
            <a:ext cx="2536301" cy="44751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$route.query.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参数名</a:t>
            </a:r>
          </a:p>
        </p:txBody>
      </p:sp>
    </p:spTree>
    <p:extLst>
      <p:ext uri="{BB962C8B-B14F-4D97-AF65-F5344CB8AC3E}">
        <p14:creationId xmlns:p14="http://schemas.microsoft.com/office/powerpoint/2010/main" val="22638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5226866-745C-35D5-C886-B4358705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663" y="3687476"/>
            <a:ext cx="4169281" cy="2428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0251" y="2031619"/>
            <a:ext cx="10749598" cy="182009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两种传参方式：查询参数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动态路由传参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两种跳转方式，对于两种传参方式都支持：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path 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路径跳转传参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命名路由跳转传参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动态路由传参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0251" y="1066916"/>
            <a:ext cx="10720800" cy="517190"/>
          </a:xfrm>
        </p:spPr>
        <p:txBody>
          <a:bodyPr/>
          <a:lstStyle/>
          <a:p>
            <a:pPr algn="l" defTabSz="914400">
              <a:buClrTx/>
              <a:buSzTx/>
              <a:buFontTx/>
            </a:pPr>
            <a:r>
              <a:rPr lang="en-US" altLang="zh-CN">
                <a:sym typeface="+mn-ea"/>
              </a:rPr>
              <a:t>编程式导航 - </a:t>
            </a:r>
            <a:r>
              <a:rPr lang="zh-CN" altLang="en-US">
                <a:sym typeface="+mn-ea"/>
              </a:rPr>
              <a:t>路由传参</a:t>
            </a:r>
            <a:endParaRPr lang="en-US" altLang="zh-CN">
              <a:sym typeface="+mn-ea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0252" y="1571184"/>
            <a:ext cx="7213878" cy="5301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问题：点击搜索按钮，跳转需要传参如何实现？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1060B0-E76D-647A-78F4-E2162E7C0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05" y="1211184"/>
            <a:ext cx="5001047" cy="2332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6400EE-F55A-8014-46E6-05517F896B73}"/>
              </a:ext>
            </a:extLst>
          </p:cNvPr>
          <p:cNvCxnSpPr>
            <a:cxnSpLocks/>
          </p:cNvCxnSpPr>
          <p:nvPr/>
        </p:nvCxnSpPr>
        <p:spPr>
          <a:xfrm>
            <a:off x="6685935" y="2644877"/>
            <a:ext cx="2192594" cy="1345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86BBBA2-4E83-1118-D847-B7448605CFFE}"/>
              </a:ext>
            </a:extLst>
          </p:cNvPr>
          <p:cNvSpPr txBox="1"/>
          <p:nvPr/>
        </p:nvSpPr>
        <p:spPr>
          <a:xfrm>
            <a:off x="827292" y="3870200"/>
            <a:ext cx="4295316" cy="1615202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路由名字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zh-CN" sz="160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参数名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BD5776-D762-FB7E-D85E-3BE9FE712CCA}"/>
              </a:ext>
            </a:extLst>
          </p:cNvPr>
          <p:cNvSpPr txBox="1">
            <a:spLocks/>
          </p:cNvSpPr>
          <p:nvPr/>
        </p:nvSpPr>
        <p:spPr>
          <a:xfrm>
            <a:off x="9112085" y="3851711"/>
            <a:ext cx="3079915" cy="926766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$route.params.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参数名</a:t>
            </a:r>
            <a:endParaRPr kumimoji="1"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动态路由传参需要配路由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kumimoji="1" lang="zh-CN" altLang="en-US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73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60230" y="842098"/>
            <a:ext cx="6523391" cy="1108471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编程式导航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，如何跳转传参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       1. path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路径跳转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48A6B5-2265-B999-C03F-F22E3D78B897}"/>
              </a:ext>
            </a:extLst>
          </p:cNvPr>
          <p:cNvSpPr txBox="1"/>
          <p:nvPr/>
        </p:nvSpPr>
        <p:spPr>
          <a:xfrm>
            <a:off x="4973067" y="2410741"/>
            <a:ext cx="6533641" cy="2121932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路径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?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参数名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1=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1&amp;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2=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2'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路径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query: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参数名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1: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1'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参数名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2: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2'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52DE2750-294D-94B4-A7DE-D4577BCEC2C5}"/>
              </a:ext>
            </a:extLst>
          </p:cNvPr>
          <p:cNvSpPr txBox="1">
            <a:spLocks/>
          </p:cNvSpPr>
          <p:nvPr/>
        </p:nvSpPr>
        <p:spPr>
          <a:xfrm>
            <a:off x="4973068" y="1950569"/>
            <a:ext cx="1742363" cy="3487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①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query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传参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E808BB93-3504-A2DF-E5BF-A974B379090E}"/>
              </a:ext>
            </a:extLst>
          </p:cNvPr>
          <p:cNvSpPr txBox="1">
            <a:spLocks/>
          </p:cNvSpPr>
          <p:nvPr/>
        </p:nvSpPr>
        <p:spPr>
          <a:xfrm>
            <a:off x="4973067" y="4558692"/>
            <a:ext cx="4456068" cy="3487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② 动态路由传参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需要配动态路由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ACE584-0624-C890-BE84-10BB18B2A5CC}"/>
              </a:ext>
            </a:extLst>
          </p:cNvPr>
          <p:cNvSpPr txBox="1"/>
          <p:nvPr/>
        </p:nvSpPr>
        <p:spPr>
          <a:xfrm>
            <a:off x="5053443" y="5164203"/>
            <a:ext cx="4295316" cy="1108472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路径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路径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210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60230" y="842098"/>
            <a:ext cx="6523391" cy="1108471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编程式导航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，如何跳转传参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       2. name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命名路由跳转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48A6B5-2265-B999-C03F-F22E3D78B897}"/>
              </a:ext>
            </a:extLst>
          </p:cNvPr>
          <p:cNvSpPr txBox="1"/>
          <p:nvPr/>
        </p:nvSpPr>
        <p:spPr>
          <a:xfrm>
            <a:off x="4973068" y="2516085"/>
            <a:ext cx="6533641" cy="1868567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路由名字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query: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参数名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1: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1'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参数名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2: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2'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52DE2750-294D-94B4-A7DE-D4577BCEC2C5}"/>
              </a:ext>
            </a:extLst>
          </p:cNvPr>
          <p:cNvSpPr txBox="1">
            <a:spLocks/>
          </p:cNvSpPr>
          <p:nvPr/>
        </p:nvSpPr>
        <p:spPr>
          <a:xfrm>
            <a:off x="4973068" y="1950569"/>
            <a:ext cx="1742363" cy="3487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①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query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传参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E808BB93-3504-A2DF-E5BF-A974B379090E}"/>
              </a:ext>
            </a:extLst>
          </p:cNvPr>
          <p:cNvSpPr txBox="1">
            <a:spLocks/>
          </p:cNvSpPr>
          <p:nvPr/>
        </p:nvSpPr>
        <p:spPr>
          <a:xfrm>
            <a:off x="4892691" y="4427058"/>
            <a:ext cx="4456068" cy="3487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② 动态路由传参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需要配动态路由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B1A22A-DC87-6A5E-704C-A5F1A6ED2268}"/>
              </a:ext>
            </a:extLst>
          </p:cNvPr>
          <p:cNvSpPr txBox="1"/>
          <p:nvPr/>
        </p:nvSpPr>
        <p:spPr>
          <a:xfrm>
            <a:off x="5053443" y="4950168"/>
            <a:ext cx="4295316" cy="1615202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路由名字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zh-CN" sz="160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参数名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参数值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10880" y="1002233"/>
            <a:ext cx="2219133" cy="517190"/>
          </a:xfrm>
        </p:spPr>
        <p:txBody>
          <a:bodyPr/>
          <a:lstStyle/>
          <a:p>
            <a:r>
              <a:t>案例效果：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3574" y="1623999"/>
            <a:ext cx="2527505" cy="3924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C02ADD-E5DA-513B-8069-383A7E62D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159" y="1623999"/>
            <a:ext cx="2156424" cy="2215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B55776-D7DD-9177-F14B-F089DEA1947C}"/>
              </a:ext>
            </a:extLst>
          </p:cNvPr>
          <p:cNvCxnSpPr>
            <a:cxnSpLocks/>
          </p:cNvCxnSpPr>
          <p:nvPr/>
        </p:nvCxnSpPr>
        <p:spPr>
          <a:xfrm flipV="1">
            <a:off x="2902604" y="1905512"/>
            <a:ext cx="856949" cy="196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BD1A56B5-EAED-200A-F174-07DCAD4B19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4387" y="848460"/>
            <a:ext cx="5303687" cy="308929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solidFill>
                  <a:srgbClr val="C00000"/>
                </a:solidFill>
              </a:rPr>
              <a:t>分析：配路由 </a:t>
            </a:r>
            <a:r>
              <a:rPr kumimoji="1" lang="en-US" altLang="zh-CN">
                <a:solidFill>
                  <a:srgbClr val="C00000"/>
                </a:solidFill>
              </a:rPr>
              <a:t>+ </a:t>
            </a:r>
            <a:r>
              <a:rPr kumimoji="1" lang="zh-CN" altLang="en-US">
                <a:solidFill>
                  <a:srgbClr val="C00000"/>
                </a:solidFill>
              </a:rPr>
              <a:t>实现功能</a:t>
            </a:r>
            <a:endParaRPr kumimoji="1"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sz="1400"/>
              <a:t>1. </a:t>
            </a:r>
            <a:r>
              <a:rPr kumimoji="1" lang="zh-CN" altLang="en-US" sz="1400"/>
              <a:t>配路由</a:t>
            </a:r>
            <a:endParaRPr kumimoji="1" lang="en-US" altLang="zh-CN" sz="1400"/>
          </a:p>
          <a:p>
            <a:pPr marL="0" indent="0">
              <a:buNone/>
            </a:pPr>
            <a:r>
              <a:rPr kumimoji="1" lang="zh-CN" altLang="en-US" sz="1400"/>
              <a:t>    ① 首页 和 面经详情，两个一级路由</a:t>
            </a:r>
            <a:endParaRPr kumimoji="1" lang="en-US" altLang="zh-CN" sz="1400"/>
          </a:p>
          <a:p>
            <a:pPr marL="0" indent="0">
              <a:buNone/>
            </a:pPr>
            <a:r>
              <a:rPr kumimoji="1" lang="zh-CN" altLang="en-US" sz="1400"/>
              <a:t>    ② 首页内嵌四个可切换页面 </a:t>
            </a:r>
            <a:r>
              <a:rPr kumimoji="1" lang="en-US" altLang="zh-CN" sz="1400"/>
              <a:t>(</a:t>
            </a:r>
            <a:r>
              <a:rPr kumimoji="1" lang="zh-CN" altLang="en-US" sz="1400">
                <a:solidFill>
                  <a:srgbClr val="C00000"/>
                </a:solidFill>
              </a:rPr>
              <a:t>嵌套二级路由</a:t>
            </a:r>
            <a:r>
              <a:rPr kumimoji="1" lang="en-US" altLang="zh-CN" sz="1400"/>
              <a:t>)</a:t>
            </a:r>
          </a:p>
          <a:p>
            <a:pPr marL="0" indent="0">
              <a:buNone/>
            </a:pPr>
            <a:r>
              <a:rPr kumimoji="1" lang="en-US" altLang="zh-CN" sz="1400"/>
              <a:t>2. </a:t>
            </a:r>
            <a:r>
              <a:rPr kumimoji="1" lang="zh-CN" altLang="en-US" sz="1400"/>
              <a:t>实现功能</a:t>
            </a:r>
            <a:endParaRPr kumimoji="1" lang="en-US" altLang="zh-CN" sz="1400"/>
          </a:p>
          <a:p>
            <a:pPr marL="0" indent="0">
              <a:buNone/>
            </a:pPr>
            <a:r>
              <a:rPr kumimoji="1" lang="en-US" altLang="zh-CN" sz="1400"/>
              <a:t>    </a:t>
            </a:r>
            <a:r>
              <a:rPr kumimoji="1" lang="zh-CN" altLang="en-US" sz="1400"/>
              <a:t>① 首页请求渲染</a:t>
            </a:r>
            <a:endParaRPr kumimoji="1" lang="en-US" altLang="zh-CN" sz="1400"/>
          </a:p>
          <a:p>
            <a:pPr marL="0" indent="0">
              <a:buNone/>
            </a:pPr>
            <a:r>
              <a:rPr kumimoji="1" lang="zh-CN" altLang="en-US" sz="1400"/>
              <a:t>    ② </a:t>
            </a:r>
            <a:r>
              <a:rPr kumimoji="1" lang="zh-CN" altLang="en-US" sz="1400">
                <a:solidFill>
                  <a:srgbClr val="C00000"/>
                </a:solidFill>
              </a:rPr>
              <a:t>跳转传参 </a:t>
            </a:r>
            <a:r>
              <a:rPr kumimoji="1" lang="zh-CN" altLang="en-US" sz="1400"/>
              <a:t>到 详情页，详情页渲染</a:t>
            </a:r>
            <a:endParaRPr kumimoji="1" lang="en-US" altLang="zh-CN" sz="1400"/>
          </a:p>
          <a:p>
            <a:pPr marL="0" indent="0">
              <a:buNone/>
            </a:pPr>
            <a:r>
              <a:rPr kumimoji="1" lang="zh-CN" altLang="en-US" sz="1400"/>
              <a:t>    ③ </a:t>
            </a:r>
            <a:r>
              <a:rPr kumimoji="1" lang="zh-CN" altLang="en-US" sz="1400">
                <a:solidFill>
                  <a:srgbClr val="C00000"/>
                </a:solidFill>
              </a:rPr>
              <a:t>组件缓存</a:t>
            </a:r>
            <a:r>
              <a:rPr kumimoji="1" lang="zh-CN" altLang="en-US" sz="1400"/>
              <a:t>，优化性能</a:t>
            </a:r>
            <a:endParaRPr kumimoji="1" lang="en-US" altLang="zh-CN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3503F4-52B1-6C4D-2242-183F41860DF6}"/>
              </a:ext>
            </a:extLst>
          </p:cNvPr>
          <p:cNvSpPr/>
          <p:nvPr/>
        </p:nvSpPr>
        <p:spPr>
          <a:xfrm>
            <a:off x="7543355" y="4463231"/>
            <a:ext cx="1255528" cy="4916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1C9B1-EC2D-AF09-E65A-1C58CF8A21CD}"/>
              </a:ext>
            </a:extLst>
          </p:cNvPr>
          <p:cNvSpPr/>
          <p:nvPr/>
        </p:nvSpPr>
        <p:spPr>
          <a:xfrm>
            <a:off x="7543355" y="5336687"/>
            <a:ext cx="1255529" cy="4916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面经详情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8316D09-737D-5D75-EFFA-AF80987D523D}"/>
              </a:ext>
            </a:extLst>
          </p:cNvPr>
          <p:cNvSpPr/>
          <p:nvPr/>
        </p:nvSpPr>
        <p:spPr>
          <a:xfrm>
            <a:off x="7337588" y="4463230"/>
            <a:ext cx="136154" cy="136506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1E616135-F21E-84FB-7731-3874F8F526D8}"/>
              </a:ext>
            </a:extLst>
          </p:cNvPr>
          <p:cNvSpPr txBox="1">
            <a:spLocks/>
          </p:cNvSpPr>
          <p:nvPr/>
        </p:nvSpPr>
        <p:spPr>
          <a:xfrm>
            <a:off x="6254387" y="4901609"/>
            <a:ext cx="1109510" cy="43507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kumimoji="1" lang="en-US" altLang="zh-CN"/>
              <a:t>App.vue</a:t>
            </a:r>
            <a:endParaRPr kumimoji="1" lang="zh-CN" altLang="en-US"/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2CD4648D-5DF0-CABB-D975-166238482366}"/>
              </a:ext>
            </a:extLst>
          </p:cNvPr>
          <p:cNvSpPr txBox="1">
            <a:spLocks/>
          </p:cNvSpPr>
          <p:nvPr/>
        </p:nvSpPr>
        <p:spPr>
          <a:xfrm>
            <a:off x="7660397" y="5891129"/>
            <a:ext cx="1138486" cy="46396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kumimoji="1" lang="zh-CN" altLang="en-US"/>
              <a:t>一级路由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7475901-AD21-1C6F-E5BB-B65EA61B3DA4}"/>
              </a:ext>
            </a:extLst>
          </p:cNvPr>
          <p:cNvSpPr/>
          <p:nvPr/>
        </p:nvSpPr>
        <p:spPr>
          <a:xfrm>
            <a:off x="8914899" y="4026502"/>
            <a:ext cx="136154" cy="136506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4BF09C-0CBE-7739-7F16-3D66B6C7C78B}"/>
              </a:ext>
            </a:extLst>
          </p:cNvPr>
          <p:cNvSpPr/>
          <p:nvPr/>
        </p:nvSpPr>
        <p:spPr>
          <a:xfrm>
            <a:off x="9167068" y="3839839"/>
            <a:ext cx="629409" cy="2898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F29D3C-28F6-2EAF-93CE-92B3EB28BAF6}"/>
              </a:ext>
            </a:extLst>
          </p:cNvPr>
          <p:cNvSpPr/>
          <p:nvPr/>
        </p:nvSpPr>
        <p:spPr>
          <a:xfrm>
            <a:off x="9170390" y="4318324"/>
            <a:ext cx="626087" cy="2898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20E44E-D88C-38B0-D59E-BCF61AE0EA12}"/>
              </a:ext>
            </a:extLst>
          </p:cNvPr>
          <p:cNvSpPr/>
          <p:nvPr/>
        </p:nvSpPr>
        <p:spPr>
          <a:xfrm>
            <a:off x="9167068" y="4796809"/>
            <a:ext cx="637179" cy="2898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喜欢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82E0A7-B6ED-1682-83D9-A39FE4326201}"/>
              </a:ext>
            </a:extLst>
          </p:cNvPr>
          <p:cNvSpPr/>
          <p:nvPr/>
        </p:nvSpPr>
        <p:spPr>
          <a:xfrm>
            <a:off x="9157800" y="5246665"/>
            <a:ext cx="646447" cy="2898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我的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占位符 1">
            <a:extLst>
              <a:ext uri="{FF2B5EF4-FFF2-40B4-BE49-F238E27FC236}">
                <a16:creationId xmlns:a16="http://schemas.microsoft.com/office/drawing/2014/main" id="{070F5125-7E2E-7DC3-0911-C44FD10F1F54}"/>
              </a:ext>
            </a:extLst>
          </p:cNvPr>
          <p:cNvSpPr txBox="1">
            <a:spLocks/>
          </p:cNvSpPr>
          <p:nvPr/>
        </p:nvSpPr>
        <p:spPr>
          <a:xfrm>
            <a:off x="9051053" y="5546501"/>
            <a:ext cx="934249" cy="46396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kumimoji="1" lang="zh-CN" altLang="en-US" sz="1400"/>
              <a:t>二级路由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67170" y="1812000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vue-router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</a:t>
            </a:r>
            <a:r>
              <a:rPr kumimoji="1" lang="zh-CN" altLang="en-US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了一个全局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 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router-link (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取代 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0" indent="0">
              <a:buNone/>
            </a:pP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能跳转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，配置 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属性指定路径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</a:t>
            </a: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本质还是 </a:t>
            </a:r>
            <a:r>
              <a:rPr kumimoji="1"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 ，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 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无需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</a:p>
          <a:p>
            <a:pPr marL="0" indent="0">
              <a:buNone/>
            </a:pP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能高亮，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默认就会提供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高亮类名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，可以直接设置高亮样式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>
                <a:sym typeface="+mn-ea"/>
              </a:rPr>
              <a:t>声明式导航</a:t>
            </a:r>
            <a:r>
              <a:rPr lang="en-US" altLang="zh-CN">
                <a:sym typeface="+mn-ea"/>
              </a:rPr>
              <a:t> - </a:t>
            </a:r>
            <a:r>
              <a:rPr>
                <a:sym typeface="+mn-ea"/>
              </a:rPr>
              <a:t>导航链接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0" y="3253663"/>
            <a:ext cx="5493032" cy="312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77" y="3253663"/>
            <a:ext cx="4614491" cy="3122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矩形 9"/>
          <p:cNvSpPr/>
          <p:nvPr/>
        </p:nvSpPr>
        <p:spPr>
          <a:xfrm>
            <a:off x="1162604" y="3777493"/>
            <a:ext cx="5097598" cy="1266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60922" y="3733669"/>
            <a:ext cx="3697199" cy="1354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4744CF-A205-D89B-B779-3B5CB2053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81" y="1444464"/>
            <a:ext cx="3372303" cy="146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6413ADF-A174-8E5B-AC20-938F763CBC24}"/>
              </a:ext>
            </a:extLst>
          </p:cNvPr>
          <p:cNvSpPr txBox="1">
            <a:spLocks/>
          </p:cNvSpPr>
          <p:nvPr/>
        </p:nvSpPr>
        <p:spPr>
          <a:xfrm>
            <a:off x="767170" y="1465551"/>
            <a:ext cx="10719120" cy="51719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需求：实现导航高亮效果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D640D6D-A249-2D63-C124-DDE64E0E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组件缓存 </a:t>
            </a:r>
            <a:r>
              <a:rPr lang="en-US" altLang="zh-CN"/>
              <a:t>keep-alive</a:t>
            </a:r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C3B994A-A6E8-2FDA-9E2C-E947C5B85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19424"/>
            <a:ext cx="9436010" cy="140075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问题：从面经 点到 详情页，又点返回，数据重新加载了 →  希望回到原来的位置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原因：路由跳转后，组件被销毁了，返回回来组件又被重建了，所以数据重新被加载了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解决：利用 </a:t>
            </a:r>
            <a:r>
              <a:rPr kumimoji="1" lang="en-US" altLang="zh-CN"/>
              <a:t>keep-alive </a:t>
            </a:r>
            <a:r>
              <a:rPr kumimoji="1" lang="zh-CN" altLang="en-US"/>
              <a:t>将组件缓存下来</a:t>
            </a:r>
            <a:endParaRPr kumimoji="1"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80D799-D16B-BC60-CEC0-42E743427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920182"/>
            <a:ext cx="2501590" cy="3631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E251DA1-06C6-CD6B-0F2B-784E306DCCE6}"/>
              </a:ext>
            </a:extLst>
          </p:cNvPr>
          <p:cNvCxnSpPr>
            <a:cxnSpLocks/>
          </p:cNvCxnSpPr>
          <p:nvPr/>
        </p:nvCxnSpPr>
        <p:spPr>
          <a:xfrm flipV="1">
            <a:off x="3097161" y="4227871"/>
            <a:ext cx="1376516" cy="508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855C64F6-F302-D6F7-BA39-E894C10D7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658" y="2920182"/>
            <a:ext cx="2515069" cy="3631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B18E4F3-B017-C578-C6E4-62929BC97E98}"/>
              </a:ext>
            </a:extLst>
          </p:cNvPr>
          <p:cNvSpPr/>
          <p:nvPr/>
        </p:nvSpPr>
        <p:spPr>
          <a:xfrm>
            <a:off x="4650658" y="2920182"/>
            <a:ext cx="294968" cy="23597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20EAAE1-1DE9-4136-C096-6A1DE5D56A64}"/>
              </a:ext>
            </a:extLst>
          </p:cNvPr>
          <p:cNvCxnSpPr>
            <a:cxnSpLocks/>
          </p:cNvCxnSpPr>
          <p:nvPr/>
        </p:nvCxnSpPr>
        <p:spPr>
          <a:xfrm>
            <a:off x="7413992" y="3677265"/>
            <a:ext cx="11899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379ED1B2-FD10-83D6-D997-80870C05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351" y="2830079"/>
            <a:ext cx="2501590" cy="3721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80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D640D6D-A249-2D63-C124-DDE64E0E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组件缓存 </a:t>
            </a:r>
            <a:r>
              <a:rPr lang="en-US" altLang="zh-CN"/>
              <a:t>keep-alive</a:t>
            </a:r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C3B994A-A6E8-2FDA-9E2C-E947C5B85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19423"/>
            <a:ext cx="9740811" cy="25486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1. keep-alive</a:t>
            </a:r>
            <a:r>
              <a:rPr lang="zh-CN" altLang="en-US" b="1"/>
              <a:t>是什么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keep-alive </a:t>
            </a:r>
            <a:r>
              <a:rPr lang="zh-CN" altLang="en-US" dirty="0"/>
              <a:t>是 </a:t>
            </a:r>
            <a:r>
              <a:rPr lang="en-US" altLang="zh-CN" dirty="0"/>
              <a:t>Vue </a:t>
            </a:r>
            <a:r>
              <a:rPr lang="zh-CN" altLang="en-US" dirty="0"/>
              <a:t>的内置组件，当它包裹动态组件时，会缓存不活动的组件实例，而不是销毁</a:t>
            </a:r>
            <a:r>
              <a:rPr lang="zh-CN" altLang="en-US"/>
              <a:t>它们。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keep-alive </a:t>
            </a:r>
            <a:r>
              <a:rPr lang="zh-CN" altLang="en-US" dirty="0"/>
              <a:t>是一个抽象组件：它自身不会渲染成一个 </a:t>
            </a:r>
            <a:r>
              <a:rPr lang="en-US" altLang="zh-CN" dirty="0"/>
              <a:t>DOM </a:t>
            </a:r>
            <a:r>
              <a:rPr lang="zh-CN" altLang="en-US" dirty="0"/>
              <a:t>元素，也不会出现在父组件链</a:t>
            </a:r>
            <a:r>
              <a:rPr lang="zh-CN" altLang="en-US"/>
              <a:t>中。</a:t>
            </a:r>
            <a:endParaRPr lang="en-US" altLang="zh-CN"/>
          </a:p>
          <a:p>
            <a:pPr marL="0" indent="0">
              <a:buNone/>
            </a:pPr>
            <a:r>
              <a:rPr lang="en-US" altLang="zh-CN" b="1"/>
              <a:t>2. keep-alive</a:t>
            </a:r>
            <a:r>
              <a:rPr lang="zh-CN" altLang="en-US" b="1"/>
              <a:t>的优点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在组件切换过程中 把切换出去的组件保留在内存中，防止重复渲染</a:t>
            </a:r>
            <a:r>
              <a:rPr lang="en-US" altLang="zh-CN"/>
              <a:t>DOM</a:t>
            </a:r>
            <a:r>
              <a:rPr lang="zh-CN" altLang="en-US"/>
              <a:t>，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减少</a:t>
            </a:r>
            <a:r>
              <a:rPr lang="zh-CN" altLang="en-US" dirty="0"/>
              <a:t>加载时间及性能消耗，提高用户体验性。</a:t>
            </a:r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930845-1154-32AA-B210-CE67E90796BD}"/>
              </a:ext>
            </a:extLst>
          </p:cNvPr>
          <p:cNvSpPr txBox="1"/>
          <p:nvPr/>
        </p:nvSpPr>
        <p:spPr>
          <a:xfrm>
            <a:off x="766435" y="4215581"/>
            <a:ext cx="4814849" cy="1868567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"h5-wrapper"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keep-alive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router-view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router-view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keep-alive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1469C0A5-435A-CDB3-54B0-623FBA635F9D}"/>
              </a:ext>
            </a:extLst>
          </p:cNvPr>
          <p:cNvSpPr txBox="1">
            <a:spLocks/>
          </p:cNvSpPr>
          <p:nvPr/>
        </p:nvSpPr>
        <p:spPr>
          <a:xfrm>
            <a:off x="5877732" y="4798481"/>
            <a:ext cx="3364591" cy="442112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kumimoji="1" lang="zh-CN" altLang="en-US"/>
              <a:t>问题：缓存了所有被切换的组件</a:t>
            </a:r>
          </a:p>
        </p:txBody>
      </p:sp>
    </p:spTree>
    <p:extLst>
      <p:ext uri="{BB962C8B-B14F-4D97-AF65-F5344CB8AC3E}">
        <p14:creationId xmlns:p14="http://schemas.microsoft.com/office/powerpoint/2010/main" val="331131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D640D6D-A249-2D63-C124-DDE64E0E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组件缓存 </a:t>
            </a:r>
            <a:r>
              <a:rPr lang="en-US" altLang="zh-CN"/>
              <a:t>keep-alive</a:t>
            </a:r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C3B994A-A6E8-2FDA-9E2C-E947C5B85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19423"/>
            <a:ext cx="8197146" cy="1666229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1" i="0">
                <a:solidFill>
                  <a:srgbClr val="000000"/>
                </a:solidFill>
                <a:effectLst/>
              </a:rPr>
              <a:t>3.</a:t>
            </a:r>
            <a:r>
              <a:rPr lang="zh-CN" altLang="en-US" b="1" i="0">
                <a:solidFill>
                  <a:srgbClr val="000000"/>
                </a:solidFill>
                <a:effectLst/>
              </a:rPr>
              <a:t> </a:t>
            </a:r>
            <a:r>
              <a:rPr lang="en-US" altLang="zh-CN" b="1"/>
              <a:t>keep-alive</a:t>
            </a:r>
            <a:r>
              <a:rPr lang="zh-CN" altLang="en-US" b="1"/>
              <a:t>的</a:t>
            </a:r>
            <a:r>
              <a:rPr lang="zh-CN" altLang="en-US" b="1" i="0">
                <a:solidFill>
                  <a:srgbClr val="000000"/>
                </a:solidFill>
                <a:effectLst/>
              </a:rPr>
              <a:t>三个属性</a:t>
            </a:r>
            <a:endParaRPr lang="zh-CN" altLang="en-US" b="0" i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zh-CN" altLang="en-US" b="0" i="0">
                <a:solidFill>
                  <a:srgbClr val="000000"/>
                </a:solidFill>
                <a:effectLst/>
              </a:rPr>
              <a:t>① </a:t>
            </a:r>
            <a:r>
              <a:rPr lang="en-US" altLang="zh-CN" b="0" i="0">
                <a:solidFill>
                  <a:srgbClr val="000000"/>
                </a:solidFill>
                <a:effectLst/>
              </a:rPr>
              <a:t>include  </a:t>
            </a:r>
            <a:r>
              <a:rPr lang="zh-CN" altLang="en-US" b="0" i="0">
                <a:solidFill>
                  <a:srgbClr val="000000"/>
                </a:solidFill>
                <a:effectLst/>
              </a:rPr>
              <a:t>： 组件名</a:t>
            </a:r>
            <a:r>
              <a:rPr lang="zh-CN" altLang="en-US">
                <a:solidFill>
                  <a:srgbClr val="000000"/>
                </a:solidFill>
              </a:rPr>
              <a:t>数组，</a:t>
            </a:r>
            <a:r>
              <a:rPr lang="zh-CN" altLang="en-US" b="0" i="0">
                <a:solidFill>
                  <a:srgbClr val="000000"/>
                </a:solidFill>
                <a:effectLst/>
              </a:rPr>
              <a:t>只有匹配的组件会被缓存</a:t>
            </a:r>
            <a:br>
              <a:rPr lang="zh-CN" altLang="en-US" b="0" i="0">
                <a:solidFill>
                  <a:srgbClr val="000000"/>
                </a:solidFill>
                <a:effectLst/>
              </a:rPr>
            </a:br>
            <a:r>
              <a:rPr lang="zh-CN" altLang="en-US" b="0" i="0">
                <a:solidFill>
                  <a:srgbClr val="000000"/>
                </a:solidFill>
                <a:effectLst/>
              </a:rPr>
              <a:t>② </a:t>
            </a:r>
            <a:r>
              <a:rPr lang="en-US" altLang="zh-CN" b="0" i="0">
                <a:solidFill>
                  <a:srgbClr val="000000"/>
                </a:solidFill>
                <a:effectLst/>
              </a:rPr>
              <a:t>exclude </a:t>
            </a:r>
            <a:r>
              <a:rPr lang="zh-CN" altLang="en-US" b="0" i="0">
                <a:solidFill>
                  <a:srgbClr val="000000"/>
                </a:solidFill>
                <a:effectLst/>
              </a:rPr>
              <a:t>： 组件名数组，任何匹配的组件都不会被缓存</a:t>
            </a:r>
            <a:br>
              <a:rPr lang="zh-CN" altLang="en-US" b="0" i="0">
                <a:solidFill>
                  <a:srgbClr val="000000"/>
                </a:solidFill>
                <a:effectLst/>
              </a:rPr>
            </a:br>
            <a:r>
              <a:rPr lang="zh-CN" altLang="en-US" b="0" i="0">
                <a:solidFill>
                  <a:srgbClr val="000000"/>
                </a:solidFill>
                <a:effectLst/>
              </a:rPr>
              <a:t>③ </a:t>
            </a:r>
            <a:r>
              <a:rPr lang="en-US" altLang="zh-CN" b="0" i="0">
                <a:solidFill>
                  <a:srgbClr val="000000"/>
                </a:solidFill>
                <a:effectLst/>
              </a:rPr>
              <a:t>max       </a:t>
            </a:r>
            <a:r>
              <a:rPr lang="zh-CN" altLang="en-US" b="0" i="0">
                <a:solidFill>
                  <a:srgbClr val="000000"/>
                </a:solidFill>
                <a:effectLst/>
              </a:rPr>
              <a:t>： 最多可以缓存多少组件实例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930845-1154-32AA-B210-CE67E90796BD}"/>
              </a:ext>
            </a:extLst>
          </p:cNvPr>
          <p:cNvSpPr txBox="1"/>
          <p:nvPr/>
        </p:nvSpPr>
        <p:spPr>
          <a:xfrm>
            <a:off x="710880" y="3185652"/>
            <a:ext cx="6083210" cy="1868567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"h5-wrapper" 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="[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'LayoutPage'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keep-alive 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router-view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router-view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keep-alive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7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D640D6D-A249-2D63-C124-DDE64E0E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组件缓存 </a:t>
            </a:r>
            <a:r>
              <a:rPr lang="en-US" altLang="zh-CN"/>
              <a:t>keep-alive</a:t>
            </a:r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5C3B994A-A6E8-2FDA-9E2C-E947C5B85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19423"/>
            <a:ext cx="9848966" cy="2275829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1" i="0">
                <a:solidFill>
                  <a:srgbClr val="000000"/>
                </a:solidFill>
                <a:effectLst/>
              </a:rPr>
              <a:t>4</a:t>
            </a:r>
            <a:r>
              <a:rPr lang="en-US" altLang="zh-CN" b="1">
                <a:solidFill>
                  <a:srgbClr val="000000"/>
                </a:solidFill>
              </a:rPr>
              <a:t>.</a:t>
            </a:r>
            <a:r>
              <a:rPr lang="zh-CN" altLang="en-US" b="1">
                <a:solidFill>
                  <a:srgbClr val="000000"/>
                </a:solidFill>
              </a:rPr>
              <a:t> </a:t>
            </a:r>
            <a:r>
              <a:rPr lang="en-US" altLang="zh-CN" b="1" i="0">
                <a:solidFill>
                  <a:srgbClr val="000000"/>
                </a:solidFill>
                <a:effectLst/>
              </a:rPr>
              <a:t>keep-alive</a:t>
            </a:r>
            <a:r>
              <a:rPr lang="zh-CN" altLang="en-US" b="1" i="0">
                <a:solidFill>
                  <a:srgbClr val="000000"/>
                </a:solidFill>
                <a:effectLst/>
              </a:rPr>
              <a:t>的使用会触发两个生命周期函数</a:t>
            </a:r>
            <a:br>
              <a:rPr lang="zh-CN" altLang="en-US" b="0" i="0">
                <a:solidFill>
                  <a:srgbClr val="000000"/>
                </a:solidFill>
                <a:effectLst/>
              </a:rPr>
            </a:br>
            <a:r>
              <a:rPr lang="en-US" altLang="zh-CN" b="0" i="0">
                <a:solidFill>
                  <a:srgbClr val="000000"/>
                </a:solidFill>
                <a:effectLst/>
              </a:rPr>
              <a:t>activated </a:t>
            </a:r>
            <a:r>
              <a:rPr lang="zh-CN" altLang="en-US" b="0" i="0">
                <a:solidFill>
                  <a:srgbClr val="000000"/>
                </a:solidFill>
                <a:effectLst/>
              </a:rPr>
              <a:t>当组件</a:t>
            </a:r>
            <a:r>
              <a:rPr lang="zh-CN" altLang="en-US" b="0" i="0">
                <a:solidFill>
                  <a:srgbClr val="C00000"/>
                </a:solidFill>
                <a:effectLst/>
              </a:rPr>
              <a:t>被激活（使用）</a:t>
            </a:r>
            <a:r>
              <a:rPr lang="zh-CN" altLang="en-US" b="0" i="0">
                <a:solidFill>
                  <a:srgbClr val="000000"/>
                </a:solidFill>
                <a:effectLst/>
              </a:rPr>
              <a:t>的时候触发 </a:t>
            </a:r>
            <a:r>
              <a:rPr lang="zh-CN" altLang="en-US">
                <a:solidFill>
                  <a:srgbClr val="000000"/>
                </a:solidFill>
              </a:rPr>
              <a:t>→  </a:t>
            </a:r>
            <a:r>
              <a:rPr lang="zh-CN" altLang="en-US" b="0" i="0">
                <a:solidFill>
                  <a:srgbClr val="000000"/>
                </a:solidFill>
                <a:effectLst/>
              </a:rPr>
              <a:t>进入这个页面的时候触发</a:t>
            </a:r>
            <a:br>
              <a:rPr lang="zh-CN" altLang="en-US" b="0" i="0">
                <a:solidFill>
                  <a:srgbClr val="000000"/>
                </a:solidFill>
                <a:effectLst/>
              </a:rPr>
            </a:br>
            <a:r>
              <a:rPr lang="en-US" altLang="zh-CN" b="0" i="0">
                <a:solidFill>
                  <a:srgbClr val="000000"/>
                </a:solidFill>
                <a:effectLst/>
              </a:rPr>
              <a:t>deactivated </a:t>
            </a:r>
            <a:r>
              <a:rPr lang="zh-CN" altLang="en-US" b="0" i="0">
                <a:solidFill>
                  <a:srgbClr val="000000"/>
                </a:solidFill>
                <a:effectLst/>
              </a:rPr>
              <a:t>当组件</a:t>
            </a:r>
            <a:r>
              <a:rPr lang="zh-CN" altLang="en-US" b="0" i="0">
                <a:solidFill>
                  <a:srgbClr val="C00000"/>
                </a:solidFill>
                <a:effectLst/>
              </a:rPr>
              <a:t>不被使用</a:t>
            </a:r>
            <a:r>
              <a:rPr lang="zh-CN" altLang="en-US" b="0" i="0">
                <a:solidFill>
                  <a:srgbClr val="000000"/>
                </a:solidFill>
                <a:effectLst/>
              </a:rPr>
              <a:t>的时候触发      →  离开这个页面的时候触发</a:t>
            </a:r>
            <a:endParaRPr lang="en-US" altLang="zh-CN" b="0" i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zh-CN" altLang="en-US" b="1" i="0">
                <a:solidFill>
                  <a:srgbClr val="212529"/>
                </a:solidFill>
                <a:effectLst/>
              </a:rPr>
              <a:t>组件缓存后就不会执行组件的</a:t>
            </a:r>
            <a:r>
              <a:rPr lang="en-US" altLang="zh-CN" b="1" i="0">
                <a:solidFill>
                  <a:srgbClr val="212529"/>
                </a:solidFill>
                <a:effectLst/>
              </a:rPr>
              <a:t>created</a:t>
            </a:r>
            <a:r>
              <a:rPr lang="en-US" altLang="zh-CN" b="1">
                <a:solidFill>
                  <a:srgbClr val="212529"/>
                </a:solidFill>
              </a:rPr>
              <a:t>,</a:t>
            </a:r>
            <a:r>
              <a:rPr lang="zh-CN" altLang="en-US" b="1">
                <a:solidFill>
                  <a:srgbClr val="212529"/>
                </a:solidFill>
              </a:rPr>
              <a:t> </a:t>
            </a:r>
            <a:r>
              <a:rPr lang="en-US" altLang="zh-CN" b="1" i="0">
                <a:solidFill>
                  <a:srgbClr val="212529"/>
                </a:solidFill>
                <a:effectLst/>
              </a:rPr>
              <a:t>mounted, destroyed </a:t>
            </a:r>
            <a:r>
              <a:rPr lang="zh-CN" altLang="en-US" b="1" i="0">
                <a:solidFill>
                  <a:srgbClr val="212529"/>
                </a:solidFill>
                <a:effectLst/>
              </a:rPr>
              <a:t>等钩子了</a:t>
            </a:r>
            <a:endParaRPr lang="en-US" altLang="zh-CN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zh-CN" altLang="en-US" b="0" i="0">
                <a:solidFill>
                  <a:srgbClr val="212529"/>
                </a:solidFill>
                <a:effectLst/>
              </a:rPr>
              <a:t>所以其提供了</a:t>
            </a:r>
            <a:r>
              <a:rPr lang="en-US" altLang="zh-CN" b="0" i="0">
                <a:solidFill>
                  <a:srgbClr val="C00000"/>
                </a:solidFill>
                <a:effectLst/>
              </a:rPr>
              <a:t>actived </a:t>
            </a:r>
            <a:r>
              <a:rPr lang="zh-CN" altLang="en-US" b="0" i="0">
                <a:solidFill>
                  <a:srgbClr val="212529"/>
                </a:solidFill>
                <a:effectLst/>
              </a:rPr>
              <a:t>和 </a:t>
            </a:r>
            <a:r>
              <a:rPr lang="en-US" altLang="zh-CN" b="0" i="0">
                <a:solidFill>
                  <a:srgbClr val="C00000"/>
                </a:solidFill>
                <a:effectLst/>
              </a:rPr>
              <a:t>deactived</a:t>
            </a:r>
            <a:r>
              <a:rPr lang="zh-CN" altLang="en-US" b="0" i="0">
                <a:solidFill>
                  <a:srgbClr val="212529"/>
                </a:solidFill>
                <a:effectLst/>
              </a:rPr>
              <a:t>钩子，帮我们实现业务需求。</a:t>
            </a:r>
            <a:endParaRPr lang="zh-CN" altLang="en-US" b="0" i="0">
              <a:solidFill>
                <a:srgbClr val="000000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930845-1154-32AA-B210-CE67E90796BD}"/>
              </a:ext>
            </a:extLst>
          </p:cNvPr>
          <p:cNvSpPr txBox="1"/>
          <p:nvPr/>
        </p:nvSpPr>
        <p:spPr>
          <a:xfrm>
            <a:off x="710878" y="3723375"/>
            <a:ext cx="6083210" cy="1615202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activated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'actived 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激活 → 进入页面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deactivated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'deactived 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失活 → 离开页面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86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04361" y="68826"/>
            <a:ext cx="7223847" cy="71775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/>
              <a:t>keep-alive</a:t>
            </a:r>
            <a:r>
              <a:rPr lang="zh-CN" altLang="en-US" sz="1600"/>
              <a:t>是什么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	Vue </a:t>
            </a:r>
            <a:r>
              <a:rPr lang="zh-CN" altLang="en-US" sz="1600"/>
              <a:t>的内置组件，包裹动态组件时，可以缓存</a:t>
            </a:r>
            <a:endParaRPr lang="en-US" altLang="zh-CN" sz="1600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2.   keep-alive</a:t>
            </a:r>
            <a:r>
              <a:rPr lang="zh-CN" altLang="en-US" sz="1600"/>
              <a:t>的优点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组件切换过程中 把切换出去的组件保留在内存中</a:t>
            </a:r>
            <a:r>
              <a:rPr lang="en-US" altLang="zh-CN" sz="1600"/>
              <a:t>(</a:t>
            </a:r>
            <a:r>
              <a:rPr lang="zh-CN" altLang="en-US" sz="1600"/>
              <a:t>提升性能</a:t>
            </a:r>
            <a:r>
              <a:rPr lang="en-US" altLang="zh-CN" sz="1600"/>
              <a:t>)</a:t>
            </a:r>
            <a:endParaRPr lang="en-US" altLang="zh-CN" sz="1600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3.   keep-alive</a:t>
            </a:r>
            <a:r>
              <a:rPr lang="zh-CN" altLang="en-US" sz="1600"/>
              <a:t>的</a:t>
            </a:r>
            <a:r>
              <a:rPr lang="zh-CN" altLang="en-US" sz="1600">
                <a:solidFill>
                  <a:srgbClr val="000000"/>
                </a:solidFill>
              </a:rPr>
              <a:t>三个属性 </a:t>
            </a:r>
            <a:r>
              <a:rPr lang="en-US" altLang="zh-CN" sz="1600">
                <a:solidFill>
                  <a:srgbClr val="000000"/>
                </a:solidFill>
              </a:rPr>
              <a:t>(</a:t>
            </a:r>
            <a:r>
              <a:rPr lang="zh-CN" altLang="en-US" sz="1600">
                <a:solidFill>
                  <a:srgbClr val="000000"/>
                </a:solidFill>
              </a:rPr>
              <a:t>了解</a:t>
            </a:r>
            <a:r>
              <a:rPr lang="en-US" altLang="zh-CN" sz="160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000000"/>
                </a:solidFill>
              </a:rPr>
              <a:t>	</a:t>
            </a:r>
            <a:r>
              <a:rPr lang="zh-CN" altLang="en-US" sz="1600">
                <a:solidFill>
                  <a:srgbClr val="C00000"/>
                </a:solidFill>
              </a:rPr>
              <a:t>① </a:t>
            </a:r>
            <a:r>
              <a:rPr lang="en-US" altLang="zh-CN" sz="1600">
                <a:solidFill>
                  <a:srgbClr val="C00000"/>
                </a:solidFill>
              </a:rPr>
              <a:t>include  </a:t>
            </a:r>
            <a:r>
              <a:rPr lang="zh-CN" altLang="en-US" sz="1600">
                <a:solidFill>
                  <a:srgbClr val="C00000"/>
                </a:solidFill>
              </a:rPr>
              <a:t>： 组件名数组，只有匹配的组件会被缓存</a:t>
            </a:r>
            <a:br>
              <a:rPr lang="zh-CN" altLang="en-US" sz="1600">
                <a:solidFill>
                  <a:srgbClr val="000000"/>
                </a:solidFill>
              </a:rPr>
            </a:br>
            <a:r>
              <a:rPr lang="en-US" altLang="zh-CN" sz="1600">
                <a:solidFill>
                  <a:srgbClr val="000000"/>
                </a:solidFill>
              </a:rPr>
              <a:t>	</a:t>
            </a:r>
            <a:r>
              <a:rPr lang="zh-CN" altLang="en-US" sz="1600">
                <a:solidFill>
                  <a:srgbClr val="000000"/>
                </a:solidFill>
              </a:rPr>
              <a:t>② </a:t>
            </a:r>
            <a:r>
              <a:rPr lang="en-US" altLang="zh-CN" sz="1600">
                <a:solidFill>
                  <a:srgbClr val="000000"/>
                </a:solidFill>
              </a:rPr>
              <a:t>exclude </a:t>
            </a:r>
            <a:r>
              <a:rPr lang="zh-CN" altLang="en-US" sz="1600">
                <a:solidFill>
                  <a:srgbClr val="000000"/>
                </a:solidFill>
              </a:rPr>
              <a:t>： 组件名数组，任何匹配的组件都不会被缓存</a:t>
            </a:r>
            <a:br>
              <a:rPr lang="zh-CN" altLang="en-US" sz="1600">
                <a:solidFill>
                  <a:srgbClr val="000000"/>
                </a:solidFill>
              </a:rPr>
            </a:br>
            <a:r>
              <a:rPr lang="en-US" altLang="zh-CN" sz="1600">
                <a:solidFill>
                  <a:srgbClr val="000000"/>
                </a:solidFill>
              </a:rPr>
              <a:t>	</a:t>
            </a:r>
            <a:r>
              <a:rPr lang="zh-CN" altLang="en-US" sz="1600">
                <a:solidFill>
                  <a:srgbClr val="000000"/>
                </a:solidFill>
              </a:rPr>
              <a:t>③ </a:t>
            </a:r>
            <a:r>
              <a:rPr lang="en-US" altLang="zh-CN" sz="1600">
                <a:solidFill>
                  <a:srgbClr val="000000"/>
                </a:solidFill>
              </a:rPr>
              <a:t>max       </a:t>
            </a:r>
            <a:r>
              <a:rPr lang="zh-CN" altLang="en-US" sz="1600">
                <a:solidFill>
                  <a:srgbClr val="000000"/>
                </a:solidFill>
              </a:rPr>
              <a:t>： 最多可以缓存多少组件实例</a:t>
            </a:r>
            <a:endParaRPr lang="en-US" altLang="zh-CN" sz="1600" b="1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AutoNum type="arabicPeriod" startAt="4"/>
            </a:pPr>
            <a:r>
              <a:rPr lang="en-US" altLang="zh-CN" sz="1600">
                <a:solidFill>
                  <a:srgbClr val="000000"/>
                </a:solidFill>
              </a:rPr>
              <a:t>keep-alive</a:t>
            </a:r>
            <a:r>
              <a:rPr lang="zh-CN" altLang="en-US" sz="1600">
                <a:solidFill>
                  <a:srgbClr val="000000"/>
                </a:solidFill>
              </a:rPr>
              <a:t>的使用会触发两个生命周期函数 </a:t>
            </a:r>
            <a:r>
              <a:rPr lang="en-US" altLang="zh-CN" sz="1600">
                <a:solidFill>
                  <a:srgbClr val="000000"/>
                </a:solidFill>
              </a:rPr>
              <a:t>(</a:t>
            </a:r>
            <a:r>
              <a:rPr lang="zh-CN" altLang="en-US" sz="1600">
                <a:solidFill>
                  <a:srgbClr val="000000"/>
                </a:solidFill>
              </a:rPr>
              <a:t>了解</a:t>
            </a:r>
            <a:r>
              <a:rPr lang="en-US" altLang="zh-CN" sz="160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000000"/>
                </a:solidFill>
              </a:rPr>
              <a:t>   	activated </a:t>
            </a:r>
            <a:r>
              <a:rPr lang="zh-CN" altLang="en-US" sz="1600">
                <a:solidFill>
                  <a:srgbClr val="000000"/>
                </a:solidFill>
              </a:rPr>
              <a:t>当组件</a:t>
            </a:r>
            <a:r>
              <a:rPr lang="zh-CN" altLang="en-US" sz="1600">
                <a:solidFill>
                  <a:srgbClr val="C00000"/>
                </a:solidFill>
              </a:rPr>
              <a:t>被激活（使用）</a:t>
            </a:r>
            <a:r>
              <a:rPr lang="zh-CN" altLang="en-US" sz="1600">
                <a:solidFill>
                  <a:srgbClr val="000000"/>
                </a:solidFill>
              </a:rPr>
              <a:t>的时候触发 →  进入页面触发</a:t>
            </a:r>
            <a:br>
              <a:rPr lang="zh-CN" altLang="en-US" sz="1600">
                <a:solidFill>
                  <a:srgbClr val="000000"/>
                </a:solidFill>
              </a:rPr>
            </a:br>
            <a:r>
              <a:rPr lang="en-US" altLang="zh-CN" sz="1600">
                <a:solidFill>
                  <a:srgbClr val="000000"/>
                </a:solidFill>
              </a:rPr>
              <a:t>	deactivated </a:t>
            </a:r>
            <a:r>
              <a:rPr lang="zh-CN" altLang="en-US" sz="1600">
                <a:solidFill>
                  <a:srgbClr val="000000"/>
                </a:solidFill>
              </a:rPr>
              <a:t>当组件</a:t>
            </a:r>
            <a:r>
              <a:rPr lang="zh-CN" altLang="en-US" sz="1600">
                <a:solidFill>
                  <a:srgbClr val="C00000"/>
                </a:solidFill>
              </a:rPr>
              <a:t>不被使用</a:t>
            </a:r>
            <a:r>
              <a:rPr lang="zh-CN" altLang="en-US" sz="1600">
                <a:solidFill>
                  <a:srgbClr val="000000"/>
                </a:solidFill>
              </a:rPr>
              <a:t>的时候触发      →  离开页面触发</a:t>
            </a:r>
            <a:endParaRPr lang="zh-CN" altLang="en-US" sz="1600"/>
          </a:p>
          <a:p>
            <a:pPr>
              <a:lnSpc>
                <a:spcPct val="150000"/>
              </a:lnSpc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3708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1952" y="941929"/>
            <a:ext cx="5760000" cy="52720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项目案例实现的基本步骤分哪两大步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zh-CN" altLang="en-US" sz="1400">
                <a:solidFill>
                  <a:srgbClr val="C00000"/>
                </a:solidFill>
              </a:rPr>
              <a:t>① 配路由 ②</a:t>
            </a:r>
            <a:r>
              <a:rPr lang="en-US" altLang="zh-CN" sz="1400">
                <a:solidFill>
                  <a:srgbClr val="C00000"/>
                </a:solidFill>
              </a:rPr>
              <a:t> </a:t>
            </a:r>
            <a:r>
              <a:rPr lang="zh-CN" altLang="en-US" sz="1400">
                <a:solidFill>
                  <a:srgbClr val="C00000"/>
                </a:solidFill>
              </a:rPr>
              <a:t>实现页面功能</a:t>
            </a:r>
            <a:endParaRPr lang="en-US" altLang="zh-CN" sz="14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嵌套路由的关键配置项是什么？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altLang="zh-CN" sz="1400">
                <a:solidFill>
                  <a:srgbClr val="C00000"/>
                </a:solidFill>
              </a:rPr>
              <a:t>children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路由传参两种方式？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① 查询参数传参，</a:t>
            </a:r>
            <a:r>
              <a:rPr lang="en-US" altLang="zh-CN" sz="1400">
                <a:solidFill>
                  <a:srgbClr val="C00000"/>
                </a:solidFill>
              </a:rPr>
              <a:t>$route.query.</a:t>
            </a:r>
            <a:r>
              <a:rPr lang="zh-CN" altLang="en-US" sz="1400">
                <a:solidFill>
                  <a:srgbClr val="C00000"/>
                </a:solidFill>
              </a:rPr>
              <a:t>参数名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适合多个参数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② 动态路由传参，</a:t>
            </a:r>
            <a:r>
              <a:rPr lang="en-US" altLang="zh-CN" sz="1400">
                <a:solidFill>
                  <a:srgbClr val="C00000"/>
                </a:solidFill>
              </a:rPr>
              <a:t>$route.params.</a:t>
            </a:r>
            <a:r>
              <a:rPr lang="zh-CN" altLang="en-US" sz="1400">
                <a:solidFill>
                  <a:srgbClr val="C00000"/>
                </a:solidFill>
              </a:rPr>
              <a:t>参数名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更简洁直观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缓存组件可以用哪个内置组件？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C00000"/>
                </a:solidFill>
              </a:rPr>
              <a:t>         keep-alive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三个属性：</a:t>
            </a:r>
            <a:r>
              <a:rPr lang="en-US" altLang="zh-CN" sz="1400">
                <a:solidFill>
                  <a:srgbClr val="000000"/>
                </a:solidFill>
              </a:rPr>
              <a:t> include    exclude    max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</a:rPr>
              <a:t>         </a:t>
            </a:r>
            <a:r>
              <a:rPr lang="zh-CN" altLang="en-US" sz="1400">
                <a:solidFill>
                  <a:srgbClr val="000000"/>
                </a:solidFill>
              </a:rPr>
              <a:t>两个钩子： </a:t>
            </a:r>
            <a:r>
              <a:rPr lang="en-US" altLang="zh-CN" sz="1400">
                <a:solidFill>
                  <a:srgbClr val="C00000"/>
                </a:solidFill>
              </a:rPr>
              <a:t>activated   deactivated</a:t>
            </a:r>
          </a:p>
        </p:txBody>
      </p:sp>
    </p:spTree>
    <p:extLst>
      <p:ext uri="{BB962C8B-B14F-4D97-AF65-F5344CB8AC3E}">
        <p14:creationId xmlns:p14="http://schemas.microsoft.com/office/powerpoint/2010/main" val="307783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96389" y="1173480"/>
            <a:ext cx="6523391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  router-link</a:t>
            </a:r>
            <a:r>
              <a:rPr lang="zh-CN" altLang="en-US" dirty="0"/>
              <a:t>是什么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/>
              <a:t>	vue-router</a:t>
            </a:r>
            <a:r>
              <a:rPr lang="zh-CN" altLang="en-US" dirty="0"/>
              <a:t>提供的</a:t>
            </a:r>
            <a:r>
              <a:rPr lang="zh-CN" altLang="en-US"/>
              <a:t>全局组件</a:t>
            </a:r>
            <a:r>
              <a:rPr lang="en-US" altLang="zh-CN"/>
              <a:t>, </a:t>
            </a:r>
            <a:r>
              <a:rPr lang="zh-CN" altLang="en-US"/>
              <a:t>用于替换 </a:t>
            </a:r>
            <a:r>
              <a:rPr lang="en-US" altLang="zh-CN"/>
              <a:t>a </a:t>
            </a:r>
            <a:r>
              <a:rPr lang="zh-CN" altLang="en-US"/>
              <a:t>标签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  router-link</a:t>
            </a:r>
            <a:r>
              <a:rPr lang="zh-CN" altLang="en-US"/>
              <a:t>怎么用</a:t>
            </a:r>
            <a:r>
              <a:rPr lang="en-US" altLang="zh-CN"/>
              <a:t>?</a:t>
            </a:r>
          </a:p>
          <a:p>
            <a:pPr marL="0" indent="0">
              <a:buNone/>
            </a:pPr>
            <a:r>
              <a:rPr lang="en-US" altLang="zh-CN"/>
              <a:t>	&lt;router-link  </a:t>
            </a:r>
            <a:r>
              <a:rPr lang="en-US" altLang="zh-CN">
                <a:solidFill>
                  <a:srgbClr val="C00000"/>
                </a:solidFill>
              </a:rPr>
              <a:t>to="/</a:t>
            </a:r>
            <a:r>
              <a:rPr lang="zh-CN" altLang="en-US">
                <a:solidFill>
                  <a:srgbClr val="C00000"/>
                </a:solidFill>
              </a:rPr>
              <a:t>路径值</a:t>
            </a:r>
            <a:r>
              <a:rPr lang="en-US" altLang="zh-CN">
                <a:solidFill>
                  <a:srgbClr val="C00000"/>
                </a:solidFill>
              </a:rPr>
              <a:t>" </a:t>
            </a:r>
            <a:r>
              <a:rPr lang="en-US" altLang="zh-CN"/>
              <a:t>&gt;&lt;/router-link&gt;</a:t>
            </a:r>
          </a:p>
          <a:p>
            <a:pPr marL="0" indent="0">
              <a:buNone/>
            </a:pPr>
            <a:r>
              <a:rPr lang="en-US" altLang="zh-CN"/>
              <a:t>                </a:t>
            </a:r>
            <a:r>
              <a:rPr lang="zh-CN" altLang="en-US"/>
              <a:t>必须传入</a:t>
            </a:r>
            <a:r>
              <a:rPr lang="en-US" altLang="zh-CN"/>
              <a:t>to</a:t>
            </a:r>
            <a:r>
              <a:rPr lang="zh-CN" altLang="en-US"/>
              <a:t>属性</a:t>
            </a:r>
            <a:r>
              <a:rPr lang="en-US" altLang="zh-CN"/>
              <a:t>, </a:t>
            </a:r>
            <a:r>
              <a:rPr lang="zh-CN" altLang="en-US"/>
              <a:t>指定路由路径值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en-US" altLang="zh-CN" dirty="0"/>
              <a:t>.   router-link</a:t>
            </a:r>
            <a:r>
              <a:rPr lang="zh-CN" altLang="en-US" dirty="0"/>
              <a:t>好处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能跳转，能高亮 </a:t>
            </a:r>
            <a:r>
              <a:rPr lang="en-US" altLang="zh-CN"/>
              <a:t>(</a:t>
            </a:r>
            <a:r>
              <a:rPr lang="zh-CN" altLang="en-US">
                <a:solidFill>
                  <a:srgbClr val="C00000"/>
                </a:solidFill>
              </a:rPr>
              <a:t>自</a:t>
            </a:r>
            <a:r>
              <a:rPr lang="zh-CN" altLang="en-US" dirty="0">
                <a:solidFill>
                  <a:srgbClr val="C00000"/>
                </a:solidFill>
              </a:rPr>
              <a:t>带激活时的</a:t>
            </a:r>
            <a:r>
              <a:rPr lang="zh-CN" altLang="en-US">
                <a:solidFill>
                  <a:srgbClr val="C00000"/>
                </a:solidFill>
              </a:rPr>
              <a:t>类名</a:t>
            </a:r>
            <a:r>
              <a:rPr lang="en-US" altLang="zh-CN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33965" y="3491085"/>
            <a:ext cx="6453416" cy="280924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kumimoji="1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router-link-active  </a:t>
            </a:r>
            <a:r>
              <a:rPr kumimoji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模糊匹配 (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用的多</a:t>
            </a:r>
            <a:r>
              <a:rPr kumimoji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kumimoji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kumimoji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to="/my" 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可以匹配</a:t>
            </a:r>
            <a:r>
              <a:rPr kumimoji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/my      /my/a      /my/b    ....</a:t>
            </a:r>
            <a:endParaRPr kumimoji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② 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router-link-exact-active  </a:t>
            </a:r>
            <a:r>
              <a:rPr kumimoji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精确匹配</a:t>
            </a:r>
            <a:endParaRPr kumimoji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to="/my" 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仅可以匹配</a:t>
            </a:r>
            <a:r>
              <a:rPr kumimoji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/my</a:t>
            </a:r>
            <a:endParaRPr kumimoji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3645" y="883671"/>
            <a:ext cx="10720800" cy="517190"/>
          </a:xfrm>
        </p:spPr>
        <p:txBody>
          <a:bodyPr/>
          <a:lstStyle/>
          <a:p>
            <a:r>
              <a:rPr>
                <a:sym typeface="+mn-ea"/>
              </a:rPr>
              <a:t>声明式导航</a:t>
            </a:r>
            <a:r>
              <a:rPr lang="en-US" altLang="zh-CN">
                <a:sym typeface="+mn-ea"/>
              </a:rPr>
              <a:t> - </a:t>
            </a:r>
            <a:r>
              <a:rPr>
                <a:sym typeface="+mn-ea"/>
              </a:rPr>
              <a:t>两个类名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33645" y="1445106"/>
            <a:ext cx="1071912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说明：我们发现 </a:t>
            </a:r>
            <a:r>
              <a:rPr kumimoji="1"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router-link </a:t>
            </a:r>
            <a:r>
              <a:rPr kumimoji="1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自动给当前导航添加</a:t>
            </a:r>
            <a:r>
              <a:rPr kumimoji="1"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了 </a:t>
            </a:r>
            <a:r>
              <a:rPr kumimoji="1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两个</a:t>
            </a:r>
            <a:r>
              <a:rPr kumimoji="1"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高亮</a:t>
            </a:r>
            <a:r>
              <a:rPr kumimoji="1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类名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6EB885-B4B6-0F67-ECC3-04087DE4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2" y="2006541"/>
            <a:ext cx="9944187" cy="116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3CFB5C-8078-494D-E4A0-CE08E35FE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93" y="3491085"/>
            <a:ext cx="4046066" cy="2050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28064" y="917841"/>
            <a:ext cx="6523391" cy="451104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sym typeface="+mn-ea"/>
              </a:rPr>
              <a:t>router-link </a:t>
            </a:r>
            <a:r>
              <a:rPr kumimoji="1">
                <a:sym typeface="+mn-ea"/>
              </a:rPr>
              <a:t>会自动给当前导航添加两个类名</a:t>
            </a:r>
            <a:r>
              <a:rPr kumimoji="1" lang="zh-CN">
                <a:sym typeface="+mn-ea"/>
              </a:rPr>
              <a:t>，有什么区别呢？</a:t>
            </a:r>
          </a:p>
          <a:p>
            <a:pPr marL="0" indent="0">
              <a:buNone/>
            </a:pPr>
            <a:r>
              <a:rPr kumimoji="1" lang="en-US" altLang="zh-CN" dirty="0">
                <a:sym typeface="+mn-ea"/>
              </a:rPr>
              <a:t>	router-link-active  </a:t>
            </a:r>
            <a:r>
              <a:rPr kumimoji="1" lang="zh-CN" altLang="en-US">
                <a:sym typeface="+mn-ea"/>
              </a:rPr>
              <a:t>模糊匹配 </a:t>
            </a:r>
            <a:r>
              <a:rPr kumimoji="1" lang="en-US" altLang="zh-CN"/>
              <a:t>(</a:t>
            </a:r>
            <a:r>
              <a:rPr kumimoji="1" lang="zh-CN" altLang="en-US"/>
              <a:t>用的多</a:t>
            </a:r>
            <a:r>
              <a:rPr kumimoji="1" lang="en-US" altLang="zh-CN"/>
              <a:t>)</a:t>
            </a:r>
            <a:endParaRPr kumimoji="1" lang="zh-CN" altLang="en-US" dirty="0">
              <a:sym typeface="+mn-ea"/>
            </a:endParaRPr>
          </a:p>
          <a:p>
            <a:pPr marL="0" indent="0">
              <a:buNone/>
            </a:pPr>
            <a:r>
              <a:rPr kumimoji="1" lang="en-US" altLang="zh-CN" dirty="0">
                <a:sym typeface="+mn-ea"/>
              </a:rPr>
              <a:t>	router-link-exact-active  </a:t>
            </a:r>
            <a:r>
              <a:rPr kumimoji="1" lang="zh-CN" altLang="en-US">
                <a:sym typeface="+mn-ea"/>
              </a:rPr>
              <a:t>精确匹配</a:t>
            </a:r>
            <a:endParaRPr kumimoji="1"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3645" y="883671"/>
            <a:ext cx="10720800" cy="517190"/>
          </a:xfrm>
        </p:spPr>
        <p:txBody>
          <a:bodyPr/>
          <a:lstStyle/>
          <a:p>
            <a:r>
              <a:rPr>
                <a:sym typeface="+mn-ea"/>
              </a:rPr>
              <a:t>声明式导航</a:t>
            </a:r>
            <a:r>
              <a:rPr lang="en-US" altLang="zh-CN">
                <a:sym typeface="+mn-ea"/>
              </a:rPr>
              <a:t> - </a:t>
            </a:r>
            <a:r>
              <a:rPr>
                <a:sym typeface="+mn-ea"/>
              </a:rPr>
              <a:t>两个类名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33645" y="1445106"/>
            <a:ext cx="1071912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kumimoji="1"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router-link </a:t>
            </a:r>
            <a:r>
              <a:rPr kumimoji="1"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的 </a:t>
            </a:r>
            <a:r>
              <a:rPr kumimoji="1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两个</a:t>
            </a:r>
            <a:r>
              <a:rPr kumimoji="1"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高亮</a:t>
            </a:r>
            <a:r>
              <a:rPr kumimoji="1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类名</a:t>
            </a:r>
            <a:r>
              <a:rPr kumimoji="1" 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kumimoji="1"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太长了，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我们希望能定制怎么办？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6EB885-B4B6-0F67-ECC3-04087DE4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2" y="2006541"/>
            <a:ext cx="9944187" cy="1167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0F152F3-49EA-F945-C9BC-29A45989E3F7}"/>
              </a:ext>
            </a:extLst>
          </p:cNvPr>
          <p:cNvSpPr txBox="1"/>
          <p:nvPr/>
        </p:nvSpPr>
        <p:spPr>
          <a:xfrm>
            <a:off x="802472" y="3533868"/>
            <a:ext cx="4359466" cy="1361837"/>
          </a:xfrm>
          <a:prstGeom prst="roundRect">
            <a:avLst>
              <a:gd name="adj" fmla="val 5405"/>
            </a:avLst>
          </a:prstGeom>
          <a:solidFill>
            <a:srgbClr val="2525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4FC1FF"/>
                </a:solidFill>
                <a:latin typeface="Consolas" panose="020B0609020204030204" pitchFamily="49" charset="0"/>
              </a:rPr>
              <a:t>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VueRouter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routes: </a:t>
            </a:r>
            <a:r>
              <a:rPr lang="en-US" altLang="zh-CN" sz="160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linkActiveClass: </a:t>
            </a:r>
            <a:r>
              <a:rPr lang="en-US" altLang="zh-CN" sz="160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类名</a:t>
            </a:r>
            <a:r>
              <a:rPr lang="en-US" altLang="zh-CN" sz="1600">
                <a:solidFill>
                  <a:schemeClr val="bg1"/>
                </a:solidFill>
                <a:latin typeface="Consolas" panose="020B0609020204030204" pitchFamily="49" charset="0"/>
              </a:rPr>
              <a:t>1",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linkExactActiveClass: </a:t>
            </a:r>
            <a:r>
              <a:rPr lang="en-US" altLang="zh-CN" sz="160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类名</a:t>
            </a:r>
            <a:r>
              <a:rPr lang="en-US" altLang="zh-CN" sz="1600">
                <a:solidFill>
                  <a:schemeClr val="bg1"/>
                </a:solidFill>
                <a:latin typeface="Consolas" panose="020B0609020204030204" pitchFamily="49" charset="0"/>
              </a:rPr>
              <a:t>2"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2B1303C-87B5-DBF6-7703-8F2604D8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72" y="5130850"/>
            <a:ext cx="9441998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28064" y="917841"/>
            <a:ext cx="6523391" cy="451104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sym typeface="+mn-ea"/>
              </a:rPr>
              <a:t>如何自定义 </a:t>
            </a:r>
            <a:r>
              <a:rPr kumimoji="1" lang="en-US" altLang="zh-CN">
                <a:sym typeface="+mn-ea"/>
              </a:rPr>
              <a:t>router-link </a:t>
            </a:r>
            <a:r>
              <a:rPr kumimoji="1" lang="zh-CN" altLang="en-US">
                <a:sym typeface="+mn-ea"/>
              </a:rPr>
              <a:t>的 </a:t>
            </a:r>
            <a:r>
              <a:rPr kumimoji="1" lang="zh-CN" altLang="en-US">
                <a:solidFill>
                  <a:srgbClr val="C00000"/>
                </a:solidFill>
                <a:sym typeface="+mn-ea"/>
              </a:rPr>
              <a:t>两个高亮类名</a:t>
            </a: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？ </a:t>
            </a:r>
            <a:r>
              <a:rPr kumimoji="1" lang="en-US" altLang="zh-CN">
                <a:sym typeface="+mn-ea"/>
              </a:rPr>
              <a:t>	</a:t>
            </a:r>
          </a:p>
          <a:p>
            <a:pPr marL="0" indent="0">
              <a:buNone/>
            </a:pPr>
            <a:r>
              <a:rPr kumimoji="1" lang="en-US" altLang="zh-CN">
                <a:sym typeface="+mn-ea"/>
              </a:rPr>
              <a:t>	linkActiveClass  </a:t>
            </a:r>
            <a:r>
              <a:rPr kumimoji="1" lang="zh-CN" altLang="en-US">
                <a:sym typeface="+mn-ea"/>
              </a:rPr>
              <a:t>模糊匹配 类名自定义</a:t>
            </a:r>
            <a:endParaRPr kumimoji="1" lang="en-US" altLang="zh-CN">
              <a:sym typeface="+mn-ea"/>
            </a:endParaRPr>
          </a:p>
          <a:p>
            <a:pPr marL="0" indent="0">
              <a:buNone/>
            </a:pPr>
            <a:r>
              <a:rPr kumimoji="1" lang="en-US" altLang="zh-CN">
                <a:sym typeface="+mn-ea"/>
              </a:rPr>
              <a:t>	linkExactActiveClass </a:t>
            </a:r>
            <a:r>
              <a:rPr kumimoji="1" lang="zh-CN" altLang="en-US">
                <a:sym typeface="+mn-ea"/>
              </a:rPr>
              <a:t>精确匹配 类名自定义</a:t>
            </a:r>
            <a:endParaRPr kumimoji="1"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35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4B85C77-47EA-7D8A-D1B9-6D1A88AA9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750" y="4111637"/>
            <a:ext cx="4359018" cy="2446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35964" y="1772196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查询参数传参</a:t>
            </a:r>
            <a:endParaRPr kumimoji="1"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 </a:t>
            </a:r>
            <a:r>
              <a:rPr kumimoji="1" lang="zh-CN" altLang="en-US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动态路由传参</a:t>
            </a:r>
            <a:endParaRPr kumimoji="1" lang="en-US" altLang="zh-CN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6915" y="866229"/>
            <a:ext cx="10720800" cy="517190"/>
          </a:xfrm>
        </p:spPr>
        <p:txBody>
          <a:bodyPr/>
          <a:lstStyle/>
          <a:p>
            <a:r>
              <a:rPr lang="en-US" altLang="zh-CN">
                <a:sym typeface="+mn-ea"/>
              </a:rPr>
              <a:t>声明式导航 - 跳转传参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35964" y="1400154"/>
            <a:ext cx="3324759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目标：在跳转路由时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进行传值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2F74CE-862B-A106-4D26-2A666EC0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50" y="1020872"/>
            <a:ext cx="4541269" cy="2104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C6D62F0-CBB0-5838-21ED-AE709E10D735}"/>
              </a:ext>
            </a:extLst>
          </p:cNvPr>
          <p:cNvCxnSpPr>
            <a:cxnSpLocks/>
          </p:cNvCxnSpPr>
          <p:nvPr/>
        </p:nvCxnSpPr>
        <p:spPr>
          <a:xfrm>
            <a:off x="6931742" y="2742768"/>
            <a:ext cx="262878" cy="1613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C2E2DAD-6AB5-B256-CCC2-4DC9AD84CE65}"/>
              </a:ext>
            </a:extLst>
          </p:cNvPr>
          <p:cNvSpPr/>
          <p:nvPr/>
        </p:nvSpPr>
        <p:spPr>
          <a:xfrm>
            <a:off x="6506712" y="2450711"/>
            <a:ext cx="772049" cy="29205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hM2E0ZDdmMjQ0NTQ2OGM3NzFlNDFmYjExZTdhMDMifQ=="/>
  <p:tag name="KSO_WPP_MARK_KEY" val="788c26ce-b3ea-4966-b6cf-f3786906a66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868,&quot;width&quot;:5712}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35011</TotalTime>
  <Words>2779</Words>
  <Application>Microsoft Office PowerPoint</Application>
  <PresentationFormat>宽屏</PresentationFormat>
  <Paragraphs>344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Alibaba PuHuiTi B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Vue 核心技术与实战</vt:lpstr>
      <vt:lpstr>声明式导航 - 导航链接</vt:lpstr>
      <vt:lpstr>声明式导航 - 导航链接</vt:lpstr>
      <vt:lpstr>PowerPoint 演示文稿</vt:lpstr>
      <vt:lpstr>声明式导航 - 两个类名</vt:lpstr>
      <vt:lpstr>PowerPoint 演示文稿</vt:lpstr>
      <vt:lpstr>声明式导航 - 两个类名</vt:lpstr>
      <vt:lpstr>PowerPoint 演示文稿</vt:lpstr>
      <vt:lpstr>声明式导航 - 跳转传参</vt:lpstr>
      <vt:lpstr>声明式导航 - 跳转传参</vt:lpstr>
      <vt:lpstr>声明式导航 - 跳转传参</vt:lpstr>
      <vt:lpstr>声明式导航 - 跳转传参</vt:lpstr>
      <vt:lpstr>PowerPoint 演示文稿</vt:lpstr>
      <vt:lpstr>动态路由参数可选符</vt:lpstr>
      <vt:lpstr>Vue路由 - 重定向</vt:lpstr>
      <vt:lpstr>Vue路由 - 404</vt:lpstr>
      <vt:lpstr>Vue路由 - 模式设置</vt:lpstr>
      <vt:lpstr>编程式导航 - 基本跳转</vt:lpstr>
      <vt:lpstr>编程式导航 - 基本跳转</vt:lpstr>
      <vt:lpstr>编程式导航 - 基本跳转</vt:lpstr>
      <vt:lpstr>PowerPoint 演示文稿</vt:lpstr>
      <vt:lpstr>编程式导航 - 路由传参</vt:lpstr>
      <vt:lpstr>编程式导航 - 路由传参</vt:lpstr>
      <vt:lpstr>编程式导航 - 路由传参</vt:lpstr>
      <vt:lpstr>编程式导航 - 路由传参</vt:lpstr>
      <vt:lpstr>编程式导航 - 路由传参</vt:lpstr>
      <vt:lpstr>PowerPoint 演示文稿</vt:lpstr>
      <vt:lpstr>PowerPoint 演示文稿</vt:lpstr>
      <vt:lpstr>案例效果：</vt:lpstr>
      <vt:lpstr>组件缓存 keep-alive</vt:lpstr>
      <vt:lpstr>组件缓存 keep-alive</vt:lpstr>
      <vt:lpstr>组件缓存 keep-alive</vt:lpstr>
      <vt:lpstr>组件缓存 keep-alive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鹏 蒋</cp:lastModifiedBy>
  <cp:revision>15410</cp:revision>
  <dcterms:created xsi:type="dcterms:W3CDTF">2020-03-31T03:23:00Z</dcterms:created>
  <dcterms:modified xsi:type="dcterms:W3CDTF">2023-04-03T14:05:56Z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A5254F410FE7404BBBCF9DA774842C4A</vt:lpwstr>
  </property>
  <property fmtid="{D5CDD505-2E9C-101B-9397-08002B2CF9AE}" pid="3" name="KSOProductBuildVer">
    <vt:lpwstr>2052-11.1.0.12598</vt:lpwstr>
  </property>
</Properties>
</file>