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47"/>
  </p:notesMasterIdLst>
  <p:handoutMasterIdLst>
    <p:handoutMasterId r:id="rId48"/>
  </p:handoutMasterIdLst>
  <p:sldIdLst>
    <p:sldId id="585" r:id="rId4"/>
    <p:sldId id="1010" r:id="rId5"/>
    <p:sldId id="1011" r:id="rId6"/>
    <p:sldId id="1012" r:id="rId7"/>
    <p:sldId id="1066" r:id="rId8"/>
    <p:sldId id="1014" r:id="rId9"/>
    <p:sldId id="1019" r:id="rId10"/>
    <p:sldId id="1022" r:id="rId11"/>
    <p:sldId id="1024" r:id="rId12"/>
    <p:sldId id="1068" r:id="rId13"/>
    <p:sldId id="1025" r:id="rId14"/>
    <p:sldId id="1026" r:id="rId15"/>
    <p:sldId id="1069" r:id="rId16"/>
    <p:sldId id="1027" r:id="rId17"/>
    <p:sldId id="1028" r:id="rId18"/>
    <p:sldId id="1029" r:id="rId19"/>
    <p:sldId id="1070" r:id="rId20"/>
    <p:sldId id="1071" r:id="rId21"/>
    <p:sldId id="1072" r:id="rId22"/>
    <p:sldId id="1074" r:id="rId23"/>
    <p:sldId id="1075" r:id="rId24"/>
    <p:sldId id="1076" r:id="rId25"/>
    <p:sldId id="1077" r:id="rId26"/>
    <p:sldId id="1085" r:id="rId27"/>
    <p:sldId id="1079" r:id="rId28"/>
    <p:sldId id="1084" r:id="rId29"/>
    <p:sldId id="1086" r:id="rId30"/>
    <p:sldId id="1087" r:id="rId31"/>
    <p:sldId id="1088" r:id="rId32"/>
    <p:sldId id="1090" r:id="rId33"/>
    <p:sldId id="1080" r:id="rId34"/>
    <p:sldId id="1091" r:id="rId35"/>
    <p:sldId id="1092" r:id="rId36"/>
    <p:sldId id="1093" r:id="rId37"/>
    <p:sldId id="1094" r:id="rId38"/>
    <p:sldId id="1095" r:id="rId39"/>
    <p:sldId id="1096" r:id="rId40"/>
    <p:sldId id="1097" r:id="rId41"/>
    <p:sldId id="1081" r:id="rId42"/>
    <p:sldId id="1082" r:id="rId43"/>
    <p:sldId id="1098" r:id="rId44"/>
    <p:sldId id="1083" r:id="rId45"/>
    <p:sldId id="264" r:id="rId46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9BBB59"/>
    <a:srgbClr val="1E1E1E"/>
    <a:srgbClr val="C0504D"/>
    <a:srgbClr val="252526"/>
    <a:srgbClr val="F79646"/>
    <a:srgbClr val="FCFCFC"/>
    <a:srgbClr val="4BACC6"/>
    <a:srgbClr val="59B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37" autoAdjust="0"/>
  </p:normalViewPr>
  <p:slideViewPr>
    <p:cSldViewPr snapToGrid="0">
      <p:cViewPr varScale="1">
        <p:scale>
          <a:sx n="96" d="100"/>
          <a:sy n="96" d="100"/>
        </p:scale>
        <p:origin x="6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minghe/async-validator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npmjs.com/package/vue-quill-editor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ment.eleme.io/#/zh-C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lement.eleme.cn/#/zh-CN/component/custom-the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059534" y="3615781"/>
            <a:ext cx="466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 </a:t>
            </a:r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 </a:t>
            </a:r>
            <a:r>
              <a:rPr lang="zh-CN" altLang="en-US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 storage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 封装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element-ui</a:t>
            </a:r>
            <a:r>
              <a:rPr kumimoji="1" lang="zh-CN" altLang="en-US"/>
              <a:t> 主题色配置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9CDAC6-C1C7-3FAD-A1C8-2E0F2D220EA0}"/>
              </a:ext>
            </a:extLst>
          </p:cNvPr>
          <p:cNvSpPr txBox="1"/>
          <p:nvPr/>
        </p:nvSpPr>
        <p:spPr>
          <a:xfrm>
            <a:off x="767170" y="1784158"/>
            <a:ext cx="977301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模块封装：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我们会使用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来请求后端接口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一般都会对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进行一些配置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配置基础地址等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一般项目开发中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都会对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axios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进行基本的二次封装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单独封装到一个模块中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便于使用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076267-384F-E724-6427-AA77E70A44CA}"/>
              </a:ext>
            </a:extLst>
          </p:cNvPr>
          <p:cNvSpPr/>
          <p:nvPr/>
        </p:nvSpPr>
        <p:spPr>
          <a:xfrm>
            <a:off x="1062196" y="3042317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安装 </a:t>
            </a:r>
            <a:r>
              <a:rPr lang="en-US" altLang="zh-CN" sz="1600"/>
              <a:t>axios</a:t>
            </a:r>
            <a:endParaRPr lang="zh-CN" altLang="en-US" sz="160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F57C9C7-369C-FA52-5DED-2710713FAEA7}"/>
              </a:ext>
            </a:extLst>
          </p:cNvPr>
          <p:cNvSpPr/>
          <p:nvPr/>
        </p:nvSpPr>
        <p:spPr>
          <a:xfrm rot="16200000">
            <a:off x="2911940" y="3236298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45F9A6-7EF8-4655-FC43-DA4726A1FB1B}"/>
              </a:ext>
            </a:extLst>
          </p:cNvPr>
          <p:cNvSpPr/>
          <p:nvPr/>
        </p:nvSpPr>
        <p:spPr>
          <a:xfrm>
            <a:off x="3478047" y="3031951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endParaRPr lang="en-US" altLang="zh-CN" sz="1600"/>
          </a:p>
          <a:p>
            <a:pPr algn="ctr"/>
            <a:r>
              <a:rPr lang="en-US" altLang="zh-CN" sz="1600"/>
              <a:t>request </a:t>
            </a:r>
            <a:r>
              <a:rPr lang="zh-CN" altLang="en-US" sz="1600"/>
              <a:t>模块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E7866F2-17A5-3970-15DD-F4D38A28801A}"/>
              </a:ext>
            </a:extLst>
          </p:cNvPr>
          <p:cNvSpPr/>
          <p:nvPr/>
        </p:nvSpPr>
        <p:spPr>
          <a:xfrm rot="16200000">
            <a:off x="5327791" y="325045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A9BAEF-9AEF-DA44-FE95-B5605089E62F}"/>
              </a:ext>
            </a:extLst>
          </p:cNvPr>
          <p:cNvSpPr/>
          <p:nvPr/>
        </p:nvSpPr>
        <p:spPr>
          <a:xfrm>
            <a:off x="5893898" y="3031952"/>
            <a:ext cx="1844089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创建实例并导出</a:t>
            </a:r>
            <a:endParaRPr lang="en-US" altLang="zh-CN" sz="1600"/>
          </a:p>
          <a:p>
            <a:pPr algn="ctr">
              <a:lnSpc>
                <a:spcPct val="150000"/>
              </a:lnSpc>
            </a:pPr>
            <a:r>
              <a:rPr lang="zh-CN" altLang="en-US" sz="1600"/>
              <a:t>自定义配置</a:t>
            </a:r>
            <a:endParaRPr lang="en-US" altLang="zh-CN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8FAAD1-AD3C-ADC6-BED5-BC12ECE82661}"/>
              </a:ext>
            </a:extLst>
          </p:cNvPr>
          <p:cNvSpPr txBox="1"/>
          <p:nvPr/>
        </p:nvSpPr>
        <p:spPr>
          <a:xfrm>
            <a:off x="828069" y="3967211"/>
            <a:ext cx="977301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storage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本地存储模块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封装：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本地存储字段名，为了防止重名，通常会起的很长，直接不封装使用，就很容易出错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一般项目中，都会对本地存储的操作进行封装，提高可维护性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00A06-7E5A-50CA-AC65-E9C4CDCCFA88}"/>
              </a:ext>
            </a:extLst>
          </p:cNvPr>
          <p:cNvSpPr/>
          <p:nvPr/>
        </p:nvSpPr>
        <p:spPr>
          <a:xfrm>
            <a:off x="1062196" y="5265624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新建 </a:t>
            </a:r>
            <a:r>
              <a:rPr lang="en-US" altLang="zh-CN" sz="1600"/>
              <a:t>storage</a:t>
            </a:r>
            <a:br>
              <a:rPr lang="en-US" altLang="zh-CN" sz="1600"/>
            </a:br>
            <a:r>
              <a:rPr lang="zh-CN" altLang="en-US" sz="1600"/>
              <a:t>模块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E503CFB-4563-18C1-C441-0FA37D08E62D}"/>
              </a:ext>
            </a:extLst>
          </p:cNvPr>
          <p:cNvSpPr/>
          <p:nvPr/>
        </p:nvSpPr>
        <p:spPr>
          <a:xfrm rot="16200000">
            <a:off x="2911939" y="5469970"/>
            <a:ext cx="388167" cy="385400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EC91D7-8A7B-6604-8A51-A91A9DF95F7E}"/>
              </a:ext>
            </a:extLst>
          </p:cNvPr>
          <p:cNvSpPr/>
          <p:nvPr/>
        </p:nvSpPr>
        <p:spPr>
          <a:xfrm>
            <a:off x="3478046" y="5265623"/>
            <a:ext cx="1671804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准备本地存储</a:t>
            </a:r>
            <a:br>
              <a:rPr lang="en-US" altLang="zh-CN" sz="1600"/>
            </a:br>
            <a:r>
              <a:rPr lang="zh-CN" altLang="en-US" sz="1600"/>
              <a:t>相关方法</a:t>
            </a:r>
          </a:p>
        </p:txBody>
      </p:sp>
    </p:spTree>
    <p:extLst>
      <p:ext uri="{BB962C8B-B14F-4D97-AF65-F5344CB8AC3E}">
        <p14:creationId xmlns:p14="http://schemas.microsoft.com/office/powerpoint/2010/main" val="24610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目标：分析项目页面，设计路由，配置路由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路由设计配置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DB4EE-09E2-0E66-032A-B602E4C567A4}"/>
              </a:ext>
            </a:extLst>
          </p:cNvPr>
          <p:cNvSpPr/>
          <p:nvPr/>
        </p:nvSpPr>
        <p:spPr>
          <a:xfrm>
            <a:off x="525369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0E7A49-02F3-AD04-CDD1-40CF624B318A}"/>
              </a:ext>
            </a:extLst>
          </p:cNvPr>
          <p:cNvSpPr/>
          <p:nvPr/>
        </p:nvSpPr>
        <p:spPr>
          <a:xfrm>
            <a:off x="6761306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数据看板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B088E71F-1B70-42D6-9B1B-617A1A2B1515}"/>
              </a:ext>
            </a:extLst>
          </p:cNvPr>
          <p:cNvSpPr/>
          <p:nvPr/>
        </p:nvSpPr>
        <p:spPr>
          <a:xfrm rot="5400000">
            <a:off x="7376920" y="591352"/>
            <a:ext cx="300010" cy="32289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15C7AB6D-49F1-430F-D647-0681B6DF6219}"/>
              </a:ext>
            </a:extLst>
          </p:cNvPr>
          <p:cNvSpPr/>
          <p:nvPr/>
        </p:nvSpPr>
        <p:spPr>
          <a:xfrm rot="5400000">
            <a:off x="8942224" y="1659982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E7B459A7-700A-20C2-75D1-521BBECD49F7}"/>
              </a:ext>
            </a:extLst>
          </p:cNvPr>
          <p:cNvSpPr txBox="1">
            <a:spLocks/>
          </p:cNvSpPr>
          <p:nvPr/>
        </p:nvSpPr>
        <p:spPr>
          <a:xfrm>
            <a:off x="6924308" y="1578139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520977-5EC1-E230-C3C9-11ADE02750E2}"/>
              </a:ext>
            </a:extLst>
          </p:cNvPr>
          <p:cNvSpPr/>
          <p:nvPr/>
        </p:nvSpPr>
        <p:spPr>
          <a:xfrm>
            <a:off x="843346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系统首页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1B8125-A3F0-5671-5223-87009A91D09C}"/>
              </a:ext>
            </a:extLst>
          </p:cNvPr>
          <p:cNvSpPr/>
          <p:nvPr/>
        </p:nvSpPr>
        <p:spPr>
          <a:xfrm>
            <a:off x="10199941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面经管理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6C89EA-D98A-7FFD-9B02-7BDAE4AB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1" y="2054481"/>
            <a:ext cx="3934071" cy="2749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1F6AC4C-BDA0-7CDF-EBB5-089B78DF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23" y="3920362"/>
            <a:ext cx="4188288" cy="1923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006BD46-911D-5106-5464-594C71CB59EA}"/>
              </a:ext>
            </a:extLst>
          </p:cNvPr>
          <p:cNvSpPr/>
          <p:nvPr/>
        </p:nvSpPr>
        <p:spPr>
          <a:xfrm>
            <a:off x="5494111" y="5124209"/>
            <a:ext cx="1351195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准备组件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24CFDC20-FF83-122C-B133-44A957CB29EE}"/>
              </a:ext>
            </a:extLst>
          </p:cNvPr>
          <p:cNvSpPr/>
          <p:nvPr/>
        </p:nvSpPr>
        <p:spPr>
          <a:xfrm rot="16200000">
            <a:off x="7043040" y="5334274"/>
            <a:ext cx="345992" cy="3114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FC488A-1DA7-6608-A12B-00F70BB9E045}"/>
              </a:ext>
            </a:extLst>
          </p:cNvPr>
          <p:cNvSpPr/>
          <p:nvPr/>
        </p:nvSpPr>
        <p:spPr>
          <a:xfrm>
            <a:off x="7495836" y="5124209"/>
            <a:ext cx="1351195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配置路由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D468FC9-AC6F-C537-0A43-12D8C44CEC23}"/>
              </a:ext>
            </a:extLst>
          </p:cNvPr>
          <p:cNvSpPr/>
          <p:nvPr/>
        </p:nvSpPr>
        <p:spPr>
          <a:xfrm rot="16200000">
            <a:off x="9017645" y="5313132"/>
            <a:ext cx="345992" cy="3114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69827A-5E8D-553F-AD9D-D1F378C27D4D}"/>
              </a:ext>
            </a:extLst>
          </p:cNvPr>
          <p:cNvSpPr/>
          <p:nvPr/>
        </p:nvSpPr>
        <p:spPr>
          <a:xfrm>
            <a:off x="9476141" y="5114059"/>
            <a:ext cx="1490440" cy="6893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/>
              <a:t>配置出口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980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/>
      <p:bldP spid="14" grpId="0" animBg="1"/>
      <p:bldP spid="1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6518533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目标：搭建登录基本架子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样式定制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713C4-06E7-FB5E-C80C-1DCDDB4015BD}"/>
              </a:ext>
            </a:extLst>
          </p:cNvPr>
          <p:cNvSpPr/>
          <p:nvPr/>
        </p:nvSpPr>
        <p:spPr>
          <a:xfrm>
            <a:off x="5590382" y="2002403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el-card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卡片组件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17F447-0A2F-08CA-9C69-C9821EC78738}"/>
              </a:ext>
            </a:extLst>
          </p:cNvPr>
          <p:cNvSpPr/>
          <p:nvPr/>
        </p:nvSpPr>
        <p:spPr>
          <a:xfrm>
            <a:off x="5590380" y="2861297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2B610-0ADD-B72C-4B57-C50CD625C02C}"/>
              </a:ext>
            </a:extLst>
          </p:cNvPr>
          <p:cNvSpPr/>
          <p:nvPr/>
        </p:nvSpPr>
        <p:spPr>
          <a:xfrm>
            <a:off x="5590379" y="3639193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列表项组件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79A472-CC52-2343-DB8C-E9B1C505A53D}"/>
              </a:ext>
            </a:extLst>
          </p:cNvPr>
          <p:cNvSpPr/>
          <p:nvPr/>
        </p:nvSpPr>
        <p:spPr>
          <a:xfrm>
            <a:off x="5590379" y="5194985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el-button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按钮组件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E70DA3-C932-571C-ADA3-CC07F2C5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12" y="2002403"/>
            <a:ext cx="3366728" cy="176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EDF2D43-F2FF-55EE-047E-393D5128741B}"/>
              </a:ext>
            </a:extLst>
          </p:cNvPr>
          <p:cNvSpPr/>
          <p:nvPr/>
        </p:nvSpPr>
        <p:spPr>
          <a:xfrm>
            <a:off x="5590379" y="4417089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输入框组件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36B485-F4CF-25CC-72D9-7DECF231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0" y="2002403"/>
            <a:ext cx="4078583" cy="37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750175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目标：搭建登录基本架子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样式定制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7BAC2C-E74C-69DB-91E4-BB470EDDED2F}"/>
              </a:ext>
            </a:extLst>
          </p:cNvPr>
          <p:cNvSpPr txBox="1"/>
          <p:nvPr/>
        </p:nvSpPr>
        <p:spPr>
          <a:xfrm>
            <a:off x="767170" y="1826505"/>
            <a:ext cx="8917604" cy="448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控制组件的样式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给组件加上类名，添加的类名，会直接渲染到组件根元素上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&lt;el-button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class="myBtn"&gt;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直接通过组件标签名，作为类名控制样式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规范：组件的根元素，有一个和组件名同名的类名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&lt;el-button&gt;  =&gt;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.el-button</a:t>
            </a: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深度作用选择器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scoped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只会影响到当前模板范围内的组件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如果希望样式向下深度渗透，→  深度作用选择器  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 -&gt; 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::v-deep</a:t>
            </a:r>
          </a:p>
          <a:p>
            <a:pPr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  -&gt;    </a:t>
            </a:r>
            <a:r>
              <a:rPr lang="en-US" altLang="zh-CN" sz="1600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/deep/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44570A-7575-C201-4794-0EC3EA87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12" y="1826505"/>
            <a:ext cx="4381880" cy="2354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2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45027BF-857E-2848-C6A6-A49B29FD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1" y="2059099"/>
            <a:ext cx="3637659" cy="330696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目标：构建基本的表单结构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样式美化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9731B7-5E98-D448-0A51-973D3E4BDE1A}"/>
              </a:ext>
            </a:extLst>
          </p:cNvPr>
          <p:cNvSpPr/>
          <p:nvPr/>
        </p:nvSpPr>
        <p:spPr>
          <a:xfrm>
            <a:off x="1143670" y="2865064"/>
            <a:ext cx="3035040" cy="223759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6632E5-55D8-FFD7-13BD-B5737321C393}"/>
              </a:ext>
            </a:extLst>
          </p:cNvPr>
          <p:cNvSpPr/>
          <p:nvPr/>
        </p:nvSpPr>
        <p:spPr>
          <a:xfrm>
            <a:off x="4746792" y="2006170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el-card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卡片组件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7929CC-8ADA-0897-E81C-222154AEBD64}"/>
              </a:ext>
            </a:extLst>
          </p:cNvPr>
          <p:cNvSpPr/>
          <p:nvPr/>
        </p:nvSpPr>
        <p:spPr>
          <a:xfrm>
            <a:off x="4746790" y="2865064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2F38BE-A8A8-837B-E0AC-987EEE906A50}"/>
              </a:ext>
            </a:extLst>
          </p:cNvPr>
          <p:cNvSpPr/>
          <p:nvPr/>
        </p:nvSpPr>
        <p:spPr>
          <a:xfrm>
            <a:off x="4746789" y="3642960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列表项组件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C4985F-2FE6-98EE-11FB-DC18D658C36F}"/>
              </a:ext>
            </a:extLst>
          </p:cNvPr>
          <p:cNvSpPr/>
          <p:nvPr/>
        </p:nvSpPr>
        <p:spPr>
          <a:xfrm>
            <a:off x="4746789" y="5198752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el-button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按钮组件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10426-5924-5913-8AF7-B1D0CDB0B48D}"/>
              </a:ext>
            </a:extLst>
          </p:cNvPr>
          <p:cNvSpPr/>
          <p:nvPr/>
        </p:nvSpPr>
        <p:spPr>
          <a:xfrm>
            <a:off x="4746789" y="4420856"/>
            <a:ext cx="2442573" cy="6818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输入框组件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88742ED-070B-9ECE-773A-F1F2FF90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45" y="2044809"/>
            <a:ext cx="4493536" cy="2322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基本校验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A9915-6FE7-3025-B3CC-9CFE75689535}"/>
              </a:ext>
            </a:extLst>
          </p:cNvPr>
          <p:cNvSpPr txBox="1"/>
          <p:nvPr/>
        </p:nvSpPr>
        <p:spPr>
          <a:xfrm>
            <a:off x="767170" y="1906311"/>
            <a:ext cx="9940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说明：在向后端发请求，调用接口之前，我们需要对所要传递的参数进行验证，把用户的错误扼杀在摇篮之中。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5FF6D4-9F21-289B-C7D1-9C2300086043}"/>
              </a:ext>
            </a:extLst>
          </p:cNvPr>
          <p:cNvSpPr txBox="1"/>
          <p:nvPr/>
        </p:nvSpPr>
        <p:spPr>
          <a:xfrm>
            <a:off x="767170" y="2244865"/>
            <a:ext cx="6125496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element-ui的校验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el-form: 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model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属性,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rules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规则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el-form-item:  绑定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属性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el-input:   绑定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v-model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199759-417C-3406-5C1B-0AB7410D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49" y="2507314"/>
            <a:ext cx="3718882" cy="2545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正则校验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8BE48-4E42-A571-FD8C-642640B2AE1D}"/>
              </a:ext>
            </a:extLst>
          </p:cNvPr>
          <p:cNvSpPr txBox="1"/>
          <p:nvPr/>
        </p:nvSpPr>
        <p:spPr>
          <a:xfrm>
            <a:off x="767170" y="1906311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下面是常用内置的基本验证规则：其余校验规则参见 [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async-validator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99E012F7-5B0A-2D32-83F6-52C77FC3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9023"/>
              </p:ext>
            </p:extLst>
          </p:nvPr>
        </p:nvGraphicFramePr>
        <p:xfrm>
          <a:off x="848598" y="2388936"/>
          <a:ext cx="7469492" cy="12075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077">
                  <a:extLst>
                    <a:ext uri="{9D8B030D-6E8A-4147-A177-3AD203B41FA5}">
                      <a16:colId xmlns:a16="http://schemas.microsoft.com/office/drawing/2014/main" val="2840460203"/>
                    </a:ext>
                  </a:extLst>
                </a:gridCol>
                <a:gridCol w="6000415">
                  <a:extLst>
                    <a:ext uri="{9D8B030D-6E8A-4147-A177-3AD203B41FA5}">
                      <a16:colId xmlns:a16="http://schemas.microsoft.com/office/drawing/2014/main" val="2510679003"/>
                    </a:ext>
                  </a:extLst>
                </a:gridCol>
              </a:tblGrid>
              <a:tr h="348199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315212624"/>
                  </a:ext>
                </a:extLst>
              </a:tr>
              <a:tr h="42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必须的，例如校验内容是否非空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036294805"/>
                  </a:ext>
                </a:extLst>
              </a:tr>
              <a:tr h="4209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pattern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正则表达式，例如校验手机号码格式、校验邮箱格式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4876383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36FDF3A-FEAB-C8AD-F5FA-C9AE8FB3A9AF}"/>
              </a:ext>
            </a:extLst>
          </p:cNvPr>
          <p:cNvSpPr txBox="1"/>
          <p:nvPr/>
        </p:nvSpPr>
        <p:spPr>
          <a:xfrm>
            <a:off x="848598" y="3988546"/>
            <a:ext cx="10645313" cy="1108472"/>
          </a:xfrm>
          <a:prstGeom prst="roundRect">
            <a:avLst>
              <a:gd name="adj" fmla="val 5371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required: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请输入密码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trigger: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'blur'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'change'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pattern: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 /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^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\w</a:t>
            </a:r>
            <a:r>
              <a:rPr lang="en-US" altLang="zh-CN" sz="1600">
                <a:solidFill>
                  <a:srgbClr val="D7BA7D"/>
                </a:solidFill>
                <a:latin typeface="Consolas" panose="020B0609020204030204" pitchFamily="49" charset="0"/>
              </a:rPr>
              <a:t>{5,11}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16969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请输入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5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到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11 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位的密码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trigger: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'blur'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'change'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30CA5-809F-5151-B8B5-65D315DAD9B5}"/>
              </a:ext>
            </a:extLst>
          </p:cNvPr>
          <p:cNvSpPr txBox="1"/>
          <p:nvPr/>
        </p:nvSpPr>
        <p:spPr>
          <a:xfrm>
            <a:off x="773343" y="5340183"/>
            <a:ext cx="10645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上述已经可以完成大部分需求，如果需要更复杂业务校验需求，可以自定义校验~ （后面的一个项目课程会进一步讲解）</a:t>
            </a:r>
          </a:p>
        </p:txBody>
      </p:sp>
    </p:spTree>
    <p:extLst>
      <p:ext uri="{BB962C8B-B14F-4D97-AF65-F5344CB8AC3E}">
        <p14:creationId xmlns:p14="http://schemas.microsoft.com/office/powerpoint/2010/main" val="40683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200909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目标：提交表单 和 重置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2EE4D-2AB8-AD75-CD25-2A8F18B0F170}"/>
              </a:ext>
            </a:extLst>
          </p:cNvPr>
          <p:cNvSpPr txBox="1"/>
          <p:nvPr/>
        </p:nvSpPr>
        <p:spPr>
          <a:xfrm>
            <a:off x="767170" y="1816674"/>
            <a:ext cx="926173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说明：每次点击按钮, 进行ajax登录前, 应该先对整个表单内容校验,  要通过校验了, 才发送请求!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61174-B5C5-C0D3-3758-5CC8D1B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76" y="2557263"/>
            <a:ext cx="3576390" cy="2447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FE23E9-00F2-AC07-0CF4-71088A06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5" y="2726539"/>
            <a:ext cx="5257755" cy="99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3BA3A0-A624-E6EE-5B96-7513C94A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45" y="4479773"/>
            <a:ext cx="3773084" cy="1757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835251-6798-2482-0B24-029BF598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00" y="5240069"/>
            <a:ext cx="2851456" cy="98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E1AAD2-88AA-5A47-3F46-5EC494AC7A8E}"/>
              </a:ext>
            </a:extLst>
          </p:cNvPr>
          <p:cNvSpPr txBox="1"/>
          <p:nvPr/>
        </p:nvSpPr>
        <p:spPr>
          <a:xfrm>
            <a:off x="767170" y="4032481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组件方法，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validate / resetFields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756FE6-2967-B709-924D-3A58930CEC16}"/>
              </a:ext>
            </a:extLst>
          </p:cNvPr>
          <p:cNvSpPr txBox="1"/>
          <p:nvPr/>
        </p:nvSpPr>
        <p:spPr>
          <a:xfrm>
            <a:off x="767170" y="2332777"/>
            <a:ext cx="9202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ref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$refs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29007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7ABE1B04-A7A6-D8DA-B8E5-F60D6336FB13}"/>
              </a:ext>
            </a:extLst>
          </p:cNvPr>
          <p:cNvSpPr/>
          <p:nvPr/>
        </p:nvSpPr>
        <p:spPr>
          <a:xfrm>
            <a:off x="3687097" y="4791456"/>
            <a:ext cx="8101780" cy="147830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登录请求模块，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模块存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C07035-6C9A-1071-A5B9-1B5C62C31412}"/>
              </a:ext>
            </a:extLst>
          </p:cNvPr>
          <p:cNvSpPr/>
          <p:nvPr/>
        </p:nvSpPr>
        <p:spPr>
          <a:xfrm>
            <a:off x="3828106" y="3557976"/>
            <a:ext cx="1966830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登录请求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29B3-0588-95C0-6610-050660CA24CE}"/>
              </a:ext>
            </a:extLst>
          </p:cNvPr>
          <p:cNvSpPr/>
          <p:nvPr/>
        </p:nvSpPr>
        <p:spPr>
          <a:xfrm>
            <a:off x="911599" y="507252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dispatch  action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CA42EA5-218C-EEE9-E1CE-A8AFC1B2E0E6}"/>
              </a:ext>
            </a:extLst>
          </p:cNvPr>
          <p:cNvSpPr/>
          <p:nvPr/>
        </p:nvSpPr>
        <p:spPr>
          <a:xfrm>
            <a:off x="4602973" y="4445927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6DFF3-EB6A-27F6-B640-A13A0A2BBF30}"/>
              </a:ext>
            </a:extLst>
          </p:cNvPr>
          <p:cNvSpPr/>
          <p:nvPr/>
        </p:nvSpPr>
        <p:spPr>
          <a:xfrm>
            <a:off x="3788935" y="507252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发送请求拿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提交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2C1A35-ECDB-4042-3EEF-85012A7FCE83}"/>
              </a:ext>
            </a:extLst>
          </p:cNvPr>
          <p:cNvSpPr/>
          <p:nvPr/>
        </p:nvSpPr>
        <p:spPr>
          <a:xfrm rot="16200000">
            <a:off x="3178770" y="523250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C3D3D05-1221-E755-B483-32915CAA4F28}"/>
              </a:ext>
            </a:extLst>
          </p:cNvPr>
          <p:cNvSpPr/>
          <p:nvPr/>
        </p:nvSpPr>
        <p:spPr>
          <a:xfrm rot="16200000">
            <a:off x="6094406" y="5232503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AEA22A-A62C-7072-60E9-BD0F326BD9CF}"/>
              </a:ext>
            </a:extLst>
          </p:cNvPr>
          <p:cNvSpPr/>
          <p:nvPr/>
        </p:nvSpPr>
        <p:spPr>
          <a:xfrm>
            <a:off x="6666271" y="5072527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持久化到本地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226CCD-196B-A783-8695-F02C21AC72E6}"/>
              </a:ext>
            </a:extLst>
          </p:cNvPr>
          <p:cNvSpPr txBox="1"/>
          <p:nvPr/>
        </p:nvSpPr>
        <p:spPr>
          <a:xfrm>
            <a:off x="6949857" y="5856488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858E63-F974-140E-0DE2-6034FF9229E1}"/>
              </a:ext>
            </a:extLst>
          </p:cNvPr>
          <p:cNvSpPr txBox="1"/>
          <p:nvPr/>
        </p:nvSpPr>
        <p:spPr>
          <a:xfrm>
            <a:off x="2764831" y="3766409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9ACB8-ABF9-AFED-B525-46B5C47CF2DA}"/>
              </a:ext>
            </a:extLst>
          </p:cNvPr>
          <p:cNvSpPr txBox="1"/>
          <p:nvPr/>
        </p:nvSpPr>
        <p:spPr>
          <a:xfrm>
            <a:off x="4398242" y="5889840"/>
            <a:ext cx="1007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 </a:t>
            </a:r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F3E3BD6-D5A0-9316-792A-1C794E22A761}"/>
              </a:ext>
            </a:extLst>
          </p:cNvPr>
          <p:cNvSpPr/>
          <p:nvPr/>
        </p:nvSpPr>
        <p:spPr>
          <a:xfrm rot="16200000">
            <a:off x="8895141" y="5232502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03C1FF-ACCE-8405-7924-CE50774C95D7}"/>
              </a:ext>
            </a:extLst>
          </p:cNvPr>
          <p:cNvSpPr/>
          <p:nvPr/>
        </p:nvSpPr>
        <p:spPr>
          <a:xfrm>
            <a:off x="9467006" y="5033296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5B6A8A-3742-7C9C-EFF7-C970FD2E234E}"/>
              </a:ext>
            </a:extLst>
          </p:cNvPr>
          <p:cNvSpPr txBox="1"/>
          <p:nvPr/>
        </p:nvSpPr>
        <p:spPr>
          <a:xfrm>
            <a:off x="9750592" y="5845893"/>
            <a:ext cx="14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C39BC0-3C4B-C63A-9954-047BF6F0EC7F}"/>
              </a:ext>
            </a:extLst>
          </p:cNvPr>
          <p:cNvSpPr txBox="1"/>
          <p:nvPr/>
        </p:nvSpPr>
        <p:spPr>
          <a:xfrm>
            <a:off x="767169" y="1771195"/>
            <a:ext cx="6646353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补充说明：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的好处，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易获取，响应式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需要分模块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user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刷新会重新初始化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，缓存的数据会丢失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=&gt;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本地存储也要存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733E7B-B222-3409-3597-5BED6BC46B4D}"/>
              </a:ext>
            </a:extLst>
          </p:cNvPr>
          <p:cNvSpPr txBox="1"/>
          <p:nvPr/>
        </p:nvSpPr>
        <p:spPr>
          <a:xfrm>
            <a:off x="1540225" y="5900433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 </a:t>
            </a:r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3728C69-4A49-C759-8783-B90D037D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397" y="1025467"/>
            <a:ext cx="3307975" cy="2737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6096B68-1754-7B38-B40C-B86254532EED}"/>
              </a:ext>
            </a:extLst>
          </p:cNvPr>
          <p:cNvSpPr txBox="1"/>
          <p:nvPr/>
        </p:nvSpPr>
        <p:spPr>
          <a:xfrm>
            <a:off x="6364329" y="4486064"/>
            <a:ext cx="2240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user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4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2" grpId="0"/>
      <p:bldP spid="23" grpId="0" animBg="1"/>
      <p:bldP spid="24" grpId="0" animBg="1"/>
      <p:bldP spid="25" grpId="0"/>
      <p:bldP spid="26" grpId="0"/>
      <p:bldP spid="30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目标：登录提示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登录访问拦截处理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登录模块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3284B3-5E7C-60AE-A5FD-90D0AD7E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5" y="3064722"/>
            <a:ext cx="6499121" cy="298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DF532-5B63-0188-C554-C7688D064853}"/>
              </a:ext>
            </a:extLst>
          </p:cNvPr>
          <p:cNvSpPr txBox="1"/>
          <p:nvPr/>
        </p:nvSpPr>
        <p:spPr>
          <a:xfrm>
            <a:off x="767169" y="1771195"/>
            <a:ext cx="9910663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登录成功，需要给个提示。错误提示可以通过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统一处理。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未登录的用户，不可以访问首页，需要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登录访问拦截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A67B79-A75B-A7BB-93C3-79BFC6A39E62}"/>
              </a:ext>
            </a:extLst>
          </p:cNvPr>
          <p:cNvSpPr txBox="1"/>
          <p:nvPr/>
        </p:nvSpPr>
        <p:spPr>
          <a:xfrm>
            <a:off x="5825867" y="2502507"/>
            <a:ext cx="249222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路由导航守卫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2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项目演示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目标：查看项目效果，明确功能模块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A888E-6EA2-A7D4-096B-06933BFC5D1E}"/>
              </a:ext>
            </a:extLst>
          </p:cNvPr>
          <p:cNvSpPr/>
          <p:nvPr/>
        </p:nvSpPr>
        <p:spPr>
          <a:xfrm>
            <a:off x="525369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03425B-142C-8603-157B-F7DA2DBBE7A7}"/>
              </a:ext>
            </a:extLst>
          </p:cNvPr>
          <p:cNvSpPr/>
          <p:nvPr/>
        </p:nvSpPr>
        <p:spPr>
          <a:xfrm>
            <a:off x="6761306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数据看板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FA6544F-9D81-3C9C-E1FE-D78FE6B18135}"/>
              </a:ext>
            </a:extLst>
          </p:cNvPr>
          <p:cNvSpPr/>
          <p:nvPr/>
        </p:nvSpPr>
        <p:spPr>
          <a:xfrm rot="5400000">
            <a:off x="7376920" y="591352"/>
            <a:ext cx="300010" cy="32289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FCCF4A-9D4B-4CD6-93CE-5EA5151955A8}"/>
              </a:ext>
            </a:extLst>
          </p:cNvPr>
          <p:cNvSpPr/>
          <p:nvPr/>
        </p:nvSpPr>
        <p:spPr>
          <a:xfrm rot="5400000">
            <a:off x="8942224" y="1659982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1A78C114-433C-B26E-AE3F-ED36F64D8C44}"/>
              </a:ext>
            </a:extLst>
          </p:cNvPr>
          <p:cNvSpPr txBox="1">
            <a:spLocks/>
          </p:cNvSpPr>
          <p:nvPr/>
        </p:nvSpPr>
        <p:spPr>
          <a:xfrm>
            <a:off x="6924308" y="1578139"/>
            <a:ext cx="1540662" cy="57966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95D57B9-B0AA-6F71-2720-F624A89A3394}"/>
              </a:ext>
            </a:extLst>
          </p:cNvPr>
          <p:cNvSpPr/>
          <p:nvPr/>
        </p:nvSpPr>
        <p:spPr>
          <a:xfrm>
            <a:off x="8433468" y="2404470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系统首页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2F8D64-DFD6-89AC-F463-28929A06EAA6}"/>
              </a:ext>
            </a:extLst>
          </p:cNvPr>
          <p:cNvSpPr/>
          <p:nvPr/>
        </p:nvSpPr>
        <p:spPr>
          <a:xfrm>
            <a:off x="10199941" y="3612209"/>
            <a:ext cx="1223210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面经管理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09DB0110-9749-3EEE-44E0-7E3470137ED3}"/>
              </a:ext>
            </a:extLst>
          </p:cNvPr>
          <p:cNvSpPr txBox="1">
            <a:spLocks/>
          </p:cNvSpPr>
          <p:nvPr/>
        </p:nvSpPr>
        <p:spPr>
          <a:xfrm>
            <a:off x="10065682" y="4383112"/>
            <a:ext cx="2034311" cy="172006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面经列表渲染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面经添加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面经删除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面经修改</a:t>
            </a:r>
            <a:endParaRPr lang="en-US" altLang="zh-CN" sz="160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面经预览</a:t>
            </a:r>
            <a:endParaRPr lang="zh-CN" altLang="en-US" sz="1600" dirty="0">
              <a:solidFill>
                <a:schemeClr val="accent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DBF878E-D6D0-4955-5B18-BD5E8432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1" y="3871541"/>
            <a:ext cx="4858811" cy="223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DD70FBE-58AF-92CE-C80E-76B9874AD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3" y="2157799"/>
            <a:ext cx="3934071" cy="2749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8" grpId="0" animBg="1"/>
      <p:bldP spid="19" grpId="0"/>
      <p:bldP spid="2" grpId="0" animBg="1"/>
      <p:bldP spid="12" grpId="0" animBg="1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布局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请求拦截器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携带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CF61C0-13D7-0E9D-5C7D-C4CC3673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1" y="3054890"/>
            <a:ext cx="6499121" cy="298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6BF149-3FAF-B0B8-38A3-7CF28119A00F}"/>
              </a:ext>
            </a:extLst>
          </p:cNvPr>
          <p:cNvSpPr/>
          <p:nvPr/>
        </p:nvSpPr>
        <p:spPr>
          <a:xfrm>
            <a:off x="865241" y="196038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layout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基本布局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D1356-DF65-6FFB-EDAB-34A2DDB84B26}"/>
              </a:ext>
            </a:extLst>
          </p:cNvPr>
          <p:cNvSpPr/>
          <p:nvPr/>
        </p:nvSpPr>
        <p:spPr>
          <a:xfrm>
            <a:off x="3742577" y="1960389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一进入页面请求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个人信息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697205A-5DE6-D725-DB93-EDB012FC1973}"/>
              </a:ext>
            </a:extLst>
          </p:cNvPr>
          <p:cNvSpPr/>
          <p:nvPr/>
        </p:nvSpPr>
        <p:spPr>
          <a:xfrm rot="16200000">
            <a:off x="3132412" y="212036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1DE08C-681C-A1E9-7379-715A88AD2ED1}"/>
              </a:ext>
            </a:extLst>
          </p:cNvPr>
          <p:cNvSpPr/>
          <p:nvPr/>
        </p:nvSpPr>
        <p:spPr>
          <a:xfrm>
            <a:off x="6619911" y="1950203"/>
            <a:ext cx="204517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错误？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46A08E-18B3-C4BB-2D21-E538DEB527AF}"/>
              </a:ext>
            </a:extLst>
          </p:cNvPr>
          <p:cNvSpPr/>
          <p:nvPr/>
        </p:nvSpPr>
        <p:spPr>
          <a:xfrm rot="16200000">
            <a:off x="6009746" y="2110178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2546EA-E584-C1B9-D42B-55B3F076DF51}"/>
              </a:ext>
            </a:extLst>
          </p:cNvPr>
          <p:cNvSpPr/>
          <p:nvPr/>
        </p:nvSpPr>
        <p:spPr>
          <a:xfrm>
            <a:off x="9497246" y="1950202"/>
            <a:ext cx="1976782" cy="7733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请求拦截器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统一携带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E27E53BB-956F-6CEC-ECD6-FF5B3DF0650C}"/>
              </a:ext>
            </a:extLst>
          </p:cNvPr>
          <p:cNvSpPr/>
          <p:nvPr/>
        </p:nvSpPr>
        <p:spPr>
          <a:xfrm rot="16200000">
            <a:off x="8887081" y="2110177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95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目标：分析结构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退出功能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C4E38E-B5F6-AB68-BBD5-B86C9122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74" y="2098857"/>
            <a:ext cx="3939881" cy="1059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895FA5-A54E-D80A-636F-8CDFE3C6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0" y="1906311"/>
            <a:ext cx="2507197" cy="14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4F5E37-5244-3225-5256-C7939CFE78FE}"/>
              </a:ext>
            </a:extLst>
          </p:cNvPr>
          <p:cNvSpPr txBox="1"/>
          <p:nvPr/>
        </p:nvSpPr>
        <p:spPr>
          <a:xfrm>
            <a:off x="861750" y="3762190"/>
            <a:ext cx="28351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3182B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el-popconfirm</a:t>
            </a:r>
            <a:r>
              <a:rPr lang="en-US" altLang="zh-CN" sz="1600" b="0" i="0" dirty="0">
                <a:solidFill>
                  <a:srgbClr val="3182B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182BD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气泡框组件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E0B0994-0F10-18E1-BB91-15BB3F67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9" y="4202236"/>
            <a:ext cx="3716340" cy="126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E1F79A-C11A-DFE1-150F-D0DD30EB82AD}"/>
              </a:ext>
            </a:extLst>
          </p:cNvPr>
          <p:cNvSpPr txBox="1"/>
          <p:nvPr/>
        </p:nvSpPr>
        <p:spPr>
          <a:xfrm>
            <a:off x="4789737" y="1647716"/>
            <a:ext cx="4147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提供处理函数，提交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157AC-575C-BB24-51D0-67B8B8F7AC7C}"/>
              </a:ext>
            </a:extLst>
          </p:cNvPr>
          <p:cNvSpPr txBox="1"/>
          <p:nvPr/>
        </p:nvSpPr>
        <p:spPr>
          <a:xfrm>
            <a:off x="4789736" y="3429000"/>
            <a:ext cx="4432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mutaiton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CFA26C-B565-AEDA-344E-01B890BC4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74" y="3902026"/>
            <a:ext cx="5464013" cy="1867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73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目标：响应拦截器，统一处理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是有过期时间的，一旦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过期失效了，应该怎么办？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首页架子 </a:t>
            </a:r>
            <a:r>
              <a:rPr kumimoji="1" lang="en-US" altLang="zh-CN"/>
              <a:t>layout </a:t>
            </a:r>
            <a:r>
              <a:rPr kumimoji="1" lang="zh-CN" altLang="en-US"/>
              <a:t>模块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DD2D6-E453-9AF3-00BD-229ADBD4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8" y="3578277"/>
            <a:ext cx="5374208" cy="1923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8A7D28-3C7B-2328-70F5-229333C9C162}"/>
              </a:ext>
            </a:extLst>
          </p:cNvPr>
          <p:cNvSpPr/>
          <p:nvPr/>
        </p:nvSpPr>
        <p:spPr>
          <a:xfrm>
            <a:off x="855408" y="2484030"/>
            <a:ext cx="1491552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过期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E9925E-9A47-084C-FA4F-F18C238C6053}"/>
              </a:ext>
            </a:extLst>
          </p:cNvPr>
          <p:cNvSpPr/>
          <p:nvPr/>
        </p:nvSpPr>
        <p:spPr>
          <a:xfrm>
            <a:off x="3149175" y="2483369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64DD24B-1308-A298-B54F-944A9C3C5C48}"/>
              </a:ext>
            </a:extLst>
          </p:cNvPr>
          <p:cNvSpPr/>
          <p:nvPr/>
        </p:nvSpPr>
        <p:spPr>
          <a:xfrm rot="16200000">
            <a:off x="2553984" y="2547705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C6131B-8C8D-0F6B-0841-C553F4E0BC72}"/>
              </a:ext>
            </a:extLst>
          </p:cNvPr>
          <p:cNvSpPr/>
          <p:nvPr/>
        </p:nvSpPr>
        <p:spPr>
          <a:xfrm>
            <a:off x="5483839" y="2483369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响应拦截器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A99BC44-B76F-66D1-2C4F-B42DA673F8D3}"/>
              </a:ext>
            </a:extLst>
          </p:cNvPr>
          <p:cNvSpPr/>
          <p:nvPr/>
        </p:nvSpPr>
        <p:spPr>
          <a:xfrm rot="16200000">
            <a:off x="4888648" y="2547705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BE1120-B290-D2C5-75C9-A022C3CBEB95}"/>
              </a:ext>
            </a:extLst>
          </p:cNvPr>
          <p:cNvSpPr/>
          <p:nvPr/>
        </p:nvSpPr>
        <p:spPr>
          <a:xfrm>
            <a:off x="7777606" y="2450387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清除失效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token</a:t>
            </a:r>
          </a:p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拦截到登录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C70E54E-CC70-03D1-0C50-AA2DBE9EF474}"/>
              </a:ext>
            </a:extLst>
          </p:cNvPr>
          <p:cNvSpPr/>
          <p:nvPr/>
        </p:nvSpPr>
        <p:spPr>
          <a:xfrm rot="16200000">
            <a:off x="7182415" y="2514723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89910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目标：静态结构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Vue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中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zh-CN" altLang="en-US"/>
              <a:t>数据看板模块</a:t>
            </a:r>
            <a:r>
              <a:rPr kumimoji="1" lang="en-US" altLang="zh-CN"/>
              <a:t>【</a:t>
            </a:r>
            <a:r>
              <a:rPr kumimoji="1" lang="zh-CN" altLang="en-US"/>
              <a:t>实战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0E441-A4B4-A797-5946-C022513BBAB5}"/>
              </a:ext>
            </a:extLst>
          </p:cNvPr>
          <p:cNvSpPr/>
          <p:nvPr/>
        </p:nvSpPr>
        <p:spPr>
          <a:xfrm>
            <a:off x="767170" y="2073841"/>
            <a:ext cx="1491552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253000-9160-40BF-3982-864C4C6CF878}"/>
              </a:ext>
            </a:extLst>
          </p:cNvPr>
          <p:cNvSpPr/>
          <p:nvPr/>
        </p:nvSpPr>
        <p:spPr>
          <a:xfrm>
            <a:off x="3060937" y="2073180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装包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F1C8990-2BA4-74A7-08F9-6C5DE4A20697}"/>
              </a:ext>
            </a:extLst>
          </p:cNvPr>
          <p:cNvSpPr/>
          <p:nvPr/>
        </p:nvSpPr>
        <p:spPr>
          <a:xfrm rot="16200000">
            <a:off x="2465746" y="2137516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C0AFCE-EE37-9E00-AA47-B54324703A46}"/>
              </a:ext>
            </a:extLst>
          </p:cNvPr>
          <p:cNvSpPr/>
          <p:nvPr/>
        </p:nvSpPr>
        <p:spPr>
          <a:xfrm>
            <a:off x="5395601" y="2073180"/>
            <a:ext cx="1491553" cy="580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D564B44-1066-5F82-C407-635B6C804FE3}"/>
              </a:ext>
            </a:extLst>
          </p:cNvPr>
          <p:cNvSpPr/>
          <p:nvPr/>
        </p:nvSpPr>
        <p:spPr>
          <a:xfrm rot="16200000">
            <a:off x="4800410" y="2137516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F81CD7-80E3-6440-7682-E94220DACBED}"/>
              </a:ext>
            </a:extLst>
          </p:cNvPr>
          <p:cNvSpPr/>
          <p:nvPr/>
        </p:nvSpPr>
        <p:spPr>
          <a:xfrm>
            <a:off x="7689368" y="2040198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准备容器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485F6FD-BF04-41E8-D736-C651A733AFE4}"/>
              </a:ext>
            </a:extLst>
          </p:cNvPr>
          <p:cNvSpPr/>
          <p:nvPr/>
        </p:nvSpPr>
        <p:spPr>
          <a:xfrm rot="16200000">
            <a:off x="7094177" y="210453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D3BECFB-7500-528B-73E5-0E29B727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0" y="3064142"/>
            <a:ext cx="6833961" cy="3047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B39B138-4DD4-3EF7-592B-26A087E546C4}"/>
              </a:ext>
            </a:extLst>
          </p:cNvPr>
          <p:cNvSpPr/>
          <p:nvPr/>
        </p:nvSpPr>
        <p:spPr>
          <a:xfrm>
            <a:off x="10251266" y="2040198"/>
            <a:ext cx="1759684" cy="6137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mounted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DE0845D-FFCF-11BA-CAE2-22256CD419DE}"/>
              </a:ext>
            </a:extLst>
          </p:cNvPr>
          <p:cNvSpPr/>
          <p:nvPr/>
        </p:nvSpPr>
        <p:spPr>
          <a:xfrm rot="16200000">
            <a:off x="9656075" y="2104534"/>
            <a:ext cx="388167" cy="453414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2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目标：明确面经管理的核心功能需求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A5F46-7D09-2BAC-8181-23134B63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4" y="2010572"/>
            <a:ext cx="5435042" cy="237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7D11664-9F2C-BD83-C081-63B35236D25B}"/>
              </a:ext>
            </a:extLst>
          </p:cNvPr>
          <p:cNvSpPr/>
          <p:nvPr/>
        </p:nvSpPr>
        <p:spPr>
          <a:xfrm>
            <a:off x="8583224" y="1527517"/>
            <a:ext cx="1399468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基本分页渲染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040E3ED-33F0-D6F4-7FC8-502405E319D2}"/>
              </a:ext>
            </a:extLst>
          </p:cNvPr>
          <p:cNvSpPr/>
          <p:nvPr/>
        </p:nvSpPr>
        <p:spPr>
          <a:xfrm>
            <a:off x="8185712" y="1709683"/>
            <a:ext cx="300009" cy="3438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35BE59-28B3-3E97-74A0-3FA758EB04D8}"/>
              </a:ext>
            </a:extLst>
          </p:cNvPr>
          <p:cNvSpPr/>
          <p:nvPr/>
        </p:nvSpPr>
        <p:spPr>
          <a:xfrm>
            <a:off x="6749763" y="3035709"/>
            <a:ext cx="1317522" cy="78658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FA40-B99D-B6A1-7D63-088D039528CB}"/>
              </a:ext>
            </a:extLst>
          </p:cNvPr>
          <p:cNvSpPr/>
          <p:nvPr/>
        </p:nvSpPr>
        <p:spPr>
          <a:xfrm>
            <a:off x="8587468" y="2334409"/>
            <a:ext cx="1395224" cy="5659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698AEF-3968-1731-A701-1F9C067E4FF8}"/>
              </a:ext>
            </a:extLst>
          </p:cNvPr>
          <p:cNvSpPr/>
          <p:nvPr/>
        </p:nvSpPr>
        <p:spPr>
          <a:xfrm>
            <a:off x="8583224" y="3049885"/>
            <a:ext cx="1411512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477DF6-93B2-7A53-53E7-3C6C1B08B7BD}"/>
              </a:ext>
            </a:extLst>
          </p:cNvPr>
          <p:cNvSpPr/>
          <p:nvPr/>
        </p:nvSpPr>
        <p:spPr>
          <a:xfrm>
            <a:off x="8604148" y="3843801"/>
            <a:ext cx="1390588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修改功能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68EBC-1B8C-90D4-0DAC-A59E7E3F61D3}"/>
              </a:ext>
            </a:extLst>
          </p:cNvPr>
          <p:cNvSpPr/>
          <p:nvPr/>
        </p:nvSpPr>
        <p:spPr>
          <a:xfrm>
            <a:off x="8583223" y="4641198"/>
            <a:ext cx="1411511" cy="616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预览功能</a:t>
            </a:r>
          </a:p>
        </p:txBody>
      </p:sp>
    </p:spTree>
    <p:extLst>
      <p:ext uri="{BB962C8B-B14F-4D97-AF65-F5344CB8AC3E}">
        <p14:creationId xmlns:p14="http://schemas.microsoft.com/office/powerpoint/2010/main" val="35936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目标：搭建基本的架子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69" y="948361"/>
            <a:ext cx="4994533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6A5F46-7D09-2BAC-8181-23134B63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3" y="2010572"/>
            <a:ext cx="8779953" cy="3832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50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517190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目标：搭建基本的架子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69" y="948361"/>
            <a:ext cx="4512753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42CB0-27E5-718B-205F-1024AA770D7F}"/>
              </a:ext>
            </a:extLst>
          </p:cNvPr>
          <p:cNvSpPr txBox="1"/>
          <p:nvPr/>
        </p:nvSpPr>
        <p:spPr>
          <a:xfrm>
            <a:off x="767170" y="1906312"/>
            <a:ext cx="6124470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表格组件相关：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el-table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整个表格组件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data 数据源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el-table-column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表格的列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① prop 设置数据源中对象中的键名，即可填入数据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② label 列名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③ width 列宽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E1771A-7893-71FC-FB30-0828ACB8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" y="4658894"/>
            <a:ext cx="7398520" cy="1386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61D2E2-4308-42B4-A206-E46DC5E6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139" y="4658894"/>
            <a:ext cx="2893013" cy="1522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3A12EC-6BFE-349A-1DE6-5AB3E0D4CF1F}"/>
              </a:ext>
            </a:extLst>
          </p:cNvPr>
          <p:cNvSpPr/>
          <p:nvPr/>
        </p:nvSpPr>
        <p:spPr>
          <a:xfrm>
            <a:off x="4334876" y="1826971"/>
            <a:ext cx="1300779" cy="516402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7AA40E-01C2-2CD5-9443-13DF44918D01}"/>
              </a:ext>
            </a:extLst>
          </p:cNvPr>
          <p:cNvSpPr/>
          <p:nvPr/>
        </p:nvSpPr>
        <p:spPr>
          <a:xfrm>
            <a:off x="6258810" y="182697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AA4873C-DC09-7E7C-5629-98B803DCCDCA}"/>
              </a:ext>
            </a:extLst>
          </p:cNvPr>
          <p:cNvSpPr/>
          <p:nvPr/>
        </p:nvSpPr>
        <p:spPr>
          <a:xfrm rot="16200000">
            <a:off x="5776989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DDC97-76AE-3979-20A4-51A651CB7A72}"/>
              </a:ext>
            </a:extLst>
          </p:cNvPr>
          <p:cNvSpPr/>
          <p:nvPr/>
        </p:nvSpPr>
        <p:spPr>
          <a:xfrm>
            <a:off x="8212091" y="182409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A5E63A8-49B4-FBFC-0774-D24BC886B43F}"/>
              </a:ext>
            </a:extLst>
          </p:cNvPr>
          <p:cNvSpPr/>
          <p:nvPr/>
        </p:nvSpPr>
        <p:spPr>
          <a:xfrm rot="16200000">
            <a:off x="7708576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6CC74E-7B5F-E38B-E33B-0107966DF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7" y="2632148"/>
            <a:ext cx="4130855" cy="1803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355C45B-6104-E171-74A8-4D6151FEA3EE}"/>
              </a:ext>
            </a:extLst>
          </p:cNvPr>
          <p:cNvSpPr/>
          <p:nvPr/>
        </p:nvSpPr>
        <p:spPr>
          <a:xfrm>
            <a:off x="10165372" y="182409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62E6059-1181-D08E-1658-5CDA8001A728}"/>
              </a:ext>
            </a:extLst>
          </p:cNvPr>
          <p:cNvSpPr/>
          <p:nvPr/>
        </p:nvSpPr>
        <p:spPr>
          <a:xfrm rot="16200000">
            <a:off x="9661857" y="190044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8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目标：请求获取数据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65818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65818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 `api/article.js` 封装接口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91553-60DE-DBB3-A9D3-9CA20C7B6986}"/>
              </a:ext>
            </a:extLst>
          </p:cNvPr>
          <p:cNvSpPr txBox="1"/>
          <p:nvPr/>
        </p:nvSpPr>
        <p:spPr>
          <a:xfrm>
            <a:off x="761089" y="3963617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`article/index.vue` created中发送初始化获取数据的请求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6DC8F61-9DD8-0060-3699-090628DB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20" y="2345135"/>
            <a:ext cx="4134472" cy="1554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0A4C98-1EDB-81F7-F026-4868F698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20" y="4366561"/>
            <a:ext cx="2638057" cy="1623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8E2A29-7CA7-AB00-6892-E612BB8F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37" y="4366561"/>
            <a:ext cx="3228485" cy="2357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8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目标：结合数据渲染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65818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65818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655310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731661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91553-60DE-DBB3-A9D3-9CA20C7B6986}"/>
              </a:ext>
            </a:extLst>
          </p:cNvPr>
          <p:cNvSpPr txBox="1"/>
          <p:nvPr/>
        </p:nvSpPr>
        <p:spPr>
          <a:xfrm>
            <a:off x="761089" y="3511503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 和 表格语法渲染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775312-39C0-F9D5-A6A0-4ACF7E50F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5" y="2437900"/>
            <a:ext cx="6641815" cy="2076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7E0665-82CC-ED82-0D17-87EDAFF7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64" y="3872618"/>
            <a:ext cx="5923321" cy="2736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6C0965-398D-7A1E-0B10-DD9C469A7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64" y="2310437"/>
            <a:ext cx="3242815" cy="1094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6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目标：数据渲染操作列的展示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465551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46555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86A7-C0BD-0FFD-9661-CF63A4595987}"/>
              </a:ext>
            </a:extLst>
          </p:cNvPr>
          <p:cNvSpPr txBox="1"/>
          <p:nvPr/>
        </p:nvSpPr>
        <p:spPr>
          <a:xfrm>
            <a:off x="769705" y="1776245"/>
            <a:ext cx="321227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说明：列的渲染的两种方式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作用域插槽渲染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自定义列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F86016-BFEE-AA6E-06CA-21967A25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96" y="3136358"/>
            <a:ext cx="6971448" cy="2475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15BB05-C0F1-059D-BED1-94115142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69" y="2242110"/>
            <a:ext cx="3223539" cy="2796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9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项目收获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目标：明确做完本项目，能够收获哪些内容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904822" y="19827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脚手架自定义项目构建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4380525" y="1982738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elementUI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7925054" y="1982737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主题色定制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4902FC-CA75-8890-6760-CFDC6A584473}"/>
              </a:ext>
            </a:extLst>
          </p:cNvPr>
          <p:cNvSpPr/>
          <p:nvPr/>
        </p:nvSpPr>
        <p:spPr>
          <a:xfrm>
            <a:off x="904822" y="2902053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 &amp; storage &amp; api</a:t>
            </a:r>
            <a:b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模块封装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3917C-3BE9-2539-3A31-15B991213C05}"/>
              </a:ext>
            </a:extLst>
          </p:cNvPr>
          <p:cNvSpPr/>
          <p:nvPr/>
        </p:nvSpPr>
        <p:spPr>
          <a:xfrm>
            <a:off x="4380525" y="2902052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嵌套路由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导航守卫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拦截器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BBE7CC-8334-B8B5-2554-520117855C11}"/>
              </a:ext>
            </a:extLst>
          </p:cNvPr>
          <p:cNvSpPr/>
          <p:nvPr/>
        </p:nvSpPr>
        <p:spPr>
          <a:xfrm>
            <a:off x="7925054" y="2888840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深度作用选择器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定制样式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E0B9E9-1B7B-9524-18B5-DEEC0CB12F6C}"/>
              </a:ext>
            </a:extLst>
          </p:cNvPr>
          <p:cNvSpPr/>
          <p:nvPr/>
        </p:nvSpPr>
        <p:spPr>
          <a:xfrm>
            <a:off x="904822" y="382136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表单校验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E74F463-4E64-72AF-6413-11D9AF45DD67}"/>
              </a:ext>
            </a:extLst>
          </p:cNvPr>
          <p:cNvSpPr/>
          <p:nvPr/>
        </p:nvSpPr>
        <p:spPr>
          <a:xfrm>
            <a:off x="7925054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echarts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数据可视化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D67E5-FBF2-BEB9-C1E3-5222BD52D492}"/>
              </a:ext>
            </a:extLst>
          </p:cNvPr>
          <p:cNvSpPr/>
          <p:nvPr/>
        </p:nvSpPr>
        <p:spPr>
          <a:xfrm>
            <a:off x="904822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elementUI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表格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分页渲染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522A92C-0918-5C38-E54A-3D0587730FBF}"/>
              </a:ext>
            </a:extLst>
          </p:cNvPr>
          <p:cNvSpPr/>
          <p:nvPr/>
        </p:nvSpPr>
        <p:spPr>
          <a:xfrm>
            <a:off x="4380525" y="4740675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富文本编辑器编辑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765B553-4E35-1EB9-8B74-4E83EDF9FA35}"/>
              </a:ext>
            </a:extLst>
          </p:cNvPr>
          <p:cNvSpPr/>
          <p:nvPr/>
        </p:nvSpPr>
        <p:spPr>
          <a:xfrm>
            <a:off x="7925054" y="4740674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面经文章管理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增删改查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06E32FC-3F12-1D1B-1AC0-EEA2AC9F7004}"/>
              </a:ext>
            </a:extLst>
          </p:cNvPr>
          <p:cNvSpPr/>
          <p:nvPr/>
        </p:nvSpPr>
        <p:spPr>
          <a:xfrm>
            <a:off x="4380525" y="3846969"/>
            <a:ext cx="3185398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分模块存储</a:t>
            </a:r>
          </a:p>
        </p:txBody>
      </p:sp>
    </p:spTree>
    <p:extLst>
      <p:ext uri="{BB962C8B-B14F-4D97-AF65-F5344CB8AC3E}">
        <p14:creationId xmlns:p14="http://schemas.microsoft.com/office/powerpoint/2010/main" val="12693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目标：分页功能完成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532883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基本分页渲染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EB0176-7C09-F95D-4260-39E933FC8E4E}"/>
              </a:ext>
            </a:extLst>
          </p:cNvPr>
          <p:cNvSpPr/>
          <p:nvPr/>
        </p:nvSpPr>
        <p:spPr>
          <a:xfrm>
            <a:off x="4293554" y="1465551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95DC9B-481B-52B4-6230-CEFF403E808B}"/>
              </a:ext>
            </a:extLst>
          </p:cNvPr>
          <p:cNvSpPr/>
          <p:nvPr/>
        </p:nvSpPr>
        <p:spPr>
          <a:xfrm>
            <a:off x="6217488" y="146555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E649528-581E-C66A-22F1-498C3029A7AA}"/>
              </a:ext>
            </a:extLst>
          </p:cNvPr>
          <p:cNvSpPr/>
          <p:nvPr/>
        </p:nvSpPr>
        <p:spPr>
          <a:xfrm rot="16200000">
            <a:off x="5735667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AB61DD-9F7A-C559-A85C-51FD13175025}"/>
              </a:ext>
            </a:extLst>
          </p:cNvPr>
          <p:cNvSpPr/>
          <p:nvPr/>
        </p:nvSpPr>
        <p:spPr>
          <a:xfrm>
            <a:off x="8170769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结合数据渲染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9C953FF-C729-8174-86AF-8782CCED2EAA}"/>
              </a:ext>
            </a:extLst>
          </p:cNvPr>
          <p:cNvSpPr/>
          <p:nvPr/>
        </p:nvSpPr>
        <p:spPr>
          <a:xfrm rot="16200000">
            <a:off x="7667254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A73FE7-1D86-CAD0-4398-5A6181E4ADE4}"/>
              </a:ext>
            </a:extLst>
          </p:cNvPr>
          <p:cNvSpPr/>
          <p:nvPr/>
        </p:nvSpPr>
        <p:spPr>
          <a:xfrm>
            <a:off x="10124050" y="1462676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分页效果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3C0CB6E-2A87-5539-E93B-9D6B3FC17C7F}"/>
              </a:ext>
            </a:extLst>
          </p:cNvPr>
          <p:cNvSpPr/>
          <p:nvPr/>
        </p:nvSpPr>
        <p:spPr>
          <a:xfrm rot="16200000">
            <a:off x="9620535" y="1539027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13E4AC5-EE92-A9AD-B80A-7CDC312A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23" y="2156995"/>
            <a:ext cx="6431837" cy="533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81A2D0-1BE3-3056-FA93-9AAF50ECE45B}"/>
              </a:ext>
            </a:extLst>
          </p:cNvPr>
          <p:cNvSpPr txBox="1"/>
          <p:nvPr/>
        </p:nvSpPr>
        <p:spPr>
          <a:xfrm>
            <a:off x="761089" y="1942191"/>
            <a:ext cx="3212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阅读文档，配置分页组件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63D888-BA21-C79B-EE21-01F0FF742EAF}"/>
              </a:ext>
            </a:extLst>
          </p:cNvPr>
          <p:cNvSpPr txBox="1"/>
          <p:nvPr/>
        </p:nvSpPr>
        <p:spPr>
          <a:xfrm>
            <a:off x="761089" y="4238702"/>
            <a:ext cx="6226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基于分页组件的处理函数，完成分页功能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A204F4-9D6F-D68F-8D07-4910B1E7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3" y="2280745"/>
            <a:ext cx="3783369" cy="1860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C9BB25-D554-C01A-7B74-7520D81F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47" y="2906915"/>
            <a:ext cx="4419983" cy="185182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ABFC69D-26CD-178E-64E5-16B0EDFA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14" y="4624027"/>
            <a:ext cx="3929150" cy="19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目标：点击添加，预览，编辑按钮，共用逻辑 → 将来都是显示抽屉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关于添加，预览，编辑功能弹出的容器，采用抽屉。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抽屉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抽屉：适合大块的操作区域，例如：表单很长，预览文章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对话框：适合中小块的操作区域，例如：简易的表单收集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点击添加，预览，编辑都要显示抽屉可以共用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D7DF28-8041-BB7F-7B0F-A2BA0CC013AD}"/>
              </a:ext>
            </a:extLst>
          </p:cNvPr>
          <p:cNvSpPr txBox="1"/>
          <p:nvPr/>
        </p:nvSpPr>
        <p:spPr>
          <a:xfrm>
            <a:off x="1161193" y="4008155"/>
            <a:ext cx="8289823" cy="207061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'add'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...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"el-icon-view"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'preview'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"el-icon-edit-outline"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'edit'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"el-icon-delete"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openDrawer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DFB905-38E7-2A5A-2878-6173478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27" y="1389122"/>
            <a:ext cx="1569856" cy="1638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1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目标：显示抽屉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9FE70B-6CE1-E793-EEA4-2FFE1C297E0F}"/>
              </a:ext>
            </a:extLst>
          </p:cNvPr>
          <p:cNvSpPr txBox="1"/>
          <p:nvPr/>
        </p:nvSpPr>
        <p:spPr>
          <a:xfrm>
            <a:off x="5988099" y="1899341"/>
            <a:ext cx="437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提供抽屉显示隐藏的布尔值  和 处理函数</a:t>
            </a:r>
            <a:endParaRPr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A91360-2D3C-2653-C3EE-34798143BFC1}"/>
              </a:ext>
            </a:extLst>
          </p:cNvPr>
          <p:cNvSpPr txBox="1"/>
          <p:nvPr/>
        </p:nvSpPr>
        <p:spPr>
          <a:xfrm>
            <a:off x="767170" y="1889435"/>
            <a:ext cx="18580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准备抽屉组件</a:t>
            </a:r>
            <a:endParaRPr lang="zh-CN" altLang="en-US" sz="160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CEA09A9-F192-675E-4806-7F05C62E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24" y="2306236"/>
            <a:ext cx="4952859" cy="3436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E40F4C1-037F-639A-E29D-480D9659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874" y="4248266"/>
            <a:ext cx="4129549" cy="2295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05CA48A-C3DB-AF42-5CCC-24917C953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97" y="2371277"/>
            <a:ext cx="3678536" cy="16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3566336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目标：计算属性控制标题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A91360-2D3C-2653-C3EE-34798143BFC1}"/>
              </a:ext>
            </a:extLst>
          </p:cNvPr>
          <p:cNvSpPr txBox="1"/>
          <p:nvPr/>
        </p:nvSpPr>
        <p:spPr>
          <a:xfrm>
            <a:off x="767170" y="1889435"/>
            <a:ext cx="817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不同情况下的标题不同，可以根据不同状态，利用计算属性控制标题切换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准备一个变量，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drawerType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记录状态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(add / preview / edit)</a:t>
            </a: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基于状态，使用计算属性动态的生成一个标题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5456BC-442F-2D50-6E64-9EA14272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64" y="2430772"/>
            <a:ext cx="4069433" cy="1150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4277D0-3ADF-18A3-0D40-E03CCE1D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27" y="5003992"/>
            <a:ext cx="3360711" cy="110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7EDB1E-C8BD-F257-C0A2-553CDEF7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827" y="3801872"/>
            <a:ext cx="3490842" cy="993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4F48F5-4847-E8D7-9A32-27CFF451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16" y="2756996"/>
            <a:ext cx="5103058" cy="97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C285670-1697-7964-C794-1FED705CD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70" y="4246476"/>
            <a:ext cx="2888512" cy="9216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2F90B4-B711-8C35-B892-BA76BFC44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545" y="4246476"/>
            <a:ext cx="3877036" cy="17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2801940" cy="203987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目标：准备基础表单结构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核心：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el-form-item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el-input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D580A-310F-DE04-2F59-B29CB6DA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1548665"/>
            <a:ext cx="5553783" cy="1797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F6257C-E085-0905-1B5F-D19812FA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7" y="3649017"/>
            <a:ext cx="5553784" cy="2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7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5102688" cy="203987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目标：准备富文本编辑器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官网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E9BFAB-16D4-7C51-64FA-64B736E9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36" y="1763800"/>
            <a:ext cx="5761449" cy="4125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97A2F00-E7CB-2D33-872D-9B16864A3033}"/>
              </a:ext>
            </a:extLst>
          </p:cNvPr>
          <p:cNvSpPr/>
          <p:nvPr/>
        </p:nvSpPr>
        <p:spPr>
          <a:xfrm>
            <a:off x="2764874" y="1918995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装包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EC32EC-2B45-334F-FD0C-C5C4FD986540}"/>
              </a:ext>
            </a:extLst>
          </p:cNvPr>
          <p:cNvSpPr/>
          <p:nvPr/>
        </p:nvSpPr>
        <p:spPr>
          <a:xfrm>
            <a:off x="2754819" y="3017111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局部注册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70784F0-0D1C-0A51-7F81-FF891EDE3F49}"/>
              </a:ext>
            </a:extLst>
          </p:cNvPr>
          <p:cNvSpPr/>
          <p:nvPr/>
        </p:nvSpPr>
        <p:spPr>
          <a:xfrm>
            <a:off x="3242689" y="2553318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5F229-33DD-1904-AB3A-16F7078C7691}"/>
              </a:ext>
            </a:extLst>
          </p:cNvPr>
          <p:cNvSpPr/>
          <p:nvPr/>
        </p:nvSpPr>
        <p:spPr>
          <a:xfrm>
            <a:off x="2764874" y="4147263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准备数据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2E29740-D8EC-A73C-0065-EA5BAD9DB7E7}"/>
              </a:ext>
            </a:extLst>
          </p:cNvPr>
          <p:cNvSpPr/>
          <p:nvPr/>
        </p:nvSpPr>
        <p:spPr>
          <a:xfrm>
            <a:off x="3242689" y="3646602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14376F-CA3C-0464-CDE3-408DB6F4756C}"/>
              </a:ext>
            </a:extLst>
          </p:cNvPr>
          <p:cNvSpPr/>
          <p:nvPr/>
        </p:nvSpPr>
        <p:spPr>
          <a:xfrm>
            <a:off x="2754819" y="5277415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绑定使用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F07474-2D9D-4069-E338-F4642FDC839F}"/>
              </a:ext>
            </a:extLst>
          </p:cNvPr>
          <p:cNvSpPr/>
          <p:nvPr/>
        </p:nvSpPr>
        <p:spPr>
          <a:xfrm>
            <a:off x="3232634" y="4776754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A2FFDC-6C0B-7FEE-80E5-13E33F099FFA}"/>
              </a:ext>
            </a:extLst>
          </p:cNvPr>
          <p:cNvSpPr txBox="1"/>
          <p:nvPr/>
        </p:nvSpPr>
        <p:spPr>
          <a:xfrm>
            <a:off x="767170" y="1902777"/>
            <a:ext cx="218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vue-quill-editor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2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目标：非空校验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自带的校验，对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表单组件才会默认校验，其他组件标签，需要手动校验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表单组件的校验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          →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:model="form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    :rules="rules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el-form-item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el-input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富文本编辑器的手动校验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el-form-item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  → 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32BDE7-F4F6-A7D8-8758-F003A91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85" y="2396240"/>
            <a:ext cx="2296785" cy="3513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79484D-FF5E-8DA4-EDE0-85D3903288B7}"/>
              </a:ext>
            </a:extLst>
          </p:cNvPr>
          <p:cNvSpPr/>
          <p:nvPr/>
        </p:nvSpPr>
        <p:spPr>
          <a:xfrm>
            <a:off x="1178411" y="4854153"/>
            <a:ext cx="1300779" cy="516402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监听失焦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863340-E171-3B3A-5784-0907D748F97C}"/>
              </a:ext>
            </a:extLst>
          </p:cNvPr>
          <p:cNvSpPr/>
          <p:nvPr/>
        </p:nvSpPr>
        <p:spPr>
          <a:xfrm>
            <a:off x="3419658" y="4854152"/>
            <a:ext cx="1300780" cy="516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手动校验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63EC5AB-E95B-DB4B-A7F3-F38298A9546F}"/>
              </a:ext>
            </a:extLst>
          </p:cNvPr>
          <p:cNvSpPr/>
          <p:nvPr/>
        </p:nvSpPr>
        <p:spPr>
          <a:xfrm rot="16200000">
            <a:off x="2776850" y="4914642"/>
            <a:ext cx="345148" cy="39542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B89968-2D49-D0D4-C9ED-21AA02C45647}"/>
              </a:ext>
            </a:extLst>
          </p:cNvPr>
          <p:cNvSpPr txBox="1"/>
          <p:nvPr/>
        </p:nvSpPr>
        <p:spPr>
          <a:xfrm>
            <a:off x="1340301" y="5472761"/>
            <a:ext cx="9769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@blur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10CDD-AA96-66CA-7066-753A726C4C90}"/>
              </a:ext>
            </a:extLst>
          </p:cNvPr>
          <p:cNvSpPr txBox="1"/>
          <p:nvPr/>
        </p:nvSpPr>
        <p:spPr>
          <a:xfrm>
            <a:off x="3280675" y="5472761"/>
            <a:ext cx="3906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this.$refs.form. validateField('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字段名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0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目标：封装添加接口，完成添加功能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9C544-0FD0-E907-8E82-D80A1189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34" y="1396423"/>
            <a:ext cx="2377356" cy="43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B2AA860-7025-DC96-480E-715C7C49FCE3}"/>
              </a:ext>
            </a:extLst>
          </p:cNvPr>
          <p:cNvSpPr/>
          <p:nvPr/>
        </p:nvSpPr>
        <p:spPr>
          <a:xfrm>
            <a:off x="822387" y="2156001"/>
            <a:ext cx="994742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1EF91-2D38-084F-7A9E-9F92305DF738}"/>
              </a:ext>
            </a:extLst>
          </p:cNvPr>
          <p:cNvSpPr/>
          <p:nvPr/>
        </p:nvSpPr>
        <p:spPr>
          <a:xfrm>
            <a:off x="2450979" y="2156001"/>
            <a:ext cx="1132357" cy="496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校验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F49277-17A1-B307-A6D6-A44B77C9D580}"/>
              </a:ext>
            </a:extLst>
          </p:cNvPr>
          <p:cNvSpPr/>
          <p:nvPr/>
        </p:nvSpPr>
        <p:spPr>
          <a:xfrm rot="16200000">
            <a:off x="2040374" y="2258118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5598-3752-E2AF-6039-35BF02EDF5D3}"/>
              </a:ext>
            </a:extLst>
          </p:cNvPr>
          <p:cNvSpPr/>
          <p:nvPr/>
        </p:nvSpPr>
        <p:spPr>
          <a:xfrm>
            <a:off x="4102220" y="2147818"/>
            <a:ext cx="994743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添加提示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227BFB9-C678-A75A-0D59-C8AD86C2890A}"/>
              </a:ext>
            </a:extLst>
          </p:cNvPr>
          <p:cNvSpPr/>
          <p:nvPr/>
        </p:nvSpPr>
        <p:spPr>
          <a:xfrm rot="16200000">
            <a:off x="3648961" y="2236519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BEF9C1-57D6-D605-A5A6-B8DDCDC1216A}"/>
              </a:ext>
            </a:extLst>
          </p:cNvPr>
          <p:cNvSpPr/>
          <p:nvPr/>
        </p:nvSpPr>
        <p:spPr>
          <a:xfrm>
            <a:off x="5647438" y="2122358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关闭抽屉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BE59B0F9-DF93-DAA0-7DB2-678D5D3E3A47}"/>
              </a:ext>
            </a:extLst>
          </p:cNvPr>
          <p:cNvSpPr/>
          <p:nvPr/>
        </p:nvSpPr>
        <p:spPr>
          <a:xfrm rot="16200000">
            <a:off x="5215186" y="2225136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B7BBF7-76B4-6758-F061-843B683BD9A4}"/>
              </a:ext>
            </a:extLst>
          </p:cNvPr>
          <p:cNvSpPr/>
          <p:nvPr/>
        </p:nvSpPr>
        <p:spPr>
          <a:xfrm>
            <a:off x="7438608" y="2109115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EC40D608-431B-A63A-EF30-BF34D8E4E614}"/>
              </a:ext>
            </a:extLst>
          </p:cNvPr>
          <p:cNvSpPr/>
          <p:nvPr/>
        </p:nvSpPr>
        <p:spPr>
          <a:xfrm rot="16200000">
            <a:off x="6952143" y="220618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73EDDAC-8282-6E14-01EB-55850BCE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87" y="2905860"/>
            <a:ext cx="7262489" cy="344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1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1"/>
            <a:ext cx="9537036" cy="4520517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目标：重置表单 →  解决关闭抽屉后，重新打开，内容还在的问题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添加功能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2AA860-7025-DC96-480E-715C7C49FCE3}"/>
              </a:ext>
            </a:extLst>
          </p:cNvPr>
          <p:cNvSpPr/>
          <p:nvPr/>
        </p:nvSpPr>
        <p:spPr>
          <a:xfrm>
            <a:off x="842052" y="2117786"/>
            <a:ext cx="1065406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添加成功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1EF91-2D38-084F-7A9E-9F92305DF738}"/>
              </a:ext>
            </a:extLst>
          </p:cNvPr>
          <p:cNvSpPr/>
          <p:nvPr/>
        </p:nvSpPr>
        <p:spPr>
          <a:xfrm>
            <a:off x="842052" y="3117940"/>
            <a:ext cx="1065407" cy="531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取消关闭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F49277-17A1-B307-A6D6-A44B77C9D580}"/>
              </a:ext>
            </a:extLst>
          </p:cNvPr>
          <p:cNvSpPr/>
          <p:nvPr/>
        </p:nvSpPr>
        <p:spPr>
          <a:xfrm rot="18329033">
            <a:off x="2300917" y="243643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5598-3752-E2AF-6039-35BF02EDF5D3}"/>
              </a:ext>
            </a:extLst>
          </p:cNvPr>
          <p:cNvSpPr/>
          <p:nvPr/>
        </p:nvSpPr>
        <p:spPr>
          <a:xfrm>
            <a:off x="2830897" y="2587628"/>
            <a:ext cx="994743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重置表单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8C861044-0C5B-0CF2-88A8-5E455C11F39A}"/>
              </a:ext>
            </a:extLst>
          </p:cNvPr>
          <p:cNvSpPr/>
          <p:nvPr/>
        </p:nvSpPr>
        <p:spPr>
          <a:xfrm rot="14086173">
            <a:off x="2301097" y="3016988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850C5D-F36D-DDF1-944F-55BA6D343844}"/>
              </a:ext>
            </a:extLst>
          </p:cNvPr>
          <p:cNvSpPr txBox="1"/>
          <p:nvPr/>
        </p:nvSpPr>
        <p:spPr>
          <a:xfrm>
            <a:off x="3958434" y="2653272"/>
            <a:ext cx="39060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this.$refs.form.resetFields( 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A644E1-D224-B85E-D658-9D7E9716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83" y="3168184"/>
            <a:ext cx="5654530" cy="1196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4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目标：实现删除功能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删除功能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3E16EC-0454-A142-67C0-43963C3678B6}"/>
              </a:ext>
            </a:extLst>
          </p:cNvPr>
          <p:cNvSpPr/>
          <p:nvPr/>
        </p:nvSpPr>
        <p:spPr>
          <a:xfrm>
            <a:off x="851884" y="1987506"/>
            <a:ext cx="994742" cy="4698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FEB395-4588-23E4-0B0C-4F884EA13E70}"/>
              </a:ext>
            </a:extLst>
          </p:cNvPr>
          <p:cNvSpPr/>
          <p:nvPr/>
        </p:nvSpPr>
        <p:spPr>
          <a:xfrm>
            <a:off x="2346960" y="1960824"/>
            <a:ext cx="1132357" cy="4965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点击调用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ACDFE86D-43D0-3DD2-295E-D2C0464F8EEC}"/>
              </a:ext>
            </a:extLst>
          </p:cNvPr>
          <p:cNvSpPr/>
          <p:nvPr/>
        </p:nvSpPr>
        <p:spPr>
          <a:xfrm rot="16200000">
            <a:off x="1936355" y="20629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EA279D-FC7C-56B7-EA3C-A0FD46D9C94F}"/>
              </a:ext>
            </a:extLst>
          </p:cNvPr>
          <p:cNvSpPr/>
          <p:nvPr/>
        </p:nvSpPr>
        <p:spPr>
          <a:xfrm>
            <a:off x="3957872" y="1941549"/>
            <a:ext cx="1118784" cy="5171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添加提示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53FD272-4F4C-D0BF-3AC9-7CEA964BC018}"/>
              </a:ext>
            </a:extLst>
          </p:cNvPr>
          <p:cNvSpPr/>
          <p:nvPr/>
        </p:nvSpPr>
        <p:spPr>
          <a:xfrm rot="16200000">
            <a:off x="3544942" y="2041342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21CBEDD-2BA6-D921-C924-6A6E9AF32760}"/>
              </a:ext>
            </a:extLst>
          </p:cNvPr>
          <p:cNvSpPr/>
          <p:nvPr/>
        </p:nvSpPr>
        <p:spPr>
          <a:xfrm rot="16200000">
            <a:off x="5155497" y="20413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2D3F21-85B4-C088-F3D7-F44D7B0A6B2C}"/>
              </a:ext>
            </a:extLst>
          </p:cNvPr>
          <p:cNvSpPr/>
          <p:nvPr/>
        </p:nvSpPr>
        <p:spPr>
          <a:xfrm>
            <a:off x="5623946" y="1950681"/>
            <a:ext cx="1173564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重新渲染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8850535-A548-C109-7E5F-F08AE290E787}"/>
              </a:ext>
            </a:extLst>
          </p:cNvPr>
          <p:cNvSpPr/>
          <p:nvPr/>
        </p:nvSpPr>
        <p:spPr>
          <a:xfrm rot="16200000">
            <a:off x="6876351" y="2036941"/>
            <a:ext cx="314029" cy="302392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E1382D-0B17-4E00-E207-AF8E1A111AD6}"/>
              </a:ext>
            </a:extLst>
          </p:cNvPr>
          <p:cNvSpPr/>
          <p:nvPr/>
        </p:nvSpPr>
        <p:spPr>
          <a:xfrm>
            <a:off x="7344800" y="1946281"/>
            <a:ext cx="2500240" cy="4965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处理删除当前页最后一条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7F88BED-5EF6-9799-B325-E8AF450C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" y="2746170"/>
            <a:ext cx="1646063" cy="815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0B4235-96FA-30AE-8D5A-468AE8B3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946" y="3107613"/>
            <a:ext cx="5971752" cy="2965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61D987-DCDB-D502-9443-A6DB1EEB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4" y="3816192"/>
            <a:ext cx="4496058" cy="14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577859-4A44-4C9D-BFB8-6E962D7A2349}"/>
              </a:ext>
            </a:extLst>
          </p:cNvPr>
          <p:cNvSpPr/>
          <p:nvPr/>
        </p:nvSpPr>
        <p:spPr>
          <a:xfrm>
            <a:off x="895760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安装脚手架 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289A9-F284-2926-F22D-7A7926E472DF}"/>
              </a:ext>
            </a:extLst>
          </p:cNvPr>
          <p:cNvSpPr/>
          <p:nvPr/>
        </p:nvSpPr>
        <p:spPr>
          <a:xfrm>
            <a:off x="3447229" y="3349765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创建项目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B917A9-8911-68BB-24E7-25431493366A}"/>
              </a:ext>
            </a:extLst>
          </p:cNvPr>
          <p:cNvSpPr/>
          <p:nvPr/>
        </p:nvSpPr>
        <p:spPr>
          <a:xfrm>
            <a:off x="5993613" y="3342241"/>
            <a:ext cx="1803963" cy="6326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选择自定义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87FA61-7495-E7A4-A864-989606B56BD1}"/>
              </a:ext>
            </a:extLst>
          </p:cNvPr>
          <p:cNvCxnSpPr>
            <a:cxnSpLocks/>
          </p:cNvCxnSpPr>
          <p:nvPr/>
        </p:nvCxnSpPr>
        <p:spPr>
          <a:xfrm>
            <a:off x="2783300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62872A-D1A1-6B92-01E4-40566F19CFD0}"/>
              </a:ext>
            </a:extLst>
          </p:cNvPr>
          <p:cNvCxnSpPr>
            <a:cxnSpLocks/>
          </p:cNvCxnSpPr>
          <p:nvPr/>
        </p:nvCxnSpPr>
        <p:spPr>
          <a:xfrm>
            <a:off x="5320101" y="3658561"/>
            <a:ext cx="604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9F7BF6F2-6556-7142-09F5-842C8B70DCC2}"/>
              </a:ext>
            </a:extLst>
          </p:cNvPr>
          <p:cNvSpPr/>
          <p:nvPr/>
        </p:nvSpPr>
        <p:spPr>
          <a:xfrm>
            <a:off x="7929801" y="1592734"/>
            <a:ext cx="299799" cy="41316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C08AC-51DB-C927-19EE-0D52C1892AEE}"/>
              </a:ext>
            </a:extLst>
          </p:cNvPr>
          <p:cNvSpPr/>
          <p:nvPr/>
        </p:nvSpPr>
        <p:spPr>
          <a:xfrm>
            <a:off x="8361825" y="1465551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Babel / Router / </a:t>
            </a:r>
            <a:r>
              <a:rPr lang="en-US" altLang="zh-CN" sz="1600">
                <a:solidFill>
                  <a:schemeClr val="bg1"/>
                </a:solidFill>
                <a:highlight>
                  <a:srgbClr val="808080"/>
                </a:highlight>
              </a:rPr>
              <a:t>Vuex</a:t>
            </a:r>
            <a:r>
              <a:rPr lang="en-US" altLang="zh-CN" sz="1600">
                <a:solidFill>
                  <a:srgbClr val="FFFF00"/>
                </a:solidFill>
              </a:rPr>
              <a:t> </a:t>
            </a:r>
            <a:r>
              <a:rPr lang="en-US" altLang="zh-CN" sz="1600"/>
              <a:t>/ CSS / Linter</a:t>
            </a:r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6A6914-904A-8941-CF71-16283B953C25}"/>
              </a:ext>
            </a:extLst>
          </p:cNvPr>
          <p:cNvSpPr/>
          <p:nvPr/>
        </p:nvSpPr>
        <p:spPr>
          <a:xfrm>
            <a:off x="8361825" y="2221988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Vue2.x</a:t>
            </a:r>
            <a:endParaRPr lang="zh-CN" altLang="en-US" sz="16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C091E-E894-0DD1-1DA2-5056BF8A0642}"/>
              </a:ext>
            </a:extLst>
          </p:cNvPr>
          <p:cNvSpPr/>
          <p:nvPr/>
        </p:nvSpPr>
        <p:spPr>
          <a:xfrm>
            <a:off x="8361825" y="2982302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VueRouter hash</a:t>
            </a:r>
            <a:r>
              <a:rPr lang="zh-CN" altLang="en-US" sz="1600"/>
              <a:t>模式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E818D-FF60-7F00-7139-5FE119819BB6}"/>
              </a:ext>
            </a:extLst>
          </p:cNvPr>
          <p:cNvSpPr/>
          <p:nvPr/>
        </p:nvSpPr>
        <p:spPr>
          <a:xfrm>
            <a:off x="8361825" y="3742616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highlight>
                  <a:srgbClr val="808080"/>
                </a:highlight>
              </a:rPr>
              <a:t>CSS</a:t>
            </a:r>
            <a:r>
              <a:rPr lang="zh-CN" altLang="en-US" sz="1600">
                <a:highlight>
                  <a:srgbClr val="808080"/>
                </a:highlight>
              </a:rPr>
              <a:t>预处理 </a:t>
            </a:r>
            <a:r>
              <a:rPr lang="en-US" altLang="zh-CN" sz="1600">
                <a:highlight>
                  <a:srgbClr val="808080"/>
                </a:highlight>
              </a:rPr>
              <a:t>Sass</a:t>
            </a:r>
            <a:endParaRPr lang="zh-CN" altLang="en-US" sz="1600">
              <a:highlight>
                <a:srgbClr val="80808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6F1DB-BA82-5818-55A4-F0B4F71069BD}"/>
              </a:ext>
            </a:extLst>
          </p:cNvPr>
          <p:cNvSpPr/>
          <p:nvPr/>
        </p:nvSpPr>
        <p:spPr>
          <a:xfrm>
            <a:off x="8361824" y="4483072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ESlint: Standard &amp; Lint on Save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79C6DC-466B-BF39-3916-27DA1B6D43AA}"/>
              </a:ext>
            </a:extLst>
          </p:cNvPr>
          <p:cNvSpPr/>
          <p:nvPr/>
        </p:nvSpPr>
        <p:spPr>
          <a:xfrm>
            <a:off x="8361824" y="5233380"/>
            <a:ext cx="3417220" cy="6002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配置文件 </a:t>
            </a:r>
            <a:r>
              <a:rPr lang="en-US" altLang="zh-CN" sz="1600"/>
              <a:t>dedicated config files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C09B9-C851-8DCA-10EB-0D7A44993F8E}"/>
              </a:ext>
            </a:extLst>
          </p:cNvPr>
          <p:cNvSpPr txBox="1"/>
          <p:nvPr/>
        </p:nvSpPr>
        <p:spPr>
          <a:xfrm>
            <a:off x="3086450" y="4045829"/>
            <a:ext cx="2743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vue create hm-element-pc</a:t>
            </a:r>
          </a:p>
        </p:txBody>
      </p:sp>
    </p:spTree>
    <p:extLst>
      <p:ext uri="{BB962C8B-B14F-4D97-AF65-F5344CB8AC3E}">
        <p14:creationId xmlns:p14="http://schemas.microsoft.com/office/powerpoint/2010/main" val="9005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9" grpId="0" animBg="1"/>
      <p:bldP spid="12" grpId="0" animBg="1"/>
      <p:bldP spid="14" grpId="0" animBg="1"/>
      <p:bldP spid="15" grpId="0" animBg="1"/>
      <p:bldP spid="27" grpId="0" animBg="1"/>
      <p:bldP spid="28" grpId="0" animBg="1"/>
      <p:bldP spid="29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目标：修改回显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说明：修改比添加多一层回显，显示弹框时，需要发送请求获取数据进行展示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修改功能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7AF249-A643-DC42-105B-8623079E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4030"/>
            <a:ext cx="5306429" cy="3706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C450A2-BEF7-2BC4-729A-F53D6A4E98FF}"/>
              </a:ext>
            </a:extLst>
          </p:cNvPr>
          <p:cNvSpPr txBox="1"/>
          <p:nvPr/>
        </p:nvSpPr>
        <p:spPr>
          <a:xfrm>
            <a:off x="789571" y="2314753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封装接口，获取对应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的文章详情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1D9EA-BD54-9105-C413-19BE33178D17}"/>
              </a:ext>
            </a:extLst>
          </p:cNvPr>
          <p:cNvSpPr txBox="1"/>
          <p:nvPr/>
        </p:nvSpPr>
        <p:spPr>
          <a:xfrm>
            <a:off x="767170" y="3964947"/>
            <a:ext cx="61254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显示抽屉的同时，将数据存入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回显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4B9ED4-D856-36F7-244A-07E27386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78" y="2673060"/>
            <a:ext cx="3564179" cy="129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49F9B2-43FE-4314-E37E-153F3496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78" y="4392052"/>
            <a:ext cx="3564179" cy="2225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426B85-BFF4-02D3-B786-3ABBE0A2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992" y="4392052"/>
            <a:ext cx="3859432" cy="19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目标：完成修改提交功能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说明：修改 和 添加 共用同一个按钮，需要进行判断才能复用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修改功能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C450A2-BEF7-2BC4-729A-F53D6A4E98FF}"/>
              </a:ext>
            </a:extLst>
          </p:cNvPr>
          <p:cNvSpPr txBox="1"/>
          <p:nvPr/>
        </p:nvSpPr>
        <p:spPr>
          <a:xfrm>
            <a:off x="789571" y="2314753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封装根据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进行提交修改的接口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1D9EA-BD54-9105-C413-19BE33178D17}"/>
              </a:ext>
            </a:extLst>
          </p:cNvPr>
          <p:cNvSpPr txBox="1"/>
          <p:nvPr/>
        </p:nvSpPr>
        <p:spPr>
          <a:xfrm>
            <a:off x="766970" y="3612338"/>
            <a:ext cx="612549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按钮逻辑中添加判断，区分不同场景，调用接口完成功能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FEA4E8-853B-54E6-D49A-C10E5D07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052" y="1465551"/>
            <a:ext cx="2944323" cy="4492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5415C7-4E74-807A-F3C0-034520ED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1" y="2662513"/>
            <a:ext cx="5509338" cy="940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01E22A-CB83-0858-0DD9-170F2C94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11" y="4091301"/>
            <a:ext cx="3769028" cy="26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89122"/>
            <a:ext cx="9077870" cy="1094908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目标：完成预览功能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说明：其实预览已经完成了，也是进行回显，只是不是利用表单回显，而是直接回显文章内容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v-html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198120" cy="517190"/>
          </a:xfrm>
        </p:spPr>
        <p:txBody>
          <a:bodyPr/>
          <a:lstStyle/>
          <a:p>
            <a:r>
              <a:rPr kumimoji="1" lang="zh-CN" altLang="en-US"/>
              <a:t>面经管理 </a:t>
            </a:r>
            <a:r>
              <a:rPr kumimoji="1" lang="en-US" altLang="zh-CN"/>
              <a:t>【</a:t>
            </a:r>
            <a:r>
              <a:rPr kumimoji="1" lang="zh-CN" altLang="en-US"/>
              <a:t>核心功能 </a:t>
            </a:r>
            <a:r>
              <a:rPr kumimoji="1" lang="en-US" altLang="zh-CN"/>
              <a:t>- </a:t>
            </a:r>
            <a:r>
              <a:rPr kumimoji="1" lang="zh-CN" altLang="en-US"/>
              <a:t>预览功能</a:t>
            </a:r>
            <a:r>
              <a:rPr kumimoji="1" lang="en-US" altLang="zh-CN"/>
              <a:t>】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5C209F-4440-C313-861A-F3C0F453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41" y="2405372"/>
            <a:ext cx="4802189" cy="3740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2A21B8-F3A8-ACE8-7F6C-4B1F77F5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5" y="2701271"/>
            <a:ext cx="5422796" cy="1240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3AE143-F92B-7F90-B532-A374EE201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5" y="4163202"/>
            <a:ext cx="3574705" cy="20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9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VueCli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自定义创建项目架子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&amp;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基础语法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04394-DA0F-118B-CA75-C50B588F0920}"/>
              </a:ext>
            </a:extLst>
          </p:cNvPr>
          <p:cNvSpPr txBox="1">
            <a:spLocks/>
          </p:cNvSpPr>
          <p:nvPr/>
        </p:nvSpPr>
        <p:spPr>
          <a:xfrm>
            <a:off x="767170" y="1848465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的语法有两个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sass 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(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 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语法类似，支持嵌套，支持变量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scss: $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less: @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 sass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stylus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语法很像，要求省略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 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1A3478-D19E-7FE2-4A89-DFDED6E2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1" y="2365655"/>
            <a:ext cx="2834886" cy="2065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F086F16-7400-974B-B785-C23B898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11" y="4032102"/>
            <a:ext cx="3136756" cy="2416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2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zh-CN" altLang="en-US"/>
              <a:t>创建项目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目标：构建面经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PC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的目录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默认生成的目录结构不满足我们的开发需求，所以这里需要做一些自定义改动。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主要是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个工作：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删除初始化的默认文件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修改剩余代码内容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(router/index.js &amp; App.vue)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新增调整我们需要的目录结构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将项目需要的图片资源放置  *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assets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文件夹*  中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55B969-7251-2F5E-7281-3FCFAA58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124" y="2585883"/>
            <a:ext cx="5933176" cy="3070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9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170" y="948361"/>
            <a:ext cx="10720800" cy="517190"/>
          </a:xfrm>
        </p:spPr>
        <p:txBody>
          <a:bodyPr/>
          <a:lstStyle/>
          <a:p>
            <a:r>
              <a:rPr kumimoji="1" lang="en-US" altLang="zh-CN"/>
              <a:t>element ui </a:t>
            </a:r>
            <a:r>
              <a:rPr kumimoji="1" lang="zh-CN" altLang="en-US"/>
              <a:t>组件库 </a:t>
            </a:r>
            <a:r>
              <a:rPr kumimoji="1" lang="en-US" altLang="zh-CN"/>
              <a:t>- </a:t>
            </a:r>
            <a:r>
              <a:rPr kumimoji="1" lang="zh-CN" altLang="en-US"/>
              <a:t>全部 </a:t>
            </a:r>
            <a:r>
              <a:rPr kumimoji="1" lang="en-US" altLang="zh-CN"/>
              <a:t>&amp; </a:t>
            </a:r>
            <a:r>
              <a:rPr kumimoji="1" lang="zh-CN" altLang="en-US"/>
              <a:t>按需导入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768848" y="1465550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 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全部导入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0C431C4-E132-650D-878C-FBD49280C83E}"/>
              </a:ext>
            </a:extLst>
          </p:cNvPr>
          <p:cNvSpPr txBox="1">
            <a:spLocks/>
          </p:cNvSpPr>
          <p:nvPr/>
        </p:nvSpPr>
        <p:spPr>
          <a:xfrm>
            <a:off x="690190" y="2665086"/>
            <a:ext cx="10194119" cy="362755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74753-B763-43A3-57B3-A2316150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44" y="1059547"/>
            <a:ext cx="4755706" cy="3100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BE1EFB-6B17-5600-87B2-25CF1717E056}"/>
              </a:ext>
            </a:extLst>
          </p:cNvPr>
          <p:cNvSpPr txBox="1"/>
          <p:nvPr/>
        </p:nvSpPr>
        <p:spPr>
          <a:xfrm>
            <a:off x="767170" y="1982739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官方文档: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https://element.eleme.io/#/zh-CN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87734-8D09-F7C0-2B6B-15142833025A}"/>
              </a:ext>
            </a:extLst>
          </p:cNvPr>
          <p:cNvSpPr txBox="1"/>
          <p:nvPr/>
        </p:nvSpPr>
        <p:spPr>
          <a:xfrm>
            <a:off x="767170" y="2416610"/>
            <a:ext cx="5296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全部引入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会导入所有的组件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方便但代码包体积会变大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504618-ADEB-97A4-568D-448745D6442C}"/>
              </a:ext>
            </a:extLst>
          </p:cNvPr>
          <p:cNvSpPr txBox="1"/>
          <p:nvPr/>
        </p:nvSpPr>
        <p:spPr>
          <a:xfrm>
            <a:off x="767170" y="2734103"/>
            <a:ext cx="6125497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使用测试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FC84F0-2F24-53C2-712A-E18A00DD828A}"/>
              </a:ext>
            </a:extLst>
          </p:cNvPr>
          <p:cNvSpPr txBox="1"/>
          <p:nvPr/>
        </p:nvSpPr>
        <p:spPr>
          <a:xfrm>
            <a:off x="1101833" y="3170153"/>
            <a:ext cx="5397287" cy="376476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element-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ui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C02404-5F40-D859-5CF7-534A24AC142D}"/>
              </a:ext>
            </a:extLst>
          </p:cNvPr>
          <p:cNvSpPr txBox="1"/>
          <p:nvPr/>
        </p:nvSpPr>
        <p:spPr>
          <a:xfrm>
            <a:off x="1101835" y="3897115"/>
            <a:ext cx="5397288" cy="84707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ElementUI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'element-ui/lib/theme-chalk/index.css'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ElementUI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05C549-616F-84D1-177B-D65D420D1CD2}"/>
              </a:ext>
            </a:extLst>
          </p:cNvPr>
          <p:cNvSpPr txBox="1"/>
          <p:nvPr/>
        </p:nvSpPr>
        <p:spPr>
          <a:xfrm>
            <a:off x="1101833" y="5446216"/>
            <a:ext cx="5397287" cy="345103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D5EE5C9-929D-9D4B-AD23-6EA957B8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244" y="5097555"/>
            <a:ext cx="1482131" cy="69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7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 ui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按需引入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安装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 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已安装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安装插件</a:t>
            </a:r>
            <a:endParaRPr lang="en-US" altLang="zh-CN" sz="16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babel.config.js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109814" y="2137978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element-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ui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C3454A-DFEF-BC86-1B75-7DB6D4A45E08}"/>
              </a:ext>
            </a:extLst>
          </p:cNvPr>
          <p:cNvSpPr txBox="1"/>
          <p:nvPr/>
        </p:nvSpPr>
        <p:spPr>
          <a:xfrm>
            <a:off x="1109813" y="2857318"/>
            <a:ext cx="4324261" cy="354925"/>
          </a:xfrm>
          <a:prstGeom prst="roundRect">
            <a:avLst>
              <a:gd name="adj" fmla="val 934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babel-plugin-component -D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1791D-A8F3-C6B1-00EC-29ACB2EC9AA7}"/>
              </a:ext>
            </a:extLst>
          </p:cNvPr>
          <p:cNvSpPr txBox="1"/>
          <p:nvPr/>
        </p:nvSpPr>
        <p:spPr>
          <a:xfrm>
            <a:off x="1080319" y="3605032"/>
            <a:ext cx="4353755" cy="316867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module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exports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presets: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'@vue/cli-plugin-babel/preset'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],</a:t>
            </a: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plugins: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'component'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styleLibraryName: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'theme-chalk'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4666906" cy="517190"/>
          </a:xfrm>
        </p:spPr>
        <p:txBody>
          <a:bodyPr/>
          <a:lstStyle/>
          <a:p>
            <a:r>
              <a:rPr kumimoji="1" lang="en-US" altLang="zh-CN"/>
              <a:t>element ui </a:t>
            </a:r>
            <a:r>
              <a:rPr kumimoji="1" lang="zh-CN" altLang="en-US"/>
              <a:t>组件库 </a:t>
            </a:r>
            <a:r>
              <a:rPr kumimoji="1" lang="en-US" altLang="zh-CN"/>
              <a:t>- </a:t>
            </a:r>
            <a:r>
              <a:rPr kumimoji="1" lang="zh-CN" altLang="en-US"/>
              <a:t>全部 </a:t>
            </a:r>
            <a:r>
              <a:rPr kumimoji="1" lang="en-US" altLang="zh-CN"/>
              <a:t>&amp; </a:t>
            </a:r>
            <a:r>
              <a:rPr kumimoji="1" lang="zh-CN" altLang="en-US"/>
              <a:t>按需导入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8B3D52-DF3F-0883-0FDB-CF4EB5EA5BEF}"/>
              </a:ext>
            </a:extLst>
          </p:cNvPr>
          <p:cNvSpPr txBox="1"/>
          <p:nvPr/>
        </p:nvSpPr>
        <p:spPr>
          <a:xfrm>
            <a:off x="6066504" y="2043324"/>
            <a:ext cx="6125496" cy="301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按需导入注册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⑤ 测试使用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⑥ 提取到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element-ui.js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5457D-9BBB-5252-F32C-7BA8F2C61E46}"/>
              </a:ext>
            </a:extLst>
          </p:cNvPr>
          <p:cNvSpPr txBox="1"/>
          <p:nvPr/>
        </p:nvSpPr>
        <p:spPr>
          <a:xfrm>
            <a:off x="6409149" y="2460424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'element-ui'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BF9089-C9DF-A696-E885-A7C97060C23A}"/>
              </a:ext>
            </a:extLst>
          </p:cNvPr>
          <p:cNvSpPr txBox="1"/>
          <p:nvPr/>
        </p:nvSpPr>
        <p:spPr>
          <a:xfrm>
            <a:off x="6409149" y="3619239"/>
            <a:ext cx="4878028" cy="31373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"primary"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主要按钮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el-button</a:t>
            </a:r>
            <a:r>
              <a:rPr lang="en-US" altLang="zh-CN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518455-6315-C774-FDC1-3AF35D661A94}"/>
              </a:ext>
            </a:extLst>
          </p:cNvPr>
          <p:cNvSpPr txBox="1"/>
          <p:nvPr/>
        </p:nvSpPr>
        <p:spPr>
          <a:xfrm>
            <a:off x="6409149" y="4713674"/>
            <a:ext cx="4878028" cy="533340"/>
          </a:xfrm>
          <a:prstGeom prst="roundRect">
            <a:avLst>
              <a:gd name="adj" fmla="val 3645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导入按需导入的配置文件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'@/utils/element-ui.js 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 animBg="1"/>
      <p:bldP spid="16" grpId="0" animBg="1"/>
      <p:bldP spid="26" grpId="0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3AB65-798A-046D-F181-F1908D1101C0}"/>
              </a:ext>
            </a:extLst>
          </p:cNvPr>
          <p:cNvSpPr txBox="1">
            <a:spLocks/>
          </p:cNvSpPr>
          <p:nvPr/>
        </p:nvSpPr>
        <p:spPr>
          <a:xfrm>
            <a:off x="767170" y="1358746"/>
            <a:ext cx="4324261" cy="517189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目标：阅读文档，配置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element-ui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主题色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070B3-B6A6-9958-0BE5-C50AA2740208}"/>
              </a:ext>
            </a:extLst>
          </p:cNvPr>
          <p:cNvSpPr txBox="1"/>
          <p:nvPr/>
        </p:nvSpPr>
        <p:spPr>
          <a:xfrm>
            <a:off x="767170" y="1700600"/>
            <a:ext cx="6125496" cy="4120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官方配置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新建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styles/index.scss</a:t>
            </a: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E7F2F-E0C9-AB1B-B43B-BAA451EC4ED5}"/>
              </a:ext>
            </a:extLst>
          </p:cNvPr>
          <p:cNvSpPr txBox="1"/>
          <p:nvPr/>
        </p:nvSpPr>
        <p:spPr>
          <a:xfrm>
            <a:off x="1056035" y="2509442"/>
            <a:ext cx="6548059" cy="2678073"/>
          </a:xfrm>
          <a:prstGeom prst="roundRect">
            <a:avLst>
              <a:gd name="adj" fmla="val 1633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修改主题色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primary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114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124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245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font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'~element-ui/lib/theme-chalk/fonts'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"~element-ui/packages/theme-chalk/src/index"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margin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padding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#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fafbfe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标题 2">
            <a:extLst>
              <a:ext uri="{FF2B5EF4-FFF2-40B4-BE49-F238E27FC236}">
                <a16:creationId xmlns:a16="http://schemas.microsoft.com/office/drawing/2014/main" id="{952714E0-0071-B1AB-4741-81AB87DE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" y="948361"/>
            <a:ext cx="3844159" cy="517190"/>
          </a:xfrm>
        </p:spPr>
        <p:txBody>
          <a:bodyPr/>
          <a:lstStyle/>
          <a:p>
            <a:r>
              <a:rPr kumimoji="1" lang="en-US" altLang="zh-CN"/>
              <a:t>element-ui</a:t>
            </a:r>
            <a:r>
              <a:rPr kumimoji="1" lang="zh-CN" altLang="en-US"/>
              <a:t> 主题色配置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478579-D421-DB91-8076-6EA06DE37EC2}"/>
              </a:ext>
            </a:extLst>
          </p:cNvPr>
          <p:cNvSpPr txBox="1"/>
          <p:nvPr/>
        </p:nvSpPr>
        <p:spPr>
          <a:xfrm>
            <a:off x="1056035" y="5831425"/>
            <a:ext cx="6548059" cy="372904"/>
          </a:xfrm>
          <a:prstGeom prst="roundRect">
            <a:avLst>
              <a:gd name="adj" fmla="val 5371"/>
            </a:avLst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'@/styles/index.scss'</a:t>
            </a:r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227AC6-8A67-0872-F748-9E913BA9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69" y="1465551"/>
            <a:ext cx="3535087" cy="3108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30F851-9F11-ABA3-BF48-5E4FE6FC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9" y="4953570"/>
            <a:ext cx="3964068" cy="438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B54002-BDBD-7BB6-6474-A35F47B1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769" y="5629477"/>
            <a:ext cx="1226926" cy="403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5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42846</TotalTime>
  <Words>2676</Words>
  <Application>Microsoft Office PowerPoint</Application>
  <PresentationFormat>宽屏</PresentationFormat>
  <Paragraphs>407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项目演示</vt:lpstr>
      <vt:lpstr>项目收获</vt:lpstr>
      <vt:lpstr>创建项目</vt:lpstr>
      <vt:lpstr>创建项目</vt:lpstr>
      <vt:lpstr>创建项目</vt:lpstr>
      <vt:lpstr>element ui 组件库 - 全部 &amp; 按需导入</vt:lpstr>
      <vt:lpstr>element ui 组件库 - 全部 &amp; 按需导入</vt:lpstr>
      <vt:lpstr>element-ui 主题色配置</vt:lpstr>
      <vt:lpstr>element-ui 主题色配置</vt:lpstr>
      <vt:lpstr>路由设计配置</vt:lpstr>
      <vt:lpstr>登录模块</vt:lpstr>
      <vt:lpstr>登录模块</vt:lpstr>
      <vt:lpstr>登录模块</vt:lpstr>
      <vt:lpstr>登录模块</vt:lpstr>
      <vt:lpstr>登录模块</vt:lpstr>
      <vt:lpstr>登录模块</vt:lpstr>
      <vt:lpstr>登录模块</vt:lpstr>
      <vt:lpstr>登录模块</vt:lpstr>
      <vt:lpstr>首页架子 layout 模块</vt:lpstr>
      <vt:lpstr>首页架子 layout 模块</vt:lpstr>
      <vt:lpstr>首页架子 layout 模块</vt:lpstr>
      <vt:lpstr>数据看板模块【实战】</vt:lpstr>
      <vt:lpstr>面经管理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基本分页渲染】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添加功能】</vt:lpstr>
      <vt:lpstr>面经管理 【核心功能 - 删除功能】</vt:lpstr>
      <vt:lpstr>面经管理 【核心功能 - 修改功能】</vt:lpstr>
      <vt:lpstr>面经管理 【核心功能 - 修改功能】</vt:lpstr>
      <vt:lpstr>面经管理 【核心功能 - 预览功能】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16899</cp:revision>
  <dcterms:created xsi:type="dcterms:W3CDTF">2020-03-31T03:23:00Z</dcterms:created>
  <dcterms:modified xsi:type="dcterms:W3CDTF">2023-05-08T16:07:36Z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