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9"/>
  </p:notesMasterIdLst>
  <p:handoutMasterIdLst>
    <p:handoutMasterId r:id="rId20"/>
  </p:handoutMasterIdLst>
  <p:sldIdLst>
    <p:sldId id="256" r:id="rId4"/>
    <p:sldId id="262" r:id="rId5"/>
    <p:sldId id="299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01" r:id="rId16"/>
    <p:sldId id="274" r:id="rId17"/>
    <p:sldId id="316" r:id="rId18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2" autoAdjust="0"/>
    <p:restoredTop sz="94704" autoAdjust="0"/>
  </p:normalViewPr>
  <p:slideViewPr>
    <p:cSldViewPr snapToGrid="0">
      <p:cViewPr varScale="1">
        <p:scale>
          <a:sx n="82" d="100"/>
          <a:sy n="82" d="100"/>
        </p:scale>
        <p:origin x="60" y="528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106BAE1-9D62-4BE2-92F5-13516D7B16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0C3F7C2-615E-4315-8EAC-FA55AC989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9F105-A747-4149-8D18-634112D74862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4143403-C63A-4BA5-B6D3-425E92F024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5A4DABD-501E-4B8E-B807-AC2FA85FB5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A0813-E8DC-4927-8006-DB2DC4539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66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ED1C9-F496-44C3-99AD-5374416E2738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48901-438F-4774-8726-DC91E421F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49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48901-438F-4774-8726-DC91E421F72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906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48901-438F-4774-8726-DC91E421F72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396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48901-438F-4774-8726-DC91E421F72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076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48901-438F-4774-8726-DC91E421F72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18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63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6576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xmlns="" id="{6033F2F0-7D0F-4B5D-8E37-7C30E5A5D2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548561" y="477308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xmlns="" id="{40B2EF10-A0C4-401E-8AA6-CF7463C5956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48561" y="3648856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80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EB83EC1-AF10-4FD7-8089-F03DAD6397E7}"/>
              </a:ext>
            </a:extLst>
          </p:cNvPr>
          <p:cNvSpPr/>
          <p:nvPr userDrawn="1"/>
        </p:nvSpPr>
        <p:spPr>
          <a:xfrm>
            <a:off x="0" y="0"/>
            <a:ext cx="12192000" cy="23810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53561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32DE4F21-2D03-408A-A113-1ECBBBFDE8D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67429" y="479834"/>
            <a:ext cx="3611542" cy="589833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</a:t>
            </a:r>
          </a:p>
          <a:p>
            <a:r>
              <a:rPr lang="en-US" altLang="ko-KR" dirty="0"/>
              <a:t>And Sand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A62276F5-0236-424B-9645-A889FC41285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658183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xmlns="" id="{B703617E-9CA4-425B-945B-4B73794CE22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862805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05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38550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EA5E7C78-B7FD-4905-970D-675E6D39617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38550" y="56918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01CFBF6C-8D5A-4D48-ACE1-2D979A60A2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225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F26D5AB-D725-405F-B143-0753C3C45DCD}"/>
              </a:ext>
            </a:extLst>
          </p:cNvPr>
          <p:cNvSpPr/>
          <p:nvPr userDrawn="1"/>
        </p:nvSpPr>
        <p:spPr>
          <a:xfrm>
            <a:off x="-1" y="0"/>
            <a:ext cx="3400425" cy="3312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3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383280" rIns="0" anchor="ctr"/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938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12">
            <a:extLst>
              <a:ext uri="{FF2B5EF4-FFF2-40B4-BE49-F238E27FC236}">
                <a16:creationId xmlns:a16="http://schemas.microsoft.com/office/drawing/2014/main" xmlns="" id="{95EDCEF7-DD83-4CD4-BE92-A97D74011033}"/>
              </a:ext>
            </a:extLst>
          </p:cNvPr>
          <p:cNvSpPr/>
          <p:nvPr userDrawn="1"/>
        </p:nvSpPr>
        <p:spPr>
          <a:xfrm>
            <a:off x="547181" y="1761846"/>
            <a:ext cx="11097638" cy="3334311"/>
          </a:xfrm>
          <a:prstGeom prst="frame">
            <a:avLst>
              <a:gd name="adj1" fmla="val 24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2" y="569068"/>
            <a:ext cx="3661647" cy="571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664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B358CF5-5043-4D3B-92BD-59549782EBBE}"/>
              </a:ext>
            </a:extLst>
          </p:cNvPr>
          <p:cNvSpPr/>
          <p:nvPr userDrawn="1"/>
        </p:nvSpPr>
        <p:spPr>
          <a:xfrm>
            <a:off x="7515225" y="0"/>
            <a:ext cx="4676775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xmlns="" id="{B59EE49C-3795-40A6-B206-565A372E5530}"/>
              </a:ext>
            </a:extLst>
          </p:cNvPr>
          <p:cNvGrpSpPr/>
          <p:nvPr userDrawn="1"/>
        </p:nvGrpSpPr>
        <p:grpSpPr>
          <a:xfrm>
            <a:off x="5720146" y="1420664"/>
            <a:ext cx="5589803" cy="4396475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716E008B-9F44-493C-B58F-ABFC0E7190A5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0C1A2B49-6603-4C93-BCDA-8893B608D8C1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8C70C51E-C968-4707-899F-DE217D80997C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F6BA87E5-BDD3-47B0-8C9F-EDFB6B81112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BC9C68AE-3F02-48D5-A299-9B7311EC8D90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4CBE3651-AB4C-4F00-BF52-0A24EF2A62AD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D3E653C6-4F74-473F-9309-2D2D43F090C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29CA35F9-CDD6-4937-8C98-04018E459C31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56077" y="1628103"/>
            <a:ext cx="5317941" cy="301288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xmlns="" id="{5CCE937E-8E2A-4179-91E4-730975E592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1525" y="339509"/>
            <a:ext cx="6543675" cy="724247"/>
          </a:xfrm>
          <a:prstGeom prst="rect">
            <a:avLst/>
          </a:prstGeom>
        </p:spPr>
        <p:txBody>
          <a:bodyPr tIns="91440" anchor="ctr"/>
          <a:lstStyle>
            <a:lvl1pPr marL="0" indent="0" algn="l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77951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:a16="http://schemas.microsoft.com/office/drawing/2014/main" xmlns="" id="{A4D14B1E-79D5-4F7D-AEB4-4F537918FBAB}"/>
              </a:ext>
            </a:extLst>
          </p:cNvPr>
          <p:cNvSpPr/>
          <p:nvPr userDrawn="1"/>
        </p:nvSpPr>
        <p:spPr>
          <a:xfrm rot="5400000">
            <a:off x="795337" y="-795340"/>
            <a:ext cx="6257926" cy="784860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0914" y="600074"/>
            <a:ext cx="4052172" cy="56578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xmlns="" id="{145CBDFE-5F17-4329-876B-8EC9C2A40CE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75044" y="222886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xmlns="" id="{106B5A04-F323-4B06-B374-0EFFB99917B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75044" y="3624742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972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52">
            <a:extLst>
              <a:ext uri="{FF2B5EF4-FFF2-40B4-BE49-F238E27FC236}">
                <a16:creationId xmlns:a16="http://schemas.microsoft.com/office/drawing/2014/main" xmlns="" id="{A554242E-EDC9-4D56-ABE8-D3DFF0D037E9}"/>
              </a:ext>
            </a:extLst>
          </p:cNvPr>
          <p:cNvSpPr/>
          <p:nvPr userDrawn="1"/>
        </p:nvSpPr>
        <p:spPr>
          <a:xfrm>
            <a:off x="2" y="0"/>
            <a:ext cx="8582025" cy="6858000"/>
          </a:xfrm>
          <a:custGeom>
            <a:avLst/>
            <a:gdLst>
              <a:gd name="connsiteX0" fmla="*/ 5238766 w 8582025"/>
              <a:gd name="connsiteY0" fmla="*/ 0 h 6858000"/>
              <a:gd name="connsiteX1" fmla="*/ 8582025 w 8582025"/>
              <a:gd name="connsiteY1" fmla="*/ 0 h 6858000"/>
              <a:gd name="connsiteX2" fmla="*/ 1876410 w 8582025"/>
              <a:gd name="connsiteY2" fmla="*/ 6858000 h 6858000"/>
              <a:gd name="connsiteX3" fmla="*/ 0 w 8582025"/>
              <a:gd name="connsiteY3" fmla="*/ 6858000 h 6858000"/>
              <a:gd name="connsiteX4" fmla="*/ 0 w 8582025"/>
              <a:gd name="connsiteY4" fmla="*/ 535781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2025" h="6858000">
                <a:moveTo>
                  <a:pt x="5238766" y="0"/>
                </a:moveTo>
                <a:lnTo>
                  <a:pt x="8582025" y="0"/>
                </a:lnTo>
                <a:lnTo>
                  <a:pt x="1876410" y="6858000"/>
                </a:lnTo>
                <a:lnTo>
                  <a:pt x="0" y="6858000"/>
                </a:lnTo>
                <a:lnTo>
                  <a:pt x="0" y="53578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그림 개체 틀 3">
            <a:extLst>
              <a:ext uri="{FF2B5EF4-FFF2-40B4-BE49-F238E27FC236}">
                <a16:creationId xmlns:a16="http://schemas.microsoft.com/office/drawing/2014/main" xmlns="" id="{A7B8BCFA-E22C-4FE8-9EC6-3B7DF58BF4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17212" y="427698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  <p:sp>
        <p:nvSpPr>
          <p:cNvPr id="6" name="그림 개체 틀 3">
            <a:extLst>
              <a:ext uri="{FF2B5EF4-FFF2-40B4-BE49-F238E27FC236}">
                <a16:creationId xmlns:a16="http://schemas.microsoft.com/office/drawing/2014/main" xmlns="" id="{C661A5D8-A169-47BB-84F8-7CCF6E00616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953610" y="2837035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3">
            <a:extLst>
              <a:ext uri="{FF2B5EF4-FFF2-40B4-BE49-F238E27FC236}">
                <a16:creationId xmlns:a16="http://schemas.microsoft.com/office/drawing/2014/main" xmlns="" id="{A32673E2-41F8-431C-946D-87DD76C5D04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524" y="2251417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그림 개체 틀 3">
            <a:extLst>
              <a:ext uri="{FF2B5EF4-FFF2-40B4-BE49-F238E27FC236}">
                <a16:creationId xmlns:a16="http://schemas.microsoft.com/office/drawing/2014/main" xmlns="" id="{F2B14BC2-B3DB-437A-8C30-D2E802CB43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6104" y="2676913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590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9B7D4BC-8397-4297-9425-5B8BAEB381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52" y="2305190"/>
            <a:ext cx="4038095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89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7513D5B-5A42-4F30-9E94-6D9B89BC8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81" y="2276619"/>
            <a:ext cx="4095238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9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3B04BAD-EED5-4C78-BC19-C3DD01D50231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xmlns="" id="{C7456AC7-1506-4AAF-A694-1BE710D5F58E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xmlns="" id="{7D8BFCCB-25F4-4E85-B4F9-18DA5A0F31C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xmlns="" id="{4DE5DB11-A2A8-48F9-9B25-703C78662BD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xmlns="" id="{A3616025-C842-4C0D-B7E3-48176315DDFA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8">
                <a:extLst>
                  <a:ext uri="{FF2B5EF4-FFF2-40B4-BE49-F238E27FC236}">
                    <a16:creationId xmlns:a16="http://schemas.microsoft.com/office/drawing/2014/main" xmlns="" id="{B2550ED7-04C5-4FFA-BCF1-8CB64B3F2DA9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0E6D54C7-03B4-4369-97FF-A3456A2A876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xmlns="" id="{DD8FCDD3-D367-4581-96F6-BED1A5D7FC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356987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4112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77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>
            <a:extLst>
              <a:ext uri="{FF2B5EF4-FFF2-40B4-BE49-F238E27FC236}">
                <a16:creationId xmlns:a16="http://schemas.microsoft.com/office/drawing/2014/main" xmlns="" id="{11A067AA-F6AF-4715-9F07-7BE30046CBF0}"/>
              </a:ext>
            </a:extLst>
          </p:cNvPr>
          <p:cNvSpPr/>
          <p:nvPr userDrawn="1"/>
        </p:nvSpPr>
        <p:spPr>
          <a:xfrm>
            <a:off x="642938" y="514350"/>
            <a:ext cx="10906125" cy="2990850"/>
          </a:xfrm>
          <a:prstGeom prst="frame">
            <a:avLst>
              <a:gd name="adj1" fmla="val 255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9680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D5DB206C-7370-448F-B4C9-4059BADCA64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3523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7383E1CB-8D0E-4180-8C52-C5F4A24ED3F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7365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xmlns="" id="{33F4681A-0E5C-4D94-B5F0-6A175DBC6C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01208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226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6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5" r:id="rId9"/>
    <p:sldLayoutId id="2147483743" r:id="rId10"/>
    <p:sldLayoutId id="2147483744" r:id="rId11"/>
    <p:sldLayoutId id="2147483746" r:id="rId12"/>
    <p:sldLayoutId id="2147483747" r:id="rId13"/>
    <p:sldLayoutId id="2147483749" r:id="rId14"/>
    <p:sldLayoutId id="2147483750" r:id="rId15"/>
    <p:sldLayoutId id="2147483751" r:id="rId16"/>
    <p:sldLayoutId id="2147483752" r:id="rId17"/>
    <p:sldLayoutId id="2147483753" r:id="rId18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221F751-3C5B-4561-AD14-8637C5B66736}"/>
              </a:ext>
            </a:extLst>
          </p:cNvPr>
          <p:cNvSpPr txBox="1"/>
          <p:nvPr/>
        </p:nvSpPr>
        <p:spPr>
          <a:xfrm>
            <a:off x="0" y="2896063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400" dirty="0" err="1" smtClean="0">
                <a:solidFill>
                  <a:schemeClr val="bg1"/>
                </a:solidFill>
                <a:cs typeface="Arial" pitchFamily="34" charset="0"/>
              </a:rPr>
              <a:t>대나무숲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F166F6B-B975-4F3C-BCF2-9971086140FB}"/>
              </a:ext>
            </a:extLst>
          </p:cNvPr>
          <p:cNvSpPr txBox="1"/>
          <p:nvPr/>
        </p:nvSpPr>
        <p:spPr>
          <a:xfrm>
            <a:off x="0" y="3775613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EXCLUSIVE! </a:t>
            </a:r>
            <a:r>
              <a:rPr lang="ko-KR" altLang="en-US" dirty="0" err="1" smtClean="0">
                <a:solidFill>
                  <a:schemeClr val="bg1"/>
                </a:solidFill>
                <a:cs typeface="Arial" pitchFamily="34" charset="0"/>
              </a:rPr>
              <a:t>시큐어</a:t>
            </a:r>
            <a:r>
              <a:rPr lang="ko-KR" altLang="en-US" dirty="0" smtClean="0">
                <a:solidFill>
                  <a:schemeClr val="bg1"/>
                </a:solidFill>
                <a:cs typeface="Arial" pitchFamily="34" charset="0"/>
              </a:rPr>
              <a:t> 코딩 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C</a:t>
            </a:r>
            <a:r>
              <a:rPr lang="ko-KR" altLang="en-US" dirty="0" smtClean="0">
                <a:solidFill>
                  <a:schemeClr val="bg1"/>
                </a:solidFill>
                <a:cs typeface="Arial" pitchFamily="34" charset="0"/>
              </a:rPr>
              <a:t>반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C9445815-12D7-4E1D-A6E4-49EA4C8ECE5C}"/>
              </a:ext>
            </a:extLst>
          </p:cNvPr>
          <p:cNvGrpSpPr/>
          <p:nvPr/>
        </p:nvGrpSpPr>
        <p:grpSpPr>
          <a:xfrm>
            <a:off x="2229738" y="882815"/>
            <a:ext cx="7803176" cy="5052397"/>
            <a:chOff x="2229738" y="635165"/>
            <a:chExt cx="7803176" cy="505239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15C647FD-F15A-4EF3-809D-6A1D53EDA1C0}"/>
                </a:ext>
              </a:extLst>
            </p:cNvPr>
            <p:cNvSpPr/>
            <p:nvPr/>
          </p:nvSpPr>
          <p:spPr>
            <a:xfrm rot="10800000">
              <a:off x="3609975" y="3851803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B49D2C01-2A20-4143-BCAD-6A6312B98A08}"/>
                </a:ext>
              </a:extLst>
            </p:cNvPr>
            <p:cNvGrpSpPr/>
            <p:nvPr/>
          </p:nvGrpSpPr>
          <p:grpSpPr>
            <a:xfrm>
              <a:off x="2229738" y="635165"/>
              <a:ext cx="7803176" cy="5052397"/>
              <a:chOff x="2229738" y="635165"/>
              <a:chExt cx="7803176" cy="505239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FAC6889E-9C5A-4F40-B36F-D446C77768E4}"/>
                  </a:ext>
                </a:extLst>
              </p:cNvPr>
              <p:cNvSpPr/>
              <p:nvPr/>
            </p:nvSpPr>
            <p:spPr>
              <a:xfrm>
                <a:off x="3609975" y="1151426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D039928E-7F45-4D48-A87B-BFF1229D99D9}"/>
                  </a:ext>
                </a:extLst>
              </p:cNvPr>
              <p:cNvSpPr/>
              <p:nvPr/>
            </p:nvSpPr>
            <p:spPr>
              <a:xfrm rot="2735247">
                <a:off x="8529637" y="409065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8C7D53DE-957E-4634-8DEC-72BF32FF5DB8}"/>
                  </a:ext>
                </a:extLst>
              </p:cNvPr>
              <p:cNvSpPr/>
              <p:nvPr/>
            </p:nvSpPr>
            <p:spPr>
              <a:xfrm rot="2735247">
                <a:off x="3452813" y="4639863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7EB634C8-28A3-4C33-9A37-7C5166CF0D48}"/>
                  </a:ext>
                </a:extLst>
              </p:cNvPr>
              <p:cNvSpPr/>
              <p:nvPr/>
            </p:nvSpPr>
            <p:spPr>
              <a:xfrm rot="2735247">
                <a:off x="9257907" y="-35067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CE60094A-3072-4592-A419-4DB5BBABA8FF}"/>
                  </a:ext>
                </a:extLst>
              </p:cNvPr>
              <p:cNvSpPr/>
              <p:nvPr/>
            </p:nvSpPr>
            <p:spPr>
              <a:xfrm rot="2735247">
                <a:off x="2899970" y="4912555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F166F6B-B975-4F3C-BCF2-9971086140FB}"/>
              </a:ext>
            </a:extLst>
          </p:cNvPr>
          <p:cNvSpPr txBox="1"/>
          <p:nvPr/>
        </p:nvSpPr>
        <p:spPr>
          <a:xfrm>
            <a:off x="0" y="4344447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cs typeface="Arial" pitchFamily="34" charset="0"/>
              </a:rPr>
              <a:t>유덕경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cs typeface="Arial" pitchFamily="34" charset="0"/>
              </a:rPr>
              <a:t>구민하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CF2E40A-FE92-4AD4-8A9C-8F88EA286EA8}"/>
              </a:ext>
            </a:extLst>
          </p:cNvPr>
          <p:cNvSpPr/>
          <p:nvPr/>
        </p:nvSpPr>
        <p:spPr>
          <a:xfrm>
            <a:off x="1315036" y="516920"/>
            <a:ext cx="770350" cy="1082937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9D32EB2-F069-4DA3-8148-A99CBE42B072}"/>
              </a:ext>
            </a:extLst>
          </p:cNvPr>
          <p:cNvSpPr txBox="1"/>
          <p:nvPr/>
        </p:nvSpPr>
        <p:spPr>
          <a:xfrm>
            <a:off x="1494064" y="595096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7DD4295-CD6B-4944-B666-A04174DD5A2B}"/>
              </a:ext>
            </a:extLst>
          </p:cNvPr>
          <p:cNvSpPr txBox="1"/>
          <p:nvPr/>
        </p:nvSpPr>
        <p:spPr>
          <a:xfrm>
            <a:off x="159896" y="1996392"/>
            <a:ext cx="31333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cs typeface="Arial" pitchFamily="34" charset="0"/>
              </a:rPr>
              <a:t>코드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18"/>
          <a:stretch/>
        </p:blipFill>
        <p:spPr>
          <a:xfrm>
            <a:off x="4630134" y="516920"/>
            <a:ext cx="6215344" cy="5994755"/>
          </a:xfrm>
          <a:prstGeom prst="rect">
            <a:avLst/>
          </a:prstGeom>
        </p:spPr>
      </p:pic>
      <p:sp>
        <p:nvSpPr>
          <p:cNvPr id="8" name="Rectangle 10">
            <a:extLst>
              <a:ext uri="{FF2B5EF4-FFF2-40B4-BE49-F238E27FC236}">
                <a16:creationId xmlns:a16="http://schemas.microsoft.com/office/drawing/2014/main" xmlns="" id="{5E4F5302-2AEF-4116-B1C5-6C7C5BE7506D}"/>
              </a:ext>
            </a:extLst>
          </p:cNvPr>
          <p:cNvSpPr/>
          <p:nvPr/>
        </p:nvSpPr>
        <p:spPr>
          <a:xfrm>
            <a:off x="0" y="3740474"/>
            <a:ext cx="3618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3"/>
                </a:solidFill>
                <a:latin typeface="+mj-lt"/>
                <a:cs typeface="Arial" pitchFamily="34" charset="0"/>
              </a:rPr>
              <a:t>Routes</a:t>
            </a:r>
            <a:endParaRPr lang="en-US" sz="3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xmlns="" id="{F9511C2F-E5F2-471F-AD6F-25A0F84BCEA3}"/>
              </a:ext>
            </a:extLst>
          </p:cNvPr>
          <p:cNvSpPr/>
          <p:nvPr/>
        </p:nvSpPr>
        <p:spPr>
          <a:xfrm>
            <a:off x="0" y="4386805"/>
            <a:ext cx="3451775" cy="103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24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CF2E40A-FE92-4AD4-8A9C-8F88EA286EA8}"/>
              </a:ext>
            </a:extLst>
          </p:cNvPr>
          <p:cNvSpPr/>
          <p:nvPr/>
        </p:nvSpPr>
        <p:spPr>
          <a:xfrm>
            <a:off x="1315036" y="516920"/>
            <a:ext cx="770350" cy="1082937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9D32EB2-F069-4DA3-8148-A99CBE42B072}"/>
              </a:ext>
            </a:extLst>
          </p:cNvPr>
          <p:cNvSpPr txBox="1"/>
          <p:nvPr/>
        </p:nvSpPr>
        <p:spPr>
          <a:xfrm>
            <a:off x="1494064" y="595096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7DD4295-CD6B-4944-B666-A04174DD5A2B}"/>
              </a:ext>
            </a:extLst>
          </p:cNvPr>
          <p:cNvSpPr txBox="1"/>
          <p:nvPr/>
        </p:nvSpPr>
        <p:spPr>
          <a:xfrm>
            <a:off x="159896" y="1996392"/>
            <a:ext cx="31333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cs typeface="Arial" pitchFamily="34" charset="0"/>
              </a:rPr>
              <a:t>코드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753" y="239127"/>
            <a:ext cx="5206900" cy="6442780"/>
          </a:xfrm>
          <a:prstGeom prst="rect">
            <a:avLst/>
          </a:prstGeom>
        </p:spPr>
      </p:pic>
      <p:sp>
        <p:nvSpPr>
          <p:cNvPr id="8" name="Rectangle 10">
            <a:extLst>
              <a:ext uri="{FF2B5EF4-FFF2-40B4-BE49-F238E27FC236}">
                <a16:creationId xmlns:a16="http://schemas.microsoft.com/office/drawing/2014/main" xmlns="" id="{5E4F5302-2AEF-4116-B1C5-6C7C5BE7506D}"/>
              </a:ext>
            </a:extLst>
          </p:cNvPr>
          <p:cNvSpPr/>
          <p:nvPr/>
        </p:nvSpPr>
        <p:spPr>
          <a:xfrm>
            <a:off x="0" y="3740474"/>
            <a:ext cx="3618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3"/>
                </a:solidFill>
                <a:latin typeface="+mj-lt"/>
                <a:cs typeface="Arial" pitchFamily="34" charset="0"/>
              </a:rPr>
              <a:t>Client.js</a:t>
            </a:r>
            <a:endParaRPr lang="en-US" sz="3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xmlns="" id="{F9511C2F-E5F2-471F-AD6F-25A0F84BCEA3}"/>
              </a:ext>
            </a:extLst>
          </p:cNvPr>
          <p:cNvSpPr/>
          <p:nvPr/>
        </p:nvSpPr>
        <p:spPr>
          <a:xfrm>
            <a:off x="0" y="4386805"/>
            <a:ext cx="3451775" cy="103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8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CF2E40A-FE92-4AD4-8A9C-8F88EA286EA8}"/>
              </a:ext>
            </a:extLst>
          </p:cNvPr>
          <p:cNvSpPr/>
          <p:nvPr/>
        </p:nvSpPr>
        <p:spPr>
          <a:xfrm>
            <a:off x="1315036" y="516920"/>
            <a:ext cx="770350" cy="1082937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9D32EB2-F069-4DA3-8148-A99CBE42B072}"/>
              </a:ext>
            </a:extLst>
          </p:cNvPr>
          <p:cNvSpPr txBox="1"/>
          <p:nvPr/>
        </p:nvSpPr>
        <p:spPr>
          <a:xfrm>
            <a:off x="1494064" y="595096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7DD4295-CD6B-4944-B666-A04174DD5A2B}"/>
              </a:ext>
            </a:extLst>
          </p:cNvPr>
          <p:cNvSpPr txBox="1"/>
          <p:nvPr/>
        </p:nvSpPr>
        <p:spPr>
          <a:xfrm>
            <a:off x="159896" y="1996392"/>
            <a:ext cx="31333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cs typeface="Arial" pitchFamily="34" charset="0"/>
              </a:rPr>
              <a:t>코드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xmlns="" id="{5E4F5302-2AEF-4116-B1C5-6C7C5BE7506D}"/>
              </a:ext>
            </a:extLst>
          </p:cNvPr>
          <p:cNvSpPr/>
          <p:nvPr/>
        </p:nvSpPr>
        <p:spPr>
          <a:xfrm>
            <a:off x="0" y="3740474"/>
            <a:ext cx="3618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3"/>
                </a:solidFill>
                <a:latin typeface="+mj-lt"/>
                <a:cs typeface="Arial" pitchFamily="34" charset="0"/>
              </a:rPr>
              <a:t>app.js</a:t>
            </a:r>
            <a:endParaRPr lang="en-US" sz="3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xmlns="" id="{F9511C2F-E5F2-471F-AD6F-25A0F84BCEA3}"/>
              </a:ext>
            </a:extLst>
          </p:cNvPr>
          <p:cNvSpPr/>
          <p:nvPr/>
        </p:nvSpPr>
        <p:spPr>
          <a:xfrm>
            <a:off x="0" y="4386805"/>
            <a:ext cx="3451775" cy="103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692" y="386719"/>
            <a:ext cx="4877481" cy="61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64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>
            <a:extLst>
              <a:ext uri="{FF2B5EF4-FFF2-40B4-BE49-F238E27FC236}">
                <a16:creationId xmlns:a16="http://schemas.microsoft.com/office/drawing/2014/main" xmlns="" id="{CA945C64-D8CD-4452-B61A-859835059216}"/>
              </a:ext>
            </a:extLst>
          </p:cNvPr>
          <p:cNvSpPr txBox="1">
            <a:spLocks/>
          </p:cNvSpPr>
          <p:nvPr/>
        </p:nvSpPr>
        <p:spPr>
          <a:xfrm>
            <a:off x="4807539" y="2966367"/>
            <a:ext cx="2310891" cy="92526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ko-KR" altLang="en-US" sz="7200" b="1" dirty="0" smtClean="0">
                <a:solidFill>
                  <a:schemeClr val="accent3"/>
                </a:solidFill>
                <a:latin typeface="+mj-lt"/>
                <a:cs typeface="Arial" pitchFamily="34" charset="0"/>
              </a:rPr>
              <a:t>시연</a:t>
            </a:r>
            <a:endParaRPr lang="en-US" altLang="ko-KR" sz="7200" b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784EB9C-CFDD-457D-AAA4-AF6895A11227}"/>
              </a:ext>
            </a:extLst>
          </p:cNvPr>
          <p:cNvSpPr txBox="1"/>
          <p:nvPr/>
        </p:nvSpPr>
        <p:spPr>
          <a:xfrm rot="16200000">
            <a:off x="10190061" y="3290501"/>
            <a:ext cx="343332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1200" b="1" dirty="0">
                <a:solidFill>
                  <a:schemeClr val="accent1"/>
                </a:solidFill>
                <a:cs typeface="Arial" pitchFamily="34" charset="0"/>
              </a:rPr>
              <a:t>PRESENTATION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545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4327C63-A6AC-4E9E-8107-F2DCFBBB7C8F}"/>
              </a:ext>
            </a:extLst>
          </p:cNvPr>
          <p:cNvSpPr txBox="1"/>
          <p:nvPr/>
        </p:nvSpPr>
        <p:spPr>
          <a:xfrm>
            <a:off x="3191608" y="998677"/>
            <a:ext cx="5808784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accent1"/>
                </a:solidFill>
                <a:cs typeface="Arial" pitchFamily="34" charset="0"/>
              </a:rPr>
              <a:t>후기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2E7A5A3C-F791-4F96-9F78-AB38F04BA278}"/>
              </a:ext>
            </a:extLst>
          </p:cNvPr>
          <p:cNvSpPr txBox="1"/>
          <p:nvPr/>
        </p:nvSpPr>
        <p:spPr>
          <a:xfrm>
            <a:off x="6424543" y="1892478"/>
            <a:ext cx="53469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구민하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: node.js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로 </a:t>
            </a:r>
            <a:r>
              <a:rPr lang="ko-KR" altLang="en-US" sz="20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백엔드를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 처음 만들어 봐서 </a:t>
            </a:r>
            <a:r>
              <a:rPr lang="ko-KR" altLang="en-US" sz="20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재밌었습니다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설계를 나름 하고 시작했으나 기능이 추가 되면서 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Refactoring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을 하는 과정에서 더더욱 설계의 중요성을 깨달았습니다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후반부에는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버그를 고치느라 힘들었지만 그래도 친구들이 직접 글을 올려주고 공격해줘서 </a:t>
            </a:r>
            <a:r>
              <a:rPr lang="ko-KR" altLang="en-US" sz="20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시큐어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 코딩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면을 생각해 볼 수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있었습니다 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^^</a:t>
            </a:r>
            <a:endParaRPr lang="ko-KR" altLang="en-US" sz="2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50065" y="1886708"/>
            <a:ext cx="503112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유덕경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강의를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수강하며 배운 점으로만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0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풀스택을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 구현 할 수 있어서 좋았습니다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특히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MySQL workbench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를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이용해 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DB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조작을 편리하게 할 수 있는 점이 기존 개발시간을 줄여줘서 좋았습니다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순서를 이해하기 위해 </a:t>
            </a: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구조도를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그려가며 전체적인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흐름을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이해하려고 노력하였고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이제 집에 보내주세요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…@.@</a:t>
            </a:r>
          </a:p>
        </p:txBody>
      </p:sp>
    </p:spTree>
    <p:extLst>
      <p:ext uri="{BB962C8B-B14F-4D97-AF65-F5344CB8AC3E}">
        <p14:creationId xmlns:p14="http://schemas.microsoft.com/office/powerpoint/2010/main" val="2534908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221F751-3C5B-4561-AD14-8637C5B66736}"/>
              </a:ext>
            </a:extLst>
          </p:cNvPr>
          <p:cNvSpPr txBox="1"/>
          <p:nvPr/>
        </p:nvSpPr>
        <p:spPr>
          <a:xfrm>
            <a:off x="0" y="2896063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400" dirty="0" smtClean="0">
                <a:solidFill>
                  <a:schemeClr val="bg1"/>
                </a:solidFill>
                <a:cs typeface="Arial" pitchFamily="34" charset="0"/>
              </a:rPr>
              <a:t>감사합니다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F166F6B-B975-4F3C-BCF2-9971086140FB}"/>
              </a:ext>
            </a:extLst>
          </p:cNvPr>
          <p:cNvSpPr txBox="1"/>
          <p:nvPr/>
        </p:nvSpPr>
        <p:spPr>
          <a:xfrm>
            <a:off x="0" y="3775613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cs typeface="Arial" pitchFamily="34" charset="0"/>
              </a:rPr>
              <a:t>대나무숲</a:t>
            </a:r>
            <a:r>
              <a:rPr lang="ko-KR" altLang="en-US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| 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EXCLUSIVE! </a:t>
            </a:r>
            <a:r>
              <a:rPr lang="ko-KR" altLang="en-US" dirty="0" err="1" smtClean="0">
                <a:solidFill>
                  <a:schemeClr val="bg1"/>
                </a:solidFill>
                <a:cs typeface="Arial" pitchFamily="34" charset="0"/>
              </a:rPr>
              <a:t>시큐어</a:t>
            </a:r>
            <a:r>
              <a:rPr lang="ko-KR" altLang="en-US" dirty="0" smtClean="0">
                <a:solidFill>
                  <a:schemeClr val="bg1"/>
                </a:solidFill>
                <a:cs typeface="Arial" pitchFamily="34" charset="0"/>
              </a:rPr>
              <a:t> 코딩 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C</a:t>
            </a:r>
            <a:r>
              <a:rPr lang="ko-KR" altLang="en-US" dirty="0" smtClean="0">
                <a:solidFill>
                  <a:schemeClr val="bg1"/>
                </a:solidFill>
                <a:cs typeface="Arial" pitchFamily="34" charset="0"/>
              </a:rPr>
              <a:t>반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C9445815-12D7-4E1D-A6E4-49EA4C8ECE5C}"/>
              </a:ext>
            </a:extLst>
          </p:cNvPr>
          <p:cNvGrpSpPr/>
          <p:nvPr/>
        </p:nvGrpSpPr>
        <p:grpSpPr>
          <a:xfrm>
            <a:off x="2229738" y="882815"/>
            <a:ext cx="7803176" cy="5052397"/>
            <a:chOff x="2229738" y="635165"/>
            <a:chExt cx="7803176" cy="505239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15C647FD-F15A-4EF3-809D-6A1D53EDA1C0}"/>
                </a:ext>
              </a:extLst>
            </p:cNvPr>
            <p:cNvSpPr/>
            <p:nvPr/>
          </p:nvSpPr>
          <p:spPr>
            <a:xfrm rot="10800000">
              <a:off x="3609975" y="3851803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B49D2C01-2A20-4143-BCAD-6A6312B98A08}"/>
                </a:ext>
              </a:extLst>
            </p:cNvPr>
            <p:cNvGrpSpPr/>
            <p:nvPr/>
          </p:nvGrpSpPr>
          <p:grpSpPr>
            <a:xfrm>
              <a:off x="2229738" y="635165"/>
              <a:ext cx="7803176" cy="5052397"/>
              <a:chOff x="2229738" y="635165"/>
              <a:chExt cx="7803176" cy="505239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FAC6889E-9C5A-4F40-B36F-D446C77768E4}"/>
                  </a:ext>
                </a:extLst>
              </p:cNvPr>
              <p:cNvSpPr/>
              <p:nvPr/>
            </p:nvSpPr>
            <p:spPr>
              <a:xfrm>
                <a:off x="3609975" y="1151426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D039928E-7F45-4D48-A87B-BFF1229D99D9}"/>
                  </a:ext>
                </a:extLst>
              </p:cNvPr>
              <p:cNvSpPr/>
              <p:nvPr/>
            </p:nvSpPr>
            <p:spPr>
              <a:xfrm rot="2735247">
                <a:off x="8529637" y="409065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8C7D53DE-957E-4634-8DEC-72BF32FF5DB8}"/>
                  </a:ext>
                </a:extLst>
              </p:cNvPr>
              <p:cNvSpPr/>
              <p:nvPr/>
            </p:nvSpPr>
            <p:spPr>
              <a:xfrm rot="2735247">
                <a:off x="3452813" y="4639863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7EB634C8-28A3-4C33-9A37-7C5166CF0D48}"/>
                  </a:ext>
                </a:extLst>
              </p:cNvPr>
              <p:cNvSpPr/>
              <p:nvPr/>
            </p:nvSpPr>
            <p:spPr>
              <a:xfrm rot="2735247">
                <a:off x="9257907" y="-35067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CE60094A-3072-4592-A419-4DB5BBABA8FF}"/>
                  </a:ext>
                </a:extLst>
              </p:cNvPr>
              <p:cNvSpPr/>
              <p:nvPr/>
            </p:nvSpPr>
            <p:spPr>
              <a:xfrm rot="2735247">
                <a:off x="2899970" y="4912555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F166F6B-B975-4F3C-BCF2-9971086140FB}"/>
              </a:ext>
            </a:extLst>
          </p:cNvPr>
          <p:cNvSpPr txBox="1"/>
          <p:nvPr/>
        </p:nvSpPr>
        <p:spPr>
          <a:xfrm>
            <a:off x="0" y="4344447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cs typeface="Arial" pitchFamily="34" charset="0"/>
              </a:rPr>
              <a:t>유덕경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cs typeface="Arial" pitchFamily="34" charset="0"/>
              </a:rPr>
              <a:t>구민하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79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8540" y="323515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dirty="0" err="1" smtClean="0">
                <a:solidFill>
                  <a:schemeClr val="bg1"/>
                </a:solidFill>
                <a:cs typeface="Arial" pitchFamily="34" charset="0"/>
              </a:rPr>
              <a:t>대나무숲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1B798CC-A50B-4833-A9F4-CD4A9317294E}"/>
              </a:ext>
            </a:extLst>
          </p:cNvPr>
          <p:cNvGrpSpPr/>
          <p:nvPr/>
        </p:nvGrpSpPr>
        <p:grpSpPr>
          <a:xfrm>
            <a:off x="4166562" y="1710827"/>
            <a:ext cx="5483384" cy="830997"/>
            <a:chOff x="5776287" y="1615577"/>
            <a:chExt cx="5483384" cy="830997"/>
          </a:xfrm>
        </p:grpSpPr>
        <p:sp>
          <p:nvSpPr>
            <p:cNvPr id="9" name="TextBox 8"/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700" b="1" dirty="0" smtClean="0">
                  <a:solidFill>
                    <a:schemeClr val="bg1"/>
                  </a:solidFill>
                  <a:cs typeface="Arial" pitchFamily="34" charset="0"/>
                </a:rPr>
                <a:t>개발 배경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0A9459A3-3616-4690-9950-AA429FBFDFB4}"/>
              </a:ext>
            </a:extLst>
          </p:cNvPr>
          <p:cNvGrpSpPr/>
          <p:nvPr/>
        </p:nvGrpSpPr>
        <p:grpSpPr>
          <a:xfrm>
            <a:off x="4166562" y="2850652"/>
            <a:ext cx="5483384" cy="830997"/>
            <a:chOff x="5776287" y="1615577"/>
            <a:chExt cx="5483384" cy="83099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6096E1CD-75CD-452D-A4BE-E1789794770A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700" b="1" dirty="0" smtClean="0">
                  <a:solidFill>
                    <a:schemeClr val="bg1"/>
                  </a:solidFill>
                  <a:cs typeface="Arial" pitchFamily="34" charset="0"/>
                </a:rPr>
                <a:t>주요 기능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01892250-0812-424C-9181-78128436C8F3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07ED876F-7A33-4478-9ED3-A2053B8B8EEA}"/>
              </a:ext>
            </a:extLst>
          </p:cNvPr>
          <p:cNvGrpSpPr/>
          <p:nvPr/>
        </p:nvGrpSpPr>
        <p:grpSpPr>
          <a:xfrm>
            <a:off x="4166562" y="3990477"/>
            <a:ext cx="5483384" cy="830997"/>
            <a:chOff x="5776287" y="1615577"/>
            <a:chExt cx="5483384" cy="83099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7DDE9DD4-9B53-4681-95FD-81AD463B2625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700" b="1" dirty="0" smtClean="0">
                  <a:solidFill>
                    <a:schemeClr val="bg1"/>
                  </a:solidFill>
                  <a:cs typeface="Arial" pitchFamily="34" charset="0"/>
                </a:rPr>
                <a:t>코드 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2D4E945-B51D-4D17-A36E-ABB30618F236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A93FF8F0-0341-431C-9CC0-5437F8473CAD}"/>
              </a:ext>
            </a:extLst>
          </p:cNvPr>
          <p:cNvGrpSpPr/>
          <p:nvPr/>
        </p:nvGrpSpPr>
        <p:grpSpPr>
          <a:xfrm>
            <a:off x="4166562" y="5130302"/>
            <a:ext cx="5483384" cy="830997"/>
            <a:chOff x="5776287" y="1615577"/>
            <a:chExt cx="5483384" cy="83099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EB5FFC5C-85C1-4ABD-85BC-2489AF1C6166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700" b="1" dirty="0" smtClean="0">
                  <a:solidFill>
                    <a:schemeClr val="bg1"/>
                  </a:solidFill>
                  <a:cs typeface="Arial" pitchFamily="34" charset="0"/>
                </a:rPr>
                <a:t>시연 및 후기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5FB8D4DD-DB44-40F9-8FF0-AD92E175052C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386DBC13-95E7-4C1A-AF99-CC8F6212FB9E}"/>
              </a:ext>
            </a:extLst>
          </p:cNvPr>
          <p:cNvGrpSpPr/>
          <p:nvPr/>
        </p:nvGrpSpPr>
        <p:grpSpPr>
          <a:xfrm>
            <a:off x="7861110" y="623255"/>
            <a:ext cx="4330890" cy="419100"/>
            <a:chOff x="8086725" y="476250"/>
            <a:chExt cx="4105275" cy="419100"/>
          </a:xfrm>
          <a:solidFill>
            <a:schemeClr val="bg1">
              <a:alpha val="76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5CE6F925-1329-461C-AC7C-C7F2CDF199DE}"/>
                </a:ext>
              </a:extLst>
            </p:cNvPr>
            <p:cNvSpPr/>
            <p:nvPr/>
          </p:nvSpPr>
          <p:spPr>
            <a:xfrm>
              <a:off x="8086725" y="476250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CA6628D8-CB2C-471D-9AC3-F09F428486BA}"/>
                </a:ext>
              </a:extLst>
            </p:cNvPr>
            <p:cNvSpPr/>
            <p:nvPr/>
          </p:nvSpPr>
          <p:spPr>
            <a:xfrm>
              <a:off x="8086725" y="597566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DDE0BA12-A4FF-4C16-88CE-9D7AEFD8E9F0}"/>
                </a:ext>
              </a:extLst>
            </p:cNvPr>
            <p:cNvSpPr/>
            <p:nvPr/>
          </p:nvSpPr>
          <p:spPr>
            <a:xfrm>
              <a:off x="8086725" y="718882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47B6650B-3813-4290-92F3-478A32614B01}"/>
                </a:ext>
              </a:extLst>
            </p:cNvPr>
            <p:cNvSpPr/>
            <p:nvPr/>
          </p:nvSpPr>
          <p:spPr>
            <a:xfrm>
              <a:off x="8086725" y="840198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CF267B17-2C67-4B78-8859-E800DA91ADD2}"/>
              </a:ext>
            </a:extLst>
          </p:cNvPr>
          <p:cNvSpPr/>
          <p:nvPr/>
        </p:nvSpPr>
        <p:spPr>
          <a:xfrm rot="5400000">
            <a:off x="-1758439" y="2725388"/>
            <a:ext cx="4972050" cy="1445239"/>
          </a:xfrm>
          <a:custGeom>
            <a:avLst/>
            <a:gdLst>
              <a:gd name="connsiteX0" fmla="*/ 0 w 4972050"/>
              <a:gd name="connsiteY0" fmla="*/ 0 h 1445239"/>
              <a:gd name="connsiteX1" fmla="*/ 4972050 w 4972050"/>
              <a:gd name="connsiteY1" fmla="*/ 0 h 1445239"/>
              <a:gd name="connsiteX2" fmla="*/ 4972050 w 4972050"/>
              <a:gd name="connsiteY2" fmla="*/ 1445239 h 1445239"/>
              <a:gd name="connsiteX3" fmla="*/ 4846713 w 4972050"/>
              <a:gd name="connsiteY3" fmla="*/ 1445239 h 1445239"/>
              <a:gd name="connsiteX4" fmla="*/ 4846713 w 4972050"/>
              <a:gd name="connsiteY4" fmla="*/ 125337 h 1445239"/>
              <a:gd name="connsiteX5" fmla="*/ 125337 w 4972050"/>
              <a:gd name="connsiteY5" fmla="*/ 125337 h 1445239"/>
              <a:gd name="connsiteX6" fmla="*/ 125337 w 4972050"/>
              <a:gd name="connsiteY6" fmla="*/ 1445239 h 1445239"/>
              <a:gd name="connsiteX7" fmla="*/ 0 w 4972050"/>
              <a:gd name="connsiteY7" fmla="*/ 1445239 h 144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72050" h="1445239">
                <a:moveTo>
                  <a:pt x="0" y="0"/>
                </a:moveTo>
                <a:lnTo>
                  <a:pt x="4972050" y="0"/>
                </a:lnTo>
                <a:lnTo>
                  <a:pt x="4972050" y="1445239"/>
                </a:lnTo>
                <a:lnTo>
                  <a:pt x="4846713" y="1445239"/>
                </a:lnTo>
                <a:lnTo>
                  <a:pt x="4846713" y="125337"/>
                </a:lnTo>
                <a:lnTo>
                  <a:pt x="125337" y="125337"/>
                </a:lnTo>
                <a:lnTo>
                  <a:pt x="125337" y="1445239"/>
                </a:lnTo>
                <a:lnTo>
                  <a:pt x="0" y="14452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7AF4E780-8920-4322-9A87-9DD344690DAE}"/>
              </a:ext>
            </a:extLst>
          </p:cNvPr>
          <p:cNvSpPr/>
          <p:nvPr/>
        </p:nvSpPr>
        <p:spPr>
          <a:xfrm rot="2735247">
            <a:off x="1354415" y="305526"/>
            <a:ext cx="104775" cy="1445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83D198E3-9A3A-4082-B0E1-E020A95744D1}"/>
              </a:ext>
            </a:extLst>
          </p:cNvPr>
          <p:cNvSpPr/>
          <p:nvPr/>
        </p:nvSpPr>
        <p:spPr>
          <a:xfrm rot="2735247">
            <a:off x="2082685" y="-138606"/>
            <a:ext cx="104775" cy="144523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CF2E40A-FE92-4AD4-8A9C-8F88EA286EA8}"/>
              </a:ext>
            </a:extLst>
          </p:cNvPr>
          <p:cNvSpPr/>
          <p:nvPr/>
        </p:nvSpPr>
        <p:spPr>
          <a:xfrm>
            <a:off x="1315036" y="516920"/>
            <a:ext cx="770350" cy="1082937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9D32EB2-F069-4DA3-8148-A99CBE42B072}"/>
              </a:ext>
            </a:extLst>
          </p:cNvPr>
          <p:cNvSpPr txBox="1"/>
          <p:nvPr/>
        </p:nvSpPr>
        <p:spPr>
          <a:xfrm>
            <a:off x="1494065" y="59509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7DD4295-CD6B-4944-B666-A04174DD5A2B}"/>
              </a:ext>
            </a:extLst>
          </p:cNvPr>
          <p:cNvSpPr txBox="1"/>
          <p:nvPr/>
        </p:nvSpPr>
        <p:spPr>
          <a:xfrm>
            <a:off x="125172" y="1996393"/>
            <a:ext cx="31333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cs typeface="Arial" pitchFamily="34" charset="0"/>
              </a:rPr>
              <a:t>개발 배경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E4F5302-2AEF-4116-B1C5-6C7C5BE7506D}"/>
              </a:ext>
            </a:extLst>
          </p:cNvPr>
          <p:cNvSpPr/>
          <p:nvPr/>
        </p:nvSpPr>
        <p:spPr>
          <a:xfrm>
            <a:off x="6960677" y="789575"/>
            <a:ext cx="46659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4800" b="1" dirty="0" smtClean="0">
                <a:solidFill>
                  <a:schemeClr val="accent3"/>
                </a:solidFill>
                <a:latin typeface="+mj-lt"/>
                <a:cs typeface="Arial" pitchFamily="34" charset="0"/>
              </a:rPr>
              <a:t>개발배경</a:t>
            </a:r>
            <a:endParaRPr lang="en-US" sz="48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EA675A5-A096-41E8-B863-0484ADD59CAF}"/>
              </a:ext>
            </a:extLst>
          </p:cNvPr>
          <p:cNvSpPr txBox="1"/>
          <p:nvPr/>
        </p:nvSpPr>
        <p:spPr>
          <a:xfrm>
            <a:off x="4328931" y="2701787"/>
            <a:ext cx="70026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지금까지 배운 웹 프로그래밍 기술을 적용해 로그인</a:t>
            </a:r>
            <a:r>
              <a:rPr lang="en-US" altLang="ko-KR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r>
              <a:rPr lang="en-US" altLang="ko-KR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게시판 기능 등을 구현한 우리 반 만의 자유게시판을 만들어보자</a:t>
            </a:r>
            <a:r>
              <a:rPr lang="en-US" altLang="ko-KR" sz="2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ko-KR" altLang="en-US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9511C2F-E5F2-471F-AD6F-25A0F84BCEA3}"/>
              </a:ext>
            </a:extLst>
          </p:cNvPr>
          <p:cNvSpPr/>
          <p:nvPr/>
        </p:nvSpPr>
        <p:spPr>
          <a:xfrm>
            <a:off x="6979920" y="1600444"/>
            <a:ext cx="5212080" cy="615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CF2E40A-FE92-4AD4-8A9C-8F88EA286EA8}"/>
              </a:ext>
            </a:extLst>
          </p:cNvPr>
          <p:cNvSpPr/>
          <p:nvPr/>
        </p:nvSpPr>
        <p:spPr>
          <a:xfrm>
            <a:off x="1315036" y="516920"/>
            <a:ext cx="770350" cy="1082937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9D32EB2-F069-4DA3-8148-A99CBE42B072}"/>
              </a:ext>
            </a:extLst>
          </p:cNvPr>
          <p:cNvSpPr txBox="1"/>
          <p:nvPr/>
        </p:nvSpPr>
        <p:spPr>
          <a:xfrm>
            <a:off x="1494064" y="595096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7DD4295-CD6B-4944-B666-A04174DD5A2B}"/>
              </a:ext>
            </a:extLst>
          </p:cNvPr>
          <p:cNvSpPr txBox="1"/>
          <p:nvPr/>
        </p:nvSpPr>
        <p:spPr>
          <a:xfrm>
            <a:off x="125172" y="1996393"/>
            <a:ext cx="31333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cs typeface="Arial" pitchFamily="34" charset="0"/>
              </a:rPr>
              <a:t>주요기능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E4F5302-2AEF-4116-B1C5-6C7C5BE7506D}"/>
              </a:ext>
            </a:extLst>
          </p:cNvPr>
          <p:cNvSpPr/>
          <p:nvPr/>
        </p:nvSpPr>
        <p:spPr>
          <a:xfrm>
            <a:off x="6960677" y="789575"/>
            <a:ext cx="46659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4800" b="1" dirty="0" smtClean="0">
                <a:solidFill>
                  <a:schemeClr val="accent3"/>
                </a:solidFill>
                <a:latin typeface="+mj-lt"/>
                <a:cs typeface="Arial" pitchFamily="34" charset="0"/>
              </a:rPr>
              <a:t>주요기능</a:t>
            </a:r>
            <a:endParaRPr lang="en-US" sz="48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EA675A5-A096-41E8-B863-0484ADD59CAF}"/>
              </a:ext>
            </a:extLst>
          </p:cNvPr>
          <p:cNvSpPr txBox="1"/>
          <p:nvPr/>
        </p:nvSpPr>
        <p:spPr>
          <a:xfrm>
            <a:off x="5914663" y="2227225"/>
            <a:ext cx="59378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로그아웃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게시판</a:t>
            </a:r>
            <a:endParaRPr lang="en-US" altLang="ko-KR" sz="28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28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게시글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댓글</a:t>
            </a: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좋아요 기능</a:t>
            </a:r>
            <a:endParaRPr lang="en-US" altLang="ko-KR" sz="28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회원정보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수정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6. 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오늘의 밥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9511C2F-E5F2-471F-AD6F-25A0F84BCEA3}"/>
              </a:ext>
            </a:extLst>
          </p:cNvPr>
          <p:cNvSpPr/>
          <p:nvPr/>
        </p:nvSpPr>
        <p:spPr>
          <a:xfrm>
            <a:off x="6979920" y="1600444"/>
            <a:ext cx="5212080" cy="615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4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CF2E40A-FE92-4AD4-8A9C-8F88EA286EA8}"/>
              </a:ext>
            </a:extLst>
          </p:cNvPr>
          <p:cNvSpPr/>
          <p:nvPr/>
        </p:nvSpPr>
        <p:spPr>
          <a:xfrm>
            <a:off x="1315036" y="516920"/>
            <a:ext cx="770350" cy="1082937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9D32EB2-F069-4DA3-8148-A99CBE42B072}"/>
              </a:ext>
            </a:extLst>
          </p:cNvPr>
          <p:cNvSpPr txBox="1"/>
          <p:nvPr/>
        </p:nvSpPr>
        <p:spPr>
          <a:xfrm>
            <a:off x="1494064" y="595096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7DD4295-CD6B-4944-B666-A04174DD5A2B}"/>
              </a:ext>
            </a:extLst>
          </p:cNvPr>
          <p:cNvSpPr txBox="1"/>
          <p:nvPr/>
        </p:nvSpPr>
        <p:spPr>
          <a:xfrm>
            <a:off x="159896" y="1996392"/>
            <a:ext cx="31333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cs typeface="Arial" pitchFamily="34" charset="0"/>
              </a:rPr>
              <a:t>주요기능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EA675A5-A096-41E8-B863-0484ADD59CAF}"/>
              </a:ext>
            </a:extLst>
          </p:cNvPr>
          <p:cNvSpPr txBox="1"/>
          <p:nvPr/>
        </p:nvSpPr>
        <p:spPr>
          <a:xfrm>
            <a:off x="4213186" y="1845921"/>
            <a:ext cx="83684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1. </a:t>
            </a:r>
            <a:r>
              <a:rPr lang="ko-KR" altLang="en-US" sz="28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이메일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형식으로만 가입가능</a:t>
            </a:r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정규식 사용</a:t>
            </a:r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2. CSS 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애니메이션 효과 적용</a:t>
            </a:r>
            <a:endParaRPr lang="en-US" altLang="ko-KR" sz="2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1. </a:t>
            </a:r>
            <a:r>
              <a:rPr lang="ko-KR" altLang="en-US" sz="28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이메일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형식으로만 가입가능</a:t>
            </a:r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정규식 사용</a:t>
            </a:r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2. CSS 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애니메이션 효과 적용</a:t>
            </a:r>
            <a:endParaRPr lang="en-US" altLang="ko-KR" sz="2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로그아웃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1.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로그아웃 후 </a:t>
            </a:r>
            <a:r>
              <a:rPr lang="ko-KR" altLang="en-US" sz="2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세션을 삭제하고 메인 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페이지 화면으로 </a:t>
            </a:r>
            <a:r>
              <a:rPr lang="ko-KR" altLang="en-US" sz="28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랜더링</a:t>
            </a:r>
            <a:endParaRPr lang="en-US" altLang="ko-KR" sz="2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9511C2F-E5F2-471F-AD6F-25A0F84BCEA3}"/>
              </a:ext>
            </a:extLst>
          </p:cNvPr>
          <p:cNvSpPr/>
          <p:nvPr/>
        </p:nvSpPr>
        <p:spPr>
          <a:xfrm>
            <a:off x="6979920" y="1600444"/>
            <a:ext cx="5212080" cy="615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73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CF2E40A-FE92-4AD4-8A9C-8F88EA286EA8}"/>
              </a:ext>
            </a:extLst>
          </p:cNvPr>
          <p:cNvSpPr/>
          <p:nvPr/>
        </p:nvSpPr>
        <p:spPr>
          <a:xfrm>
            <a:off x="1315036" y="516920"/>
            <a:ext cx="770350" cy="1082937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9D32EB2-F069-4DA3-8148-A99CBE42B072}"/>
              </a:ext>
            </a:extLst>
          </p:cNvPr>
          <p:cNvSpPr txBox="1"/>
          <p:nvPr/>
        </p:nvSpPr>
        <p:spPr>
          <a:xfrm>
            <a:off x="1494064" y="595096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7DD4295-CD6B-4944-B666-A04174DD5A2B}"/>
              </a:ext>
            </a:extLst>
          </p:cNvPr>
          <p:cNvSpPr txBox="1"/>
          <p:nvPr/>
        </p:nvSpPr>
        <p:spPr>
          <a:xfrm>
            <a:off x="159896" y="1996392"/>
            <a:ext cx="31333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cs typeface="Arial" pitchFamily="34" charset="0"/>
              </a:rPr>
              <a:t>주요기능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EA675A5-A096-41E8-B863-0484ADD59CAF}"/>
              </a:ext>
            </a:extLst>
          </p:cNvPr>
          <p:cNvSpPr txBox="1"/>
          <p:nvPr/>
        </p:nvSpPr>
        <p:spPr>
          <a:xfrm>
            <a:off x="3530279" y="2310822"/>
            <a:ext cx="91092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1. </a:t>
            </a:r>
            <a:r>
              <a:rPr lang="ko-KR" altLang="en-US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로그인 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이후 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/home 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경로로 넘어가서 다시 </a:t>
            </a:r>
            <a:r>
              <a:rPr lang="ko-KR" altLang="en-US" sz="24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랜더링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 됨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/>
            </a:r>
            <a:b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</a:b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2. Create: </a:t>
            </a:r>
            <a:r>
              <a:rPr lang="ko-KR" altLang="en-US" sz="24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게시글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 쓰기 기능 구현</a:t>
            </a:r>
            <a:b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</a:b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3. Read: </a:t>
            </a:r>
            <a:r>
              <a:rPr lang="ko-KR" altLang="en-US" sz="24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게시글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 읽기 기능 구현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endParaRPr lang="en-US" altLang="ko-KR" sz="24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ko-KR" altLang="en-US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특정 </a:t>
            </a:r>
            <a:r>
              <a:rPr lang="ko-KR" altLang="en-US" sz="24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게시글을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4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랜더링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 할 때마다 조회수가 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1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씩 증가함</a:t>
            </a:r>
            <a:b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</a:b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4. Update: (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향후 적용 예정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/>
            </a:r>
            <a:b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</a:b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5. Delete: </a:t>
            </a:r>
            <a:r>
              <a:rPr lang="ko-KR" altLang="en-US" sz="24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게시글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 삭제 기능 구현 </a:t>
            </a:r>
            <a:endParaRPr lang="en-US" altLang="ko-KR" sz="24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en-US" altLang="ko-KR" sz="24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로그인 한 유저와 글 쓴 유저가 일치할 때만 삭제 가능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9511C2F-E5F2-471F-AD6F-25A0F84BCEA3}"/>
              </a:ext>
            </a:extLst>
          </p:cNvPr>
          <p:cNvSpPr/>
          <p:nvPr/>
        </p:nvSpPr>
        <p:spPr>
          <a:xfrm>
            <a:off x="6979920" y="1600444"/>
            <a:ext cx="5212080" cy="615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xmlns="" id="{5E4F5302-2AEF-4116-B1C5-6C7C5BE7506D}"/>
              </a:ext>
            </a:extLst>
          </p:cNvPr>
          <p:cNvSpPr/>
          <p:nvPr/>
        </p:nvSpPr>
        <p:spPr>
          <a:xfrm>
            <a:off x="6960677" y="789575"/>
            <a:ext cx="46659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4800" b="1" dirty="0" smtClean="0">
                <a:solidFill>
                  <a:schemeClr val="accent3"/>
                </a:solidFill>
                <a:latin typeface="+mj-lt"/>
                <a:cs typeface="Arial" pitchFamily="34" charset="0"/>
              </a:rPr>
              <a:t>게시판</a:t>
            </a:r>
            <a:endParaRPr lang="en-US" sz="4800" dirty="0">
              <a:solidFill>
                <a:schemeClr val="accent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187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CF2E40A-FE92-4AD4-8A9C-8F88EA286EA8}"/>
              </a:ext>
            </a:extLst>
          </p:cNvPr>
          <p:cNvSpPr/>
          <p:nvPr/>
        </p:nvSpPr>
        <p:spPr>
          <a:xfrm>
            <a:off x="1315036" y="516920"/>
            <a:ext cx="770350" cy="1082937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9D32EB2-F069-4DA3-8148-A99CBE42B072}"/>
              </a:ext>
            </a:extLst>
          </p:cNvPr>
          <p:cNvSpPr txBox="1"/>
          <p:nvPr/>
        </p:nvSpPr>
        <p:spPr>
          <a:xfrm>
            <a:off x="1494064" y="595096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7DD4295-CD6B-4944-B666-A04174DD5A2B}"/>
              </a:ext>
            </a:extLst>
          </p:cNvPr>
          <p:cNvSpPr txBox="1"/>
          <p:nvPr/>
        </p:nvSpPr>
        <p:spPr>
          <a:xfrm>
            <a:off x="159896" y="1996392"/>
            <a:ext cx="31333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cs typeface="Arial" pitchFamily="34" charset="0"/>
              </a:rPr>
              <a:t>주요기능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EA675A5-A096-41E8-B863-0484ADD59CAF}"/>
              </a:ext>
            </a:extLst>
          </p:cNvPr>
          <p:cNvSpPr txBox="1"/>
          <p:nvPr/>
        </p:nvSpPr>
        <p:spPr>
          <a:xfrm>
            <a:off x="3646025" y="1845921"/>
            <a:ext cx="82990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댓글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1. </a:t>
            </a:r>
            <a:r>
              <a:rPr lang="ko-KR" altLang="en-US" sz="2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각각의 </a:t>
            </a:r>
            <a:r>
              <a:rPr lang="ko-KR" altLang="en-US" sz="28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게시글에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8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댓글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달기 가능</a:t>
            </a:r>
            <a:endParaRPr lang="en-US" altLang="ko-KR" sz="2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2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2. </a:t>
            </a:r>
            <a:r>
              <a:rPr lang="ko-KR" altLang="en-US" sz="28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댓글</a:t>
            </a:r>
            <a:r>
              <a:rPr lang="ko-KR" altLang="en-US" sz="2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단 이후 해당 </a:t>
            </a:r>
            <a:r>
              <a:rPr lang="ko-KR" altLang="en-US" sz="28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게시글을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다시 보면 </a:t>
            </a:r>
            <a:r>
              <a:rPr lang="ko-KR" altLang="en-US" sz="28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댓글이</a:t>
            </a:r>
            <a:r>
              <a:rPr lang="ko-KR" altLang="en-US" sz="2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적용되었음을 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확인할 수 있음</a:t>
            </a:r>
            <a:endParaRPr lang="en-US" altLang="ko-KR" sz="2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2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3. </a:t>
            </a:r>
            <a:r>
              <a:rPr lang="ko-KR" altLang="en-US" sz="28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댓글</a:t>
            </a:r>
            <a:r>
              <a:rPr lang="ko-KR" altLang="en-US" sz="2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삭제 기능 구현</a:t>
            </a:r>
            <a:b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</a:br>
            <a:endParaRPr lang="en-US" altLang="ko-KR" sz="2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좋아요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/>
            </a:r>
            <a:b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</a:br>
            <a:r>
              <a:rPr lang="ko-KR" altLang="en-US" sz="2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2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1</a:t>
            </a:r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각각의 </a:t>
            </a:r>
            <a:r>
              <a:rPr lang="ko-KR" altLang="en-US" sz="28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게시글에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8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좋아요를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누를 수 있음</a:t>
            </a:r>
            <a:b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</a:br>
            <a:r>
              <a:rPr lang="ko-KR" altLang="en-US" sz="2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2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2</a:t>
            </a:r>
            <a:r>
              <a:rPr lang="en-US" altLang="ko-KR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28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게시글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목록에서 각각의 </a:t>
            </a:r>
            <a:r>
              <a:rPr lang="ko-KR" altLang="en-US" sz="28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게시글의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좋아요 </a:t>
            </a: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개수를 볼 수 </a:t>
            </a:r>
            <a:r>
              <a:rPr lang="ko-KR" altLang="en-US" sz="2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있음 </a:t>
            </a:r>
            <a:endParaRPr lang="en-US" altLang="ko-KR" sz="2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9511C2F-E5F2-471F-AD6F-25A0F84BCEA3}"/>
              </a:ext>
            </a:extLst>
          </p:cNvPr>
          <p:cNvSpPr/>
          <p:nvPr/>
        </p:nvSpPr>
        <p:spPr>
          <a:xfrm>
            <a:off x="6979920" y="1600444"/>
            <a:ext cx="5212080" cy="615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43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CF2E40A-FE92-4AD4-8A9C-8F88EA286EA8}"/>
              </a:ext>
            </a:extLst>
          </p:cNvPr>
          <p:cNvSpPr/>
          <p:nvPr/>
        </p:nvSpPr>
        <p:spPr>
          <a:xfrm>
            <a:off x="1315036" y="516920"/>
            <a:ext cx="770350" cy="1082937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9D32EB2-F069-4DA3-8148-A99CBE42B072}"/>
              </a:ext>
            </a:extLst>
          </p:cNvPr>
          <p:cNvSpPr txBox="1"/>
          <p:nvPr/>
        </p:nvSpPr>
        <p:spPr>
          <a:xfrm>
            <a:off x="1494064" y="595096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7DD4295-CD6B-4944-B666-A04174DD5A2B}"/>
              </a:ext>
            </a:extLst>
          </p:cNvPr>
          <p:cNvSpPr txBox="1"/>
          <p:nvPr/>
        </p:nvSpPr>
        <p:spPr>
          <a:xfrm>
            <a:off x="159896" y="1996392"/>
            <a:ext cx="31333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cs typeface="Arial" pitchFamily="34" charset="0"/>
              </a:rPr>
              <a:t>코드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94"/>
          <a:stretch/>
        </p:blipFill>
        <p:spPr>
          <a:xfrm>
            <a:off x="5376647" y="595096"/>
            <a:ext cx="2399801" cy="60080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26"/>
          <a:stretch/>
        </p:blipFill>
        <p:spPr>
          <a:xfrm>
            <a:off x="7976556" y="595095"/>
            <a:ext cx="2321927" cy="60080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E4F5302-2AEF-4116-B1C5-6C7C5BE7506D}"/>
              </a:ext>
            </a:extLst>
          </p:cNvPr>
          <p:cNvSpPr/>
          <p:nvPr/>
        </p:nvSpPr>
        <p:spPr>
          <a:xfrm>
            <a:off x="0" y="3740474"/>
            <a:ext cx="3618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accent3"/>
                </a:solidFill>
                <a:latin typeface="+mj-lt"/>
                <a:cs typeface="Arial" pitchFamily="34" charset="0"/>
              </a:rPr>
              <a:t>파일 구조</a:t>
            </a:r>
            <a:endParaRPr lang="en-US" sz="3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xmlns="" id="{F9511C2F-E5F2-471F-AD6F-25A0F84BCEA3}"/>
              </a:ext>
            </a:extLst>
          </p:cNvPr>
          <p:cNvSpPr/>
          <p:nvPr/>
        </p:nvSpPr>
        <p:spPr>
          <a:xfrm>
            <a:off x="0" y="4386805"/>
            <a:ext cx="3451775" cy="103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7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CF2E40A-FE92-4AD4-8A9C-8F88EA286EA8}"/>
              </a:ext>
            </a:extLst>
          </p:cNvPr>
          <p:cNvSpPr/>
          <p:nvPr/>
        </p:nvSpPr>
        <p:spPr>
          <a:xfrm>
            <a:off x="1315036" y="516920"/>
            <a:ext cx="770350" cy="1082937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9D32EB2-F069-4DA3-8148-A99CBE42B072}"/>
              </a:ext>
            </a:extLst>
          </p:cNvPr>
          <p:cNvSpPr txBox="1"/>
          <p:nvPr/>
        </p:nvSpPr>
        <p:spPr>
          <a:xfrm>
            <a:off x="1494064" y="595096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7DD4295-CD6B-4944-B666-A04174DD5A2B}"/>
              </a:ext>
            </a:extLst>
          </p:cNvPr>
          <p:cNvSpPr txBox="1"/>
          <p:nvPr/>
        </p:nvSpPr>
        <p:spPr>
          <a:xfrm>
            <a:off x="159896" y="1996392"/>
            <a:ext cx="31333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cs typeface="Arial" pitchFamily="34" charset="0"/>
              </a:rPr>
              <a:t>코드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17" r="4791"/>
          <a:stretch/>
        </p:blipFill>
        <p:spPr>
          <a:xfrm>
            <a:off x="7627715" y="2293673"/>
            <a:ext cx="4344365" cy="4186264"/>
          </a:xfrm>
          <a:prstGeom prst="rect">
            <a:avLst/>
          </a:prstGeom>
        </p:spPr>
      </p:pic>
      <p:sp>
        <p:nvSpPr>
          <p:cNvPr id="8" name="Rectangle 10">
            <a:extLst>
              <a:ext uri="{FF2B5EF4-FFF2-40B4-BE49-F238E27FC236}">
                <a16:creationId xmlns:a16="http://schemas.microsoft.com/office/drawing/2014/main" xmlns="" id="{5E4F5302-2AEF-4116-B1C5-6C7C5BE7506D}"/>
              </a:ext>
            </a:extLst>
          </p:cNvPr>
          <p:cNvSpPr/>
          <p:nvPr/>
        </p:nvSpPr>
        <p:spPr>
          <a:xfrm>
            <a:off x="0" y="3740474"/>
            <a:ext cx="3618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3"/>
                </a:solidFill>
                <a:latin typeface="+mj-lt"/>
                <a:cs typeface="Arial" pitchFamily="34" charset="0"/>
              </a:rPr>
              <a:t>Views</a:t>
            </a:r>
            <a:endParaRPr lang="en-US" sz="3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xmlns="" id="{F9511C2F-E5F2-471F-AD6F-25A0F84BCEA3}"/>
              </a:ext>
            </a:extLst>
          </p:cNvPr>
          <p:cNvSpPr/>
          <p:nvPr/>
        </p:nvSpPr>
        <p:spPr>
          <a:xfrm>
            <a:off x="0" y="4386805"/>
            <a:ext cx="3451775" cy="103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477"/>
          <a:stretch/>
        </p:blipFill>
        <p:spPr>
          <a:xfrm>
            <a:off x="3561445" y="2293673"/>
            <a:ext cx="4176518" cy="418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5393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BSTRAC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A5A5A5"/>
      </a:accent2>
      <a:accent3>
        <a:srgbClr val="595959"/>
      </a:accent3>
      <a:accent4>
        <a:srgbClr val="568AD3"/>
      </a:accent4>
      <a:accent5>
        <a:srgbClr val="A5A5A5"/>
      </a:accent5>
      <a:accent6>
        <a:srgbClr val="595959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3722</TotalTime>
  <Words>293</Words>
  <Application>Microsoft Office PowerPoint</Application>
  <PresentationFormat>와이드스크린</PresentationFormat>
  <Paragraphs>80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Arial Unicode MS</vt:lpstr>
      <vt:lpstr>HY견고딕</vt:lpstr>
      <vt:lpstr>HY중고딕</vt:lpstr>
      <vt:lpstr>맑은 고딕</vt:lpstr>
      <vt:lpstr>Arial</vt:lpstr>
      <vt:lpstr>Calibri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student</cp:lastModifiedBy>
  <cp:revision>115</cp:revision>
  <dcterms:created xsi:type="dcterms:W3CDTF">2018-04-24T17:14:44Z</dcterms:created>
  <dcterms:modified xsi:type="dcterms:W3CDTF">2020-02-04T07:24:18Z</dcterms:modified>
</cp:coreProperties>
</file>