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9A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7715" y="449727"/>
            <a:ext cx="17530284" cy="8555699"/>
            <a:chOff x="377715" y="449727"/>
            <a:chExt cx="17530284" cy="85556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77715" y="449727"/>
              <a:ext cx="17530284" cy="8173733"/>
              <a:chOff x="377715" y="449727"/>
              <a:chExt cx="17530284" cy="81737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7715" y="449727"/>
                <a:ext cx="17530284" cy="81737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658605" y="8400963"/>
              <a:ext cx="1181130" cy="604462"/>
              <a:chOff x="8658605" y="8400963"/>
              <a:chExt cx="1181130" cy="60446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58605" y="8400963"/>
                <a:ext cx="1181130" cy="604462"/>
              </a:xfrm>
              <a:prstGeom prst="rect">
                <a:avLst/>
              </a:prstGeom>
            </p:spPr>
          </p:pic>
        </p:grpSp>
      </p:grpSp>
      <p:sp>
        <p:nvSpPr>
          <p:cNvPr id="10" name="Object 10"/>
          <p:cNvSpPr txBox="1"/>
          <p:nvPr/>
        </p:nvSpPr>
        <p:spPr>
          <a:xfrm>
            <a:off x="1126790" y="3965634"/>
            <a:ext cx="16032135" cy="40199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500" spc="600" kern="0" dirty="0" smtClean="0">
                <a:solidFill>
                  <a:srgbClr val="000000"/>
                </a:solidFill>
                <a:latin typeface="Prompt SemiBold" pitchFamily="34" charset="0"/>
                <a:cs typeface="Prompt SemiBold" pitchFamily="34" charset="0"/>
              </a:rPr>
              <a:t>ORACLE을 이용한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8500" spc="600" kern="0" dirty="0" smtClean="0">
                <a:solidFill>
                  <a:srgbClr val="000000"/>
                </a:solidFill>
                <a:latin typeface="Prompt SemiBold" pitchFamily="34" charset="0"/>
                <a:cs typeface="Prompt SemiBold" pitchFamily="34" charset="0"/>
              </a:rPr>
              <a:t>WEB DB 구축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638994" y="9362548"/>
            <a:ext cx="12755794" cy="8927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300" dirty="0" smtClean="0">
                <a:solidFill>
                  <a:srgbClr val="242424"/>
                </a:solidFill>
                <a:latin typeface="SANGJU Gotgam" pitchFamily="34" charset="0"/>
                <a:cs typeface="SANGJU Gotgam" pitchFamily="34" charset="0"/>
              </a:rPr>
              <a:t>박준호 / 소병수 / 장대건 / 이진곤 / 서정빈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224160" y="3489444"/>
            <a:ext cx="11837398" cy="70712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568a35"/>
                </a:solidFill>
                <a:latin typeface="THELuxGoM" pitchFamily="34" charset="0"/>
                <a:cs typeface="THELuxGoM" pitchFamily="34" charset="0"/>
              </a:rPr>
              <a:t>데이터 베이스 기초 활용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551243" y="1893616"/>
            <a:ext cx="1182560" cy="1172566"/>
            <a:chOff x="8551243" y="1893616"/>
            <a:chExt cx="1182560" cy="11725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1243" y="1893616"/>
              <a:ext cx="1182560" cy="1172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2109953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05. 자체 평가 의견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561905"/>
            <a:ext cx="18285714" cy="4742857"/>
            <a:chOff x="0" y="5561905"/>
            <a:chExt cx="18285714" cy="47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561905"/>
              <a:ext cx="18285714" cy="47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95238"/>
            <a:ext cx="10312815" cy="7600000"/>
            <a:chOff x="652575" y="2095238"/>
            <a:chExt cx="10312815" cy="76000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095238"/>
              <a:ext cx="10312815" cy="7600000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971429" y="2095238"/>
          <a:ext cx="6704762" cy="18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수동적 대화 스타일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상대방의 의견에 동의하며 자신의 의견을 표현하지 않는 스타일로 
   대화 상대방과 관계에서 거리를 두는 결과를 가져올 수 있습니다.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</a:tbl>
          </a:graphicData>
        </a:graphic>
      </p:graphicFrame>
      <p:grpSp>
        <p:nvGrpSpPr>
          <p:cNvPr id="1004" name="그룹 1004"/>
          <p:cNvGrpSpPr/>
          <p:nvPr/>
        </p:nvGrpSpPr>
        <p:grpSpPr>
          <a:xfrm>
            <a:off x="652575" y="2095238"/>
            <a:ext cx="10312815" cy="7600000"/>
            <a:chOff x="652575" y="2095238"/>
            <a:chExt cx="10312815" cy="7600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95238"/>
              <a:ext cx="10312815" cy="7600000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971429" y="4012698"/>
          <a:ext cx="6704762" cy="18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공격적 대화 스타일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자신의 의견을 강제적으로 주장하며, 대화 상대방을 비판하거나 
   공격하는 경향으로 대화에서 충돌이 발생할 수 있습니다.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965391" y="5930159"/>
          <a:ext cx="6704762" cy="18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적극적 대화 스타일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의견을 경청하고 이해하며, 자신의 의견을 표현하는 스타일로, 
   대화 상대방과 공감하며 서로의 관점을 이해 할 수 있습니다.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968819" y="7847619"/>
          <a:ext cx="6704762" cy="18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협력적 대화 스타일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관계와 대화 결과 모두를 고려하는 방식으로, 대화 상대방의 의견을 
   존중하면서도 자신의 의견을 표현하는데 적극적인 방식입니다.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873101" y="9187135"/>
            <a:ext cx="9066631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200" dirty="0" smtClean="0">
                <a:solidFill>
                  <a:srgbClr val="89a489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52575" y="304742"/>
            <a:ext cx="7311571" cy="8142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787878"/>
                </a:solidFill>
                <a:latin typeface="THELuxGoM" pitchFamily="34" charset="0"/>
                <a:cs typeface="THELuxGoM" pitchFamily="34" charset="0"/>
              </a:rPr>
              <a:t>[SUBJECT] - 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803951"/>
            <a:ext cx="18285714" cy="1670618"/>
            <a:chOff x="0" y="6803951"/>
            <a:chExt cx="18285714" cy="16706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03951"/>
              <a:ext cx="18285714" cy="16706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142857"/>
            <a:ext cx="18285714" cy="1670618"/>
            <a:chOff x="0" y="5142857"/>
            <a:chExt cx="18285714" cy="16706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16706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472240"/>
            <a:ext cx="18285714" cy="1670618"/>
            <a:chOff x="0" y="3472240"/>
            <a:chExt cx="18285714" cy="16706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72240"/>
              <a:ext cx="18285714" cy="16706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85430"/>
            <a:ext cx="18285714" cy="1786810"/>
            <a:chOff x="0" y="1685430"/>
            <a:chExt cx="18285714" cy="17868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430"/>
              <a:ext cx="18285714" cy="178681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52575" y="7162048"/>
            <a:ext cx="21786817" cy="145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500" dirty="0" smtClean="0">
                <a:solidFill>
                  <a:srgbClr val="242424"/>
                </a:solidFill>
                <a:latin typeface="THELuxGoB" pitchFamily="34" charset="0"/>
                <a:cs typeface="THELuxGoB" pitchFamily="34" charset="0"/>
              </a:rPr>
              <a:t>04. 프로젝트 수행 결과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57143" y="8470609"/>
            <a:ext cx="18394831" cy="14286"/>
            <a:chOff x="-57143" y="8470609"/>
            <a:chExt cx="18394831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7143" y="8470609"/>
              <a:ext cx="18394831" cy="1428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981514" y="7431171"/>
            <a:ext cx="10260429" cy="624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발표자 : 소병수 / 장대건 / 이진곤 / 서정빈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52575" y="5492114"/>
            <a:ext cx="10893408" cy="14691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500" dirty="0" smtClean="0">
                <a:solidFill>
                  <a:srgbClr val="242424"/>
                </a:solidFill>
                <a:latin typeface="THELuxGoB" pitchFamily="34" charset="0"/>
                <a:cs typeface="THELuxGoB" pitchFamily="34" charset="0"/>
              </a:rPr>
              <a:t>03. 프로젝트 수행 절차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-57143" y="6800676"/>
            <a:ext cx="18394831" cy="14286"/>
            <a:chOff x="-57143" y="6800676"/>
            <a:chExt cx="18394831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143" y="6800676"/>
              <a:ext cx="18394831" cy="1428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981514" y="5770076"/>
            <a:ext cx="8960458" cy="624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발표자 : 박준호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52575" y="3822181"/>
            <a:ext cx="14238117" cy="145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500" dirty="0" smtClean="0">
                <a:solidFill>
                  <a:srgbClr val="242424"/>
                </a:solidFill>
                <a:latin typeface="THELuxGoB" pitchFamily="34" charset="0"/>
                <a:cs typeface="THELuxGoB" pitchFamily="34" charset="0"/>
              </a:rPr>
              <a:t>02. 팀 구성원 역할 소개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-57143" y="5130744"/>
            <a:ext cx="18394831" cy="14286"/>
            <a:chOff x="-57143" y="5130744"/>
            <a:chExt cx="18394831" cy="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7143" y="5130744"/>
              <a:ext cx="18394831" cy="1428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981514" y="4155514"/>
            <a:ext cx="8960458" cy="624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발표자 : 박준호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652575" y="2152248"/>
            <a:ext cx="14238117" cy="14775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500" dirty="0" smtClean="0">
                <a:solidFill>
                  <a:srgbClr val="000000"/>
                </a:solidFill>
                <a:latin typeface="THELuxGoB" pitchFamily="34" charset="0"/>
                <a:cs typeface="THELuxGoB" pitchFamily="34" charset="0"/>
              </a:rPr>
              <a:t>01. 프로젝트 개요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-57143" y="3460809"/>
            <a:ext cx="18394831" cy="14286"/>
            <a:chOff x="-57143" y="3460809"/>
            <a:chExt cx="18394831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143" y="3460809"/>
              <a:ext cx="18394831" cy="142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914848" y="2485581"/>
            <a:ext cx="11450551" cy="624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발표자 : 박준호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652575" y="552104"/>
            <a:ext cx="10427763" cy="14647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CONTENTS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8474568"/>
            <a:ext cx="18285714" cy="1670618"/>
            <a:chOff x="0" y="8474568"/>
            <a:chExt cx="18285714" cy="167061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8474568"/>
              <a:ext cx="18285714" cy="167061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52575" y="8832667"/>
            <a:ext cx="21786817" cy="14691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500" dirty="0" smtClean="0">
                <a:solidFill>
                  <a:srgbClr val="242424"/>
                </a:solidFill>
                <a:latin typeface="THELuxGoB" pitchFamily="34" charset="0"/>
                <a:cs typeface="THELuxGoB" pitchFamily="34" charset="0"/>
              </a:rPr>
              <a:t>05. 자체 평가 의견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7981514" y="9101789"/>
            <a:ext cx="10260429" cy="624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발표자 : 소병수 / 장대건 / 이진곤 / 서정빈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01. 프로젝트 개요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84199" y="9455229"/>
            <a:ext cx="3692961" cy="5157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bfd1bf"/>
                </a:solidFill>
                <a:latin typeface="SANGJU Gotgam" pitchFamily="34" charset="0"/>
                <a:cs typeface="SANGJU Gotgam" pitchFamily="34" charset="0"/>
              </a:rPr>
              <a:t>miricomm.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173625" y="4418335"/>
            <a:ext cx="13938465" cy="21735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9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사회적 상호작용과 인간관계를 형성하는데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9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중요한 역할을 합니다.</a:t>
            </a:r>
          </a:p>
          <a:p>
            <a:pPr algn="ctr"/>
            <a:r>
              <a:rPr lang="en-US" sz="39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/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8626890" y="9579038"/>
            <a:ext cx="9066631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9a489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02. 팀 구성원 역할 소개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57143" y="1896457"/>
            <a:ext cx="18342858" cy="8389257"/>
            <a:chOff x="-57143" y="1896457"/>
            <a:chExt cx="18342858" cy="83892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43" y="1896457"/>
              <a:ext cx="18342858" cy="838925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4199" y="9455229"/>
            <a:ext cx="3692961" cy="5157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bfd1bf"/>
                </a:solidFill>
                <a:latin typeface="SANGJU Gotgam" pitchFamily="34" charset="0"/>
                <a:cs typeface="SANGJU Gotgam" pitchFamily="34" charset="0"/>
              </a:rPr>
              <a:t>miricomm.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626890" y="9579038"/>
            <a:ext cx="9066631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9a489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544" y="2014324"/>
            <a:ext cx="19885565" cy="6023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대화를 할 때는 상대방을 존중하며, 상대방의 입장에서 생각하며 대화를 진행하는 것이 중요합니다.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52575" y="552104"/>
            <a:ext cx="2109953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03. 프로젝트 수행 절차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97724" y="3923810"/>
          <a:ext cx="16890266" cy="46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053"/>
                <a:gridCol w="3378053"/>
                <a:gridCol w="3378053"/>
                <a:gridCol w="3378053"/>
                <a:gridCol w="3378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01
요구사항 분석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02
개념적 설계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03
논리적 설계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04
물리적 설계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05
웹 연동을 위한 준비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회의를 통해 각자의 의견을 자유롭게 어쩌구 했다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회의 결과를 톧로 개념적 설계르 ㄹ따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ERD를 이용하여 데이터 베이스 스키마를 설계했다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각저 설계한 ERD를 바탕으로 ORACLE SQL DEVELOPER를 이용하여 ㅓ테이블 구조를 설계해따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설계한 데이터를 연동해 웹 페이지를 만들기 위해 준비해ㄸ ㅏ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4199" y="9455229"/>
            <a:ext cx="3692961" cy="5157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bfd1bf"/>
                </a:solidFill>
                <a:latin typeface="SANGJU Gotgam" pitchFamily="34" charset="0"/>
                <a:cs typeface="SANGJU Gotgam" pitchFamily="34" charset="0"/>
              </a:rPr>
              <a:t>miricomm.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626890" y="9579038"/>
            <a:ext cx="9066631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9a489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430"/>
            <a:ext cx="6514286" cy="8600284"/>
            <a:chOff x="0" y="1685430"/>
            <a:chExt cx="6514286" cy="86002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430"/>
              <a:ext cx="6514286" cy="860028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84199" y="9455229"/>
            <a:ext cx="3692961" cy="5157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bfd1bf"/>
                </a:solidFill>
                <a:latin typeface="SANGJU Gotgam" pitchFamily="34" charset="0"/>
                <a:cs typeface="SANGJU Gotgam" pitchFamily="34" charset="0"/>
              </a:rPr>
              <a:t>miricomm.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514286" y="1676190"/>
          <a:ext cx="11771429" cy="859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93"/>
                <a:gridCol w="249844"/>
                <a:gridCol w="96392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일상 대화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242424"/>
                          </a:solidFill>
                        </a:rPr>
                        <a:t>일상 대화일상적인 주제를 나누는 대화로서, 일상적인 정보나 소식을 나누거나 
감정을 표현하는 것을 목적으로 합니다.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학술 대화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242424"/>
                          </a:solidFill>
                        </a:rPr>
                        <a:t>학문적인 주제를 다루는 대화로서, 연구 결과나 학문적인 이론 등에 대해 논의하거나 
아이디어를 교환합니다.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비즈니스 대화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242424"/>
                          </a:solidFill>
                        </a:rPr>
                        <a:t>비즈니스 관련 주제를 다루는 대화로서, 업무에 관련된 정보나 계획을 논의하거나 
협상을 위한 대화를 합니다.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게임 대화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242424"/>
                          </a:solidFill>
                        </a:rPr>
                        <a:t>오감을 자극하는 게임을 통해 상대방과 대화를 나누면서 
친밀감을 형성하는 것을 목적으로 합니다.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89A48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상담 대화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242424"/>
                          </a:solidFill>
                        </a:rPr>
                        <a:t>문제 해결을 위해 전문가나 상담자와 진행하는 대화로서, 상대방의 고민이나 문제를 듣고 
해결 방안을 제시하는 것을 목적으로 합니다.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5309" y="9073793"/>
            <a:ext cx="9066631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200" dirty="0" smtClean="0">
                <a:solidFill>
                  <a:srgbClr val="89a489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52575" y="304742"/>
            <a:ext cx="7311571" cy="8142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787878"/>
                </a:solidFill>
                <a:latin typeface="THELuxGoM" pitchFamily="34" charset="0"/>
                <a:cs typeface="THELuxGoM" pitchFamily="34" charset="0"/>
              </a:rPr>
              <a:t>[SUBJECT] - NAME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430"/>
            <a:ext cx="11771429" cy="8600284"/>
            <a:chOff x="0" y="1685430"/>
            <a:chExt cx="11771429" cy="86002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430"/>
              <a:ext cx="11771429" cy="860028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242424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52575" y="304742"/>
            <a:ext cx="7311571" cy="8142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787878"/>
                </a:solidFill>
                <a:latin typeface="THELuxGoM" pitchFamily="34" charset="0"/>
                <a:cs typeface="THELuxGoM" pitchFamily="34" charset="0"/>
              </a:rPr>
              <a:t>[SUBJECT] - NAME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0" y="1685430"/>
          <a:ext cx="11771429" cy="867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378"/>
                <a:gridCol w="920705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   01   집중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89A489"/>
                          </a:solidFill>
                        </a:rPr>
                        <a:t>    대화 상대방이 이야기하는 내용에 집중하세요. 상대방의 말을 끊거나, 
    다른 일을 하면서 대화하는 것은 적극적 청취에 방해됩니다.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   02   확실한 이해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89A489"/>
                          </a:solidFill>
                        </a:rPr>
                        <a:t>    상대방이 이야기하는 내용을 정확하게 이해하기 위해, 그 내용을 요약하거나, 
    상대방이 말한 내용에 대해 질문을 해보세요.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   03   비언어적 신호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89A489"/>
                          </a:solidFill>
                        </a:rPr>
                        <a:t>    대화 상대방이 이야기하는 내용에 대해 관심을 가지고 있음을 나타내는 신호를 보내세요. 
    눈을 마주치며, 몸을 앞으로 기울이는 등의 동작을 통해 적극적 청취의 의지를 보여주세요.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   04   요약과 재확인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89A489"/>
                          </a:solidFill>
                        </a:rPr>
                        <a:t>    상대방이 이야기한 내용을 요약하고, 이해한 내용이 맞는지 확인하세요. 
    그리고 상대방의 질문에 적극적으로 대답해주세요.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   05   비판과 평가 자제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89A489"/>
                          </a:solidFill>
                        </a:rPr>
                        <a:t>    대화 상대방의 말에 대해 비판하거나 평가하는 것은 적극적 청취에 방해됩니다. 
    대화 상대방의 의견이나 감정을 존중하고 수용하는 태도를 유지하세요.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</a:tbl>
          </a:graphicData>
        </a:graphic>
      </p:graphicFrame>
      <p:grpSp>
        <p:nvGrpSpPr>
          <p:cNvPr id="1002" name="그룹 1002"/>
          <p:cNvGrpSpPr/>
          <p:nvPr/>
        </p:nvGrpSpPr>
        <p:grpSpPr>
          <a:xfrm>
            <a:off x="11761905" y="1685430"/>
            <a:ext cx="6514286" cy="4300142"/>
            <a:chOff x="11761905" y="1685430"/>
            <a:chExt cx="6514286" cy="43001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1905" y="1685430"/>
              <a:ext cx="6514286" cy="43001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61905" y="5985572"/>
            <a:ext cx="6514286" cy="4300142"/>
            <a:chOff x="11761905" y="5985572"/>
            <a:chExt cx="6514286" cy="43001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1905" y="5985572"/>
              <a:ext cx="6514286" cy="430014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626890" y="9579038"/>
            <a:ext cx="9066631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2109953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561905"/>
            <a:ext cx="18285714" cy="4742857"/>
            <a:chOff x="0" y="5561905"/>
            <a:chExt cx="18285714" cy="47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561905"/>
              <a:ext cx="18285714" cy="4742857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971429" y="2095238"/>
          <a:ext cx="6704762" cy="18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수동적 대화 스타일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상대방의 의견에 동의하며 자신의 의견을 표현하지 않는 스타일로 
   대화 상대방과 관계에서 거리를 두는 결과를 가져올 수 있습니다.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971429" y="4012698"/>
          <a:ext cx="6704762" cy="18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공격적 대화 스타일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자신의 의견을 강제적으로 주장하며, 대화 상대방을 비판하거나 
   공격하는 경향으로 대화에서 충돌이 발생할 수 있습니다.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FD1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965391" y="5930159"/>
          <a:ext cx="6704762" cy="18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적극적 대화 스타일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의견을 경청하고 이해하며, 자신의 의견을 표현하는 스타일로, 
   대화 상대방과 공감하며 서로의 관점을 이해 할 수 있습니다.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968819" y="7847619"/>
          <a:ext cx="6704762" cy="18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협력적 대화 스타일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BFD1BF"/>
                          </a:solidFill>
                        </a:rPr>
                        <a:t>   관계와 대화 결과 모두를 고려하는 방식으로, 대화 상대방의 의견을 
   존중하면서도 자신의 의견을 표현하는데 적극적인 방식입니다.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73101" y="9187135"/>
            <a:ext cx="9066631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200" dirty="0" smtClean="0">
                <a:solidFill>
                  <a:srgbClr val="89a489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52575" y="304742"/>
            <a:ext cx="7311571" cy="8142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787878"/>
                </a:solidFill>
                <a:latin typeface="THELuxGoM" pitchFamily="34" charset="0"/>
                <a:cs typeface="THELuxGoM" pitchFamily="34" charset="0"/>
              </a:rPr>
              <a:t>[SUBJECT] - NAME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0" y="2095238"/>
            <a:ext cx="10971429" cy="7600000"/>
            <a:chOff x="0" y="2095238"/>
            <a:chExt cx="10971429" cy="7600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95238"/>
              <a:ext cx="10971429" cy="76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85714"/>
            <a:ext cx="18285714" cy="7400000"/>
            <a:chOff x="0" y="2885714"/>
            <a:chExt cx="18285714" cy="74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85714"/>
              <a:ext cx="18285714" cy="74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2885714"/>
            <a:ext cx="9142857" cy="3700000"/>
            <a:chOff x="9142857" y="2885714"/>
            <a:chExt cx="9142857" cy="370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2885714"/>
              <a:ext cx="9142857" cy="37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885714"/>
            <a:ext cx="9142857" cy="3700000"/>
            <a:chOff x="0" y="2885714"/>
            <a:chExt cx="9142857" cy="370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85714"/>
              <a:ext cx="9142857" cy="3700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6578571"/>
            <a:ext cx="9142857" cy="3700000"/>
            <a:chOff x="0" y="6578571"/>
            <a:chExt cx="9142857" cy="3700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578571"/>
              <a:ext cx="9142857" cy="37000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33544" y="2014324"/>
            <a:ext cx="15355042" cy="6023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상대방이 이야기하는 내용에 집중하고 이해하기 위해 노력하는 것입니다. 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-1289372" y="4507143"/>
            <a:ext cx="11721600" cy="6857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대화의 효과를 높이기 위해서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939200" y="4507143"/>
            <a:ext cx="11721600" cy="6857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대화 상대방의 마음을 열어주기 위해서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-1651276" y="8200000"/>
            <a:ext cx="11721600" cy="6857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대화 상대방의 신뢰를 얻기 위해서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137885" y="6580952"/>
            <a:ext cx="9142857" cy="3700000"/>
            <a:chOff x="9137885" y="6580952"/>
            <a:chExt cx="9142857" cy="37000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7885" y="6580952"/>
              <a:ext cx="9142857" cy="37000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015390" y="8200000"/>
            <a:ext cx="11721600" cy="6857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대화 상대방의 문제 해결을 돕기 위해서</a:t>
            </a:r>
          </a:p>
          <a:p>
            <a:pPr algn="ctr"/>
            <a:r>
              <a:rPr lang="en-US" sz="2600" dirty="0" smtClean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/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242424"/>
                </a:solidFill>
                <a:latin typeface="THELuxGoEB" pitchFamily="34" charset="0"/>
                <a:cs typeface="THELuxGoEB" pitchFamily="34" charset="0"/>
              </a:rPr>
              <a:t>05. 자체 평가 의견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740562" y="1133057"/>
            <a:ext cx="8960458" cy="7999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242424"/>
                </a:solidFill>
                <a:latin typeface="THELuxGoM" pitchFamily="34" charset="0"/>
                <a:cs typeface="THELuxGoM" pitchFamily="34" charset="0"/>
              </a:rPr>
              <a:t>적극적 청취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33165" y="6582504"/>
            <a:ext cx="5525784" cy="14286"/>
            <a:chOff x="6133165" y="6582504"/>
            <a:chExt cx="5525784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520000">
              <a:off x="6133165" y="6582504"/>
              <a:ext cx="5525784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42525" y="6557504"/>
            <a:ext cx="5433018" cy="14286"/>
            <a:chOff x="6242525" y="6557504"/>
            <a:chExt cx="5433018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520000">
              <a:off x="6242525" y="6557504"/>
              <a:ext cx="5433018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66496" y="4589035"/>
            <a:ext cx="3993359" cy="3993359"/>
            <a:chOff x="7166496" y="4589035"/>
            <a:chExt cx="3993359" cy="399335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6496" y="4589035"/>
              <a:ext cx="3993359" cy="399335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168156" y="6777243"/>
            <a:ext cx="5990038" cy="14353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적극적 청취를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800" dirty="0" smtClean="0">
                <a:solidFill>
                  <a:srgbClr val="242424"/>
                </a:solidFill>
                <a:latin typeface="THELuxGoR" pitchFamily="34" charset="0"/>
                <a:cs typeface="THELuxGoR" pitchFamily="34" charset="0"/>
              </a:rPr>
              <a:t>해야하는 </a:t>
            </a:r>
            <a:r>
              <a:rPr lang="en-US" sz="2800" dirty="0" smtClean="0">
                <a:solidFill>
                  <a:srgbClr val="242424"/>
                </a:solidFill>
                <a:latin typeface="THELuxGoB" pitchFamily="34" charset="0"/>
                <a:cs typeface="THELuxGoB" pitchFamily="34" charset="0"/>
              </a:rPr>
              <a:t>이유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8236988" y="4964286"/>
            <a:ext cx="1852374" cy="1852374"/>
            <a:chOff x="8236988" y="4964286"/>
            <a:chExt cx="1852374" cy="185237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6988" y="4964286"/>
              <a:ext cx="1852374" cy="18523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42857" y="4464286"/>
            <a:ext cx="4462115" cy="500000"/>
            <a:chOff x="2342857" y="4464286"/>
            <a:chExt cx="4462115" cy="5000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2857" y="4464286"/>
              <a:ext cx="4462115" cy="5000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55953" y="4464286"/>
            <a:ext cx="5710714" cy="500000"/>
            <a:chOff x="10955953" y="4464286"/>
            <a:chExt cx="5710714" cy="50000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55953" y="4464286"/>
              <a:ext cx="5710714" cy="5000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955953" y="8180952"/>
            <a:ext cx="5882143" cy="500000"/>
            <a:chOff x="10955953" y="8180952"/>
            <a:chExt cx="5882143" cy="50000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55953" y="8180952"/>
              <a:ext cx="5882143" cy="500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38095" y="8180952"/>
            <a:ext cx="5164736" cy="500000"/>
            <a:chOff x="1638095" y="8180952"/>
            <a:chExt cx="5164736" cy="50000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8095" y="8180952"/>
              <a:ext cx="5164736" cy="500000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84199" y="9455229"/>
            <a:ext cx="3692961" cy="5157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bfd1bf"/>
                </a:solidFill>
                <a:latin typeface="SANGJU Gotgam" pitchFamily="34" charset="0"/>
                <a:cs typeface="SANGJU Gotgam" pitchFamily="34" charset="0"/>
              </a:rPr>
              <a:t>miricomm.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8626890" y="9579038"/>
            <a:ext cx="9066631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9a489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652575" y="304742"/>
            <a:ext cx="7311571" cy="8142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787878"/>
                </a:solidFill>
                <a:latin typeface="THELuxGoM" pitchFamily="34" charset="0"/>
                <a:cs typeface="THELuxGoM" pitchFamily="34" charset="0"/>
              </a:rPr>
              <a:t>[SUBJECT] - NAME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2023-04-06T11:19:16Z</dcterms:created>
  <dcterms:modified xsi:type="dcterms:W3CDTF">2023-04-06T11:19:16Z</dcterms:modified>
</cp:coreProperties>
</file>