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g783e3857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83e3857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g783e38578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83e38578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783e38578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83e38578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783e38578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83e38578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83e38578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83e38578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783e38578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83e38578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uGx8XYNMfAafaCaJ19Ds_6xZjubIpoeI/view?usp=shar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Big Mountain Resort </a:t>
            </a:r>
            <a:r>
              <a:rPr lang="en">
                <a:latin typeface="Cambria"/>
                <a:ea typeface="Cambria"/>
                <a:cs typeface="Cambria"/>
                <a:sym typeface="Cambria"/>
              </a:rPr>
              <a:t>Profitability</a:t>
            </a:r>
            <a:r>
              <a:rPr lang="en">
                <a:latin typeface="Cambria"/>
                <a:ea typeface="Cambria"/>
                <a:cs typeface="Cambria"/>
                <a:sym typeface="Cambria"/>
              </a:rPr>
              <a:t> Analysis</a:t>
            </a:r>
            <a:endParaRPr>
              <a:latin typeface="Cambria"/>
              <a:ea typeface="Cambria"/>
              <a:cs typeface="Cambria"/>
              <a:sym typeface="Cambria"/>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latin typeface="Cambria"/>
              <a:ea typeface="Cambria"/>
              <a:cs typeface="Cambria"/>
              <a:sym typeface="Cambria"/>
            </a:endParaRPr>
          </a:p>
          <a:p>
            <a:pPr indent="0" lvl="0" marL="0" rtl="0" algn="ctr">
              <a:spcBef>
                <a:spcPts val="0"/>
              </a:spcBef>
              <a:spcAft>
                <a:spcPts val="0"/>
              </a:spcAft>
              <a:buNone/>
            </a:pPr>
            <a:r>
              <a:rPr lang="en" sz="2000">
                <a:latin typeface="Cambria"/>
                <a:ea typeface="Cambria"/>
                <a:cs typeface="Cambria"/>
                <a:sym typeface="Cambria"/>
              </a:rPr>
              <a:t>By Jameson Wang</a:t>
            </a:r>
            <a:endParaRPr sz="2000">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b="1" lang="en" sz="3000">
                <a:solidFill>
                  <a:srgbClr val="333333"/>
                </a:solidFill>
                <a:latin typeface="Cambria"/>
                <a:ea typeface="Cambria"/>
                <a:cs typeface="Cambria"/>
                <a:sym typeface="Cambria"/>
              </a:rPr>
              <a:t>Background</a:t>
            </a:r>
            <a:r>
              <a:rPr b="1" lang="en" sz="3000">
                <a:solidFill>
                  <a:srgbClr val="333333"/>
                </a:solidFill>
                <a:latin typeface="Cambria"/>
                <a:ea typeface="Cambria"/>
                <a:cs typeface="Cambria"/>
                <a:sym typeface="Cambria"/>
              </a:rPr>
              <a:t> </a:t>
            </a:r>
            <a:endParaRPr sz="4600">
              <a:latin typeface="Cambria"/>
              <a:ea typeface="Cambria"/>
              <a:cs typeface="Cambria"/>
              <a:sym typeface="Cambria"/>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solidFill>
                <a:schemeClr val="dk1"/>
              </a:solidFill>
              <a:latin typeface="Cambria"/>
              <a:ea typeface="Cambria"/>
              <a:cs typeface="Cambria"/>
              <a:sym typeface="Cambria"/>
            </a:endParaRPr>
          </a:p>
          <a:p>
            <a:pPr indent="-330200" lvl="0" marL="457200" rtl="0" algn="l">
              <a:spcBef>
                <a:spcPts val="0"/>
              </a:spcBef>
              <a:spcAft>
                <a:spcPts val="0"/>
              </a:spcAft>
              <a:buClr>
                <a:srgbClr val="333333"/>
              </a:buClr>
              <a:buSzPts val="1600"/>
              <a:buFont typeface="Cambria"/>
              <a:buChar char="●"/>
            </a:pPr>
            <a:r>
              <a:rPr b="1" lang="en" sz="1600">
                <a:solidFill>
                  <a:srgbClr val="333333"/>
                </a:solidFill>
                <a:latin typeface="Cambria"/>
                <a:ea typeface="Cambria"/>
                <a:cs typeface="Cambria"/>
                <a:sym typeface="Cambria"/>
              </a:rPr>
              <a:t>Problem Context </a:t>
            </a:r>
            <a:endParaRPr sz="1600">
              <a:solidFill>
                <a:schemeClr val="dk1"/>
              </a:solidFill>
              <a:latin typeface="Cambria"/>
              <a:ea typeface="Cambria"/>
              <a:cs typeface="Cambria"/>
              <a:sym typeface="Cambria"/>
            </a:endParaRPr>
          </a:p>
          <a:p>
            <a:pPr indent="0" lvl="0" marL="0" rtl="0" algn="l">
              <a:spcBef>
                <a:spcPts val="800"/>
              </a:spcBef>
              <a:spcAft>
                <a:spcPts val="0"/>
              </a:spcAft>
              <a:buClr>
                <a:schemeClr val="dk1"/>
              </a:buClr>
              <a:buSzPts val="1100"/>
              <a:buFont typeface="Arial"/>
              <a:buNone/>
            </a:pPr>
            <a:r>
              <a:rPr lang="en" sz="1400">
                <a:solidFill>
                  <a:schemeClr val="dk1"/>
                </a:solidFill>
                <a:latin typeface="Cambria"/>
                <a:ea typeface="Cambria"/>
                <a:cs typeface="Cambria"/>
                <a:sym typeface="Cambria"/>
              </a:rPr>
              <a:t>Big Mountain Resort has recently installed an additional chair lift to help increase the distribution of visitors across the mountain. This additional chair increases their operating costs by $1,540,000 this season.  The business is eager to get your recommendations on recouping the increased operating costs from the new chair this season.</a:t>
            </a:r>
            <a:endParaRPr sz="1400">
              <a:solidFill>
                <a:schemeClr val="dk1"/>
              </a:solidFill>
              <a:latin typeface="Cambria"/>
              <a:ea typeface="Cambria"/>
              <a:cs typeface="Cambria"/>
              <a:sym typeface="Cambria"/>
            </a:endParaRPr>
          </a:p>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184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b="1" lang="en" sz="3000">
                <a:solidFill>
                  <a:srgbClr val="333333"/>
                </a:solidFill>
                <a:latin typeface="Roboto"/>
                <a:ea typeface="Roboto"/>
                <a:cs typeface="Roboto"/>
                <a:sym typeface="Roboto"/>
              </a:rPr>
              <a:t>Criteria and Goal</a:t>
            </a:r>
            <a:endParaRPr sz="4600"/>
          </a:p>
        </p:txBody>
      </p:sp>
      <p:sp>
        <p:nvSpPr>
          <p:cNvPr id="67" name="Google Shape;67;p15"/>
          <p:cNvSpPr txBox="1"/>
          <p:nvPr>
            <p:ph idx="1" type="body"/>
          </p:nvPr>
        </p:nvSpPr>
        <p:spPr>
          <a:xfrm>
            <a:off x="311700" y="1089200"/>
            <a:ext cx="8520600" cy="40542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rgbClr val="333333"/>
              </a:buClr>
              <a:buSzPts val="1600"/>
              <a:buFont typeface="Cambria"/>
              <a:buChar char="●"/>
            </a:pPr>
            <a:r>
              <a:rPr b="1" lang="en" sz="1600">
                <a:solidFill>
                  <a:srgbClr val="333333"/>
                </a:solidFill>
                <a:latin typeface="Cambria"/>
                <a:ea typeface="Cambria"/>
                <a:cs typeface="Cambria"/>
                <a:sym typeface="Cambria"/>
              </a:rPr>
              <a:t>Criteria for a successful solution</a:t>
            </a:r>
            <a:endParaRPr sz="1600">
              <a:solidFill>
                <a:schemeClr val="dk1"/>
              </a:solidFill>
              <a:latin typeface="Cambria"/>
              <a:ea typeface="Cambria"/>
              <a:cs typeface="Cambria"/>
              <a:sym typeface="Cambria"/>
            </a:endParaRPr>
          </a:p>
          <a:p>
            <a:pPr indent="0" lvl="0" marL="0" rtl="0" algn="l">
              <a:spcBef>
                <a:spcPts val="800"/>
              </a:spcBef>
              <a:spcAft>
                <a:spcPts val="0"/>
              </a:spcAft>
              <a:buNone/>
            </a:pPr>
            <a:r>
              <a:rPr lang="en" sz="1400">
                <a:solidFill>
                  <a:schemeClr val="dk1"/>
                </a:solidFill>
                <a:latin typeface="Cambria"/>
                <a:ea typeface="Cambria"/>
                <a:cs typeface="Cambria"/>
                <a:sym typeface="Cambria"/>
              </a:rPr>
              <a:t>Goal:  Keep the business profit margin is 9.2%</a:t>
            </a:r>
            <a:endParaRPr sz="1400">
              <a:solidFill>
                <a:schemeClr val="dk1"/>
              </a:solidFill>
              <a:latin typeface="Cambria"/>
              <a:ea typeface="Cambria"/>
              <a:cs typeface="Cambria"/>
              <a:sym typeface="Cambria"/>
            </a:endParaRPr>
          </a:p>
          <a:p>
            <a:pPr indent="0" lvl="0" marL="0" rtl="0" algn="l">
              <a:spcBef>
                <a:spcPts val="0"/>
              </a:spcBef>
              <a:spcAft>
                <a:spcPts val="0"/>
              </a:spcAft>
              <a:buNone/>
            </a:pPr>
            <a:r>
              <a:t/>
            </a:r>
            <a:endParaRPr sz="1400">
              <a:solidFill>
                <a:schemeClr val="dk1"/>
              </a:solidFill>
              <a:latin typeface="Cambria"/>
              <a:ea typeface="Cambria"/>
              <a:cs typeface="Cambria"/>
              <a:sym typeface="Cambria"/>
            </a:endParaRPr>
          </a:p>
          <a:p>
            <a:pPr indent="-330200" lvl="0" marL="457200" rtl="0" algn="l">
              <a:spcBef>
                <a:spcPts val="0"/>
              </a:spcBef>
              <a:spcAft>
                <a:spcPts val="0"/>
              </a:spcAft>
              <a:buClr>
                <a:srgbClr val="333333"/>
              </a:buClr>
              <a:buSzPts val="1600"/>
              <a:buFont typeface="Cambria"/>
              <a:buChar char="●"/>
            </a:pPr>
            <a:r>
              <a:rPr b="1" lang="en" sz="1600">
                <a:solidFill>
                  <a:srgbClr val="333333"/>
                </a:solidFill>
                <a:latin typeface="Cambria"/>
                <a:ea typeface="Cambria"/>
                <a:cs typeface="Cambria"/>
                <a:sym typeface="Cambria"/>
              </a:rPr>
              <a:t>Scope of the solution space</a:t>
            </a:r>
            <a:endParaRPr sz="1600">
              <a:solidFill>
                <a:schemeClr val="dk1"/>
              </a:solidFill>
              <a:latin typeface="Cambria"/>
              <a:ea typeface="Cambria"/>
              <a:cs typeface="Cambria"/>
              <a:sym typeface="Cambria"/>
            </a:endParaRPr>
          </a:p>
          <a:p>
            <a:pPr indent="0" lvl="0" marL="0" rtl="0" algn="l">
              <a:spcBef>
                <a:spcPts val="800"/>
              </a:spcBef>
              <a:spcAft>
                <a:spcPts val="0"/>
              </a:spcAft>
              <a:buNone/>
            </a:pPr>
            <a:r>
              <a:rPr lang="en" sz="1400">
                <a:solidFill>
                  <a:schemeClr val="dk1"/>
                </a:solidFill>
                <a:latin typeface="Cambria"/>
                <a:ea typeface="Cambria"/>
                <a:cs typeface="Cambria"/>
                <a:sym typeface="Cambria"/>
              </a:rPr>
              <a:t>Use the resource of the resort to keep the business profit margin 9.2%.</a:t>
            </a:r>
            <a:endParaRPr sz="1400">
              <a:solidFill>
                <a:schemeClr val="dk1"/>
              </a:solidFill>
              <a:latin typeface="Cambria"/>
              <a:ea typeface="Cambria"/>
              <a:cs typeface="Cambria"/>
              <a:sym typeface="Cambria"/>
            </a:endParaRPr>
          </a:p>
          <a:p>
            <a:pPr indent="0" lvl="0" marL="0" rtl="0" algn="l">
              <a:spcBef>
                <a:spcPts val="0"/>
              </a:spcBef>
              <a:spcAft>
                <a:spcPts val="0"/>
              </a:spcAft>
              <a:buNone/>
            </a:pPr>
            <a:r>
              <a:t/>
            </a:r>
            <a:endParaRPr sz="1600">
              <a:solidFill>
                <a:schemeClr val="dk1"/>
              </a:solidFill>
              <a:latin typeface="Cambria"/>
              <a:ea typeface="Cambria"/>
              <a:cs typeface="Cambria"/>
              <a:sym typeface="Cambria"/>
            </a:endParaRPr>
          </a:p>
          <a:p>
            <a:pPr indent="-330200" lvl="0" marL="457200" rtl="0" algn="l">
              <a:spcBef>
                <a:spcPts val="0"/>
              </a:spcBef>
              <a:spcAft>
                <a:spcPts val="0"/>
              </a:spcAft>
              <a:buClr>
                <a:srgbClr val="333333"/>
              </a:buClr>
              <a:buSzPts val="1600"/>
              <a:buFont typeface="Cambria"/>
              <a:buChar char="●"/>
            </a:pPr>
            <a:r>
              <a:rPr b="1" lang="en" sz="1600">
                <a:solidFill>
                  <a:srgbClr val="333333"/>
                </a:solidFill>
                <a:latin typeface="Cambria"/>
                <a:ea typeface="Cambria"/>
                <a:cs typeface="Cambria"/>
                <a:sym typeface="Cambria"/>
              </a:rPr>
              <a:t>Constraints within the solution space</a:t>
            </a:r>
            <a:endParaRPr b="1" sz="1600">
              <a:solidFill>
                <a:srgbClr val="333333"/>
              </a:solidFill>
              <a:latin typeface="Cambria"/>
              <a:ea typeface="Cambria"/>
              <a:cs typeface="Cambria"/>
              <a:sym typeface="Cambria"/>
            </a:endParaRPr>
          </a:p>
          <a:p>
            <a:pPr indent="0" lvl="0" marL="0" rtl="0" algn="l">
              <a:spcBef>
                <a:spcPts val="800"/>
              </a:spcBef>
              <a:spcAft>
                <a:spcPts val="0"/>
              </a:spcAft>
              <a:buNone/>
            </a:pPr>
            <a:r>
              <a:rPr lang="en" sz="1400">
                <a:solidFill>
                  <a:srgbClr val="333333"/>
                </a:solidFill>
                <a:latin typeface="Cambria"/>
                <a:ea typeface="Cambria"/>
                <a:cs typeface="Cambria"/>
                <a:sym typeface="Cambria"/>
              </a:rPr>
              <a:t>The number of the tourists and the capacity of the resort.</a:t>
            </a:r>
            <a:endParaRPr sz="1400">
              <a:solidFill>
                <a:srgbClr val="333333"/>
              </a:solidFill>
              <a:latin typeface="Cambria"/>
              <a:ea typeface="Cambria"/>
              <a:cs typeface="Cambria"/>
              <a:sym typeface="Cambria"/>
            </a:endParaRPr>
          </a:p>
          <a:p>
            <a:pPr indent="-330200" lvl="0" marL="457200" rtl="0" algn="l">
              <a:spcBef>
                <a:spcPts val="800"/>
              </a:spcBef>
              <a:spcAft>
                <a:spcPts val="0"/>
              </a:spcAft>
              <a:buClr>
                <a:srgbClr val="333333"/>
              </a:buClr>
              <a:buSzPts val="1600"/>
              <a:buFont typeface="Cambria"/>
              <a:buChar char="●"/>
            </a:pPr>
            <a:r>
              <a:rPr b="1" lang="en" sz="1600">
                <a:solidFill>
                  <a:srgbClr val="333333"/>
                </a:solidFill>
                <a:latin typeface="Cambria"/>
                <a:ea typeface="Cambria"/>
                <a:cs typeface="Cambria"/>
                <a:sym typeface="Cambria"/>
              </a:rPr>
              <a:t>Stakeholders involved</a:t>
            </a:r>
            <a:endParaRPr b="1" sz="1600">
              <a:solidFill>
                <a:srgbClr val="333333"/>
              </a:solidFill>
              <a:latin typeface="Cambria"/>
              <a:ea typeface="Cambria"/>
              <a:cs typeface="Cambria"/>
              <a:sym typeface="Cambria"/>
            </a:endParaRPr>
          </a:p>
          <a:p>
            <a:pPr indent="0" lvl="0" marL="0" rtl="0" algn="l">
              <a:spcBef>
                <a:spcPts val="800"/>
              </a:spcBef>
              <a:spcAft>
                <a:spcPts val="0"/>
              </a:spcAft>
              <a:buNone/>
            </a:pPr>
            <a:r>
              <a:rPr lang="en" sz="1400">
                <a:solidFill>
                  <a:srgbClr val="333333"/>
                </a:solidFill>
                <a:latin typeface="Cambria"/>
                <a:ea typeface="Cambria"/>
                <a:cs typeface="Cambria"/>
                <a:sym typeface="Cambria"/>
              </a:rPr>
              <a:t>Investor and Decision making managers.</a:t>
            </a:r>
            <a:endParaRPr sz="1400">
              <a:solidFill>
                <a:srgbClr val="333333"/>
              </a:solidFill>
              <a:latin typeface="Cambria"/>
              <a:ea typeface="Cambria"/>
              <a:cs typeface="Cambria"/>
              <a:sym typeface="Cambria"/>
            </a:endParaRPr>
          </a:p>
          <a:p>
            <a:pPr indent="-330200" lvl="0" marL="457200" rtl="0" algn="l">
              <a:spcBef>
                <a:spcPts val="800"/>
              </a:spcBef>
              <a:spcAft>
                <a:spcPts val="0"/>
              </a:spcAft>
              <a:buClr>
                <a:srgbClr val="333333"/>
              </a:buClr>
              <a:buSzPts val="1600"/>
              <a:buFont typeface="Cambria"/>
              <a:buChar char="●"/>
            </a:pPr>
            <a:r>
              <a:rPr b="1" lang="en" sz="1600">
                <a:solidFill>
                  <a:srgbClr val="333333"/>
                </a:solidFill>
                <a:latin typeface="Cambria"/>
                <a:ea typeface="Cambria"/>
                <a:cs typeface="Cambria"/>
                <a:sym typeface="Cambria"/>
              </a:rPr>
              <a:t>Data sources required</a:t>
            </a:r>
            <a:endParaRPr b="1" sz="1600">
              <a:solidFill>
                <a:srgbClr val="333333"/>
              </a:solidFill>
              <a:latin typeface="Cambria"/>
              <a:ea typeface="Cambria"/>
              <a:cs typeface="Cambria"/>
              <a:sym typeface="Cambria"/>
            </a:endParaRPr>
          </a:p>
          <a:p>
            <a:pPr indent="0" lvl="0" marL="0" rtl="0" algn="l">
              <a:spcBef>
                <a:spcPts val="800"/>
              </a:spcBef>
              <a:spcAft>
                <a:spcPts val="0"/>
              </a:spcAft>
              <a:buNone/>
            </a:pPr>
            <a:r>
              <a:rPr lang="en" sz="1400">
                <a:solidFill>
                  <a:srgbClr val="333333"/>
                </a:solidFill>
                <a:latin typeface="Cambria"/>
                <a:ea typeface="Cambria"/>
                <a:cs typeface="Cambria"/>
                <a:sym typeface="Cambria"/>
              </a:rPr>
              <a:t>A single CSV file got from the database manager.</a:t>
            </a:r>
            <a:endParaRPr sz="1600">
              <a:solidFill>
                <a:schemeClr val="dk1"/>
              </a:solidFill>
              <a:latin typeface="Cambria"/>
              <a:ea typeface="Cambria"/>
              <a:cs typeface="Cambria"/>
              <a:sym typeface="Cambria"/>
            </a:endParaRPr>
          </a:p>
          <a:p>
            <a:pPr indent="0" lvl="0" marL="0" rtl="0" algn="l">
              <a:spcBef>
                <a:spcPts val="8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3184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b="1" lang="en" sz="3000">
                <a:solidFill>
                  <a:srgbClr val="333333"/>
                </a:solidFill>
                <a:highlight>
                  <a:srgbClr val="FFFFFF"/>
                </a:highlight>
                <a:latin typeface="Cambria"/>
                <a:ea typeface="Cambria"/>
                <a:cs typeface="Cambria"/>
                <a:sym typeface="Cambria"/>
              </a:rPr>
              <a:t>Recommendation</a:t>
            </a:r>
            <a:endParaRPr b="1" sz="3000">
              <a:latin typeface="Cambria"/>
              <a:ea typeface="Cambria"/>
              <a:cs typeface="Cambria"/>
              <a:sym typeface="Cambria"/>
            </a:endParaRPr>
          </a:p>
        </p:txBody>
      </p:sp>
      <p:sp>
        <p:nvSpPr>
          <p:cNvPr id="73" name="Google Shape;73;p16"/>
          <p:cNvSpPr txBox="1"/>
          <p:nvPr>
            <p:ph idx="1" type="body"/>
          </p:nvPr>
        </p:nvSpPr>
        <p:spPr>
          <a:xfrm>
            <a:off x="311700" y="1089200"/>
            <a:ext cx="8520600" cy="405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latin typeface="Cambria"/>
                <a:ea typeface="Cambria"/>
                <a:cs typeface="Cambria"/>
                <a:sym typeface="Cambria"/>
              </a:rPr>
              <a:t>I think we need to think outside the box, the ticket price of the resort is not the only thing we can optimize to increase the revenue to recoupon the operation cost of the new chair. I think we should focus on the volume of the tourist at the resort and the overall tourist experience at the resort.</a:t>
            </a:r>
            <a:endParaRPr sz="1400">
              <a:solidFill>
                <a:schemeClr val="dk1"/>
              </a:solidFill>
              <a:latin typeface="Cambria"/>
              <a:ea typeface="Cambria"/>
              <a:cs typeface="Cambria"/>
              <a:sym typeface="Cambria"/>
            </a:endParaRPr>
          </a:p>
          <a:p>
            <a:pPr indent="0" lvl="0" marL="0" rtl="0" algn="l">
              <a:lnSpc>
                <a:spcPct val="100000"/>
              </a:lnSpc>
              <a:spcBef>
                <a:spcPts val="0"/>
              </a:spcBef>
              <a:spcAft>
                <a:spcPts val="0"/>
              </a:spcAft>
              <a:buNone/>
            </a:pPr>
            <a:r>
              <a:t/>
            </a:r>
            <a:endParaRPr sz="1400">
              <a:solidFill>
                <a:schemeClr val="dk1"/>
              </a:solidFill>
              <a:latin typeface="Cambria"/>
              <a:ea typeface="Cambria"/>
              <a:cs typeface="Cambria"/>
              <a:sym typeface="Cambria"/>
            </a:endParaRPr>
          </a:p>
          <a:p>
            <a:pPr indent="0" lvl="0" marL="0" rtl="0" algn="l">
              <a:lnSpc>
                <a:spcPct val="100000"/>
              </a:lnSpc>
              <a:spcBef>
                <a:spcPts val="0"/>
              </a:spcBef>
              <a:spcAft>
                <a:spcPts val="0"/>
              </a:spcAft>
              <a:buNone/>
            </a:pPr>
            <a:r>
              <a:rPr lang="en" sz="1400">
                <a:solidFill>
                  <a:schemeClr val="dk1"/>
                </a:solidFill>
                <a:latin typeface="Cambria"/>
                <a:ea typeface="Cambria"/>
                <a:cs typeface="Cambria"/>
                <a:sym typeface="Cambria"/>
              </a:rPr>
              <a:t>I believe the profitability of the Big Mountain Resort does not only depend on the attributes of the resort which are described in the data from the data source. It also depends on the ecosystem of the resort and demographic of neighbor states. I also would like to know more about the Big Mountain Resort like how much percentage money earned from the hotel, restaurant, commercial space rent and ski tickets etc. I also would like to know at what capacity the resort park is hosting. Maybe we could work on some ad campaign to attract and host more tourists. Also work on the long run, building a place of interest, tourism ecosystem at Big Mountain Resort village.</a:t>
            </a:r>
            <a:endParaRPr>
              <a:solidFill>
                <a:srgbClr val="333333"/>
              </a:solidFill>
              <a:latin typeface="Cambria"/>
              <a:ea typeface="Cambria"/>
              <a:cs typeface="Cambria"/>
              <a:sym typeface="Cambria"/>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3184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b="1" lang="en" sz="3000">
                <a:solidFill>
                  <a:srgbClr val="333333"/>
                </a:solidFill>
                <a:highlight>
                  <a:srgbClr val="FFFFFF"/>
                </a:highlight>
                <a:latin typeface="Cambria"/>
                <a:ea typeface="Cambria"/>
                <a:cs typeface="Cambria"/>
                <a:sym typeface="Cambria"/>
              </a:rPr>
              <a:t>Key Findings</a:t>
            </a:r>
            <a:endParaRPr b="1" sz="3000">
              <a:latin typeface="Cambria"/>
              <a:ea typeface="Cambria"/>
              <a:cs typeface="Cambria"/>
              <a:sym typeface="Cambria"/>
            </a:endParaRPr>
          </a:p>
        </p:txBody>
      </p:sp>
      <p:sp>
        <p:nvSpPr>
          <p:cNvPr id="79" name="Google Shape;79;p17"/>
          <p:cNvSpPr txBox="1"/>
          <p:nvPr>
            <p:ph idx="1" type="body"/>
          </p:nvPr>
        </p:nvSpPr>
        <p:spPr>
          <a:xfrm>
            <a:off x="311700" y="1089200"/>
            <a:ext cx="8520600" cy="405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ambria"/>
                <a:ea typeface="Cambria"/>
                <a:cs typeface="Cambria"/>
                <a:sym typeface="Cambria"/>
              </a:rPr>
              <a:t>From the 330 resorts data and the linear model we build, we found there is strong correlation between the weekend adult ticket price and vertical drop(Elevation of the summit mountain to the base) and number of terrain parks in the resorts. </a:t>
            </a:r>
            <a:endParaRPr sz="1200">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ambria"/>
                <a:ea typeface="Cambria"/>
                <a:cs typeface="Cambria"/>
                <a:sym typeface="Cambria"/>
              </a:rPr>
              <a:t> </a:t>
            </a:r>
            <a:endParaRPr sz="1200">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ambria"/>
                <a:ea typeface="Cambria"/>
                <a:cs typeface="Cambria"/>
                <a:sym typeface="Cambria"/>
              </a:rPr>
              <a:t>The larger coefficient means that the variable has a bigger magnitude impact on the AdultWeekend ticket price. Here is the sorted descending list:</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rPr lang="en" sz="1200">
                <a:solidFill>
                  <a:schemeClr val="accent2"/>
                </a:solidFill>
                <a:highlight>
                  <a:srgbClr val="FFFFFF"/>
                </a:highlight>
                <a:latin typeface="Courier New"/>
                <a:ea typeface="Courier New"/>
                <a:cs typeface="Courier New"/>
                <a:sym typeface="Courier New"/>
              </a:rPr>
              <a:t>                   Coefficient</a:t>
            </a:r>
            <a:endParaRPr sz="120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chemeClr val="accent2"/>
                </a:solidFill>
                <a:highlight>
                  <a:srgbClr val="FFFFFF"/>
                </a:highlight>
                <a:latin typeface="Courier New"/>
                <a:ea typeface="Courier New"/>
                <a:cs typeface="Courier New"/>
                <a:sym typeface="Courier New"/>
              </a:rPr>
              <a:t>AdultWeekday         10.472130</a:t>
            </a:r>
            <a:endParaRPr sz="120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chemeClr val="accent2"/>
                </a:solidFill>
                <a:highlight>
                  <a:srgbClr val="FFFFFF"/>
                </a:highlight>
                <a:latin typeface="Courier New"/>
                <a:ea typeface="Courier New"/>
                <a:cs typeface="Courier New"/>
                <a:sym typeface="Courier New"/>
              </a:rPr>
              <a:t>vertical_drop         2.451226</a:t>
            </a:r>
            <a:endParaRPr sz="120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chemeClr val="accent2"/>
                </a:solidFill>
                <a:highlight>
                  <a:srgbClr val="FFFFFF"/>
                </a:highlight>
                <a:latin typeface="Courier New"/>
                <a:ea typeface="Courier New"/>
                <a:cs typeface="Courier New"/>
                <a:sym typeface="Courier New"/>
              </a:rPr>
              <a:t>TerrainParks          2.183509</a:t>
            </a:r>
            <a:endParaRPr sz="120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chemeClr val="accent2"/>
                </a:solidFill>
                <a:highlight>
                  <a:srgbClr val="FFFFFF"/>
                </a:highlight>
                <a:latin typeface="Courier New"/>
                <a:ea typeface="Courier New"/>
                <a:cs typeface="Courier New"/>
                <a:sym typeface="Courier New"/>
              </a:rPr>
              <a:t>LongestRun_mi         2.077653</a:t>
            </a:r>
            <a:endParaRPr sz="120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chemeClr val="accent2"/>
                </a:solidFill>
                <a:highlight>
                  <a:srgbClr val="FFFFFF"/>
                </a:highlight>
                <a:latin typeface="Courier New"/>
                <a:ea typeface="Courier New"/>
                <a:cs typeface="Courier New"/>
                <a:sym typeface="Courier New"/>
              </a:rPr>
              <a:t>SkiableTerrain_ac     2.051704</a:t>
            </a:r>
            <a:endParaRPr sz="120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chemeClr val="accent2"/>
                </a:solidFill>
                <a:highlight>
                  <a:srgbClr val="FFFFFF"/>
                </a:highlight>
                <a:latin typeface="Courier New"/>
                <a:ea typeface="Courier New"/>
                <a:cs typeface="Courier New"/>
                <a:sym typeface="Courier New"/>
              </a:rPr>
              <a:t>projectedDaysOpen     1.948651</a:t>
            </a:r>
            <a:endParaRPr sz="120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chemeClr val="accent2"/>
                </a:solidFill>
                <a:highlight>
                  <a:srgbClr val="FFFFFF"/>
                </a:highlight>
                <a:latin typeface="Courier New"/>
                <a:ea typeface="Courier New"/>
                <a:cs typeface="Courier New"/>
                <a:sym typeface="Courier New"/>
              </a:rPr>
              <a:t>daysOpenLastYear      1.932328</a:t>
            </a:r>
            <a:endParaRPr sz="120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chemeClr val="accent2"/>
                </a:solidFill>
                <a:highlight>
                  <a:srgbClr val="FFFFFF"/>
                </a:highlight>
                <a:latin typeface="Courier New"/>
                <a:ea typeface="Courier New"/>
                <a:cs typeface="Courier New"/>
                <a:sym typeface="Courier New"/>
              </a:rPr>
              <a:t>quad                  1.823765</a:t>
            </a:r>
            <a:endParaRPr sz="120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chemeClr val="accent2"/>
                </a:solidFill>
                <a:highlight>
                  <a:srgbClr val="FFFFFF"/>
                </a:highlight>
                <a:latin typeface="Courier New"/>
                <a:ea typeface="Courier New"/>
                <a:cs typeface="Courier New"/>
                <a:sym typeface="Courier New"/>
              </a:rPr>
              <a:t>surface               1.328674</a:t>
            </a:r>
            <a:endParaRPr sz="120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200">
                <a:solidFill>
                  <a:schemeClr val="accent2"/>
                </a:solidFill>
                <a:highlight>
                  <a:srgbClr val="FFFFFF"/>
                </a:highlight>
                <a:latin typeface="Courier New"/>
                <a:ea typeface="Courier New"/>
                <a:cs typeface="Courier New"/>
                <a:sym typeface="Courier New"/>
              </a:rPr>
              <a:t>double                1.166103</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ambria"/>
                <a:ea typeface="Cambria"/>
                <a:cs typeface="Cambria"/>
                <a:sym typeface="Cambria"/>
              </a:rPr>
              <a:t>From the list, we know that the vertical_drop is not something that we could change. So we can focus on building more terrain parks and expand the skiable terrain inside the resort to increase the ticket price.</a:t>
            </a:r>
            <a:endParaRPr sz="1200">
              <a:solidFill>
                <a:schemeClr val="dk1"/>
              </a:solidFill>
              <a:latin typeface="Cambria"/>
              <a:ea typeface="Cambria"/>
              <a:cs typeface="Cambria"/>
              <a:sym typeface="Cambria"/>
            </a:endParaRPr>
          </a:p>
          <a:p>
            <a:pPr indent="0" lvl="0" marL="0" rtl="0" algn="l">
              <a:spcBef>
                <a:spcPts val="0"/>
              </a:spcBef>
              <a:spcAft>
                <a:spcPts val="1600"/>
              </a:spcAft>
              <a:buNone/>
            </a:pPr>
            <a:r>
              <a:t/>
            </a:r>
            <a:endParaRPr sz="1200">
              <a:solidFill>
                <a:schemeClr val="dk1"/>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3184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b="1" lang="en" sz="3000">
                <a:solidFill>
                  <a:srgbClr val="333333"/>
                </a:solidFill>
                <a:highlight>
                  <a:srgbClr val="FFFFFF"/>
                </a:highlight>
                <a:latin typeface="Cambria"/>
                <a:ea typeface="Cambria"/>
                <a:cs typeface="Cambria"/>
                <a:sym typeface="Cambria"/>
              </a:rPr>
              <a:t>Modeling Results and Analysis </a:t>
            </a:r>
            <a:endParaRPr b="1" sz="3000">
              <a:latin typeface="Cambria"/>
              <a:ea typeface="Cambria"/>
              <a:cs typeface="Cambria"/>
              <a:sym typeface="Cambria"/>
            </a:endParaRPr>
          </a:p>
        </p:txBody>
      </p:sp>
      <p:sp>
        <p:nvSpPr>
          <p:cNvPr id="85" name="Google Shape;85;p18"/>
          <p:cNvSpPr txBox="1"/>
          <p:nvPr>
            <p:ph idx="1" type="body"/>
          </p:nvPr>
        </p:nvSpPr>
        <p:spPr>
          <a:xfrm>
            <a:off x="311700" y="1089200"/>
            <a:ext cx="8520600" cy="405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ambria"/>
                <a:ea typeface="Cambria"/>
                <a:cs typeface="Cambria"/>
                <a:sym typeface="Cambria"/>
              </a:rPr>
              <a:t>In </a:t>
            </a:r>
            <a:r>
              <a:rPr lang="en" sz="1400" u="sng">
                <a:solidFill>
                  <a:srgbClr val="1155CC"/>
                </a:solidFill>
                <a:latin typeface="Cambria"/>
                <a:ea typeface="Cambria"/>
                <a:cs typeface="Cambria"/>
                <a:sym typeface="Cambria"/>
                <a:hlinkClick r:id="rId3"/>
              </a:rPr>
              <a:t>GuidedCapstoneStep5HL</a:t>
            </a:r>
            <a:r>
              <a:rPr lang="en" sz="1400">
                <a:solidFill>
                  <a:schemeClr val="dk1"/>
                </a:solidFill>
                <a:latin typeface="Cambria"/>
                <a:ea typeface="Cambria"/>
                <a:cs typeface="Cambria"/>
                <a:sym typeface="Cambria"/>
              </a:rPr>
              <a:t>:</a:t>
            </a:r>
            <a:endParaRPr sz="1400">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ambria"/>
                <a:ea typeface="Cambria"/>
                <a:cs typeface="Cambria"/>
                <a:sym typeface="Cambria"/>
              </a:rPr>
              <a:t>For the R-Squared value and mean absolute error for Model 1 is:</a:t>
            </a:r>
            <a:endParaRPr sz="1400">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rPr lang="en" sz="1400">
                <a:solidFill>
                  <a:schemeClr val="accent2"/>
                </a:solidFill>
                <a:highlight>
                  <a:srgbClr val="FFFFFF"/>
                </a:highlight>
                <a:latin typeface="Courier New"/>
                <a:ea typeface="Courier New"/>
                <a:cs typeface="Courier New"/>
                <a:sym typeface="Courier New"/>
              </a:rPr>
              <a:t>-6.03720691218604e+19</a:t>
            </a:r>
            <a:endParaRPr sz="140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accent2"/>
                </a:solidFill>
                <a:highlight>
                  <a:srgbClr val="FFFFFF"/>
                </a:highlight>
                <a:latin typeface="Courier New"/>
                <a:ea typeface="Courier New"/>
                <a:cs typeface="Courier New"/>
                <a:sym typeface="Courier New"/>
              </a:rPr>
              <a:t>16286724001.27278</a:t>
            </a:r>
            <a:endParaRPr sz="140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ambria"/>
                <a:ea typeface="Cambria"/>
                <a:cs typeface="Cambria"/>
                <a:sym typeface="Cambria"/>
              </a:rPr>
              <a:t>For Model 2:</a:t>
            </a:r>
            <a:endParaRPr sz="1400">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rPr lang="en" sz="1400">
                <a:solidFill>
                  <a:schemeClr val="accent2"/>
                </a:solidFill>
                <a:highlight>
                  <a:srgbClr val="FFFFFF"/>
                </a:highlight>
                <a:latin typeface="Courier New"/>
                <a:ea typeface="Courier New"/>
                <a:cs typeface="Courier New"/>
                <a:sym typeface="Courier New"/>
              </a:rPr>
              <a:t>0.631183371784624</a:t>
            </a:r>
            <a:endParaRPr sz="140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accent2"/>
                </a:solidFill>
                <a:highlight>
                  <a:srgbClr val="FFFFFF"/>
                </a:highlight>
                <a:latin typeface="Courier New"/>
                <a:ea typeface="Courier New"/>
                <a:cs typeface="Courier New"/>
                <a:sym typeface="Courier New"/>
              </a:rPr>
              <a:t>7.003619906395152</a:t>
            </a:r>
            <a:endParaRPr sz="140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ambria"/>
                <a:ea typeface="Cambria"/>
                <a:cs typeface="Cambria"/>
                <a:sym typeface="Cambria"/>
              </a:rPr>
              <a:t>For Model 3:</a:t>
            </a:r>
            <a:endParaRPr sz="1400">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rPr lang="en" sz="1400">
                <a:solidFill>
                  <a:schemeClr val="accent2"/>
                </a:solidFill>
                <a:highlight>
                  <a:srgbClr val="FFFFFF"/>
                </a:highlight>
                <a:latin typeface="Courier New"/>
                <a:ea typeface="Courier New"/>
                <a:cs typeface="Courier New"/>
                <a:sym typeface="Courier New"/>
              </a:rPr>
              <a:t>0.6433285836974777</a:t>
            </a:r>
            <a:endParaRPr sz="1400">
              <a:solidFill>
                <a:schemeClr val="accent2"/>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lang="en" sz="1400">
                <a:solidFill>
                  <a:schemeClr val="accent2"/>
                </a:solidFill>
                <a:highlight>
                  <a:srgbClr val="FFFFFF"/>
                </a:highlight>
                <a:latin typeface="Courier New"/>
                <a:ea typeface="Courier New"/>
                <a:cs typeface="Courier New"/>
                <a:sym typeface="Courier New"/>
              </a:rPr>
              <a:t>6.803536903910499</a:t>
            </a:r>
            <a:endParaRPr sz="1400">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rPr lang="en" sz="1400">
                <a:solidFill>
                  <a:schemeClr val="dk1"/>
                </a:solidFill>
                <a:latin typeface="Cambria"/>
                <a:ea typeface="Cambria"/>
                <a:cs typeface="Cambria"/>
                <a:sym typeface="Cambria"/>
              </a:rPr>
              <a:t>Since the R-Squared explains how well the linear regression covers the observations, and the mean absolute error indicates the error, we choose the largest R-Squared value and lowest error which is the Model 3.</a:t>
            </a:r>
            <a:endParaRPr sz="1400">
              <a:solidFill>
                <a:schemeClr val="dk1"/>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3184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b="1" lang="en" sz="3000">
                <a:solidFill>
                  <a:srgbClr val="333333"/>
                </a:solidFill>
                <a:highlight>
                  <a:srgbClr val="FFFFFF"/>
                </a:highlight>
                <a:latin typeface="Cambria"/>
                <a:ea typeface="Cambria"/>
                <a:cs typeface="Cambria"/>
                <a:sym typeface="Cambria"/>
              </a:rPr>
              <a:t>Summary and Conclusion </a:t>
            </a:r>
            <a:endParaRPr b="1" sz="3000">
              <a:latin typeface="Cambria"/>
              <a:ea typeface="Cambria"/>
              <a:cs typeface="Cambria"/>
              <a:sym typeface="Cambria"/>
            </a:endParaRPr>
          </a:p>
        </p:txBody>
      </p:sp>
      <p:sp>
        <p:nvSpPr>
          <p:cNvPr id="91" name="Google Shape;91;p19"/>
          <p:cNvSpPr txBox="1"/>
          <p:nvPr>
            <p:ph idx="1" type="body"/>
          </p:nvPr>
        </p:nvSpPr>
        <p:spPr>
          <a:xfrm>
            <a:off x="311700" y="1089200"/>
            <a:ext cx="8520600" cy="405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dk1"/>
                </a:solidFill>
                <a:latin typeface="Cambria"/>
                <a:ea typeface="Cambria"/>
                <a:cs typeface="Cambria"/>
                <a:sym typeface="Cambria"/>
              </a:rPr>
              <a:t>Focus on the long run, building resort tourist ecosystems. Focus on the tourist experience and run the resorts more efficiently and bring joys to a larger scale(larger volume) of tourists. </a:t>
            </a:r>
            <a:endParaRPr sz="1400">
              <a:solidFill>
                <a:schemeClr val="dk1"/>
              </a:solidFill>
              <a:latin typeface="Cambria"/>
              <a:ea typeface="Cambria"/>
              <a:cs typeface="Cambria"/>
              <a:sym typeface="Cambria"/>
            </a:endParaRPr>
          </a:p>
          <a:p>
            <a:pPr indent="0" lvl="0" marL="0" rtl="0" algn="l">
              <a:lnSpc>
                <a:spcPct val="100000"/>
              </a:lnSpc>
              <a:spcBef>
                <a:spcPts val="0"/>
              </a:spcBef>
              <a:spcAft>
                <a:spcPts val="0"/>
              </a:spcAft>
              <a:buNone/>
            </a:pPr>
            <a:r>
              <a:t/>
            </a:r>
            <a:endParaRPr sz="1400">
              <a:solidFill>
                <a:schemeClr val="dk1"/>
              </a:solidFill>
              <a:latin typeface="Cambria"/>
              <a:ea typeface="Cambria"/>
              <a:cs typeface="Cambria"/>
              <a:sym typeface="Cambria"/>
            </a:endParaRPr>
          </a:p>
          <a:p>
            <a:pPr indent="0" lvl="0" marL="0" rtl="0" algn="l">
              <a:lnSpc>
                <a:spcPct val="100000"/>
              </a:lnSpc>
              <a:spcBef>
                <a:spcPts val="0"/>
              </a:spcBef>
              <a:spcAft>
                <a:spcPts val="0"/>
              </a:spcAft>
              <a:buNone/>
            </a:pPr>
            <a:r>
              <a:rPr lang="en" sz="1400">
                <a:solidFill>
                  <a:schemeClr val="dk1"/>
                </a:solidFill>
                <a:latin typeface="Cambria"/>
                <a:ea typeface="Cambria"/>
                <a:cs typeface="Cambria"/>
                <a:sym typeface="Cambria"/>
              </a:rPr>
              <a:t>Only focus on the ticket price of the ski resort is thinking in the box, we should do market research to optimize the revenue of the ski resort.</a:t>
            </a:r>
            <a:endParaRPr sz="1400">
              <a:solidFill>
                <a:schemeClr val="dk1"/>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