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95400"/>
            <a:ext cx="8520600" cy="446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tr" sz="3600"/>
              <a:t>Object Tracking Using</a:t>
            </a:r>
            <a:endParaRPr sz="3600"/>
          </a:p>
          <a:p>
            <a:pPr indent="0" lvl="0" marL="0">
              <a:spcBef>
                <a:spcPts val="0"/>
              </a:spcBef>
              <a:spcAft>
                <a:spcPts val="0"/>
              </a:spcAft>
              <a:buNone/>
            </a:pPr>
            <a:r>
              <a:rPr lang="tr" sz="3600"/>
              <a:t>SIFT Features in a</a:t>
            </a:r>
            <a:endParaRPr sz="3600"/>
          </a:p>
          <a:p>
            <a:pPr indent="0" lvl="0" marL="0">
              <a:spcBef>
                <a:spcPts val="0"/>
              </a:spcBef>
              <a:spcAft>
                <a:spcPts val="0"/>
              </a:spcAft>
              <a:buNone/>
            </a:pPr>
            <a:r>
              <a:rPr lang="tr" sz="3600"/>
              <a:t>Particle Filter</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Calculate Velocity Using SIFT</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tr"/>
              <a:t>Calculate the center coordinates of the best sift matching points between current frame and templates, and then calculate the Euclidean distance between the center coordinates and tracking results of the previous frame as target velocity. As shown in (6).</a:t>
            </a:r>
            <a:endParaRPr/>
          </a:p>
          <a:p>
            <a:pPr indent="0" lvl="0" marL="0">
              <a:spcBef>
                <a:spcPts val="1600"/>
              </a:spcBef>
              <a:spcAft>
                <a:spcPts val="1600"/>
              </a:spcAft>
              <a:buNone/>
            </a:pPr>
            <a:r>
              <a:t/>
            </a:r>
            <a:endParaRPr/>
          </a:p>
        </p:txBody>
      </p:sp>
      <p:pic>
        <p:nvPicPr>
          <p:cNvPr id="112" name="Shape 112"/>
          <p:cNvPicPr preferRelativeResize="0"/>
          <p:nvPr/>
        </p:nvPicPr>
        <p:blipFill>
          <a:blip r:embed="rId3">
            <a:alphaModFix/>
          </a:blip>
          <a:stretch>
            <a:fillRect/>
          </a:stretch>
        </p:blipFill>
        <p:spPr>
          <a:xfrm>
            <a:off x="2235488" y="2973150"/>
            <a:ext cx="4448175" cy="120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Predicting Particles</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Particle state is defined as (x, y, w, h), which represent the center coordinates of particle, width and height, respectively. Predict particles in accordance with uniform distribution of random walk, as shown in (7).</a:t>
            </a:r>
            <a:endParaRPr/>
          </a:p>
          <a:p>
            <a:pPr indent="0" lvl="0" marL="0">
              <a:spcBef>
                <a:spcPts val="1600"/>
              </a:spcBef>
              <a:spcAft>
                <a:spcPts val="0"/>
              </a:spcAft>
              <a:buNone/>
            </a:pPr>
            <a:r>
              <a:rPr lang="tr"/>
              <a:t>Here v(t) is random velocity. Theta is the angle between prediction vector and the horizontal axis, generated equal-interval according to the number of particles.  Sigma is uniformly distributed random noise, and alpha1, alpha2 is the variance of sigma.</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pic>
        <p:nvPicPr>
          <p:cNvPr id="119" name="Shape 119"/>
          <p:cNvPicPr preferRelativeResize="0"/>
          <p:nvPr/>
        </p:nvPicPr>
        <p:blipFill>
          <a:blip r:embed="rId3">
            <a:alphaModFix/>
          </a:blip>
          <a:stretch>
            <a:fillRect/>
          </a:stretch>
        </p:blipFill>
        <p:spPr>
          <a:xfrm>
            <a:off x="2396913" y="3545325"/>
            <a:ext cx="4350176" cy="121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Calculating Particle Weights</a:t>
            </a:r>
            <a:endParaRPr/>
          </a:p>
        </p:txBody>
      </p:sp>
      <p:sp>
        <p:nvSpPr>
          <p:cNvPr id="125" name="Shape 125"/>
          <p:cNvSpPr txBox="1"/>
          <p:nvPr>
            <p:ph idx="1" type="body"/>
          </p:nvPr>
        </p:nvSpPr>
        <p:spPr>
          <a:xfrm>
            <a:off x="311700" y="11106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tr"/>
              <a:t>(B is Bhattacharyya distance)</a:t>
            </a:r>
            <a:endParaRPr/>
          </a:p>
        </p:txBody>
      </p:sp>
      <p:pic>
        <p:nvPicPr>
          <p:cNvPr id="126" name="Shape 126"/>
          <p:cNvPicPr preferRelativeResize="0"/>
          <p:nvPr/>
        </p:nvPicPr>
        <p:blipFill>
          <a:blip r:embed="rId3">
            <a:alphaModFix/>
          </a:blip>
          <a:stretch>
            <a:fillRect/>
          </a:stretch>
        </p:blipFill>
        <p:spPr>
          <a:xfrm>
            <a:off x="418063" y="1230575"/>
            <a:ext cx="2276475" cy="609600"/>
          </a:xfrm>
          <a:prstGeom prst="rect">
            <a:avLst/>
          </a:prstGeom>
          <a:noFill/>
          <a:ln>
            <a:noFill/>
          </a:ln>
        </p:spPr>
      </p:pic>
      <p:pic>
        <p:nvPicPr>
          <p:cNvPr id="127" name="Shape 127"/>
          <p:cNvPicPr preferRelativeResize="0"/>
          <p:nvPr/>
        </p:nvPicPr>
        <p:blipFill>
          <a:blip r:embed="rId4">
            <a:alphaModFix/>
          </a:blip>
          <a:stretch>
            <a:fillRect/>
          </a:stretch>
        </p:blipFill>
        <p:spPr>
          <a:xfrm>
            <a:off x="3481350" y="1329488"/>
            <a:ext cx="2094850" cy="411775"/>
          </a:xfrm>
          <a:prstGeom prst="rect">
            <a:avLst/>
          </a:prstGeom>
          <a:noFill/>
          <a:ln>
            <a:noFill/>
          </a:ln>
        </p:spPr>
      </p:pic>
      <p:pic>
        <p:nvPicPr>
          <p:cNvPr id="128" name="Shape 128"/>
          <p:cNvPicPr preferRelativeResize="0"/>
          <p:nvPr/>
        </p:nvPicPr>
        <p:blipFill>
          <a:blip r:embed="rId5">
            <a:alphaModFix/>
          </a:blip>
          <a:stretch>
            <a:fillRect/>
          </a:stretch>
        </p:blipFill>
        <p:spPr>
          <a:xfrm>
            <a:off x="6646038" y="1298075"/>
            <a:ext cx="1838325" cy="590550"/>
          </a:xfrm>
          <a:prstGeom prst="rect">
            <a:avLst/>
          </a:prstGeom>
          <a:noFill/>
          <a:ln>
            <a:noFill/>
          </a:ln>
        </p:spPr>
      </p:pic>
      <p:pic>
        <p:nvPicPr>
          <p:cNvPr id="129" name="Shape 129"/>
          <p:cNvPicPr preferRelativeResize="0"/>
          <p:nvPr/>
        </p:nvPicPr>
        <p:blipFill>
          <a:blip r:embed="rId6">
            <a:alphaModFix/>
          </a:blip>
          <a:stretch>
            <a:fillRect/>
          </a:stretch>
        </p:blipFill>
        <p:spPr>
          <a:xfrm>
            <a:off x="1618875" y="2381650"/>
            <a:ext cx="5819775" cy="165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Remove Error Detection Points</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tr"/>
              <a:t>1) Feature points corresponding to two or more points in the templates are removed.</a:t>
            </a:r>
            <a:endParaRPr/>
          </a:p>
          <a:p>
            <a:pPr indent="0" lvl="0" marL="0">
              <a:spcBef>
                <a:spcPts val="1600"/>
              </a:spcBef>
              <a:spcAft>
                <a:spcPts val="0"/>
              </a:spcAft>
              <a:buClr>
                <a:schemeClr val="dk1"/>
              </a:buClr>
              <a:buSzPts val="1100"/>
              <a:buFont typeface="Arial"/>
              <a:buNone/>
            </a:pPr>
            <a:r>
              <a:rPr lang="tr"/>
              <a:t>2) Estimate the rotation angle between matching image and templates, the points with larger error are ignored.</a:t>
            </a:r>
            <a:endParaRPr/>
          </a:p>
          <a:p>
            <a:pPr indent="0" lvl="0" marL="0">
              <a:spcBef>
                <a:spcPts val="1600"/>
              </a:spcBef>
              <a:spcAft>
                <a:spcPts val="0"/>
              </a:spcAft>
              <a:buClr>
                <a:schemeClr val="dk1"/>
              </a:buClr>
              <a:buSzPts val="1100"/>
              <a:buFont typeface="Arial"/>
              <a:buNone/>
            </a:pPr>
            <a:r>
              <a:rPr lang="tr"/>
              <a:t>3) Estimate the size scale between matching image and templates, the points with larger error are ignored.</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Results</a:t>
            </a:r>
            <a:endParaRPr/>
          </a:p>
        </p:txBody>
      </p:sp>
      <p:sp>
        <p:nvSpPr>
          <p:cNvPr id="141" name="Shape 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2" name="Shape 142"/>
          <p:cNvPicPr preferRelativeResize="0"/>
          <p:nvPr/>
        </p:nvPicPr>
        <p:blipFill>
          <a:blip r:embed="rId3">
            <a:alphaModFix/>
          </a:blip>
          <a:stretch>
            <a:fillRect/>
          </a:stretch>
        </p:blipFill>
        <p:spPr>
          <a:xfrm>
            <a:off x="234450" y="1152475"/>
            <a:ext cx="3987924" cy="3933301"/>
          </a:xfrm>
          <a:prstGeom prst="rect">
            <a:avLst/>
          </a:prstGeom>
          <a:noFill/>
          <a:ln>
            <a:noFill/>
          </a:ln>
        </p:spPr>
      </p:pic>
      <p:pic>
        <p:nvPicPr>
          <p:cNvPr id="143" name="Shape 143"/>
          <p:cNvPicPr preferRelativeResize="0"/>
          <p:nvPr/>
        </p:nvPicPr>
        <p:blipFill>
          <a:blip r:embed="rId4">
            <a:alphaModFix/>
          </a:blip>
          <a:stretch>
            <a:fillRect/>
          </a:stretch>
        </p:blipFill>
        <p:spPr>
          <a:xfrm>
            <a:off x="4421075" y="1416700"/>
            <a:ext cx="4481024" cy="372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Abstract	</a:t>
            </a:r>
            <a:endParaRPr/>
          </a:p>
        </p:txBody>
      </p:sp>
      <p:sp>
        <p:nvSpPr>
          <p:cNvPr id="60" name="Shape 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tr"/>
              <a:t>This paper adds sift matching features into the particle filter tracking framework base on color histogram feature, and proposes a dual character tracking algorithm, in which the particle weights are calculated considering both the sift matching features and the color histogram feature. Experimental results shows this approach is working better especially in cases that illumination changes.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Intro</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Tracking target in video is important application of CV.</a:t>
            </a:r>
            <a:endParaRPr/>
          </a:p>
          <a:p>
            <a:pPr indent="0" lvl="0" marL="0">
              <a:spcBef>
                <a:spcPts val="1600"/>
              </a:spcBef>
              <a:spcAft>
                <a:spcPts val="0"/>
              </a:spcAft>
              <a:buNone/>
            </a:pPr>
            <a:r>
              <a:t/>
            </a:r>
            <a:endParaRPr/>
          </a:p>
          <a:p>
            <a:pPr indent="-342900" lvl="0" marL="457200" rtl="0">
              <a:spcBef>
                <a:spcPts val="1600"/>
              </a:spcBef>
              <a:spcAft>
                <a:spcPts val="0"/>
              </a:spcAft>
              <a:buSzPts val="1800"/>
              <a:buChar char="-"/>
            </a:pPr>
            <a:r>
              <a:rPr lang="tr"/>
              <a:t>Color feature</a:t>
            </a:r>
            <a:endParaRPr/>
          </a:p>
          <a:p>
            <a:pPr indent="-342900" lvl="0" marL="457200" rtl="0">
              <a:spcBef>
                <a:spcPts val="0"/>
              </a:spcBef>
              <a:spcAft>
                <a:spcPts val="0"/>
              </a:spcAft>
              <a:buSzPts val="1800"/>
              <a:buChar char="-"/>
            </a:pPr>
            <a:r>
              <a:rPr lang="tr"/>
              <a:t>Color histogram (Runs well when no changes on scene)</a:t>
            </a:r>
            <a:endParaRPr/>
          </a:p>
          <a:p>
            <a:pPr indent="-342900" lvl="0" marL="457200" rtl="0">
              <a:spcBef>
                <a:spcPts val="0"/>
              </a:spcBef>
              <a:spcAft>
                <a:spcPts val="0"/>
              </a:spcAft>
              <a:buSzPts val="1800"/>
              <a:buChar char="-"/>
            </a:pPr>
            <a:r>
              <a:rPr lang="tr"/>
              <a:t>Fails on illumation etc.</a:t>
            </a:r>
            <a:endParaRPr/>
          </a:p>
          <a:p>
            <a:pPr indent="-342900" lvl="0" marL="457200">
              <a:spcBef>
                <a:spcPts val="0"/>
              </a:spcBef>
              <a:spcAft>
                <a:spcPts val="0"/>
              </a:spcAft>
              <a:buSzPts val="1800"/>
              <a:buChar char="-"/>
            </a:pPr>
            <a:r>
              <a:rPr lang="tr"/>
              <a:t>What to do ? (Combine the color histogram features with SIFT)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What was SIFT?</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solidFill>
                  <a:schemeClr val="dk1"/>
                </a:solidFill>
              </a:rPr>
              <a:t>SIFT: Scale Invariant Feature Transform</a:t>
            </a:r>
            <a:endParaRPr>
              <a:solidFill>
                <a:schemeClr val="dk1"/>
              </a:solidFill>
            </a:endParaRPr>
          </a:p>
          <a:p>
            <a:pPr indent="0" lvl="0" marL="0">
              <a:spcBef>
                <a:spcPts val="1600"/>
              </a:spcBef>
              <a:spcAft>
                <a:spcPts val="1600"/>
              </a:spcAft>
              <a:buNone/>
            </a:pPr>
            <a:r>
              <a:rPr lang="tr">
                <a:solidFill>
                  <a:schemeClr val="dk1"/>
                </a:solidFill>
              </a:rPr>
              <a:t>The algortihm is a multi-scale feature extraction algorithm based on gradient information. The core idea is extracting feature points in different scales of the image. It makes full use of scale space features and has good robustness of scale invariant.</a:t>
            </a:r>
            <a:endParaRPr>
              <a:solidFill>
                <a:schemeClr val="dk1"/>
              </a:solidFill>
            </a:endParaRPr>
          </a:p>
        </p:txBody>
      </p:sp>
      <p:pic>
        <p:nvPicPr>
          <p:cNvPr id="73" name="Shape 73"/>
          <p:cNvPicPr preferRelativeResize="0"/>
          <p:nvPr/>
        </p:nvPicPr>
        <p:blipFill>
          <a:blip r:embed="rId3">
            <a:alphaModFix/>
          </a:blip>
          <a:stretch>
            <a:fillRect/>
          </a:stretch>
        </p:blipFill>
        <p:spPr>
          <a:xfrm>
            <a:off x="1709725" y="3408263"/>
            <a:ext cx="5724525" cy="79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The Algorithm</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tr"/>
              <a:t>1) Detection of extreme-value points in scale space.Each sampling point is compared with all the adjacent points in image filed or scale field to see if its value is the biggest or the smallest.</a:t>
            </a:r>
            <a:endParaRPr/>
          </a:p>
          <a:p>
            <a:pPr indent="0" lvl="0" marL="0">
              <a:spcBef>
                <a:spcPts val="1600"/>
              </a:spcBef>
              <a:spcAft>
                <a:spcPts val="0"/>
              </a:spcAft>
              <a:buClr>
                <a:schemeClr val="dk1"/>
              </a:buClr>
              <a:buSzPts val="1100"/>
              <a:buFont typeface="Arial"/>
              <a:buNone/>
            </a:pPr>
            <a:r>
              <a:rPr lang="tr"/>
              <a:t>2) Accurate determination of location of extreme-value points.We can accurately determine the key points’ location and scale by fitting a 3D quadratic function. Meanwhile remove the key points of low contrast and instable edge response point to enhance the matching stability and improve resistance to noise.</a:t>
            </a:r>
            <a:endParaRPr/>
          </a:p>
          <a:p>
            <a:pPr indent="0" lvl="0" marL="0">
              <a:spcBef>
                <a:spcPts val="1600"/>
              </a:spcBef>
              <a:spcAft>
                <a:spcPts val="0"/>
              </a:spcAft>
              <a:buClr>
                <a:schemeClr val="dk1"/>
              </a:buClr>
              <a:buSzPts val="1100"/>
              <a:buFont typeface="Arial"/>
              <a:buNone/>
            </a:pPr>
            <a:r>
              <a:rPr lang="tr"/>
              <a:t>3) Determine the main direction of extreme-value points</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The Algorithm (Continue)</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tr"/>
              <a:t>SIFT algorithm uses gradient direction's distribution characteristic of adjacent pixels of the key points to specify</a:t>
            </a:r>
            <a:endParaRPr/>
          </a:p>
          <a:p>
            <a:pPr indent="0" lvl="0" marL="0">
              <a:spcBef>
                <a:spcPts val="1600"/>
              </a:spcBef>
              <a:spcAft>
                <a:spcPts val="0"/>
              </a:spcAft>
              <a:buClr>
                <a:schemeClr val="dk1"/>
              </a:buClr>
              <a:buSzPts val="1100"/>
              <a:buFont typeface="Arial"/>
              <a:buNone/>
            </a:pPr>
            <a:r>
              <a:rPr lang="tr"/>
              <a:t>direction parameters, as shown in (2).</a:t>
            </a:r>
            <a:endParaRPr/>
          </a:p>
          <a:p>
            <a:pPr indent="0" lvl="0" marL="0">
              <a:spcBef>
                <a:spcPts val="1600"/>
              </a:spcBef>
              <a:spcAft>
                <a:spcPts val="1600"/>
              </a:spcAft>
              <a:buNone/>
            </a:pPr>
            <a:r>
              <a:t/>
            </a:r>
            <a:endParaRPr/>
          </a:p>
        </p:txBody>
      </p:sp>
      <p:pic>
        <p:nvPicPr>
          <p:cNvPr id="86" name="Shape 86"/>
          <p:cNvPicPr preferRelativeResize="0"/>
          <p:nvPr/>
        </p:nvPicPr>
        <p:blipFill>
          <a:blip r:embed="rId3">
            <a:alphaModFix/>
          </a:blip>
          <a:stretch>
            <a:fillRect/>
          </a:stretch>
        </p:blipFill>
        <p:spPr>
          <a:xfrm>
            <a:off x="419100" y="2704000"/>
            <a:ext cx="8305800"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tr"/>
              <a:t>The Algorithm (Continue)</a:t>
            </a:r>
            <a:endParaRPr/>
          </a:p>
          <a:p>
            <a:pPr indent="0" lvl="0" marL="0">
              <a:spcBef>
                <a:spcPts val="0"/>
              </a:spcBef>
              <a:spcAft>
                <a:spcPts val="0"/>
              </a:spcAft>
              <a:buNone/>
            </a:pPr>
            <a:r>
              <a:t/>
            </a:r>
            <a:endParaRPr/>
          </a:p>
        </p:txBody>
      </p:sp>
      <p:sp>
        <p:nvSpPr>
          <p:cNvPr id="92" name="Shape 92"/>
          <p:cNvSpPr txBox="1"/>
          <p:nvPr>
            <p:ph idx="1" type="body"/>
          </p:nvPr>
        </p:nvSpPr>
        <p:spPr>
          <a:xfrm>
            <a:off x="311700" y="11315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4) </a:t>
            </a:r>
            <a:r>
              <a:rPr lang="tr"/>
              <a:t>Generate feature vectors.Calculating gradient histogram in 8 directions and plotting accumulated value of each gradient direction to form a seed point. 16 seed points are used to describe each feature point, and 128D feature vector is formed.</a:t>
            </a:r>
            <a:endParaRPr/>
          </a:p>
          <a:p>
            <a:pPr indent="0" lvl="0" marL="0">
              <a:spcBef>
                <a:spcPts val="1600"/>
              </a:spcBef>
              <a:spcAft>
                <a:spcPts val="0"/>
              </a:spcAft>
              <a:buNone/>
            </a:pPr>
            <a:r>
              <a:rPr lang="tr"/>
              <a:t>5) Match feature points.Euclidean distance between feature vectors is used asthe similarity measure of key points in two images.</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tr"/>
              <a:t>Particle Filter Principles</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9" name="Shape 99"/>
          <p:cNvPicPr preferRelativeResize="0"/>
          <p:nvPr/>
        </p:nvPicPr>
        <p:blipFill>
          <a:blip r:embed="rId3">
            <a:alphaModFix/>
          </a:blip>
          <a:stretch>
            <a:fillRect/>
          </a:stretch>
        </p:blipFill>
        <p:spPr>
          <a:xfrm>
            <a:off x="311700" y="1152475"/>
            <a:ext cx="4082375" cy="3209375"/>
          </a:xfrm>
          <a:prstGeom prst="rect">
            <a:avLst/>
          </a:prstGeom>
          <a:noFill/>
          <a:ln>
            <a:noFill/>
          </a:ln>
        </p:spPr>
      </p:pic>
      <p:pic>
        <p:nvPicPr>
          <p:cNvPr id="100" name="Shape 100"/>
          <p:cNvPicPr preferRelativeResize="0"/>
          <p:nvPr/>
        </p:nvPicPr>
        <p:blipFill>
          <a:blip r:embed="rId4">
            <a:alphaModFix/>
          </a:blip>
          <a:stretch>
            <a:fillRect/>
          </a:stretch>
        </p:blipFill>
        <p:spPr>
          <a:xfrm>
            <a:off x="4654521" y="1152475"/>
            <a:ext cx="405063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481525" y="111388"/>
            <a:ext cx="7850799" cy="4920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