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58" r:id="rId4"/>
    <p:sldId id="265" r:id="rId5"/>
    <p:sldId id="280" r:id="rId6"/>
    <p:sldId id="260" r:id="rId7"/>
    <p:sldId id="261" r:id="rId8"/>
    <p:sldId id="262" r:id="rId9"/>
    <p:sldId id="263" r:id="rId10"/>
    <p:sldId id="269" r:id="rId11"/>
    <p:sldId id="264" r:id="rId12"/>
    <p:sldId id="28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BCEB0-E0DB-415B-9213-8D5F256CBB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BB83F-7235-4426-A497-9EC8882E8CAE}">
      <dgm:prSet/>
      <dgm:spPr/>
      <dgm:t>
        <a:bodyPr/>
        <a:lstStyle/>
        <a:p>
          <a:r>
            <a:rPr lang="en-US" dirty="0"/>
            <a:t>Greek mythology is complex: many characters, interwoven relationships</a:t>
          </a:r>
        </a:p>
      </dgm:t>
    </dgm:pt>
    <dgm:pt modelId="{E1E631B9-F059-45F5-A642-67DDC4662F63}" type="parTrans" cxnId="{B9AEBE2F-0F46-4BCC-BA34-6045412346FF}">
      <dgm:prSet/>
      <dgm:spPr/>
      <dgm:t>
        <a:bodyPr/>
        <a:lstStyle/>
        <a:p>
          <a:endParaRPr lang="de-DE"/>
        </a:p>
      </dgm:t>
    </dgm:pt>
    <dgm:pt modelId="{9ABBD41B-9990-4F5B-91E4-2575FC28CD80}" type="sibTrans" cxnId="{B9AEBE2F-0F46-4BCC-BA34-6045412346FF}">
      <dgm:prSet/>
      <dgm:spPr/>
      <dgm:t>
        <a:bodyPr/>
        <a:lstStyle/>
        <a:p>
          <a:endParaRPr lang="de-DE"/>
        </a:p>
      </dgm:t>
    </dgm:pt>
    <dgm:pt modelId="{713B0913-9779-443D-98D9-EDE47F8A69E9}">
      <dgm:prSet/>
      <dgm:spPr/>
      <dgm:t>
        <a:bodyPr/>
        <a:lstStyle/>
        <a:p>
          <a:r>
            <a:rPr lang="en-US"/>
            <a:t>Text-based resources are fragmented and hard to explore intuitively</a:t>
          </a:r>
          <a:endParaRPr lang="en-US" dirty="0"/>
        </a:p>
      </dgm:t>
    </dgm:pt>
    <dgm:pt modelId="{3EE1D4F3-03F0-40BE-B5A0-F4CC49CBA3CF}" type="parTrans" cxnId="{8441563C-E1A7-49EC-9884-E44FE01F38BE}">
      <dgm:prSet/>
      <dgm:spPr/>
      <dgm:t>
        <a:bodyPr/>
        <a:lstStyle/>
        <a:p>
          <a:endParaRPr lang="de-DE"/>
        </a:p>
      </dgm:t>
    </dgm:pt>
    <dgm:pt modelId="{F5820FCC-0167-4E95-869C-5378ED3F0BB2}" type="sibTrans" cxnId="{8441563C-E1A7-49EC-9884-E44FE01F38BE}">
      <dgm:prSet/>
      <dgm:spPr/>
      <dgm:t>
        <a:bodyPr/>
        <a:lstStyle/>
        <a:p>
          <a:endParaRPr lang="de-DE"/>
        </a:p>
      </dgm:t>
    </dgm:pt>
    <dgm:pt modelId="{07A5AA8C-0A93-4B65-BA54-457DCF1E3072}">
      <dgm:prSet/>
      <dgm:spPr/>
      <dgm:t>
        <a:bodyPr/>
        <a:lstStyle/>
        <a:p>
          <a:r>
            <a:rPr lang="en-US"/>
            <a:t>Goal: Create a graph-based platform to interactively explore mythological connections</a:t>
          </a:r>
          <a:endParaRPr lang="en-US" dirty="0"/>
        </a:p>
      </dgm:t>
    </dgm:pt>
    <dgm:pt modelId="{9E86BA93-F7AC-4114-8B16-5BCC91007FF4}" type="parTrans" cxnId="{7432CE20-3D7E-4A1E-9AF1-34989FEAEF3F}">
      <dgm:prSet/>
      <dgm:spPr/>
      <dgm:t>
        <a:bodyPr/>
        <a:lstStyle/>
        <a:p>
          <a:endParaRPr lang="de-DE"/>
        </a:p>
      </dgm:t>
    </dgm:pt>
    <dgm:pt modelId="{A24C357E-D7AF-417C-9865-02BE3C8987F4}" type="sibTrans" cxnId="{7432CE20-3D7E-4A1E-9AF1-34989FEAEF3F}">
      <dgm:prSet/>
      <dgm:spPr/>
      <dgm:t>
        <a:bodyPr/>
        <a:lstStyle/>
        <a:p>
          <a:endParaRPr lang="de-DE"/>
        </a:p>
      </dgm:t>
    </dgm:pt>
    <dgm:pt modelId="{64C4E29B-6718-480C-8F9F-2681DD2C4CF7}">
      <dgm:prSet/>
      <dgm:spPr/>
      <dgm:t>
        <a:bodyPr/>
        <a:lstStyle/>
        <a:p>
          <a:r>
            <a:rPr lang="en-US"/>
            <a:t>Added value: Combine educational exploration with smart search features</a:t>
          </a:r>
          <a:endParaRPr lang="en-US" dirty="0"/>
        </a:p>
      </dgm:t>
    </dgm:pt>
    <dgm:pt modelId="{DBAFD521-4DA5-4EF4-B648-BCADEC8E5BCF}" type="parTrans" cxnId="{BADE86E9-D08F-4C5B-B431-079A2A50A353}">
      <dgm:prSet/>
      <dgm:spPr/>
      <dgm:t>
        <a:bodyPr/>
        <a:lstStyle/>
        <a:p>
          <a:endParaRPr lang="de-DE"/>
        </a:p>
      </dgm:t>
    </dgm:pt>
    <dgm:pt modelId="{570E047A-38BC-41CA-9ACF-DC2A1B3510CE}" type="sibTrans" cxnId="{BADE86E9-D08F-4C5B-B431-079A2A50A353}">
      <dgm:prSet/>
      <dgm:spPr/>
      <dgm:t>
        <a:bodyPr/>
        <a:lstStyle/>
        <a:p>
          <a:endParaRPr lang="de-DE"/>
        </a:p>
      </dgm:t>
    </dgm:pt>
    <dgm:pt modelId="{0107D8AE-DAF4-475D-A94A-DF10F4B9785B}" type="pres">
      <dgm:prSet presAssocID="{00DBCEB0-E0DB-415B-9213-8D5F256CBB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35A5F6-E53D-4ABC-A0A3-B82D2269FDE1}" type="pres">
      <dgm:prSet presAssocID="{FA0BB83F-7235-4426-A497-9EC8882E8CAE}" presName="hierRoot1" presStyleCnt="0"/>
      <dgm:spPr/>
    </dgm:pt>
    <dgm:pt modelId="{19D24586-BF3F-4745-AB6E-27B5B21743B1}" type="pres">
      <dgm:prSet presAssocID="{FA0BB83F-7235-4426-A497-9EC8882E8CAE}" presName="composite" presStyleCnt="0"/>
      <dgm:spPr/>
    </dgm:pt>
    <dgm:pt modelId="{61C92D3A-63D1-427A-BB6F-2A7FE85F0855}" type="pres">
      <dgm:prSet presAssocID="{FA0BB83F-7235-4426-A497-9EC8882E8CAE}" presName="background" presStyleLbl="node0" presStyleIdx="0" presStyleCnt="4"/>
      <dgm:spPr/>
    </dgm:pt>
    <dgm:pt modelId="{4BFBB4D1-6885-47A2-AC48-F50A871C69A7}" type="pres">
      <dgm:prSet presAssocID="{FA0BB83F-7235-4426-A497-9EC8882E8CAE}" presName="text" presStyleLbl="fgAcc0" presStyleIdx="0" presStyleCnt="4">
        <dgm:presLayoutVars>
          <dgm:chPref val="3"/>
        </dgm:presLayoutVars>
      </dgm:prSet>
      <dgm:spPr/>
    </dgm:pt>
    <dgm:pt modelId="{D88AD421-71E8-4002-9A97-DCD95B842B35}" type="pres">
      <dgm:prSet presAssocID="{FA0BB83F-7235-4426-A497-9EC8882E8CAE}" presName="hierChild2" presStyleCnt="0"/>
      <dgm:spPr/>
    </dgm:pt>
    <dgm:pt modelId="{6E46C107-1AB2-47F0-899E-60F958BA116C}" type="pres">
      <dgm:prSet presAssocID="{713B0913-9779-443D-98D9-EDE47F8A69E9}" presName="hierRoot1" presStyleCnt="0"/>
      <dgm:spPr/>
    </dgm:pt>
    <dgm:pt modelId="{8CB05EDA-CB59-4F43-B44D-9647F12EA9EA}" type="pres">
      <dgm:prSet presAssocID="{713B0913-9779-443D-98D9-EDE47F8A69E9}" presName="composite" presStyleCnt="0"/>
      <dgm:spPr/>
    </dgm:pt>
    <dgm:pt modelId="{039EB05C-71AF-4EC0-A8BF-F2F6B80ED0BC}" type="pres">
      <dgm:prSet presAssocID="{713B0913-9779-443D-98D9-EDE47F8A69E9}" presName="background" presStyleLbl="node0" presStyleIdx="1" presStyleCnt="4"/>
      <dgm:spPr/>
    </dgm:pt>
    <dgm:pt modelId="{778BA320-0F38-4565-BE26-BD65355DF824}" type="pres">
      <dgm:prSet presAssocID="{713B0913-9779-443D-98D9-EDE47F8A69E9}" presName="text" presStyleLbl="fgAcc0" presStyleIdx="1" presStyleCnt="4">
        <dgm:presLayoutVars>
          <dgm:chPref val="3"/>
        </dgm:presLayoutVars>
      </dgm:prSet>
      <dgm:spPr/>
    </dgm:pt>
    <dgm:pt modelId="{532F6A72-6DE7-4E7C-A631-16409FE30D38}" type="pres">
      <dgm:prSet presAssocID="{713B0913-9779-443D-98D9-EDE47F8A69E9}" presName="hierChild2" presStyleCnt="0"/>
      <dgm:spPr/>
    </dgm:pt>
    <dgm:pt modelId="{2D241F82-79BA-4D1D-8BF0-4D2EAE6B5FBD}" type="pres">
      <dgm:prSet presAssocID="{07A5AA8C-0A93-4B65-BA54-457DCF1E3072}" presName="hierRoot1" presStyleCnt="0"/>
      <dgm:spPr/>
    </dgm:pt>
    <dgm:pt modelId="{D43AC5F3-5B91-4FDB-9822-C56642101284}" type="pres">
      <dgm:prSet presAssocID="{07A5AA8C-0A93-4B65-BA54-457DCF1E3072}" presName="composite" presStyleCnt="0"/>
      <dgm:spPr/>
    </dgm:pt>
    <dgm:pt modelId="{D4AD263F-4C98-401F-87B6-18E4B3183624}" type="pres">
      <dgm:prSet presAssocID="{07A5AA8C-0A93-4B65-BA54-457DCF1E3072}" presName="background" presStyleLbl="node0" presStyleIdx="2" presStyleCnt="4"/>
      <dgm:spPr/>
    </dgm:pt>
    <dgm:pt modelId="{3BFF3AB2-24D1-4EC0-9524-76A884834498}" type="pres">
      <dgm:prSet presAssocID="{07A5AA8C-0A93-4B65-BA54-457DCF1E3072}" presName="text" presStyleLbl="fgAcc0" presStyleIdx="2" presStyleCnt="4">
        <dgm:presLayoutVars>
          <dgm:chPref val="3"/>
        </dgm:presLayoutVars>
      </dgm:prSet>
      <dgm:spPr/>
    </dgm:pt>
    <dgm:pt modelId="{97C46125-1C6A-4699-AA2B-6339E885D545}" type="pres">
      <dgm:prSet presAssocID="{07A5AA8C-0A93-4B65-BA54-457DCF1E3072}" presName="hierChild2" presStyleCnt="0"/>
      <dgm:spPr/>
    </dgm:pt>
    <dgm:pt modelId="{F99D3FF3-4E9D-489D-94D1-DD160AA19812}" type="pres">
      <dgm:prSet presAssocID="{64C4E29B-6718-480C-8F9F-2681DD2C4CF7}" presName="hierRoot1" presStyleCnt="0"/>
      <dgm:spPr/>
    </dgm:pt>
    <dgm:pt modelId="{818302D8-FCC7-4D17-920A-0B92E394A14E}" type="pres">
      <dgm:prSet presAssocID="{64C4E29B-6718-480C-8F9F-2681DD2C4CF7}" presName="composite" presStyleCnt="0"/>
      <dgm:spPr/>
    </dgm:pt>
    <dgm:pt modelId="{FD65DAA0-FD63-4DB7-ABA7-F41DF40C543E}" type="pres">
      <dgm:prSet presAssocID="{64C4E29B-6718-480C-8F9F-2681DD2C4CF7}" presName="background" presStyleLbl="node0" presStyleIdx="3" presStyleCnt="4"/>
      <dgm:spPr/>
    </dgm:pt>
    <dgm:pt modelId="{39E05FC4-C6DE-446E-AB53-427CB3D1F2F2}" type="pres">
      <dgm:prSet presAssocID="{64C4E29B-6718-480C-8F9F-2681DD2C4CF7}" presName="text" presStyleLbl="fgAcc0" presStyleIdx="3" presStyleCnt="4">
        <dgm:presLayoutVars>
          <dgm:chPref val="3"/>
        </dgm:presLayoutVars>
      </dgm:prSet>
      <dgm:spPr/>
    </dgm:pt>
    <dgm:pt modelId="{250A013F-D38A-49FE-9449-BCDE96943386}" type="pres">
      <dgm:prSet presAssocID="{64C4E29B-6718-480C-8F9F-2681DD2C4CF7}" presName="hierChild2" presStyleCnt="0"/>
      <dgm:spPr/>
    </dgm:pt>
  </dgm:ptLst>
  <dgm:cxnLst>
    <dgm:cxn modelId="{98C9DF09-2959-4FF9-9490-D5298BAD0E49}" type="presOf" srcId="{07A5AA8C-0A93-4B65-BA54-457DCF1E3072}" destId="{3BFF3AB2-24D1-4EC0-9524-76A884834498}" srcOrd="0" destOrd="0" presId="urn:microsoft.com/office/officeart/2005/8/layout/hierarchy1"/>
    <dgm:cxn modelId="{3A0B051F-1330-4B97-8153-7DFF1FD8E1B6}" type="presOf" srcId="{00DBCEB0-E0DB-415B-9213-8D5F256CBB2A}" destId="{0107D8AE-DAF4-475D-A94A-DF10F4B9785B}" srcOrd="0" destOrd="0" presId="urn:microsoft.com/office/officeart/2005/8/layout/hierarchy1"/>
    <dgm:cxn modelId="{7432CE20-3D7E-4A1E-9AF1-34989FEAEF3F}" srcId="{00DBCEB0-E0DB-415B-9213-8D5F256CBB2A}" destId="{07A5AA8C-0A93-4B65-BA54-457DCF1E3072}" srcOrd="2" destOrd="0" parTransId="{9E86BA93-F7AC-4114-8B16-5BCC91007FF4}" sibTransId="{A24C357E-D7AF-417C-9865-02BE3C8987F4}"/>
    <dgm:cxn modelId="{B9AEBE2F-0F46-4BCC-BA34-6045412346FF}" srcId="{00DBCEB0-E0DB-415B-9213-8D5F256CBB2A}" destId="{FA0BB83F-7235-4426-A497-9EC8882E8CAE}" srcOrd="0" destOrd="0" parTransId="{E1E631B9-F059-45F5-A642-67DDC4662F63}" sibTransId="{9ABBD41B-9990-4F5B-91E4-2575FC28CD80}"/>
    <dgm:cxn modelId="{73126331-B272-4835-BEC9-B5B8DC0914E0}" type="presOf" srcId="{713B0913-9779-443D-98D9-EDE47F8A69E9}" destId="{778BA320-0F38-4565-BE26-BD65355DF824}" srcOrd="0" destOrd="0" presId="urn:microsoft.com/office/officeart/2005/8/layout/hierarchy1"/>
    <dgm:cxn modelId="{8441563C-E1A7-49EC-9884-E44FE01F38BE}" srcId="{00DBCEB0-E0DB-415B-9213-8D5F256CBB2A}" destId="{713B0913-9779-443D-98D9-EDE47F8A69E9}" srcOrd="1" destOrd="0" parTransId="{3EE1D4F3-03F0-40BE-B5A0-F4CC49CBA3CF}" sibTransId="{F5820FCC-0167-4E95-869C-5378ED3F0BB2}"/>
    <dgm:cxn modelId="{B8066281-92FF-4B30-AC3B-DE03991F02D5}" type="presOf" srcId="{FA0BB83F-7235-4426-A497-9EC8882E8CAE}" destId="{4BFBB4D1-6885-47A2-AC48-F50A871C69A7}" srcOrd="0" destOrd="0" presId="urn:microsoft.com/office/officeart/2005/8/layout/hierarchy1"/>
    <dgm:cxn modelId="{D1BD47C8-EEB4-4AE0-87CF-69284A39277A}" type="presOf" srcId="{64C4E29B-6718-480C-8F9F-2681DD2C4CF7}" destId="{39E05FC4-C6DE-446E-AB53-427CB3D1F2F2}" srcOrd="0" destOrd="0" presId="urn:microsoft.com/office/officeart/2005/8/layout/hierarchy1"/>
    <dgm:cxn modelId="{BADE86E9-D08F-4C5B-B431-079A2A50A353}" srcId="{00DBCEB0-E0DB-415B-9213-8D5F256CBB2A}" destId="{64C4E29B-6718-480C-8F9F-2681DD2C4CF7}" srcOrd="3" destOrd="0" parTransId="{DBAFD521-4DA5-4EF4-B648-BCADEC8E5BCF}" sibTransId="{570E047A-38BC-41CA-9ACF-DC2A1B3510CE}"/>
    <dgm:cxn modelId="{5CE76991-883F-4B8D-8844-F796E8ADE545}" type="presParOf" srcId="{0107D8AE-DAF4-475D-A94A-DF10F4B9785B}" destId="{E935A5F6-E53D-4ABC-A0A3-B82D2269FDE1}" srcOrd="0" destOrd="0" presId="urn:microsoft.com/office/officeart/2005/8/layout/hierarchy1"/>
    <dgm:cxn modelId="{8AD99520-5DAC-4391-9AA7-E7A4B849223D}" type="presParOf" srcId="{E935A5F6-E53D-4ABC-A0A3-B82D2269FDE1}" destId="{19D24586-BF3F-4745-AB6E-27B5B21743B1}" srcOrd="0" destOrd="0" presId="urn:microsoft.com/office/officeart/2005/8/layout/hierarchy1"/>
    <dgm:cxn modelId="{FFF3D8C1-E729-4BC4-9938-C0C73BF8D1CB}" type="presParOf" srcId="{19D24586-BF3F-4745-AB6E-27B5B21743B1}" destId="{61C92D3A-63D1-427A-BB6F-2A7FE85F0855}" srcOrd="0" destOrd="0" presId="urn:microsoft.com/office/officeart/2005/8/layout/hierarchy1"/>
    <dgm:cxn modelId="{6CDC13A1-3DEA-42D7-AD0E-286C5BFAF38F}" type="presParOf" srcId="{19D24586-BF3F-4745-AB6E-27B5B21743B1}" destId="{4BFBB4D1-6885-47A2-AC48-F50A871C69A7}" srcOrd="1" destOrd="0" presId="urn:microsoft.com/office/officeart/2005/8/layout/hierarchy1"/>
    <dgm:cxn modelId="{EB2EC270-A57A-48D6-8FEF-A9E1DE3A0258}" type="presParOf" srcId="{E935A5F6-E53D-4ABC-A0A3-B82D2269FDE1}" destId="{D88AD421-71E8-4002-9A97-DCD95B842B35}" srcOrd="1" destOrd="0" presId="urn:microsoft.com/office/officeart/2005/8/layout/hierarchy1"/>
    <dgm:cxn modelId="{C2354021-6F75-4EEA-9A46-FC982B874737}" type="presParOf" srcId="{0107D8AE-DAF4-475D-A94A-DF10F4B9785B}" destId="{6E46C107-1AB2-47F0-899E-60F958BA116C}" srcOrd="1" destOrd="0" presId="urn:microsoft.com/office/officeart/2005/8/layout/hierarchy1"/>
    <dgm:cxn modelId="{611A9AE7-6BE9-42D7-B9CD-FEFD733D758E}" type="presParOf" srcId="{6E46C107-1AB2-47F0-899E-60F958BA116C}" destId="{8CB05EDA-CB59-4F43-B44D-9647F12EA9EA}" srcOrd="0" destOrd="0" presId="urn:microsoft.com/office/officeart/2005/8/layout/hierarchy1"/>
    <dgm:cxn modelId="{D4D83C02-6F73-40CD-B78C-025C751B3EF0}" type="presParOf" srcId="{8CB05EDA-CB59-4F43-B44D-9647F12EA9EA}" destId="{039EB05C-71AF-4EC0-A8BF-F2F6B80ED0BC}" srcOrd="0" destOrd="0" presId="urn:microsoft.com/office/officeart/2005/8/layout/hierarchy1"/>
    <dgm:cxn modelId="{65E4D179-2B1A-4D98-8C19-8DF7715CCBA2}" type="presParOf" srcId="{8CB05EDA-CB59-4F43-B44D-9647F12EA9EA}" destId="{778BA320-0F38-4565-BE26-BD65355DF824}" srcOrd="1" destOrd="0" presId="urn:microsoft.com/office/officeart/2005/8/layout/hierarchy1"/>
    <dgm:cxn modelId="{CA2F3E4D-FC6C-4D17-8533-14DFCBB04AE0}" type="presParOf" srcId="{6E46C107-1AB2-47F0-899E-60F958BA116C}" destId="{532F6A72-6DE7-4E7C-A631-16409FE30D38}" srcOrd="1" destOrd="0" presId="urn:microsoft.com/office/officeart/2005/8/layout/hierarchy1"/>
    <dgm:cxn modelId="{16A746CB-AE4E-40E8-8450-2725D1874B4D}" type="presParOf" srcId="{0107D8AE-DAF4-475D-A94A-DF10F4B9785B}" destId="{2D241F82-79BA-4D1D-8BF0-4D2EAE6B5FBD}" srcOrd="2" destOrd="0" presId="urn:microsoft.com/office/officeart/2005/8/layout/hierarchy1"/>
    <dgm:cxn modelId="{78542547-70A7-4159-846C-5EA3DACC7172}" type="presParOf" srcId="{2D241F82-79BA-4D1D-8BF0-4D2EAE6B5FBD}" destId="{D43AC5F3-5B91-4FDB-9822-C56642101284}" srcOrd="0" destOrd="0" presId="urn:microsoft.com/office/officeart/2005/8/layout/hierarchy1"/>
    <dgm:cxn modelId="{8C73B251-262D-427E-B863-D51910FCCA7C}" type="presParOf" srcId="{D43AC5F3-5B91-4FDB-9822-C56642101284}" destId="{D4AD263F-4C98-401F-87B6-18E4B3183624}" srcOrd="0" destOrd="0" presId="urn:microsoft.com/office/officeart/2005/8/layout/hierarchy1"/>
    <dgm:cxn modelId="{DA3A9B87-D5BF-4687-8F4D-A7058D68AD82}" type="presParOf" srcId="{D43AC5F3-5B91-4FDB-9822-C56642101284}" destId="{3BFF3AB2-24D1-4EC0-9524-76A884834498}" srcOrd="1" destOrd="0" presId="urn:microsoft.com/office/officeart/2005/8/layout/hierarchy1"/>
    <dgm:cxn modelId="{3C740E8D-A0F1-4B4F-99FD-167FA18BD5BF}" type="presParOf" srcId="{2D241F82-79BA-4D1D-8BF0-4D2EAE6B5FBD}" destId="{97C46125-1C6A-4699-AA2B-6339E885D545}" srcOrd="1" destOrd="0" presId="urn:microsoft.com/office/officeart/2005/8/layout/hierarchy1"/>
    <dgm:cxn modelId="{2B410F1A-A9F1-4FD5-B660-11124253C3F9}" type="presParOf" srcId="{0107D8AE-DAF4-475D-A94A-DF10F4B9785B}" destId="{F99D3FF3-4E9D-489D-94D1-DD160AA19812}" srcOrd="3" destOrd="0" presId="urn:microsoft.com/office/officeart/2005/8/layout/hierarchy1"/>
    <dgm:cxn modelId="{C5D4BBA2-73F4-4FBC-8335-3FCCC4C79FD7}" type="presParOf" srcId="{F99D3FF3-4E9D-489D-94D1-DD160AA19812}" destId="{818302D8-FCC7-4D17-920A-0B92E394A14E}" srcOrd="0" destOrd="0" presId="urn:microsoft.com/office/officeart/2005/8/layout/hierarchy1"/>
    <dgm:cxn modelId="{82D76714-B5DA-48F5-8C1D-D7BE4614473F}" type="presParOf" srcId="{818302D8-FCC7-4D17-920A-0B92E394A14E}" destId="{FD65DAA0-FD63-4DB7-ABA7-F41DF40C543E}" srcOrd="0" destOrd="0" presId="urn:microsoft.com/office/officeart/2005/8/layout/hierarchy1"/>
    <dgm:cxn modelId="{0BDB96E1-1805-40BB-A737-06AF5E4BB42B}" type="presParOf" srcId="{818302D8-FCC7-4D17-920A-0B92E394A14E}" destId="{39E05FC4-C6DE-446E-AB53-427CB3D1F2F2}" srcOrd="1" destOrd="0" presId="urn:microsoft.com/office/officeart/2005/8/layout/hierarchy1"/>
    <dgm:cxn modelId="{9B0D02CE-A944-476D-B75F-9D81CF1AE37F}" type="presParOf" srcId="{F99D3FF3-4E9D-489D-94D1-DD160AA19812}" destId="{250A013F-D38A-49FE-9449-BCDE969433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B0C6D-5622-45A8-93B3-962530803A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EB2E46-5E34-4BBD-864D-BB896728234F}">
      <dgm:prSet/>
      <dgm:spPr/>
      <dgm:t>
        <a:bodyPr/>
        <a:lstStyle/>
        <a:p>
          <a:r>
            <a:rPr lang="en-US" dirty="0"/>
            <a:t>Dataset: </a:t>
          </a:r>
          <a:r>
            <a:rPr lang="de-DE" dirty="0" err="1"/>
            <a:t>Wikidata</a:t>
          </a:r>
          <a:r>
            <a:rPr lang="de-DE" dirty="0"/>
            <a:t> </a:t>
          </a:r>
          <a:r>
            <a:rPr lang="en-US" dirty="0"/>
            <a:t>–</a:t>
          </a:r>
          <a:r>
            <a:rPr lang="de-DE" dirty="0"/>
            <a:t> Query Service </a:t>
          </a:r>
          <a:r>
            <a:rPr lang="de-DE" dirty="0" err="1"/>
            <a:t>using</a:t>
          </a:r>
          <a:r>
            <a:rPr lang="de-DE" dirty="0"/>
            <a:t> SPARQL </a:t>
          </a:r>
          <a:r>
            <a:rPr lang="en-US" dirty="0"/>
            <a:t>on Greek mythology.</a:t>
          </a:r>
        </a:p>
      </dgm:t>
    </dgm:pt>
    <dgm:pt modelId="{319B3222-35C8-4760-B1C2-C4B2FC83CCB8}" type="parTrans" cxnId="{60489B4A-6F2C-4E40-8216-3CA46FEA5727}">
      <dgm:prSet/>
      <dgm:spPr/>
      <dgm:t>
        <a:bodyPr/>
        <a:lstStyle/>
        <a:p>
          <a:endParaRPr lang="en-US"/>
        </a:p>
      </dgm:t>
    </dgm:pt>
    <dgm:pt modelId="{09ABCA2A-4333-4EBE-8F83-8662EFFAF128}" type="sibTrans" cxnId="{60489B4A-6F2C-4E40-8216-3CA46FEA5727}">
      <dgm:prSet/>
      <dgm:spPr/>
      <dgm:t>
        <a:bodyPr/>
        <a:lstStyle/>
        <a:p>
          <a:endParaRPr lang="en-US"/>
        </a:p>
      </dgm:t>
    </dgm:pt>
    <dgm:pt modelId="{BEC2579B-B4C9-420D-AFC4-7CCA1B650A94}">
      <dgm:prSet/>
      <dgm:spPr/>
      <dgm:t>
        <a:bodyPr/>
        <a:lstStyle/>
        <a:p>
          <a:r>
            <a:rPr lang="de-DE"/>
            <a:t>Wikidata items are identified by a „Q“ code.</a:t>
          </a:r>
          <a:endParaRPr lang="en-US"/>
        </a:p>
      </dgm:t>
    </dgm:pt>
    <dgm:pt modelId="{6172F080-D230-42AC-A498-7AB3DFDD1AEE}" type="parTrans" cxnId="{A88CD424-181F-4AAF-B8AD-6B3C724B5041}">
      <dgm:prSet/>
      <dgm:spPr/>
      <dgm:t>
        <a:bodyPr/>
        <a:lstStyle/>
        <a:p>
          <a:endParaRPr lang="en-US"/>
        </a:p>
      </dgm:t>
    </dgm:pt>
    <dgm:pt modelId="{F7F611DE-8136-4F94-B50C-B6949A1B40B1}" type="sibTrans" cxnId="{A88CD424-181F-4AAF-B8AD-6B3C724B5041}">
      <dgm:prSet/>
      <dgm:spPr/>
      <dgm:t>
        <a:bodyPr/>
        <a:lstStyle/>
        <a:p>
          <a:endParaRPr lang="en-US"/>
        </a:p>
      </dgm:t>
    </dgm:pt>
    <dgm:pt modelId="{EB34D43E-CB4F-4E80-A4BE-B89717ACE991}">
      <dgm:prSet/>
      <dgm:spPr/>
      <dgm:t>
        <a:bodyPr/>
        <a:lstStyle/>
        <a:p>
          <a:r>
            <a:rPr lang="de-DE"/>
            <a:t>Item „Zeus“ corresponds to Q34201</a:t>
          </a:r>
          <a:br>
            <a:rPr lang="de-DE"/>
          </a:br>
          <a:endParaRPr lang="en-US"/>
        </a:p>
      </dgm:t>
    </dgm:pt>
    <dgm:pt modelId="{B045A2D3-47D3-4B7C-9D32-9604B4F8E40C}" type="parTrans" cxnId="{98F113D5-01A9-4F10-86CD-C6F6364E067B}">
      <dgm:prSet/>
      <dgm:spPr/>
      <dgm:t>
        <a:bodyPr/>
        <a:lstStyle/>
        <a:p>
          <a:endParaRPr lang="en-US"/>
        </a:p>
      </dgm:t>
    </dgm:pt>
    <dgm:pt modelId="{A9A27836-4EB9-4CC9-A314-07A0CA153F8E}" type="sibTrans" cxnId="{98F113D5-01A9-4F10-86CD-C6F6364E067B}">
      <dgm:prSet/>
      <dgm:spPr/>
      <dgm:t>
        <a:bodyPr/>
        <a:lstStyle/>
        <a:p>
          <a:endParaRPr lang="en-US"/>
        </a:p>
      </dgm:t>
    </dgm:pt>
    <dgm:pt modelId="{9B637886-AED3-4CB0-9230-2AE049852D5A}">
      <dgm:prSet/>
      <dgm:spPr/>
      <dgm:t>
        <a:bodyPr/>
        <a:lstStyle/>
        <a:p>
          <a:r>
            <a:rPr lang="de-DE"/>
            <a:t>Properties are identified with a „p“ code. </a:t>
          </a:r>
          <a:endParaRPr lang="en-US"/>
        </a:p>
      </dgm:t>
    </dgm:pt>
    <dgm:pt modelId="{D7FD4DCC-B376-4D7E-BEF8-68EEEDD55040}" type="parTrans" cxnId="{212A1E8D-14C3-48D6-B3BD-DC02AF8CC87B}">
      <dgm:prSet/>
      <dgm:spPr/>
      <dgm:t>
        <a:bodyPr/>
        <a:lstStyle/>
        <a:p>
          <a:endParaRPr lang="en-US"/>
        </a:p>
      </dgm:t>
    </dgm:pt>
    <dgm:pt modelId="{502AF840-E01B-484C-9C4C-155E58F5BD58}" type="sibTrans" cxnId="{212A1E8D-14C3-48D6-B3BD-DC02AF8CC87B}">
      <dgm:prSet/>
      <dgm:spPr/>
      <dgm:t>
        <a:bodyPr/>
        <a:lstStyle/>
        <a:p>
          <a:endParaRPr lang="en-US"/>
        </a:p>
      </dgm:t>
    </dgm:pt>
    <dgm:pt modelId="{ACB502F3-BEBB-4918-9BEC-1726A12BE9D3}">
      <dgm:prSet/>
      <dgm:spPr/>
      <dgm:t>
        <a:bodyPr/>
        <a:lstStyle/>
        <a:p>
          <a:r>
            <a:rPr lang="de-DE"/>
            <a:t>Property „father“ corresponds to code „p22“ </a:t>
          </a:r>
          <a:endParaRPr lang="en-US"/>
        </a:p>
      </dgm:t>
    </dgm:pt>
    <dgm:pt modelId="{479EE687-751C-46E6-9650-107539C67B9F}" type="parTrans" cxnId="{3CDB863E-1F8B-4629-AA90-D78170C0A8BC}">
      <dgm:prSet/>
      <dgm:spPr/>
      <dgm:t>
        <a:bodyPr/>
        <a:lstStyle/>
        <a:p>
          <a:endParaRPr lang="en-US"/>
        </a:p>
      </dgm:t>
    </dgm:pt>
    <dgm:pt modelId="{1CAB287C-E713-4EAA-BF96-68038FCD3970}" type="sibTrans" cxnId="{3CDB863E-1F8B-4629-AA90-D78170C0A8BC}">
      <dgm:prSet/>
      <dgm:spPr/>
      <dgm:t>
        <a:bodyPr/>
        <a:lstStyle/>
        <a:p>
          <a:endParaRPr lang="en-US"/>
        </a:p>
      </dgm:t>
    </dgm:pt>
    <dgm:pt modelId="{110C6224-B404-45B2-872A-79A0F3A262BA}" type="pres">
      <dgm:prSet presAssocID="{99EB0C6D-5622-45A8-93B3-962530803A7D}" presName="linear" presStyleCnt="0">
        <dgm:presLayoutVars>
          <dgm:animLvl val="lvl"/>
          <dgm:resizeHandles val="exact"/>
        </dgm:presLayoutVars>
      </dgm:prSet>
      <dgm:spPr/>
    </dgm:pt>
    <dgm:pt modelId="{34A08A57-4462-44B5-B58F-FA6AC890E630}" type="pres">
      <dgm:prSet presAssocID="{A0EB2E46-5E34-4BBD-864D-BB89672823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EB63C3-33BB-4181-914F-731CF3D6514B}" type="pres">
      <dgm:prSet presAssocID="{09ABCA2A-4333-4EBE-8F83-8662EFFAF128}" presName="spacer" presStyleCnt="0"/>
      <dgm:spPr/>
    </dgm:pt>
    <dgm:pt modelId="{0A7E089F-8DB0-4C48-BD58-5B0E24EB94C6}" type="pres">
      <dgm:prSet presAssocID="{BEC2579B-B4C9-420D-AFC4-7CCA1B650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440F11-0DED-4AF2-8928-85613D1209B2}" type="pres">
      <dgm:prSet presAssocID="{F7F611DE-8136-4F94-B50C-B6949A1B40B1}" presName="spacer" presStyleCnt="0"/>
      <dgm:spPr/>
    </dgm:pt>
    <dgm:pt modelId="{34898310-2785-425C-B47B-C8C8F411F376}" type="pres">
      <dgm:prSet presAssocID="{EB34D43E-CB4F-4E80-A4BE-B89717ACE9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BB55E1-63CC-44C1-9826-4624DB752158}" type="pres">
      <dgm:prSet presAssocID="{A9A27836-4EB9-4CC9-A314-07A0CA153F8E}" presName="spacer" presStyleCnt="0"/>
      <dgm:spPr/>
    </dgm:pt>
    <dgm:pt modelId="{08FEF3B3-4CFF-4897-A14F-C608B810ABE0}" type="pres">
      <dgm:prSet presAssocID="{9B637886-AED3-4CB0-9230-2AE049852D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9A24DE-2A66-43D0-A8D2-EB802C3EEEBB}" type="pres">
      <dgm:prSet presAssocID="{502AF840-E01B-484C-9C4C-155E58F5BD58}" presName="spacer" presStyleCnt="0"/>
      <dgm:spPr/>
    </dgm:pt>
    <dgm:pt modelId="{F636CB06-0BFA-4D47-BDBB-81CA23B1E276}" type="pres">
      <dgm:prSet presAssocID="{ACB502F3-BEBB-4918-9BEC-1726A12BE9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8CD424-181F-4AAF-B8AD-6B3C724B5041}" srcId="{99EB0C6D-5622-45A8-93B3-962530803A7D}" destId="{BEC2579B-B4C9-420D-AFC4-7CCA1B650A94}" srcOrd="1" destOrd="0" parTransId="{6172F080-D230-42AC-A498-7AB3DFDD1AEE}" sibTransId="{F7F611DE-8136-4F94-B50C-B6949A1B40B1}"/>
    <dgm:cxn modelId="{3CDB863E-1F8B-4629-AA90-D78170C0A8BC}" srcId="{99EB0C6D-5622-45A8-93B3-962530803A7D}" destId="{ACB502F3-BEBB-4918-9BEC-1726A12BE9D3}" srcOrd="4" destOrd="0" parTransId="{479EE687-751C-46E6-9650-107539C67B9F}" sibTransId="{1CAB287C-E713-4EAA-BF96-68038FCD3970}"/>
    <dgm:cxn modelId="{5C5B7A5D-2CD9-4314-9507-15B3FB81C064}" type="presOf" srcId="{99EB0C6D-5622-45A8-93B3-962530803A7D}" destId="{110C6224-B404-45B2-872A-79A0F3A262BA}" srcOrd="0" destOrd="0" presId="urn:microsoft.com/office/officeart/2005/8/layout/vList2"/>
    <dgm:cxn modelId="{60489B4A-6F2C-4E40-8216-3CA46FEA5727}" srcId="{99EB0C6D-5622-45A8-93B3-962530803A7D}" destId="{A0EB2E46-5E34-4BBD-864D-BB896728234F}" srcOrd="0" destOrd="0" parTransId="{319B3222-35C8-4760-B1C2-C4B2FC83CCB8}" sibTransId="{09ABCA2A-4333-4EBE-8F83-8662EFFAF128}"/>
    <dgm:cxn modelId="{C29B7D70-DF4F-4A92-8BE4-DDC202968F66}" type="presOf" srcId="{A0EB2E46-5E34-4BBD-864D-BB896728234F}" destId="{34A08A57-4462-44B5-B58F-FA6AC890E630}" srcOrd="0" destOrd="0" presId="urn:microsoft.com/office/officeart/2005/8/layout/vList2"/>
    <dgm:cxn modelId="{212A1E8D-14C3-48D6-B3BD-DC02AF8CC87B}" srcId="{99EB0C6D-5622-45A8-93B3-962530803A7D}" destId="{9B637886-AED3-4CB0-9230-2AE049852D5A}" srcOrd="3" destOrd="0" parTransId="{D7FD4DCC-B376-4D7E-BEF8-68EEEDD55040}" sibTransId="{502AF840-E01B-484C-9C4C-155E58F5BD58}"/>
    <dgm:cxn modelId="{E6642B98-2228-4707-9CA5-15CF653F23F9}" type="presOf" srcId="{BEC2579B-B4C9-420D-AFC4-7CCA1B650A94}" destId="{0A7E089F-8DB0-4C48-BD58-5B0E24EB94C6}" srcOrd="0" destOrd="0" presId="urn:microsoft.com/office/officeart/2005/8/layout/vList2"/>
    <dgm:cxn modelId="{211E6CD2-4A4C-46A8-9667-0F43A6C92A0D}" type="presOf" srcId="{EB34D43E-CB4F-4E80-A4BE-B89717ACE991}" destId="{34898310-2785-425C-B47B-C8C8F411F376}" srcOrd="0" destOrd="0" presId="urn:microsoft.com/office/officeart/2005/8/layout/vList2"/>
    <dgm:cxn modelId="{98F113D5-01A9-4F10-86CD-C6F6364E067B}" srcId="{99EB0C6D-5622-45A8-93B3-962530803A7D}" destId="{EB34D43E-CB4F-4E80-A4BE-B89717ACE991}" srcOrd="2" destOrd="0" parTransId="{B045A2D3-47D3-4B7C-9D32-9604B4F8E40C}" sibTransId="{A9A27836-4EB9-4CC9-A314-07A0CA153F8E}"/>
    <dgm:cxn modelId="{D2778BE7-32F0-4EBD-A22A-169C5DFF4B7C}" type="presOf" srcId="{ACB502F3-BEBB-4918-9BEC-1726A12BE9D3}" destId="{F636CB06-0BFA-4D47-BDBB-81CA23B1E276}" srcOrd="0" destOrd="0" presId="urn:microsoft.com/office/officeart/2005/8/layout/vList2"/>
    <dgm:cxn modelId="{FD777CE8-CE04-4B5F-AE19-433F417578AB}" type="presOf" srcId="{9B637886-AED3-4CB0-9230-2AE049852D5A}" destId="{08FEF3B3-4CFF-4897-A14F-C608B810ABE0}" srcOrd="0" destOrd="0" presId="urn:microsoft.com/office/officeart/2005/8/layout/vList2"/>
    <dgm:cxn modelId="{1001D977-A06F-48F2-A742-DEBD1453D57D}" type="presParOf" srcId="{110C6224-B404-45B2-872A-79A0F3A262BA}" destId="{34A08A57-4462-44B5-B58F-FA6AC890E630}" srcOrd="0" destOrd="0" presId="urn:microsoft.com/office/officeart/2005/8/layout/vList2"/>
    <dgm:cxn modelId="{057CA94B-AF6B-4BAA-97A0-ACC5ACEF6468}" type="presParOf" srcId="{110C6224-B404-45B2-872A-79A0F3A262BA}" destId="{F8EB63C3-33BB-4181-914F-731CF3D6514B}" srcOrd="1" destOrd="0" presId="urn:microsoft.com/office/officeart/2005/8/layout/vList2"/>
    <dgm:cxn modelId="{272D7EAA-B2FF-4FBF-AFB6-6B1C26A911A4}" type="presParOf" srcId="{110C6224-B404-45B2-872A-79A0F3A262BA}" destId="{0A7E089F-8DB0-4C48-BD58-5B0E24EB94C6}" srcOrd="2" destOrd="0" presId="urn:microsoft.com/office/officeart/2005/8/layout/vList2"/>
    <dgm:cxn modelId="{47EC8F08-065B-403D-89D5-16C8FA878FE7}" type="presParOf" srcId="{110C6224-B404-45B2-872A-79A0F3A262BA}" destId="{70440F11-0DED-4AF2-8928-85613D1209B2}" srcOrd="3" destOrd="0" presId="urn:microsoft.com/office/officeart/2005/8/layout/vList2"/>
    <dgm:cxn modelId="{38F3A6D9-AC8A-4406-A77D-5FDCC338B878}" type="presParOf" srcId="{110C6224-B404-45B2-872A-79A0F3A262BA}" destId="{34898310-2785-425C-B47B-C8C8F411F376}" srcOrd="4" destOrd="0" presId="urn:microsoft.com/office/officeart/2005/8/layout/vList2"/>
    <dgm:cxn modelId="{045E0CFC-A879-49DA-98D4-A054B2BA4E5B}" type="presParOf" srcId="{110C6224-B404-45B2-872A-79A0F3A262BA}" destId="{61BB55E1-63CC-44C1-9826-4624DB752158}" srcOrd="5" destOrd="0" presId="urn:microsoft.com/office/officeart/2005/8/layout/vList2"/>
    <dgm:cxn modelId="{6FF55AF6-22D5-471B-8859-169B5D7859CD}" type="presParOf" srcId="{110C6224-B404-45B2-872A-79A0F3A262BA}" destId="{08FEF3B3-4CFF-4897-A14F-C608B810ABE0}" srcOrd="6" destOrd="0" presId="urn:microsoft.com/office/officeart/2005/8/layout/vList2"/>
    <dgm:cxn modelId="{5C917F8D-9597-4779-B613-B62D6AFFA149}" type="presParOf" srcId="{110C6224-B404-45B2-872A-79A0F3A262BA}" destId="{799A24DE-2A66-43D0-A8D2-EB802C3EEEBB}" srcOrd="7" destOrd="0" presId="urn:microsoft.com/office/officeart/2005/8/layout/vList2"/>
    <dgm:cxn modelId="{7F1844E6-DF5A-4CD6-A249-5AB5959B7292}" type="presParOf" srcId="{110C6224-B404-45B2-872A-79A0F3A262BA}" destId="{F636CB06-0BFA-4D47-BDBB-81CA23B1E2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92D3A-63D1-427A-BB6F-2A7FE85F0855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B4D1-6885-47A2-AC48-F50A871C69A7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Greek mythology is complex: many characters, interwoven relationships</a:t>
          </a:r>
        </a:p>
      </dsp:txBody>
      <dsp:txXfrm>
        <a:off x="224776" y="1422745"/>
        <a:ext cx="1650639" cy="1024880"/>
      </dsp:txXfrm>
    </dsp:sp>
    <dsp:sp modelId="{039EB05C-71AF-4EC0-A8BF-F2F6B80ED0BC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BA320-0F38-4565-BE26-BD65355DF824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Text-based resources are fragmented and hard to explore intuitively</a:t>
          </a:r>
          <a:endParaRPr lang="en-US" sz="1100" kern="1200" dirty="0"/>
        </a:p>
      </dsp:txBody>
      <dsp:txXfrm>
        <a:off x="2320165" y="1422745"/>
        <a:ext cx="1650639" cy="1024880"/>
      </dsp:txXfrm>
    </dsp:sp>
    <dsp:sp modelId="{D4AD263F-4C98-401F-87B6-18E4B3183624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3AB2-24D1-4EC0-9524-76A884834498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Goal: Create a graph-based platform to interactively explore mythological connections</a:t>
          </a:r>
          <a:endParaRPr lang="en-US" sz="1100" kern="1200" dirty="0"/>
        </a:p>
      </dsp:txBody>
      <dsp:txXfrm>
        <a:off x="4415555" y="1422745"/>
        <a:ext cx="1650639" cy="1024880"/>
      </dsp:txXfrm>
    </dsp:sp>
    <dsp:sp modelId="{FD65DAA0-FD63-4DB7-ABA7-F41DF40C543E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05FC4-C6DE-446E-AB53-427CB3D1F2F2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value: Combine educational exploration with smart search features</a:t>
          </a:r>
          <a:endParaRPr lang="en-US" sz="1100" kern="1200" dirty="0"/>
        </a:p>
      </dsp:txBody>
      <dsp:txXfrm>
        <a:off x="6510945" y="1422745"/>
        <a:ext cx="1650639" cy="102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8A57-4462-44B5-B58F-FA6AC890E630}">
      <dsp:nvSpPr>
        <dsp:cNvPr id="0" name=""/>
        <dsp:cNvSpPr/>
      </dsp:nvSpPr>
      <dsp:spPr>
        <a:xfrm>
          <a:off x="0" y="492308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Dataset: </a:t>
          </a:r>
          <a:r>
            <a:rPr lang="de-DE" sz="1600" kern="1200" dirty="0" err="1"/>
            <a:t>Wikidata</a:t>
          </a:r>
          <a:r>
            <a:rPr lang="de-DE" sz="1600" kern="1200" dirty="0"/>
            <a:t> </a:t>
          </a:r>
          <a:r>
            <a:rPr lang="en-US" sz="1600" kern="1200" dirty="0"/>
            <a:t>–</a:t>
          </a:r>
          <a:r>
            <a:rPr lang="de-DE" sz="1600" kern="1200" dirty="0"/>
            <a:t> Query Service </a:t>
          </a:r>
          <a:r>
            <a:rPr lang="de-DE" sz="1600" kern="1200" dirty="0" err="1"/>
            <a:t>using</a:t>
          </a:r>
          <a:r>
            <a:rPr lang="de-DE" sz="1600" kern="1200" dirty="0"/>
            <a:t> SPARQL </a:t>
          </a:r>
          <a:r>
            <a:rPr lang="en-US" sz="1600" kern="1200" dirty="0"/>
            <a:t>on Greek mythology.</a:t>
          </a:r>
        </a:p>
      </dsp:txBody>
      <dsp:txXfrm>
        <a:off x="31070" y="523378"/>
        <a:ext cx="3793661" cy="574340"/>
      </dsp:txXfrm>
    </dsp:sp>
    <dsp:sp modelId="{0A7E089F-8DB0-4C48-BD58-5B0E24EB94C6}">
      <dsp:nvSpPr>
        <dsp:cNvPr id="0" name=""/>
        <dsp:cNvSpPr/>
      </dsp:nvSpPr>
      <dsp:spPr>
        <a:xfrm>
          <a:off x="0" y="117486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Wikidata items are identified by a „Q“ code.</a:t>
          </a:r>
          <a:endParaRPr lang="en-US" sz="1600" kern="1200"/>
        </a:p>
      </dsp:txBody>
      <dsp:txXfrm>
        <a:off x="31070" y="1205939"/>
        <a:ext cx="3793661" cy="574340"/>
      </dsp:txXfrm>
    </dsp:sp>
    <dsp:sp modelId="{34898310-2785-425C-B47B-C8C8F411F376}">
      <dsp:nvSpPr>
        <dsp:cNvPr id="0" name=""/>
        <dsp:cNvSpPr/>
      </dsp:nvSpPr>
      <dsp:spPr>
        <a:xfrm>
          <a:off x="0" y="185742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Item „Zeus“ corresponds to Q34201</a:t>
          </a:r>
          <a:br>
            <a:rPr lang="de-DE" sz="1600" kern="1200"/>
          </a:br>
          <a:endParaRPr lang="en-US" sz="1600" kern="1200"/>
        </a:p>
      </dsp:txBody>
      <dsp:txXfrm>
        <a:off x="31070" y="1888499"/>
        <a:ext cx="3793661" cy="574340"/>
      </dsp:txXfrm>
    </dsp:sp>
    <dsp:sp modelId="{08FEF3B3-4CFF-4897-A14F-C608B810ABE0}">
      <dsp:nvSpPr>
        <dsp:cNvPr id="0" name=""/>
        <dsp:cNvSpPr/>
      </dsp:nvSpPr>
      <dsp:spPr>
        <a:xfrm>
          <a:off x="0" y="253998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Properties are identified with a „p“ code. </a:t>
          </a:r>
          <a:endParaRPr lang="en-US" sz="1600" kern="1200"/>
        </a:p>
      </dsp:txBody>
      <dsp:txXfrm>
        <a:off x="31070" y="2571059"/>
        <a:ext cx="3793661" cy="574340"/>
      </dsp:txXfrm>
    </dsp:sp>
    <dsp:sp modelId="{F636CB06-0BFA-4D47-BDBB-81CA23B1E276}">
      <dsp:nvSpPr>
        <dsp:cNvPr id="0" name=""/>
        <dsp:cNvSpPr/>
      </dsp:nvSpPr>
      <dsp:spPr>
        <a:xfrm>
          <a:off x="0" y="322254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Property „father“ corresponds to code „p22“ </a:t>
          </a:r>
          <a:endParaRPr lang="en-US" sz="1600" kern="1200"/>
        </a:p>
      </dsp:txBody>
      <dsp:txXfrm>
        <a:off x="31070" y="3253619"/>
        <a:ext cx="3793661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ly1967.github.io/Myth_Project/" TargetMode="External"/><Relationship Id="rId2" Type="http://schemas.openxmlformats.org/officeDocument/2006/relationships/hyperlink" Target="https://github.com/freely1967/Myth_Project/tree/ma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-web-journal.net/system/files/swj275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39" y="1699685"/>
            <a:ext cx="7540322" cy="1173295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4400" dirty="0">
                <a:solidFill>
                  <a:srgbClr val="FFFFFF"/>
                </a:solidFill>
              </a:rPr>
              <a:t>Finals </a:t>
            </a:r>
            <a:r>
              <a:rPr lang="de-DE" sz="4400" dirty="0" err="1">
                <a:solidFill>
                  <a:srgbClr val="FFFFFF"/>
                </a:solidFill>
              </a:rPr>
              <a:t>Presentation</a:t>
            </a:r>
            <a:r>
              <a:rPr lang="de-DE" sz="4400" dirty="0">
                <a:solidFill>
                  <a:srgbClr val="FFFFFF"/>
                </a:solidFill>
              </a:rPr>
              <a:t>: Greek </a:t>
            </a:r>
            <a:r>
              <a:rPr lang="de-DE" sz="4400" dirty="0" err="1">
                <a:solidFill>
                  <a:srgbClr val="FFFFFF"/>
                </a:solidFill>
              </a:rPr>
              <a:t>Mythology</a:t>
            </a:r>
            <a:endParaRPr lang="de-DE" sz="4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074" y="3985020"/>
            <a:ext cx="8019287" cy="2373520"/>
          </a:xfrm>
        </p:spPr>
        <p:txBody>
          <a:bodyPr anchor="ctr">
            <a:normAutofit/>
          </a:bodyPr>
          <a:lstStyle/>
          <a:p>
            <a:pPr algn="l"/>
            <a:r>
              <a:rPr lang="en-US" sz="2200" cap="none" dirty="0">
                <a:solidFill>
                  <a:schemeClr val="bg1"/>
                </a:solidFill>
              </a:rPr>
              <a:t>NLP &amp; Information Retrieval – Final Group Project</a:t>
            </a:r>
          </a:p>
          <a:p>
            <a:pPr algn="l"/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600" cap="none" dirty="0">
                <a:solidFill>
                  <a:schemeClr val="bg1"/>
                </a:solidFill>
              </a:rPr>
              <a:t>Elyesa Duru 50251140 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Dilara </a:t>
            </a:r>
            <a:r>
              <a:rPr lang="de-DE" sz="1600" cap="none" dirty="0" err="1">
                <a:solidFill>
                  <a:schemeClr val="bg1"/>
                </a:solidFill>
              </a:rPr>
              <a:t>Alkanalka</a:t>
            </a:r>
            <a:r>
              <a:rPr lang="de-DE" sz="1600" cap="none" dirty="0">
                <a:solidFill>
                  <a:schemeClr val="bg1"/>
                </a:solidFill>
              </a:rPr>
              <a:t> 50251145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Tim Leute 50251142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Hamidreza </a:t>
            </a:r>
            <a:r>
              <a:rPr lang="de-DE" sz="1600" cap="none" dirty="0" err="1">
                <a:solidFill>
                  <a:schemeClr val="bg1"/>
                </a:solidFill>
              </a:rPr>
              <a:t>Rahimian</a:t>
            </a:r>
            <a:r>
              <a:rPr lang="de-DE" sz="1600" cap="none" dirty="0">
                <a:solidFill>
                  <a:schemeClr val="bg1"/>
                </a:solidFill>
              </a:rPr>
              <a:t> 50251141</a:t>
            </a:r>
            <a:br>
              <a:rPr lang="de-DE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de-D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33E0-45E1-C3D3-0DA7-F1349EEB6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37D43-D834-5F9E-0EAB-E0D76B63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Teamwork &amp; Task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30164-D344-9636-DEE0-9D005006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Tasks chosen based on personal interests</a:t>
            </a:r>
          </a:p>
          <a:p>
            <a:r>
              <a:rPr lang="en-US" dirty="0"/>
              <a:t>Workload balanced across the team</a:t>
            </a:r>
          </a:p>
          <a:p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contributed</a:t>
            </a:r>
            <a:r>
              <a:rPr lang="de-DE" dirty="0"/>
              <a:t> </a:t>
            </a:r>
            <a:r>
              <a:rPr lang="de-DE" dirty="0" err="1"/>
              <a:t>equally</a:t>
            </a:r>
            <a:endParaRPr lang="en-US" dirty="0"/>
          </a:p>
          <a:p>
            <a:r>
              <a:rPr lang="en-US" dirty="0"/>
              <a:t>Dilara: Data Retrieval and Initial Code Testing with Python, Information Retrieval, </a:t>
            </a:r>
            <a:r>
              <a:rPr lang="en-US" dirty="0" err="1"/>
              <a:t>Powerpoint</a:t>
            </a:r>
            <a:r>
              <a:rPr lang="en-US" dirty="0"/>
              <a:t>, Report</a:t>
            </a:r>
          </a:p>
          <a:p>
            <a:r>
              <a:rPr lang="en-US" dirty="0"/>
              <a:t>Elyesa: Neo4j-Character Analysis, Report, Presentation, Team Mentoring</a:t>
            </a:r>
          </a:p>
          <a:p>
            <a:r>
              <a:rPr lang="en-US" dirty="0"/>
              <a:t>Tim: Character-Analysis-Evaluation, Report, UI</a:t>
            </a:r>
          </a:p>
          <a:p>
            <a:r>
              <a:rPr lang="en-US" dirty="0"/>
              <a:t>Hamidreza: Neo4j-Migration and Neo4j-Shortes-Path, Information Retrieval, Report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Graph-based approach = intuitive, visual, and scalable</a:t>
            </a:r>
          </a:p>
          <a:p>
            <a:r>
              <a:rPr dirty="0"/>
              <a:t>Character similarity feature adds personalization</a:t>
            </a:r>
          </a:p>
          <a:p>
            <a:r>
              <a:rPr dirty="0"/>
              <a:t>Future Ideas: Expand mythologies, add roles</a:t>
            </a:r>
            <a:r>
              <a:rPr lang="de-DE" dirty="0"/>
              <a:t>,</a:t>
            </a:r>
            <a:r>
              <a:rPr dirty="0"/>
              <a:t>functions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lang="de-DE" dirty="0" err="1"/>
              <a:t>Github</a:t>
            </a:r>
            <a:r>
              <a:rPr dirty="0"/>
              <a:t>: [</a:t>
            </a:r>
            <a:r>
              <a:rPr lang="en-US" dirty="0">
                <a:hlinkClick r:id="rId2"/>
              </a:rPr>
              <a:t>freely1967/</a:t>
            </a:r>
            <a:r>
              <a:rPr lang="en-US" dirty="0" err="1">
                <a:hlinkClick r:id="rId2"/>
              </a:rPr>
              <a:t>Myth_Project</a:t>
            </a:r>
            <a:r>
              <a:rPr lang="en-US" dirty="0">
                <a:hlinkClick r:id="rId2"/>
              </a:rPr>
              <a:t>: Finals Group Project for NLP</a:t>
            </a:r>
            <a:r>
              <a:rPr dirty="0"/>
              <a:t>]</a:t>
            </a:r>
            <a:endParaRPr lang="de-DE" dirty="0"/>
          </a:p>
          <a:p>
            <a:r>
              <a:rPr lang="de-DE" dirty="0"/>
              <a:t>Website: [</a:t>
            </a:r>
            <a:r>
              <a:rPr lang="de-DE" dirty="0">
                <a:hlinkClick r:id="rId3"/>
              </a:rPr>
              <a:t>Greek </a:t>
            </a:r>
            <a:r>
              <a:rPr lang="de-DE" dirty="0" err="1">
                <a:hlinkClick r:id="rId3"/>
              </a:rPr>
              <a:t>Mythology</a:t>
            </a:r>
            <a:r>
              <a:rPr lang="de-DE" dirty="0">
                <a:hlinkClick r:id="rId3"/>
              </a:rPr>
              <a:t> Relationship Explorer</a:t>
            </a:r>
            <a:r>
              <a:rPr lang="de-DE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1AD6C-7D05-B6C7-B3E0-8D99AA96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23781-5690-A950-620B-6490E34D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Baeza-Yates, R., &amp; Ribeiro-Neto, B. (1999). </a:t>
            </a:r>
            <a:r>
              <a:rPr lang="tr-TR" i="1" dirty="0"/>
              <a:t>Modern information retrieval</a:t>
            </a:r>
            <a:r>
              <a:rPr lang="tr-TR" dirty="0"/>
              <a:t> (1st ed.). Addison-Wesley.</a:t>
            </a:r>
            <a:endParaRPr lang="de-DE" dirty="0"/>
          </a:p>
          <a:p>
            <a:r>
              <a:rPr lang="tr-TR" dirty="0"/>
              <a:t>Baeza-Yates, R., &amp; Ribeiro-Neto, B. (2011). </a:t>
            </a:r>
            <a:r>
              <a:rPr lang="tr-TR" i="1" dirty="0"/>
              <a:t>Modern information retrieval: The concepts and technology behind search</a:t>
            </a:r>
            <a:r>
              <a:rPr lang="tr-TR" dirty="0"/>
              <a:t> (2nd ed.). Addison-Wesley.</a:t>
            </a:r>
            <a:endParaRPr lang="de-DE" dirty="0"/>
          </a:p>
          <a:p>
            <a:r>
              <a:rPr lang="tr-TR" dirty="0"/>
              <a:t>Manning, C. D., Raghavan, P., &amp; Schütze, H. (2008). </a:t>
            </a:r>
            <a:r>
              <a:rPr lang="tr-TR" i="1" dirty="0"/>
              <a:t>Introduction to information retrieval</a:t>
            </a:r>
            <a:r>
              <a:rPr lang="tr-TR" dirty="0"/>
              <a:t>. Cambridge University Press.</a:t>
            </a:r>
            <a:endParaRPr lang="de-DE" dirty="0"/>
          </a:p>
          <a:p>
            <a:r>
              <a:rPr lang="tr-TR" dirty="0"/>
              <a:t>Pastor-Sánchez, J., Kontopoulos, E., Saorín, T., Bebis, T., &amp; Darányi, S. (2021). Greek mythology as a knowledge graph: From Chaos to Zeus and beyond. </a:t>
            </a:r>
            <a:r>
              <a:rPr lang="tr-TR" i="1" dirty="0"/>
              <a:t>Semantic Web Journal</a:t>
            </a:r>
            <a:r>
              <a:rPr lang="tr-TR" dirty="0"/>
              <a:t>. Retrieved from </a:t>
            </a:r>
            <a:r>
              <a:rPr lang="tr-TR" u="sng" dirty="0">
                <a:hlinkClick r:id="rId2"/>
              </a:rPr>
              <a:t>https://www.semantic-web-journal.net/system/files/swj2754.pdf</a:t>
            </a:r>
            <a:endParaRPr lang="de-DE" dirty="0"/>
          </a:p>
          <a:p>
            <a:r>
              <a:rPr lang="tr-TR" dirty="0"/>
              <a:t>Lecture 04. (2025). </a:t>
            </a:r>
            <a:r>
              <a:rPr lang="tr-TR" i="1" dirty="0"/>
              <a:t>Information Retrieval and Web Search</a:t>
            </a:r>
            <a:r>
              <a:rPr lang="tr-TR" dirty="0"/>
              <a:t> [Lecture slides]. Department of Computer Science and Engineering, Chung-Ang University.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2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600" dirty="0"/>
              <a:t>Motivation &amp; Goals</a:t>
            </a: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EBFF9-D1E9-EA6A-A51E-E1526330C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58505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dirty="0"/>
              <a:t> our data?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8A2227A-E1B2-B6A4-C403-90E33CE5A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10668"/>
              </p:ext>
            </p:extLst>
          </p:nvPr>
        </p:nvGraphicFramePr>
        <p:xfrm>
          <a:off x="384810" y="1844337"/>
          <a:ext cx="3855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F55E61AC-3D25-14E9-94D1-E74E709BBC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3166"/>
          <a:stretch/>
        </p:blipFill>
        <p:spPr>
          <a:xfrm>
            <a:off x="4484451" y="2272482"/>
            <a:ext cx="4511095" cy="3923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8DE82-FC70-6364-7FDF-2F82F5AD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73B6-CB42-D2BE-8B2D-0CA6D05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A0B0-2DEE-A8B6-63B3-E3348D5E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006"/>
            <a:ext cx="7727410" cy="1452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gathered mythological characters and types(god/deity/titan etc.) with their relations to other characters </a:t>
            </a:r>
          </a:p>
          <a:p>
            <a:r>
              <a:rPr lang="en-US" dirty="0">
                <a:solidFill>
                  <a:schemeClr val="tx1"/>
                </a:solidFill>
              </a:rPr>
              <a:t>We imported this as a </a:t>
            </a:r>
            <a:r>
              <a:rPr lang="en-US" dirty="0" err="1">
                <a:solidFill>
                  <a:schemeClr val="tx1"/>
                </a:solidFill>
              </a:rPr>
              <a:t>cvs</a:t>
            </a:r>
            <a:r>
              <a:rPr lang="en-US" dirty="0">
                <a:solidFill>
                  <a:schemeClr val="tx1"/>
                </a:solidFill>
              </a:rPr>
              <a:t> file (1358 rows)</a:t>
            </a:r>
          </a:p>
        </p:txBody>
      </p:sp>
      <p:pic>
        <p:nvPicPr>
          <p:cNvPr id="5" name="Grafik 4" descr="Ein Bild, das Text, Zahl, Quittung enthält.&#10;&#10;KI-generierte Inhalte können fehlerhaft sein.">
            <a:extLst>
              <a:ext uri="{FF2B5EF4-FFF2-40B4-BE49-F238E27FC236}">
                <a16:creationId xmlns:a16="http://schemas.microsoft.com/office/drawing/2014/main" id="{56DA049D-95A0-B780-4252-970FBC04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096"/>
          <a:stretch/>
        </p:blipFill>
        <p:spPr>
          <a:xfrm>
            <a:off x="1074420" y="3362554"/>
            <a:ext cx="6789419" cy="34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version: Local Python + CSV + JS → performance issues</a:t>
            </a:r>
          </a:p>
          <a:p>
            <a:r>
              <a:t>Final version: Neo4j Sandbox, HTML + JavaScript, Neo4j driver/API</a:t>
            </a:r>
          </a:p>
          <a:p>
            <a:r>
              <a:t>Benefits: Cloud-based, Fast, Responsive, Visually rich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Graph Exploration: visualization, search, filtering</a:t>
            </a:r>
          </a:p>
          <a:p>
            <a:r>
              <a:t>Shortest Path Queries: relationship path between characters</a:t>
            </a:r>
          </a:p>
          <a:p>
            <a:r>
              <a:t>Character Similarity Matching: sliders input, vector comparison (Euclidean distance)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Similarity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and characters have trait profiles.</a:t>
            </a:r>
          </a:p>
          <a:p>
            <a:r>
              <a:rPr lang="en-US" dirty="0"/>
              <a:t>We compare them using Euclidean distance.</a:t>
            </a:r>
          </a:p>
          <a:p>
            <a:r>
              <a:rPr lang="en-US" dirty="0"/>
              <a:t>Smaller distance = better match.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6AD69A-C1BF-8502-5389-B24C477C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70" y="4254500"/>
            <a:ext cx="61912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Method: 5 test queries, manual relevance scores (0-2 scale)</a:t>
            </a:r>
          </a:p>
          <a:p>
            <a:r>
              <a:rPr dirty="0"/>
              <a:t>Metrics Used: Precision@5, MAP, NDCG@5</a:t>
            </a:r>
          </a:p>
          <a:p>
            <a:r>
              <a:rPr dirty="0"/>
              <a:t>Results: Precision@5 = 1.0 (4/5 cases), MAP = 1.0, NDCG@5 = 0.80 - 1.00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Evaluation: User Surveys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r>
              <a:rPr dirty="0"/>
              <a:t> Time</a:t>
            </a:r>
            <a:r>
              <a:rPr lang="de-DE" dirty="0"/>
              <a:t> ✨</a:t>
            </a:r>
            <a:r>
              <a:rPr lang="de-DE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Live walk-through:</a:t>
            </a:r>
          </a:p>
          <a:p>
            <a:r>
              <a:rPr dirty="0"/>
              <a:t>- Graph visualization</a:t>
            </a:r>
          </a:p>
          <a:p>
            <a:r>
              <a:rPr dirty="0"/>
              <a:t>- Shortest path</a:t>
            </a:r>
          </a:p>
          <a:p>
            <a:r>
              <a:rPr dirty="0"/>
              <a:t>- Similarity matching using slider UI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627</Words>
  <Application>Microsoft Office PowerPoint</Application>
  <PresentationFormat>Bildschirmpräsentation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Segoe UI Emoji</vt:lpstr>
      <vt:lpstr>Wingdings 3</vt:lpstr>
      <vt:lpstr>Ion-Sitzungssaal</vt:lpstr>
      <vt:lpstr>Finals Presentation: Greek Mythology</vt:lpstr>
      <vt:lpstr>Motivation &amp; Goals</vt:lpstr>
      <vt:lpstr>How did we get our data?</vt:lpstr>
      <vt:lpstr>How did we get our data?</vt:lpstr>
      <vt:lpstr>System Architecture &amp; Technologies</vt:lpstr>
      <vt:lpstr>Core Features</vt:lpstr>
      <vt:lpstr>Character Similarity - Example</vt:lpstr>
      <vt:lpstr>Evaluation</vt:lpstr>
      <vt:lpstr>Demo Time ✨ </vt:lpstr>
      <vt:lpstr>Teamwork &amp; Task Distribution</vt:lpstr>
      <vt:lpstr>Conclusion &amp; Outlook</vt:lpstr>
      <vt:lpstr>Thank You / Q&amp;A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Elyesa.Duru@heitec.de</dc:creator>
  <cp:keywords/>
  <dc:description/>
  <cp:lastModifiedBy>Elyesa Duru</cp:lastModifiedBy>
  <cp:revision>35</cp:revision>
  <dcterms:created xsi:type="dcterms:W3CDTF">2013-01-27T09:14:16Z</dcterms:created>
  <dcterms:modified xsi:type="dcterms:W3CDTF">2025-06-11T18:25:02Z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99bf3d-2e0c-445f-93a1-ddb2dc1111a0_Enabled">
    <vt:lpwstr>true</vt:lpwstr>
  </property>
  <property fmtid="{D5CDD505-2E9C-101B-9397-08002B2CF9AE}" pid="3" name="MSIP_Label_9b99bf3d-2e0c-445f-93a1-ddb2dc1111a0_SetDate">
    <vt:lpwstr>2025-05-12T14:00:06Z</vt:lpwstr>
  </property>
  <property fmtid="{D5CDD505-2E9C-101B-9397-08002B2CF9AE}" pid="4" name="MSIP_Label_9b99bf3d-2e0c-445f-93a1-ddb2dc1111a0_Method">
    <vt:lpwstr>Standard</vt:lpwstr>
  </property>
  <property fmtid="{D5CDD505-2E9C-101B-9397-08002B2CF9AE}" pid="5" name="MSIP_Label_9b99bf3d-2e0c-445f-93a1-ddb2dc1111a0_Name">
    <vt:lpwstr>Benutzerdefiniert</vt:lpwstr>
  </property>
  <property fmtid="{D5CDD505-2E9C-101B-9397-08002B2CF9AE}" pid="6" name="MSIP_Label_9b99bf3d-2e0c-445f-93a1-ddb2dc1111a0_SiteId">
    <vt:lpwstr>abfab640-a0f3-4e20-8177-b6029012df7e</vt:lpwstr>
  </property>
  <property fmtid="{D5CDD505-2E9C-101B-9397-08002B2CF9AE}" pid="7" name="MSIP_Label_9b99bf3d-2e0c-445f-93a1-ddb2dc1111a0_ActionId">
    <vt:lpwstr>49df7647-d9af-4057-ae6a-4ff343739a3b</vt:lpwstr>
  </property>
  <property fmtid="{D5CDD505-2E9C-101B-9397-08002B2CF9AE}" pid="8" name="MSIP_Label_9b99bf3d-2e0c-445f-93a1-ddb2dc1111a0_ContentBits">
    <vt:lpwstr>0</vt:lpwstr>
  </property>
  <property fmtid="{D5CDD505-2E9C-101B-9397-08002B2CF9AE}" pid="9" name="MSIP_Label_9b99bf3d-2e0c-445f-93a1-ddb2dc1111a0_Tag">
    <vt:lpwstr>10, 3, 0, 1</vt:lpwstr>
  </property>
</Properties>
</file>