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1" r:id="rId9"/>
    <p:sldId id="263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BCEB0-E0DB-415B-9213-8D5F256CBB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C1514-D8BA-43BC-B78D-7A09D8DAC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analyze relationships between figures in Greek mythology.</a:t>
          </a:r>
        </a:p>
      </dgm:t>
    </dgm:pt>
    <dgm:pt modelId="{7B17D5C5-DAF8-4F69-932B-63F639F77CD5}" type="parTrans" cxnId="{1AC54990-0208-4624-A564-E2783EDF5BC3}">
      <dgm:prSet/>
      <dgm:spPr/>
      <dgm:t>
        <a:bodyPr/>
        <a:lstStyle/>
        <a:p>
          <a:endParaRPr lang="en-US"/>
        </a:p>
      </dgm:t>
    </dgm:pt>
    <dgm:pt modelId="{8733FE57-4542-40D7-99B4-1CF2DA81175F}" type="sibTrans" cxnId="{1AC54990-0208-4624-A564-E2783EDF5BC3}">
      <dgm:prSet/>
      <dgm:spPr/>
      <dgm:t>
        <a:bodyPr/>
        <a:lstStyle/>
        <a:p>
          <a:endParaRPr lang="en-US"/>
        </a:p>
      </dgm:t>
    </dgm:pt>
    <dgm:pt modelId="{19F693CE-2F12-4F8E-ADFD-921D45CDB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modeled as a graph – nodes = figures, edges = relationships.</a:t>
          </a:r>
        </a:p>
      </dgm:t>
    </dgm:pt>
    <dgm:pt modelId="{413C5CCE-2F3E-4B3F-80F0-1B2EB42B0DF0}" type="parTrans" cxnId="{68908DD2-DD1C-4D06-A3C1-1AB306B9FA7F}">
      <dgm:prSet/>
      <dgm:spPr/>
      <dgm:t>
        <a:bodyPr/>
        <a:lstStyle/>
        <a:p>
          <a:endParaRPr lang="en-US"/>
        </a:p>
      </dgm:t>
    </dgm:pt>
    <dgm:pt modelId="{F35EC5C5-6619-42EA-8278-B8297ED721F6}" type="sibTrans" cxnId="{68908DD2-DD1C-4D06-A3C1-1AB306B9FA7F}">
      <dgm:prSet/>
      <dgm:spPr/>
      <dgm:t>
        <a:bodyPr/>
        <a:lstStyle/>
        <a:p>
          <a:endParaRPr lang="en-US"/>
        </a:p>
      </dgm:t>
    </dgm:pt>
    <dgm:pt modelId="{BE508293-5553-46EC-8BA2-C23FF78F3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Visualization and analysis of mythological networks (e.g., family, enmity, alliances, clusters etc.).</a:t>
          </a:r>
        </a:p>
      </dgm:t>
    </dgm:pt>
    <dgm:pt modelId="{07AE0594-9F59-4D95-94B8-EA0C10B84B22}" type="parTrans" cxnId="{A16A0012-57D4-40F8-9822-A7679CCE131A}">
      <dgm:prSet/>
      <dgm:spPr/>
      <dgm:t>
        <a:bodyPr/>
        <a:lstStyle/>
        <a:p>
          <a:endParaRPr lang="en-US"/>
        </a:p>
      </dgm:t>
    </dgm:pt>
    <dgm:pt modelId="{E40278E6-82C4-4C11-B58E-69527749D619}" type="sibTrans" cxnId="{A16A0012-57D4-40F8-9822-A7679CCE131A}">
      <dgm:prSet/>
      <dgm:spPr/>
      <dgm:t>
        <a:bodyPr/>
        <a:lstStyle/>
        <a:p>
          <a:endParaRPr lang="en-US"/>
        </a:p>
      </dgm:t>
    </dgm:pt>
    <dgm:pt modelId="{0107D8AE-DAF4-475D-A94A-DF10F4B9785B}" type="pres">
      <dgm:prSet presAssocID="{00DBCEB0-E0DB-415B-9213-8D5F256CBB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24F30-AF2C-4C44-A9EA-C36D7AA0694D}" type="pres">
      <dgm:prSet presAssocID="{4D0C1514-D8BA-43BC-B78D-7A09D8DAC41A}" presName="hierRoot1" presStyleCnt="0"/>
      <dgm:spPr/>
    </dgm:pt>
    <dgm:pt modelId="{4C68F79E-E09A-4992-B8DA-E18F35A28204}" type="pres">
      <dgm:prSet presAssocID="{4D0C1514-D8BA-43BC-B78D-7A09D8DAC41A}" presName="composite" presStyleCnt="0"/>
      <dgm:spPr/>
    </dgm:pt>
    <dgm:pt modelId="{F877FD2E-7A3F-48E6-9016-B415D3CB7715}" type="pres">
      <dgm:prSet presAssocID="{4D0C1514-D8BA-43BC-B78D-7A09D8DAC41A}" presName="background" presStyleLbl="node0" presStyleIdx="0" presStyleCnt="3"/>
      <dgm:spPr/>
    </dgm:pt>
    <dgm:pt modelId="{9987AE2C-E83D-4092-BF82-FE1E118C8336}" type="pres">
      <dgm:prSet presAssocID="{4D0C1514-D8BA-43BC-B78D-7A09D8DAC41A}" presName="text" presStyleLbl="fgAcc0" presStyleIdx="0" presStyleCnt="3">
        <dgm:presLayoutVars>
          <dgm:chPref val="3"/>
        </dgm:presLayoutVars>
      </dgm:prSet>
      <dgm:spPr/>
    </dgm:pt>
    <dgm:pt modelId="{55F77382-BFCF-494B-AB64-5A872560491D}" type="pres">
      <dgm:prSet presAssocID="{4D0C1514-D8BA-43BC-B78D-7A09D8DAC41A}" presName="hierChild2" presStyleCnt="0"/>
      <dgm:spPr/>
    </dgm:pt>
    <dgm:pt modelId="{778A41C2-DA28-46DB-A792-6FDE17030D1E}" type="pres">
      <dgm:prSet presAssocID="{19F693CE-2F12-4F8E-ADFD-921D45CDB63C}" presName="hierRoot1" presStyleCnt="0"/>
      <dgm:spPr/>
    </dgm:pt>
    <dgm:pt modelId="{08CC61DB-D2E2-47FA-BB7C-A6DEF586956F}" type="pres">
      <dgm:prSet presAssocID="{19F693CE-2F12-4F8E-ADFD-921D45CDB63C}" presName="composite" presStyleCnt="0"/>
      <dgm:spPr/>
    </dgm:pt>
    <dgm:pt modelId="{2D2EB11C-91A3-4735-9F40-5F6A4366DBAE}" type="pres">
      <dgm:prSet presAssocID="{19F693CE-2F12-4F8E-ADFD-921D45CDB63C}" presName="background" presStyleLbl="node0" presStyleIdx="1" presStyleCnt="3"/>
      <dgm:spPr/>
    </dgm:pt>
    <dgm:pt modelId="{A5E8C9FC-0029-489F-814F-6456E9137A07}" type="pres">
      <dgm:prSet presAssocID="{19F693CE-2F12-4F8E-ADFD-921D45CDB63C}" presName="text" presStyleLbl="fgAcc0" presStyleIdx="1" presStyleCnt="3">
        <dgm:presLayoutVars>
          <dgm:chPref val="3"/>
        </dgm:presLayoutVars>
      </dgm:prSet>
      <dgm:spPr/>
    </dgm:pt>
    <dgm:pt modelId="{33D61BA0-9D7C-40FA-A5FE-EEE45C6C36DC}" type="pres">
      <dgm:prSet presAssocID="{19F693CE-2F12-4F8E-ADFD-921D45CDB63C}" presName="hierChild2" presStyleCnt="0"/>
      <dgm:spPr/>
    </dgm:pt>
    <dgm:pt modelId="{0EE6E532-668F-4628-96BE-46B57C57E0FA}" type="pres">
      <dgm:prSet presAssocID="{BE508293-5553-46EC-8BA2-C23FF78F3FDC}" presName="hierRoot1" presStyleCnt="0"/>
      <dgm:spPr/>
    </dgm:pt>
    <dgm:pt modelId="{8B2CC453-8429-4C75-83B5-A8283F3BCDB6}" type="pres">
      <dgm:prSet presAssocID="{BE508293-5553-46EC-8BA2-C23FF78F3FDC}" presName="composite" presStyleCnt="0"/>
      <dgm:spPr/>
    </dgm:pt>
    <dgm:pt modelId="{B2CE3EB6-90C2-4136-BCC2-C5026501DC39}" type="pres">
      <dgm:prSet presAssocID="{BE508293-5553-46EC-8BA2-C23FF78F3FDC}" presName="background" presStyleLbl="node0" presStyleIdx="2" presStyleCnt="3"/>
      <dgm:spPr/>
    </dgm:pt>
    <dgm:pt modelId="{3D18B937-A2F6-402A-9358-BDD158B340C9}" type="pres">
      <dgm:prSet presAssocID="{BE508293-5553-46EC-8BA2-C23FF78F3FDC}" presName="text" presStyleLbl="fgAcc0" presStyleIdx="2" presStyleCnt="3">
        <dgm:presLayoutVars>
          <dgm:chPref val="3"/>
        </dgm:presLayoutVars>
      </dgm:prSet>
      <dgm:spPr/>
    </dgm:pt>
    <dgm:pt modelId="{66B204E0-ACF8-47A6-B715-C0A7238B2F1C}" type="pres">
      <dgm:prSet presAssocID="{BE508293-5553-46EC-8BA2-C23FF78F3FDC}" presName="hierChild2" presStyleCnt="0"/>
      <dgm:spPr/>
    </dgm:pt>
  </dgm:ptLst>
  <dgm:cxnLst>
    <dgm:cxn modelId="{A16A0012-57D4-40F8-9822-A7679CCE131A}" srcId="{00DBCEB0-E0DB-415B-9213-8D5F256CBB2A}" destId="{BE508293-5553-46EC-8BA2-C23FF78F3FDC}" srcOrd="2" destOrd="0" parTransId="{07AE0594-9F59-4D95-94B8-EA0C10B84B22}" sibTransId="{E40278E6-82C4-4C11-B58E-69527749D619}"/>
    <dgm:cxn modelId="{3A0B051F-1330-4B97-8153-7DFF1FD8E1B6}" type="presOf" srcId="{00DBCEB0-E0DB-415B-9213-8D5F256CBB2A}" destId="{0107D8AE-DAF4-475D-A94A-DF10F4B9785B}" srcOrd="0" destOrd="0" presId="urn:microsoft.com/office/officeart/2005/8/layout/hierarchy1"/>
    <dgm:cxn modelId="{2411F328-4AFF-4679-B329-52C90B02FF4A}" type="presOf" srcId="{4D0C1514-D8BA-43BC-B78D-7A09D8DAC41A}" destId="{9987AE2C-E83D-4092-BF82-FE1E118C8336}" srcOrd="0" destOrd="0" presId="urn:microsoft.com/office/officeart/2005/8/layout/hierarchy1"/>
    <dgm:cxn modelId="{D2393C7F-C28C-4DF7-AF68-A8B45FE395FC}" type="presOf" srcId="{BE508293-5553-46EC-8BA2-C23FF78F3FDC}" destId="{3D18B937-A2F6-402A-9358-BDD158B340C9}" srcOrd="0" destOrd="0" presId="urn:microsoft.com/office/officeart/2005/8/layout/hierarchy1"/>
    <dgm:cxn modelId="{1AC54990-0208-4624-A564-E2783EDF5BC3}" srcId="{00DBCEB0-E0DB-415B-9213-8D5F256CBB2A}" destId="{4D0C1514-D8BA-43BC-B78D-7A09D8DAC41A}" srcOrd="0" destOrd="0" parTransId="{7B17D5C5-DAF8-4F69-932B-63F639F77CD5}" sibTransId="{8733FE57-4542-40D7-99B4-1CF2DA81175F}"/>
    <dgm:cxn modelId="{40AC3F98-85B8-4334-ADFC-9784C7A7DD57}" type="presOf" srcId="{19F693CE-2F12-4F8E-ADFD-921D45CDB63C}" destId="{A5E8C9FC-0029-489F-814F-6456E9137A07}" srcOrd="0" destOrd="0" presId="urn:microsoft.com/office/officeart/2005/8/layout/hierarchy1"/>
    <dgm:cxn modelId="{68908DD2-DD1C-4D06-A3C1-1AB306B9FA7F}" srcId="{00DBCEB0-E0DB-415B-9213-8D5F256CBB2A}" destId="{19F693CE-2F12-4F8E-ADFD-921D45CDB63C}" srcOrd="1" destOrd="0" parTransId="{413C5CCE-2F3E-4B3F-80F0-1B2EB42B0DF0}" sibTransId="{F35EC5C5-6619-42EA-8278-B8297ED721F6}"/>
    <dgm:cxn modelId="{EA41D07F-14F5-4BB8-A85E-C2F045CA0298}" type="presParOf" srcId="{0107D8AE-DAF4-475D-A94A-DF10F4B9785B}" destId="{B8324F30-AF2C-4C44-A9EA-C36D7AA0694D}" srcOrd="0" destOrd="0" presId="urn:microsoft.com/office/officeart/2005/8/layout/hierarchy1"/>
    <dgm:cxn modelId="{5CC72A01-1F26-41F1-9C98-EE641713E46F}" type="presParOf" srcId="{B8324F30-AF2C-4C44-A9EA-C36D7AA0694D}" destId="{4C68F79E-E09A-4992-B8DA-E18F35A28204}" srcOrd="0" destOrd="0" presId="urn:microsoft.com/office/officeart/2005/8/layout/hierarchy1"/>
    <dgm:cxn modelId="{5D5308F1-2143-4E49-B6CA-C0F1D0D429EC}" type="presParOf" srcId="{4C68F79E-E09A-4992-B8DA-E18F35A28204}" destId="{F877FD2E-7A3F-48E6-9016-B415D3CB7715}" srcOrd="0" destOrd="0" presId="urn:microsoft.com/office/officeart/2005/8/layout/hierarchy1"/>
    <dgm:cxn modelId="{0091FB96-C265-4C68-BAA2-E2BDC0DC271F}" type="presParOf" srcId="{4C68F79E-E09A-4992-B8DA-E18F35A28204}" destId="{9987AE2C-E83D-4092-BF82-FE1E118C8336}" srcOrd="1" destOrd="0" presId="urn:microsoft.com/office/officeart/2005/8/layout/hierarchy1"/>
    <dgm:cxn modelId="{429BC60B-7A5C-4DC2-AB29-FC33D806D18B}" type="presParOf" srcId="{B8324F30-AF2C-4C44-A9EA-C36D7AA0694D}" destId="{55F77382-BFCF-494B-AB64-5A872560491D}" srcOrd="1" destOrd="0" presId="urn:microsoft.com/office/officeart/2005/8/layout/hierarchy1"/>
    <dgm:cxn modelId="{25FC18D2-B497-4C51-8634-56A9E0758F06}" type="presParOf" srcId="{0107D8AE-DAF4-475D-A94A-DF10F4B9785B}" destId="{778A41C2-DA28-46DB-A792-6FDE17030D1E}" srcOrd="1" destOrd="0" presId="urn:microsoft.com/office/officeart/2005/8/layout/hierarchy1"/>
    <dgm:cxn modelId="{A8907149-B2F7-412D-9741-0DC3A27EEED3}" type="presParOf" srcId="{778A41C2-DA28-46DB-A792-6FDE17030D1E}" destId="{08CC61DB-D2E2-47FA-BB7C-A6DEF586956F}" srcOrd="0" destOrd="0" presId="urn:microsoft.com/office/officeart/2005/8/layout/hierarchy1"/>
    <dgm:cxn modelId="{30ECF2C2-C9FC-4156-891C-C37ADFA00957}" type="presParOf" srcId="{08CC61DB-D2E2-47FA-BB7C-A6DEF586956F}" destId="{2D2EB11C-91A3-4735-9F40-5F6A4366DBAE}" srcOrd="0" destOrd="0" presId="urn:microsoft.com/office/officeart/2005/8/layout/hierarchy1"/>
    <dgm:cxn modelId="{72E894B6-A84C-4F71-9FA1-C6B0EA3AE902}" type="presParOf" srcId="{08CC61DB-D2E2-47FA-BB7C-A6DEF586956F}" destId="{A5E8C9FC-0029-489F-814F-6456E9137A07}" srcOrd="1" destOrd="0" presId="urn:microsoft.com/office/officeart/2005/8/layout/hierarchy1"/>
    <dgm:cxn modelId="{7C8AAD96-2622-42E2-8567-C40F0E9DCA36}" type="presParOf" srcId="{778A41C2-DA28-46DB-A792-6FDE17030D1E}" destId="{33D61BA0-9D7C-40FA-A5FE-EEE45C6C36DC}" srcOrd="1" destOrd="0" presId="urn:microsoft.com/office/officeart/2005/8/layout/hierarchy1"/>
    <dgm:cxn modelId="{76718D4C-AA15-498F-B5DA-FAA1AA8F0238}" type="presParOf" srcId="{0107D8AE-DAF4-475D-A94A-DF10F4B9785B}" destId="{0EE6E532-668F-4628-96BE-46B57C57E0FA}" srcOrd="2" destOrd="0" presId="urn:microsoft.com/office/officeart/2005/8/layout/hierarchy1"/>
    <dgm:cxn modelId="{10CDEA16-4F53-4593-A95E-661DB6BAC02A}" type="presParOf" srcId="{0EE6E532-668F-4628-96BE-46B57C57E0FA}" destId="{8B2CC453-8429-4C75-83B5-A8283F3BCDB6}" srcOrd="0" destOrd="0" presId="urn:microsoft.com/office/officeart/2005/8/layout/hierarchy1"/>
    <dgm:cxn modelId="{E0F1EA79-2739-4F5A-82CC-CDD996409F4F}" type="presParOf" srcId="{8B2CC453-8429-4C75-83B5-A8283F3BCDB6}" destId="{B2CE3EB6-90C2-4136-BCC2-C5026501DC39}" srcOrd="0" destOrd="0" presId="urn:microsoft.com/office/officeart/2005/8/layout/hierarchy1"/>
    <dgm:cxn modelId="{BF272D65-8CF0-47AF-BBFA-1ABD1BAD8FE0}" type="presParOf" srcId="{8B2CC453-8429-4C75-83B5-A8283F3BCDB6}" destId="{3D18B937-A2F6-402A-9358-BDD158B340C9}" srcOrd="1" destOrd="0" presId="urn:microsoft.com/office/officeart/2005/8/layout/hierarchy1"/>
    <dgm:cxn modelId="{BC078FB3-7CF4-456B-9F14-1265CCB5C381}" type="presParOf" srcId="{0EE6E532-668F-4628-96BE-46B57C57E0FA}" destId="{66B204E0-ACF8-47A6-B715-C0A7238B2F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B0C6D-5622-45A8-93B3-962530803A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EB2E46-5E34-4BBD-864D-BB896728234F}">
      <dgm:prSet/>
      <dgm:spPr/>
      <dgm:t>
        <a:bodyPr/>
        <a:lstStyle/>
        <a:p>
          <a:r>
            <a:rPr lang="en-US"/>
            <a:t>Dataset: </a:t>
          </a:r>
          <a:r>
            <a:rPr lang="de-DE"/>
            <a:t>Wikidata </a:t>
          </a:r>
          <a:r>
            <a:rPr lang="en-US"/>
            <a:t>–</a:t>
          </a:r>
          <a:r>
            <a:rPr lang="de-DE"/>
            <a:t> Query Service using SPARQL </a:t>
          </a:r>
          <a:r>
            <a:rPr lang="en-US"/>
            <a:t>on Greek mythology.</a:t>
          </a:r>
        </a:p>
      </dgm:t>
    </dgm:pt>
    <dgm:pt modelId="{319B3222-35C8-4760-B1C2-C4B2FC83CCB8}" type="parTrans" cxnId="{60489B4A-6F2C-4E40-8216-3CA46FEA5727}">
      <dgm:prSet/>
      <dgm:spPr/>
      <dgm:t>
        <a:bodyPr/>
        <a:lstStyle/>
        <a:p>
          <a:endParaRPr lang="en-US"/>
        </a:p>
      </dgm:t>
    </dgm:pt>
    <dgm:pt modelId="{09ABCA2A-4333-4EBE-8F83-8662EFFAF128}" type="sibTrans" cxnId="{60489B4A-6F2C-4E40-8216-3CA46FEA5727}">
      <dgm:prSet/>
      <dgm:spPr/>
      <dgm:t>
        <a:bodyPr/>
        <a:lstStyle/>
        <a:p>
          <a:endParaRPr lang="en-US"/>
        </a:p>
      </dgm:t>
    </dgm:pt>
    <dgm:pt modelId="{BEC2579B-B4C9-420D-AFC4-7CCA1B650A94}">
      <dgm:prSet/>
      <dgm:spPr/>
      <dgm:t>
        <a:bodyPr/>
        <a:lstStyle/>
        <a:p>
          <a:r>
            <a:rPr lang="de-DE"/>
            <a:t>Wikidata items are identified by a „Q“ code.</a:t>
          </a:r>
          <a:endParaRPr lang="en-US"/>
        </a:p>
      </dgm:t>
    </dgm:pt>
    <dgm:pt modelId="{6172F080-D230-42AC-A498-7AB3DFDD1AEE}" type="parTrans" cxnId="{A88CD424-181F-4AAF-B8AD-6B3C724B5041}">
      <dgm:prSet/>
      <dgm:spPr/>
      <dgm:t>
        <a:bodyPr/>
        <a:lstStyle/>
        <a:p>
          <a:endParaRPr lang="en-US"/>
        </a:p>
      </dgm:t>
    </dgm:pt>
    <dgm:pt modelId="{F7F611DE-8136-4F94-B50C-B6949A1B40B1}" type="sibTrans" cxnId="{A88CD424-181F-4AAF-B8AD-6B3C724B5041}">
      <dgm:prSet/>
      <dgm:spPr/>
      <dgm:t>
        <a:bodyPr/>
        <a:lstStyle/>
        <a:p>
          <a:endParaRPr lang="en-US"/>
        </a:p>
      </dgm:t>
    </dgm:pt>
    <dgm:pt modelId="{EB34D43E-CB4F-4E80-A4BE-B89717ACE991}">
      <dgm:prSet/>
      <dgm:spPr/>
      <dgm:t>
        <a:bodyPr/>
        <a:lstStyle/>
        <a:p>
          <a:r>
            <a:rPr lang="de-DE"/>
            <a:t>Item „Zeus“ corresponds to Q34201</a:t>
          </a:r>
          <a:br>
            <a:rPr lang="de-DE"/>
          </a:br>
          <a:endParaRPr lang="en-US"/>
        </a:p>
      </dgm:t>
    </dgm:pt>
    <dgm:pt modelId="{B045A2D3-47D3-4B7C-9D32-9604B4F8E40C}" type="parTrans" cxnId="{98F113D5-01A9-4F10-86CD-C6F6364E067B}">
      <dgm:prSet/>
      <dgm:spPr/>
      <dgm:t>
        <a:bodyPr/>
        <a:lstStyle/>
        <a:p>
          <a:endParaRPr lang="en-US"/>
        </a:p>
      </dgm:t>
    </dgm:pt>
    <dgm:pt modelId="{A9A27836-4EB9-4CC9-A314-07A0CA153F8E}" type="sibTrans" cxnId="{98F113D5-01A9-4F10-86CD-C6F6364E067B}">
      <dgm:prSet/>
      <dgm:spPr/>
      <dgm:t>
        <a:bodyPr/>
        <a:lstStyle/>
        <a:p>
          <a:endParaRPr lang="en-US"/>
        </a:p>
      </dgm:t>
    </dgm:pt>
    <dgm:pt modelId="{9B637886-AED3-4CB0-9230-2AE049852D5A}">
      <dgm:prSet/>
      <dgm:spPr/>
      <dgm:t>
        <a:bodyPr/>
        <a:lstStyle/>
        <a:p>
          <a:r>
            <a:rPr lang="de-DE"/>
            <a:t>Properties are identified with a „p“ code. </a:t>
          </a:r>
          <a:endParaRPr lang="en-US"/>
        </a:p>
      </dgm:t>
    </dgm:pt>
    <dgm:pt modelId="{D7FD4DCC-B376-4D7E-BEF8-68EEEDD55040}" type="parTrans" cxnId="{212A1E8D-14C3-48D6-B3BD-DC02AF8CC87B}">
      <dgm:prSet/>
      <dgm:spPr/>
      <dgm:t>
        <a:bodyPr/>
        <a:lstStyle/>
        <a:p>
          <a:endParaRPr lang="en-US"/>
        </a:p>
      </dgm:t>
    </dgm:pt>
    <dgm:pt modelId="{502AF840-E01B-484C-9C4C-155E58F5BD58}" type="sibTrans" cxnId="{212A1E8D-14C3-48D6-B3BD-DC02AF8CC87B}">
      <dgm:prSet/>
      <dgm:spPr/>
      <dgm:t>
        <a:bodyPr/>
        <a:lstStyle/>
        <a:p>
          <a:endParaRPr lang="en-US"/>
        </a:p>
      </dgm:t>
    </dgm:pt>
    <dgm:pt modelId="{ACB502F3-BEBB-4918-9BEC-1726A12BE9D3}">
      <dgm:prSet/>
      <dgm:spPr/>
      <dgm:t>
        <a:bodyPr/>
        <a:lstStyle/>
        <a:p>
          <a:r>
            <a:rPr lang="de-DE"/>
            <a:t>Property „father“ corresponds to code „p22“ </a:t>
          </a:r>
          <a:endParaRPr lang="en-US"/>
        </a:p>
      </dgm:t>
    </dgm:pt>
    <dgm:pt modelId="{479EE687-751C-46E6-9650-107539C67B9F}" type="parTrans" cxnId="{3CDB863E-1F8B-4629-AA90-D78170C0A8BC}">
      <dgm:prSet/>
      <dgm:spPr/>
      <dgm:t>
        <a:bodyPr/>
        <a:lstStyle/>
        <a:p>
          <a:endParaRPr lang="en-US"/>
        </a:p>
      </dgm:t>
    </dgm:pt>
    <dgm:pt modelId="{1CAB287C-E713-4EAA-BF96-68038FCD3970}" type="sibTrans" cxnId="{3CDB863E-1F8B-4629-AA90-D78170C0A8BC}">
      <dgm:prSet/>
      <dgm:spPr/>
      <dgm:t>
        <a:bodyPr/>
        <a:lstStyle/>
        <a:p>
          <a:endParaRPr lang="en-US"/>
        </a:p>
      </dgm:t>
    </dgm:pt>
    <dgm:pt modelId="{110C6224-B404-45B2-872A-79A0F3A262BA}" type="pres">
      <dgm:prSet presAssocID="{99EB0C6D-5622-45A8-93B3-962530803A7D}" presName="linear" presStyleCnt="0">
        <dgm:presLayoutVars>
          <dgm:animLvl val="lvl"/>
          <dgm:resizeHandles val="exact"/>
        </dgm:presLayoutVars>
      </dgm:prSet>
      <dgm:spPr/>
    </dgm:pt>
    <dgm:pt modelId="{34A08A57-4462-44B5-B58F-FA6AC890E630}" type="pres">
      <dgm:prSet presAssocID="{A0EB2E46-5E34-4BBD-864D-BB89672823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EB63C3-33BB-4181-914F-731CF3D6514B}" type="pres">
      <dgm:prSet presAssocID="{09ABCA2A-4333-4EBE-8F83-8662EFFAF128}" presName="spacer" presStyleCnt="0"/>
      <dgm:spPr/>
    </dgm:pt>
    <dgm:pt modelId="{0A7E089F-8DB0-4C48-BD58-5B0E24EB94C6}" type="pres">
      <dgm:prSet presAssocID="{BEC2579B-B4C9-420D-AFC4-7CCA1B650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440F11-0DED-4AF2-8928-85613D1209B2}" type="pres">
      <dgm:prSet presAssocID="{F7F611DE-8136-4F94-B50C-B6949A1B40B1}" presName="spacer" presStyleCnt="0"/>
      <dgm:spPr/>
    </dgm:pt>
    <dgm:pt modelId="{34898310-2785-425C-B47B-C8C8F411F376}" type="pres">
      <dgm:prSet presAssocID="{EB34D43E-CB4F-4E80-A4BE-B89717ACE9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BB55E1-63CC-44C1-9826-4624DB752158}" type="pres">
      <dgm:prSet presAssocID="{A9A27836-4EB9-4CC9-A314-07A0CA153F8E}" presName="spacer" presStyleCnt="0"/>
      <dgm:spPr/>
    </dgm:pt>
    <dgm:pt modelId="{08FEF3B3-4CFF-4897-A14F-C608B810ABE0}" type="pres">
      <dgm:prSet presAssocID="{9B637886-AED3-4CB0-9230-2AE049852D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9A24DE-2A66-43D0-A8D2-EB802C3EEEBB}" type="pres">
      <dgm:prSet presAssocID="{502AF840-E01B-484C-9C4C-155E58F5BD58}" presName="spacer" presStyleCnt="0"/>
      <dgm:spPr/>
    </dgm:pt>
    <dgm:pt modelId="{F636CB06-0BFA-4D47-BDBB-81CA23B1E276}" type="pres">
      <dgm:prSet presAssocID="{ACB502F3-BEBB-4918-9BEC-1726A12BE9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8CD424-181F-4AAF-B8AD-6B3C724B5041}" srcId="{99EB0C6D-5622-45A8-93B3-962530803A7D}" destId="{BEC2579B-B4C9-420D-AFC4-7CCA1B650A94}" srcOrd="1" destOrd="0" parTransId="{6172F080-D230-42AC-A498-7AB3DFDD1AEE}" sibTransId="{F7F611DE-8136-4F94-B50C-B6949A1B40B1}"/>
    <dgm:cxn modelId="{3CDB863E-1F8B-4629-AA90-D78170C0A8BC}" srcId="{99EB0C6D-5622-45A8-93B3-962530803A7D}" destId="{ACB502F3-BEBB-4918-9BEC-1726A12BE9D3}" srcOrd="4" destOrd="0" parTransId="{479EE687-751C-46E6-9650-107539C67B9F}" sibTransId="{1CAB287C-E713-4EAA-BF96-68038FCD3970}"/>
    <dgm:cxn modelId="{5C5B7A5D-2CD9-4314-9507-15B3FB81C064}" type="presOf" srcId="{99EB0C6D-5622-45A8-93B3-962530803A7D}" destId="{110C6224-B404-45B2-872A-79A0F3A262BA}" srcOrd="0" destOrd="0" presId="urn:microsoft.com/office/officeart/2005/8/layout/vList2"/>
    <dgm:cxn modelId="{60489B4A-6F2C-4E40-8216-3CA46FEA5727}" srcId="{99EB0C6D-5622-45A8-93B3-962530803A7D}" destId="{A0EB2E46-5E34-4BBD-864D-BB896728234F}" srcOrd="0" destOrd="0" parTransId="{319B3222-35C8-4760-B1C2-C4B2FC83CCB8}" sibTransId="{09ABCA2A-4333-4EBE-8F83-8662EFFAF128}"/>
    <dgm:cxn modelId="{C29B7D70-DF4F-4A92-8BE4-DDC202968F66}" type="presOf" srcId="{A0EB2E46-5E34-4BBD-864D-BB896728234F}" destId="{34A08A57-4462-44B5-B58F-FA6AC890E630}" srcOrd="0" destOrd="0" presId="urn:microsoft.com/office/officeart/2005/8/layout/vList2"/>
    <dgm:cxn modelId="{212A1E8D-14C3-48D6-B3BD-DC02AF8CC87B}" srcId="{99EB0C6D-5622-45A8-93B3-962530803A7D}" destId="{9B637886-AED3-4CB0-9230-2AE049852D5A}" srcOrd="3" destOrd="0" parTransId="{D7FD4DCC-B376-4D7E-BEF8-68EEEDD55040}" sibTransId="{502AF840-E01B-484C-9C4C-155E58F5BD58}"/>
    <dgm:cxn modelId="{E6642B98-2228-4707-9CA5-15CF653F23F9}" type="presOf" srcId="{BEC2579B-B4C9-420D-AFC4-7CCA1B650A94}" destId="{0A7E089F-8DB0-4C48-BD58-5B0E24EB94C6}" srcOrd="0" destOrd="0" presId="urn:microsoft.com/office/officeart/2005/8/layout/vList2"/>
    <dgm:cxn modelId="{211E6CD2-4A4C-46A8-9667-0F43A6C92A0D}" type="presOf" srcId="{EB34D43E-CB4F-4E80-A4BE-B89717ACE991}" destId="{34898310-2785-425C-B47B-C8C8F411F376}" srcOrd="0" destOrd="0" presId="urn:microsoft.com/office/officeart/2005/8/layout/vList2"/>
    <dgm:cxn modelId="{98F113D5-01A9-4F10-86CD-C6F6364E067B}" srcId="{99EB0C6D-5622-45A8-93B3-962530803A7D}" destId="{EB34D43E-CB4F-4E80-A4BE-B89717ACE991}" srcOrd="2" destOrd="0" parTransId="{B045A2D3-47D3-4B7C-9D32-9604B4F8E40C}" sibTransId="{A9A27836-4EB9-4CC9-A314-07A0CA153F8E}"/>
    <dgm:cxn modelId="{D2778BE7-32F0-4EBD-A22A-169C5DFF4B7C}" type="presOf" srcId="{ACB502F3-BEBB-4918-9BEC-1726A12BE9D3}" destId="{F636CB06-0BFA-4D47-BDBB-81CA23B1E276}" srcOrd="0" destOrd="0" presId="urn:microsoft.com/office/officeart/2005/8/layout/vList2"/>
    <dgm:cxn modelId="{FD777CE8-CE04-4B5F-AE19-433F417578AB}" type="presOf" srcId="{9B637886-AED3-4CB0-9230-2AE049852D5A}" destId="{08FEF3B3-4CFF-4897-A14F-C608B810ABE0}" srcOrd="0" destOrd="0" presId="urn:microsoft.com/office/officeart/2005/8/layout/vList2"/>
    <dgm:cxn modelId="{1001D977-A06F-48F2-A742-DEBD1453D57D}" type="presParOf" srcId="{110C6224-B404-45B2-872A-79A0F3A262BA}" destId="{34A08A57-4462-44B5-B58F-FA6AC890E630}" srcOrd="0" destOrd="0" presId="urn:microsoft.com/office/officeart/2005/8/layout/vList2"/>
    <dgm:cxn modelId="{057CA94B-AF6B-4BAA-97A0-ACC5ACEF6468}" type="presParOf" srcId="{110C6224-B404-45B2-872A-79A0F3A262BA}" destId="{F8EB63C3-33BB-4181-914F-731CF3D6514B}" srcOrd="1" destOrd="0" presId="urn:microsoft.com/office/officeart/2005/8/layout/vList2"/>
    <dgm:cxn modelId="{272D7EAA-B2FF-4FBF-AFB6-6B1C26A911A4}" type="presParOf" srcId="{110C6224-B404-45B2-872A-79A0F3A262BA}" destId="{0A7E089F-8DB0-4C48-BD58-5B0E24EB94C6}" srcOrd="2" destOrd="0" presId="urn:microsoft.com/office/officeart/2005/8/layout/vList2"/>
    <dgm:cxn modelId="{47EC8F08-065B-403D-89D5-16C8FA878FE7}" type="presParOf" srcId="{110C6224-B404-45B2-872A-79A0F3A262BA}" destId="{70440F11-0DED-4AF2-8928-85613D1209B2}" srcOrd="3" destOrd="0" presId="urn:microsoft.com/office/officeart/2005/8/layout/vList2"/>
    <dgm:cxn modelId="{38F3A6D9-AC8A-4406-A77D-5FDCC338B878}" type="presParOf" srcId="{110C6224-B404-45B2-872A-79A0F3A262BA}" destId="{34898310-2785-425C-B47B-C8C8F411F376}" srcOrd="4" destOrd="0" presId="urn:microsoft.com/office/officeart/2005/8/layout/vList2"/>
    <dgm:cxn modelId="{045E0CFC-A879-49DA-98D4-A054B2BA4E5B}" type="presParOf" srcId="{110C6224-B404-45B2-872A-79A0F3A262BA}" destId="{61BB55E1-63CC-44C1-9826-4624DB752158}" srcOrd="5" destOrd="0" presId="urn:microsoft.com/office/officeart/2005/8/layout/vList2"/>
    <dgm:cxn modelId="{6FF55AF6-22D5-471B-8859-169B5D7859CD}" type="presParOf" srcId="{110C6224-B404-45B2-872A-79A0F3A262BA}" destId="{08FEF3B3-4CFF-4897-A14F-C608B810ABE0}" srcOrd="6" destOrd="0" presId="urn:microsoft.com/office/officeart/2005/8/layout/vList2"/>
    <dgm:cxn modelId="{5C917F8D-9597-4779-B613-B62D6AFFA149}" type="presParOf" srcId="{110C6224-B404-45B2-872A-79A0F3A262BA}" destId="{799A24DE-2A66-43D0-A8D2-EB802C3EEEBB}" srcOrd="7" destOrd="0" presId="urn:microsoft.com/office/officeart/2005/8/layout/vList2"/>
    <dgm:cxn modelId="{7F1844E6-DF5A-4CD6-A249-5AB5959B7292}" type="presParOf" srcId="{110C6224-B404-45B2-872A-79A0F3A262BA}" destId="{F636CB06-0BFA-4D47-BDBB-81CA23B1E2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FD2E-7A3F-48E6-9016-B415D3CB7715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AE2C-E83D-4092-BF82-FE1E118C833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analyze relationships between figures in Greek mythology.</a:t>
          </a:r>
        </a:p>
      </dsp:txBody>
      <dsp:txXfrm>
        <a:off x="298991" y="1277365"/>
        <a:ext cx="2219346" cy="1377989"/>
      </dsp:txXfrm>
    </dsp:sp>
    <dsp:sp modelId="{2D2EB11C-91A3-4735-9F40-5F6A4366DBAE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C9FC-0029-489F-814F-6456E9137A0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is modeled as a graph – nodes = figures, edges = relationships.</a:t>
          </a:r>
        </a:p>
      </dsp:txBody>
      <dsp:txXfrm>
        <a:off x="3116322" y="1277365"/>
        <a:ext cx="2219346" cy="1377989"/>
      </dsp:txXfrm>
    </dsp:sp>
    <dsp:sp modelId="{B2CE3EB6-90C2-4136-BCC2-C5026501DC39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B937-A2F6-402A-9358-BDD158B340C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Goal: Visualization and analysis of mythological networks (e.g., family, enmity, alliances, clusters etc.).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8A57-4462-44B5-B58F-FA6AC890E630}">
      <dsp:nvSpPr>
        <dsp:cNvPr id="0" name=""/>
        <dsp:cNvSpPr/>
      </dsp:nvSpPr>
      <dsp:spPr>
        <a:xfrm>
          <a:off x="0" y="492308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Dataset: </a:t>
          </a:r>
          <a:r>
            <a:rPr lang="de-DE" sz="1600" kern="1200"/>
            <a:t>Wikidata </a:t>
          </a:r>
          <a:r>
            <a:rPr lang="en-US" sz="1600" kern="1200"/>
            <a:t>–</a:t>
          </a:r>
          <a:r>
            <a:rPr lang="de-DE" sz="1600" kern="1200"/>
            <a:t> Query Service using SPARQL </a:t>
          </a:r>
          <a:r>
            <a:rPr lang="en-US" sz="1600" kern="1200"/>
            <a:t>on Greek mythology.</a:t>
          </a:r>
        </a:p>
      </dsp:txBody>
      <dsp:txXfrm>
        <a:off x="31070" y="523378"/>
        <a:ext cx="3793661" cy="574340"/>
      </dsp:txXfrm>
    </dsp:sp>
    <dsp:sp modelId="{0A7E089F-8DB0-4C48-BD58-5B0E24EB94C6}">
      <dsp:nvSpPr>
        <dsp:cNvPr id="0" name=""/>
        <dsp:cNvSpPr/>
      </dsp:nvSpPr>
      <dsp:spPr>
        <a:xfrm>
          <a:off x="0" y="117486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Wikidata items are identified by a „Q“ code.</a:t>
          </a:r>
          <a:endParaRPr lang="en-US" sz="1600" kern="1200"/>
        </a:p>
      </dsp:txBody>
      <dsp:txXfrm>
        <a:off x="31070" y="1205939"/>
        <a:ext cx="3793661" cy="574340"/>
      </dsp:txXfrm>
    </dsp:sp>
    <dsp:sp modelId="{34898310-2785-425C-B47B-C8C8F411F376}">
      <dsp:nvSpPr>
        <dsp:cNvPr id="0" name=""/>
        <dsp:cNvSpPr/>
      </dsp:nvSpPr>
      <dsp:spPr>
        <a:xfrm>
          <a:off x="0" y="185742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Item „Zeus“ corresponds to Q34201</a:t>
          </a:r>
          <a:br>
            <a:rPr lang="de-DE" sz="1600" kern="1200"/>
          </a:br>
          <a:endParaRPr lang="en-US" sz="1600" kern="1200"/>
        </a:p>
      </dsp:txBody>
      <dsp:txXfrm>
        <a:off x="31070" y="1888499"/>
        <a:ext cx="3793661" cy="574340"/>
      </dsp:txXfrm>
    </dsp:sp>
    <dsp:sp modelId="{08FEF3B3-4CFF-4897-A14F-C608B810ABE0}">
      <dsp:nvSpPr>
        <dsp:cNvPr id="0" name=""/>
        <dsp:cNvSpPr/>
      </dsp:nvSpPr>
      <dsp:spPr>
        <a:xfrm>
          <a:off x="0" y="253998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Properties are identified with a „p“ code. </a:t>
          </a:r>
          <a:endParaRPr lang="en-US" sz="1600" kern="1200"/>
        </a:p>
      </dsp:txBody>
      <dsp:txXfrm>
        <a:off x="31070" y="2571059"/>
        <a:ext cx="3793661" cy="574340"/>
      </dsp:txXfrm>
    </dsp:sp>
    <dsp:sp modelId="{F636CB06-0BFA-4D47-BDBB-81CA23B1E276}">
      <dsp:nvSpPr>
        <dsp:cNvPr id="0" name=""/>
        <dsp:cNvSpPr/>
      </dsp:nvSpPr>
      <dsp:spPr>
        <a:xfrm>
          <a:off x="0" y="322254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Property „father“ corresponds to code „p22“ </a:t>
          </a:r>
          <a:endParaRPr lang="en-US" sz="1600" kern="1200"/>
        </a:p>
      </dsp:txBody>
      <dsp:txXfrm>
        <a:off x="31070" y="3253619"/>
        <a:ext cx="3793661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-web-journal.net/system/files/swj275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39" y="1699685"/>
            <a:ext cx="7540322" cy="1173295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4400" dirty="0" err="1">
                <a:solidFill>
                  <a:srgbClr val="FFFFFF"/>
                </a:solidFill>
              </a:rPr>
              <a:t>Proposal</a:t>
            </a:r>
            <a:r>
              <a:rPr lang="de-DE" sz="4400" dirty="0">
                <a:solidFill>
                  <a:srgbClr val="FFFFFF"/>
                </a:solidFill>
              </a:rPr>
              <a:t> </a:t>
            </a:r>
            <a:r>
              <a:rPr lang="de-DE" sz="4400" dirty="0" err="1">
                <a:solidFill>
                  <a:srgbClr val="FFFFFF"/>
                </a:solidFill>
              </a:rPr>
              <a:t>Presentation</a:t>
            </a:r>
            <a:r>
              <a:rPr lang="de-DE" sz="4400" dirty="0">
                <a:solidFill>
                  <a:srgbClr val="FFFFFF"/>
                </a:solidFill>
              </a:rPr>
              <a:t>: Greek </a:t>
            </a:r>
            <a:r>
              <a:rPr lang="de-DE" sz="4400" dirty="0" err="1">
                <a:solidFill>
                  <a:srgbClr val="FFFFFF"/>
                </a:solidFill>
              </a:rPr>
              <a:t>Mythology</a:t>
            </a:r>
            <a:endParaRPr lang="de-DE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074" y="3985020"/>
            <a:ext cx="8019287" cy="2373520"/>
          </a:xfrm>
        </p:spPr>
        <p:txBody>
          <a:bodyPr anchor="ctr">
            <a:normAutofit/>
          </a:bodyPr>
          <a:lstStyle/>
          <a:p>
            <a:pPr algn="l"/>
            <a:r>
              <a:rPr lang="en-US" sz="2200" cap="none" dirty="0">
                <a:solidFill>
                  <a:schemeClr val="bg1"/>
                </a:solidFill>
              </a:rPr>
              <a:t>NLP &amp; Information Retrieval – Final Group Project</a:t>
            </a:r>
          </a:p>
          <a:p>
            <a:pPr algn="l"/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600" cap="none" dirty="0">
                <a:solidFill>
                  <a:schemeClr val="bg1"/>
                </a:solidFill>
              </a:rPr>
              <a:t>Elyesa Duru 50251140 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Dilara </a:t>
            </a:r>
            <a:r>
              <a:rPr lang="de-DE" sz="1600" cap="none" dirty="0" err="1">
                <a:solidFill>
                  <a:schemeClr val="bg1"/>
                </a:solidFill>
              </a:rPr>
              <a:t>Alkanalka</a:t>
            </a:r>
            <a:r>
              <a:rPr lang="de-DE" sz="1600" cap="none" dirty="0">
                <a:solidFill>
                  <a:schemeClr val="bg1"/>
                </a:solidFill>
              </a:rPr>
              <a:t> 50251145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Tim Leute 50251142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Hamidreza </a:t>
            </a:r>
            <a:r>
              <a:rPr lang="de-DE" sz="1600" cap="none" dirty="0" err="1">
                <a:solidFill>
                  <a:schemeClr val="bg1"/>
                </a:solidFill>
              </a:rPr>
              <a:t>Rahimian</a:t>
            </a:r>
            <a:r>
              <a:rPr lang="de-DE" sz="1600" cap="none" dirty="0">
                <a:solidFill>
                  <a:schemeClr val="bg1"/>
                </a:solidFill>
              </a:rPr>
              <a:t> 50251141</a:t>
            </a:r>
            <a:br>
              <a:rPr lang="de-DE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de-D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33E0-45E1-C3D3-0DA7-F1349EEB6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37D43-D834-5F9E-0EAB-E0D76B63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Teamwork &amp; Task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30164-D344-9636-DEE0-9D005006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chosen based on personal interests</a:t>
            </a:r>
          </a:p>
          <a:p>
            <a:r>
              <a:rPr lang="en-US" dirty="0"/>
              <a:t>Workload balanced across the team</a:t>
            </a:r>
          </a:p>
          <a:p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equally</a:t>
            </a:r>
            <a:endParaRPr lang="en-US" dirty="0"/>
          </a:p>
          <a:p>
            <a:r>
              <a:rPr lang="en-US" dirty="0"/>
              <a:t>Support provided when someone was overloaded</a:t>
            </a:r>
          </a:p>
          <a:p>
            <a:r>
              <a:rPr lang="en-US" dirty="0"/>
              <a:t>Tasks were adjusted flexibly as needed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C0FA36-CBD5-A538-131C-690139AF2766}"/>
              </a:ext>
            </a:extLst>
          </p:cNvPr>
          <p:cNvSpPr txBox="1"/>
          <p:nvPr/>
        </p:nvSpPr>
        <p:spPr>
          <a:xfrm>
            <a:off x="1165860" y="4465320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each chose tasks based on our interests and then balanced the workload evenly. Everyone contributed as a team</a:t>
            </a:r>
          </a:p>
          <a:p>
            <a:r>
              <a:rPr lang="en-US" sz="900" dirty="0"/>
              <a:t>, and whenever someone was overworked or needed help, we supported each other and adjusted responsibilities.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07001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1AD6C-7D05-B6C7-B3E0-8D99AA96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23781-5690-A950-620B-6490E34D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Pastor-Sánchez, J., </a:t>
            </a:r>
            <a:r>
              <a:rPr lang="de-DE" dirty="0" err="1"/>
              <a:t>Kontopoulos</a:t>
            </a:r>
            <a:r>
              <a:rPr lang="de-DE" dirty="0"/>
              <a:t>, E., </a:t>
            </a:r>
            <a:r>
              <a:rPr lang="de-DE" dirty="0" err="1"/>
              <a:t>Saorín</a:t>
            </a:r>
            <a:r>
              <a:rPr lang="de-DE" dirty="0"/>
              <a:t>, T., </a:t>
            </a:r>
            <a:r>
              <a:rPr lang="de-DE" dirty="0" err="1"/>
              <a:t>Bebis</a:t>
            </a:r>
            <a:r>
              <a:rPr lang="de-DE" dirty="0"/>
              <a:t>, T., &amp; </a:t>
            </a:r>
            <a:r>
              <a:rPr lang="de-DE" dirty="0" err="1"/>
              <a:t>Darányi</a:t>
            </a:r>
            <a:r>
              <a:rPr lang="de-DE" dirty="0"/>
              <a:t>, S. (2021). Greek </a:t>
            </a:r>
            <a:r>
              <a:rPr lang="de-DE" dirty="0" err="1"/>
              <a:t>Mythology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Knowledge Graph: </a:t>
            </a:r>
            <a:r>
              <a:rPr lang="de-DE" dirty="0" err="1"/>
              <a:t>From</a:t>
            </a:r>
            <a:r>
              <a:rPr lang="de-DE" dirty="0"/>
              <a:t> Chaos </a:t>
            </a:r>
            <a:r>
              <a:rPr lang="de-DE" dirty="0" err="1"/>
              <a:t>to</a:t>
            </a:r>
            <a:r>
              <a:rPr lang="de-DE" dirty="0"/>
              <a:t> Zeus and </a:t>
            </a:r>
            <a:r>
              <a:rPr lang="de-DE" dirty="0" err="1"/>
              <a:t>Beyond</a:t>
            </a:r>
            <a:r>
              <a:rPr lang="de-DE" dirty="0"/>
              <a:t>. </a:t>
            </a:r>
            <a:r>
              <a:rPr lang="de-DE" dirty="0" err="1"/>
              <a:t>Semantic</a:t>
            </a:r>
            <a:r>
              <a:rPr lang="de-DE" dirty="0"/>
              <a:t> Web Journal. </a:t>
            </a:r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https://www.semantic-web-journal.net/system/files/swj2754.pdf</a:t>
            </a:r>
            <a:endParaRPr lang="de-DE" dirty="0"/>
          </a:p>
          <a:p>
            <a:r>
              <a:rPr lang="de-DE" dirty="0" err="1"/>
              <a:t>Wikidata</a:t>
            </a:r>
            <a:r>
              <a:rPr lang="de-DE" dirty="0"/>
              <a:t> SPARQL Query Service. (</a:t>
            </a:r>
            <a:r>
              <a:rPr lang="de-DE" dirty="0" err="1"/>
              <a:t>n.d</a:t>
            </a:r>
            <a:r>
              <a:rPr lang="de-DE" dirty="0"/>
              <a:t>.). </a:t>
            </a:r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https://query.wikidata.org/</a:t>
            </a:r>
          </a:p>
        </p:txBody>
      </p:sp>
    </p:spTree>
    <p:extLst>
      <p:ext uri="{BB962C8B-B14F-4D97-AF65-F5344CB8AC3E}">
        <p14:creationId xmlns:p14="http://schemas.microsoft.com/office/powerpoint/2010/main" val="35102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What is it about?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EBFF9-D1E9-EA6A-A51E-E1526330C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9053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dirty="0"/>
              <a:t> our data?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8A2227A-E1B2-B6A4-C403-90E33CE5A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10668"/>
              </p:ext>
            </p:extLst>
          </p:nvPr>
        </p:nvGraphicFramePr>
        <p:xfrm>
          <a:off x="384810" y="1844337"/>
          <a:ext cx="3855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F55E61AC-3D25-14E9-94D1-E74E709BBC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3166"/>
          <a:stretch/>
        </p:blipFill>
        <p:spPr>
          <a:xfrm>
            <a:off x="4484451" y="2272482"/>
            <a:ext cx="4511095" cy="3923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8DE82-FC70-6364-7FDF-2F82F5AD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3B6-CB42-D2BE-8B2D-0CA6D05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did we get our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0B0-2DEE-A8B6-63B3-E3348D5E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006"/>
            <a:ext cx="7727410" cy="1452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gathered mythological characters and types(god/deity/titan etc.) with their relations to other characters </a:t>
            </a:r>
          </a:p>
          <a:p>
            <a:r>
              <a:rPr lang="en-US" dirty="0">
                <a:solidFill>
                  <a:schemeClr val="tx1"/>
                </a:solidFill>
              </a:rPr>
              <a:t>We imported this as a </a:t>
            </a:r>
            <a:r>
              <a:rPr lang="en-US" dirty="0" err="1">
                <a:solidFill>
                  <a:schemeClr val="tx1"/>
                </a:solidFill>
              </a:rPr>
              <a:t>cvs</a:t>
            </a:r>
            <a:r>
              <a:rPr lang="en-US" dirty="0">
                <a:solidFill>
                  <a:schemeClr val="tx1"/>
                </a:solidFill>
              </a:rPr>
              <a:t> file (1358 rows)</a:t>
            </a:r>
          </a:p>
        </p:txBody>
      </p:sp>
      <p:pic>
        <p:nvPicPr>
          <p:cNvPr id="5" name="Grafik 4" descr="Ein Bild, das Text, Zahl, Quittung enthält.&#10;&#10;KI-generierte Inhalte können fehlerhaft sein.">
            <a:extLst>
              <a:ext uri="{FF2B5EF4-FFF2-40B4-BE49-F238E27FC236}">
                <a16:creationId xmlns:a16="http://schemas.microsoft.com/office/drawing/2014/main" id="{56DA049D-95A0-B780-4252-970FBC04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096"/>
          <a:stretch/>
        </p:blipFill>
        <p:spPr>
          <a:xfrm>
            <a:off x="1074420" y="3362554"/>
            <a:ext cx="6789419" cy="34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design </a:t>
            </a:r>
            <a:r>
              <a:rPr lang="de-DE" dirty="0" err="1"/>
              <a:t>the</a:t>
            </a:r>
            <a:r>
              <a:rPr lang="de-DE" dirty="0"/>
              <a:t> Graph </a:t>
            </a:r>
            <a:r>
              <a:rPr lang="de-DE" dirty="0" err="1"/>
              <a:t>data</a:t>
            </a:r>
            <a:r>
              <a:rPr lang="de-DE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pandas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and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Networkx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and manage </a:t>
            </a:r>
            <a:r>
              <a:rPr lang="de-DE" dirty="0" err="1"/>
              <a:t>directed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pyvis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and turn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HTML </a:t>
            </a:r>
            <a:r>
              <a:rPr lang="de-DE" dirty="0" err="1"/>
              <a:t>page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1358 nodes were used on this example&#10;">
            <a:extLst>
              <a:ext uri="{FF2B5EF4-FFF2-40B4-BE49-F238E27FC236}">
                <a16:creationId xmlns:a16="http://schemas.microsoft.com/office/drawing/2014/main" id="{A3486C23-0172-CEFF-0F8B-CECE1289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73" r="1978" b="2"/>
          <a:stretch/>
        </p:blipFill>
        <p:spPr>
          <a:xfrm>
            <a:off x="502920" y="506798"/>
            <a:ext cx="8153400" cy="61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Karte, Visualisierung enthält.&#10;&#10;KI-generierte Inhalte können fehlerhaft sein.">
            <a:extLst>
              <a:ext uri="{FF2B5EF4-FFF2-40B4-BE49-F238E27FC236}">
                <a16:creationId xmlns:a16="http://schemas.microsoft.com/office/drawing/2014/main" id="{563EA0AF-3B5D-CDC0-7392-4C1A40D50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67" r="27039" b="1"/>
          <a:stretch/>
        </p:blipFill>
        <p:spPr>
          <a:xfrm>
            <a:off x="333173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can we do with the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dirty="0"/>
              <a:t>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and visualize a complex mythological network.</a:t>
            </a:r>
          </a:p>
          <a:p>
            <a:r>
              <a:rPr dirty="0"/>
              <a:t>Explore social and familia</a:t>
            </a:r>
            <a:r>
              <a:rPr lang="de-DE" dirty="0"/>
              <a:t>l</a:t>
            </a:r>
            <a:r>
              <a:rPr dirty="0"/>
              <a:t> structures.</a:t>
            </a:r>
          </a:p>
          <a:p>
            <a:r>
              <a:rPr lang="de-DE" dirty="0"/>
              <a:t>Information </a:t>
            </a:r>
            <a:r>
              <a:rPr lang="de-DE" dirty="0" err="1"/>
              <a:t>Retrival</a:t>
            </a:r>
            <a:r>
              <a:rPr lang="de-DE" dirty="0"/>
              <a:t> System</a:t>
            </a:r>
            <a:r>
              <a:rPr dirty="0"/>
              <a:t>: Who are the children of Zeus?</a:t>
            </a:r>
          </a:p>
          <a:p>
            <a:r>
              <a:rPr lang="de-DE" dirty="0" err="1"/>
              <a:t>Centrality</a:t>
            </a:r>
            <a:r>
              <a:rPr lang="de-DE" dirty="0"/>
              <a:t> Analysis PageRank:  </a:t>
            </a:r>
            <a:r>
              <a:rPr dirty="0"/>
              <a:t>Which groups are tightly connected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How do we plan to implement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 using pandas &amp; </a:t>
            </a:r>
            <a:r>
              <a:rPr dirty="0" err="1"/>
              <a:t>networkx</a:t>
            </a:r>
            <a:r>
              <a:rPr dirty="0"/>
              <a:t>.</a:t>
            </a:r>
          </a:p>
          <a:p>
            <a:r>
              <a:rPr dirty="0"/>
              <a:t>Project flow: Graph → Queries → Visualization.</a:t>
            </a:r>
          </a:p>
          <a:p>
            <a:r>
              <a:rPr dirty="0"/>
              <a:t>Goal: Interactive </a:t>
            </a:r>
            <a:r>
              <a:rPr lang="de-DE" dirty="0"/>
              <a:t>interface</a:t>
            </a:r>
            <a:r>
              <a:rPr dirty="0"/>
              <a:t> to explore Greek mythology as a network.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461</Words>
  <Application>Microsoft Office PowerPoint</Application>
  <PresentationFormat>Bildschirmpräsentation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Ion-Sitzungssaal</vt:lpstr>
      <vt:lpstr>Proposal Presentation: Greek Mythology</vt:lpstr>
      <vt:lpstr>What is it about?</vt:lpstr>
      <vt:lpstr>How did we get our data?</vt:lpstr>
      <vt:lpstr>How did we get our data?</vt:lpstr>
      <vt:lpstr>How did we design the Graph data?</vt:lpstr>
      <vt:lpstr>PowerPoint-Präsentation</vt:lpstr>
      <vt:lpstr>PowerPoint-Präsentation</vt:lpstr>
      <vt:lpstr>What can we do with the graph data?</vt:lpstr>
      <vt:lpstr>How do we plan to implement the project?</vt:lpstr>
      <vt:lpstr>Teamwork &amp; Task Distribution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Elyesa.Duru@heitec.de</dc:creator>
  <cp:keywords/>
  <dc:description/>
  <cp:lastModifiedBy>Elyesa Duru</cp:lastModifiedBy>
  <cp:revision>16</cp:revision>
  <dcterms:created xsi:type="dcterms:W3CDTF">2013-01-27T09:14:16Z</dcterms:created>
  <dcterms:modified xsi:type="dcterms:W3CDTF">2025-05-13T18:41:05Z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99bf3d-2e0c-445f-93a1-ddb2dc1111a0_Enabled">
    <vt:lpwstr>true</vt:lpwstr>
  </property>
  <property fmtid="{D5CDD505-2E9C-101B-9397-08002B2CF9AE}" pid="3" name="MSIP_Label_9b99bf3d-2e0c-445f-93a1-ddb2dc1111a0_SetDate">
    <vt:lpwstr>2025-05-12T14:00:06Z</vt:lpwstr>
  </property>
  <property fmtid="{D5CDD505-2E9C-101B-9397-08002B2CF9AE}" pid="4" name="MSIP_Label_9b99bf3d-2e0c-445f-93a1-ddb2dc1111a0_Method">
    <vt:lpwstr>Standard</vt:lpwstr>
  </property>
  <property fmtid="{D5CDD505-2E9C-101B-9397-08002B2CF9AE}" pid="5" name="MSIP_Label_9b99bf3d-2e0c-445f-93a1-ddb2dc1111a0_Name">
    <vt:lpwstr>Benutzerdefiniert</vt:lpwstr>
  </property>
  <property fmtid="{D5CDD505-2E9C-101B-9397-08002B2CF9AE}" pid="6" name="MSIP_Label_9b99bf3d-2e0c-445f-93a1-ddb2dc1111a0_SiteId">
    <vt:lpwstr>abfab640-a0f3-4e20-8177-b6029012df7e</vt:lpwstr>
  </property>
  <property fmtid="{D5CDD505-2E9C-101B-9397-08002B2CF9AE}" pid="7" name="MSIP_Label_9b99bf3d-2e0c-445f-93a1-ddb2dc1111a0_ActionId">
    <vt:lpwstr>49df7647-d9af-4057-ae6a-4ff343739a3b</vt:lpwstr>
  </property>
  <property fmtid="{D5CDD505-2E9C-101B-9397-08002B2CF9AE}" pid="8" name="MSIP_Label_9b99bf3d-2e0c-445f-93a1-ddb2dc1111a0_ContentBits">
    <vt:lpwstr>0</vt:lpwstr>
  </property>
  <property fmtid="{D5CDD505-2E9C-101B-9397-08002B2CF9AE}" pid="9" name="MSIP_Label_9b99bf3d-2e0c-445f-93a1-ddb2dc1111a0_Tag">
    <vt:lpwstr>10, 3, 0, 1</vt:lpwstr>
  </property>
</Properties>
</file>