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0"/>
  </p:notesMasterIdLst>
  <p:sldIdLst>
    <p:sldId id="260" r:id="rId2"/>
    <p:sldId id="267" r:id="rId3"/>
    <p:sldId id="272" r:id="rId4"/>
    <p:sldId id="274" r:id="rId5"/>
    <p:sldId id="282" r:id="rId6"/>
    <p:sldId id="283" r:id="rId7"/>
    <p:sldId id="269" r:id="rId8"/>
    <p:sldId id="268" r:id="rId9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040"/>
    <a:srgbClr val="58595B"/>
    <a:srgbClr val="E4E0FD"/>
    <a:srgbClr val="392569"/>
    <a:srgbClr val="161346"/>
    <a:srgbClr val="0C4C24"/>
    <a:srgbClr val="653B93"/>
    <a:srgbClr val="FEFEFF"/>
    <a:srgbClr val="F1EEFE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97"/>
    <p:restoredTop sz="95735"/>
  </p:normalViewPr>
  <p:slideViewPr>
    <p:cSldViewPr>
      <p:cViewPr varScale="1">
        <p:scale>
          <a:sx n="66" d="100"/>
          <a:sy n="66" d="100"/>
        </p:scale>
        <p:origin x="1176" y="20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22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06190-753F-B441-B6BD-4CD1B6C676A4}" type="datetimeFigureOut">
              <a:rPr lang="en-PT" smtClean="0"/>
              <a:t>04/10/2025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BDFA0-B2CB-F643-A7D4-44C1F02A8DE8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0767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BDFA0-B2CB-F643-A7D4-44C1F02A8DE8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4079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ec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8989FBFA-0A59-F895-70E1-7D2A78E89463}"/>
              </a:ext>
            </a:extLst>
          </p:cNvPr>
          <p:cNvSpPr txBox="1"/>
          <p:nvPr userDrawn="1"/>
        </p:nvSpPr>
        <p:spPr>
          <a:xfrm>
            <a:off x="15919450" y="10284003"/>
            <a:ext cx="2790723" cy="414857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algn="r">
              <a:spcBef>
                <a:spcPts val="595"/>
              </a:spcBef>
            </a:pPr>
            <a:r>
              <a:rPr lang="pt-PT" sz="2200" b="1" i="1" dirty="0">
                <a:solidFill>
                  <a:srgbClr val="FFFFFF"/>
                </a:solidFill>
                <a:latin typeface="Open Sans"/>
                <a:cs typeface="Open Sans"/>
              </a:rPr>
              <a:t>2025</a:t>
            </a:r>
            <a:endParaRPr sz="1650" dirty="0">
              <a:latin typeface="Open Sans Light"/>
              <a:cs typeface="Open Sans Light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614F2C05-B827-E769-869E-A3BF56A914E1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7461636" y="9540875"/>
            <a:ext cx="1273721" cy="67879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713F4C0-5C97-2B8D-A32C-F4822661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48" y="1642219"/>
            <a:ext cx="17338675" cy="1463700"/>
          </a:xfrm>
        </p:spPr>
        <p:txBody>
          <a:bodyPr anchor="t">
            <a:normAutofit/>
          </a:bodyPr>
          <a:lstStyle>
            <a:lvl1pPr>
              <a:defRPr lang="en-PT" sz="7400" b="1" i="0" kern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E312E16-9584-D7B3-7B88-21458C9FBAD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1383517" y="601663"/>
            <a:ext cx="17313491" cy="97622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lang="en-PT" sz="5800" b="0" i="0" dirty="0">
                <a:solidFill>
                  <a:schemeClr val="bg1"/>
                </a:solidFill>
                <a:latin typeface="Ubuntu Light"/>
                <a:ea typeface="+mj-ea"/>
                <a:cs typeface="Ubuntu Ligh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PT" dirty="0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5B12DCEC-016D-97EA-5E80-9A108497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712" y="3368675"/>
            <a:ext cx="17338675" cy="7339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2738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úvi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E3253F-773F-42FB-EB13-8F960268D436}"/>
              </a:ext>
            </a:extLst>
          </p:cNvPr>
          <p:cNvSpPr txBox="1">
            <a:spLocks/>
          </p:cNvSpPr>
          <p:nvPr userDrawn="1"/>
        </p:nvSpPr>
        <p:spPr>
          <a:xfrm>
            <a:off x="1382713" y="4918870"/>
            <a:ext cx="17338675" cy="147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PT" sz="7400" b="1" i="0" kern="1200" dirty="0">
                <a:solidFill>
                  <a:srgbClr val="251B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 err="1"/>
              <a:t>Esclarecimento</a:t>
            </a:r>
            <a:r>
              <a:rPr lang="en-GB" dirty="0"/>
              <a:t> de </a:t>
            </a:r>
            <a:r>
              <a:rPr lang="en-GB" dirty="0" err="1"/>
              <a:t>dúvidas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50785F-F9BE-8C2E-1CC4-AC143A747D6E}"/>
              </a:ext>
            </a:extLst>
          </p:cNvPr>
          <p:cNvGrpSpPr/>
          <p:nvPr userDrawn="1"/>
        </p:nvGrpSpPr>
        <p:grpSpPr>
          <a:xfrm>
            <a:off x="1382713" y="7788275"/>
            <a:ext cx="2819364" cy="3498604"/>
            <a:chOff x="10661650" y="7173860"/>
            <a:chExt cx="2819364" cy="3498604"/>
          </a:xfrm>
        </p:grpSpPr>
        <p:pic>
          <p:nvPicPr>
            <p:cNvPr id="2052" name="Picture 4" descr="Thinking Bubble, Thought, Creative Free PNG">
              <a:extLst>
                <a:ext uri="{FF2B5EF4-FFF2-40B4-BE49-F238E27FC236}">
                  <a16:creationId xmlns:a16="http://schemas.microsoft.com/office/drawing/2014/main" id="{6C240295-4B5D-5F2D-2499-C58A304CF1F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63873">
              <a:off x="12338014" y="7173860"/>
              <a:ext cx="1143000" cy="1209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object 49">
              <a:extLst>
                <a:ext uri="{FF2B5EF4-FFF2-40B4-BE49-F238E27FC236}">
                  <a16:creationId xmlns:a16="http://schemas.microsoft.com/office/drawing/2014/main" id="{3BF697C5-C66F-8CDC-DA2C-04341361A8CF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0661650" y="8093075"/>
              <a:ext cx="2134792" cy="257938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D1189C-F066-647C-9B72-285F8BC82E36}"/>
                </a:ext>
              </a:extLst>
            </p:cNvPr>
            <p:cNvSpPr txBox="1"/>
            <p:nvPr userDrawn="1"/>
          </p:nvSpPr>
          <p:spPr>
            <a:xfrm>
              <a:off x="12719050" y="732363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4000" b="1" i="0" kern="1200" dirty="0">
                  <a:solidFill>
                    <a:srgbClr val="58595B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137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F7DA-DD75-4AF1-99D3-BACF7C5CA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851025"/>
            <a:ext cx="15078075" cy="3937000"/>
          </a:xfrm>
        </p:spPr>
        <p:txBody>
          <a:bodyPr anchor="b">
            <a:normAutofit/>
          </a:bodyPr>
          <a:lstStyle>
            <a:lvl1pPr algn="ctr">
              <a:defRPr lang="en-PT" sz="7400" b="1" i="0" kern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F8D16-9FCF-612A-CB90-38F6CEA14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425"/>
            <a:ext cx="15078075" cy="27305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PT" sz="5800" b="0" i="0" kern="1200" spc="-25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77857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4A01-9D54-73A9-7F54-31626191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3" y="601664"/>
            <a:ext cx="17338675" cy="1472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2D9D-896F-FB87-A8A7-DC5D858D4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713" y="2301875"/>
            <a:ext cx="8593137" cy="8405811"/>
          </a:xfrm>
          <a:prstGeom prst="rect">
            <a:avLst/>
          </a:prstGeom>
        </p:spPr>
        <p:txBody>
          <a:bodyPr/>
          <a:lstStyle>
            <a:lvl2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  <a:defRPr/>
            </a:lvl2pPr>
          </a:lstStyle>
          <a:p>
            <a:pPr marL="12700" marR="0" lvl="1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</a:pPr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C2BF4-CC5D-4E9E-838E-93C00EABB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28250" y="2301875"/>
            <a:ext cx="8593138" cy="8405811"/>
          </a:xfrm>
          <a:prstGeom prst="rect">
            <a:avLst/>
          </a:prstGeom>
        </p:spPr>
        <p:txBody>
          <a:bodyPr/>
          <a:lstStyle>
            <a:lvl2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  <a:defRPr/>
            </a:lvl2pPr>
          </a:lstStyle>
          <a:p>
            <a:pPr marL="12700" marR="0" lvl="1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606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F709-FAF1-2507-082C-24B92C7B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601663"/>
            <a:ext cx="17340263" cy="1472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PT"/>
            </a:lvl1pPr>
          </a:lstStyle>
          <a:p>
            <a:pPr lvl="0"/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E7870-07E7-9960-2FD7-CC65D9768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300" y="2237964"/>
            <a:ext cx="8505825" cy="108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lang="en-GB" sz="3200" b="1" i="0" kern="1200" dirty="0" smtClean="0">
                <a:solidFill>
                  <a:srgbClr val="251B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CD55D-ADCF-8B08-2444-3E6F436EA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300" y="3481865"/>
            <a:ext cx="8505825" cy="7225822"/>
          </a:xfrm>
          <a:prstGeom prst="rect">
            <a:avLst/>
          </a:prstGeom>
        </p:spPr>
        <p:txBody>
          <a:bodyPr/>
          <a:lstStyle>
            <a:lvl2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  <a:defRPr/>
            </a:lvl2pPr>
          </a:lstStyle>
          <a:p>
            <a:pPr marL="12700" marR="0" lvl="1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</a:pPr>
            <a:r>
              <a:rPr lang="en-GB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B58E6B-9046-4406-1246-9D0D85EB3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463" y="2237964"/>
            <a:ext cx="8547100" cy="1080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lang="en-GB" sz="3200" b="1" i="0" kern="1200" smtClean="0">
                <a:solidFill>
                  <a:srgbClr val="251B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C1B51-CDD4-A4F7-DA9D-B40D1A381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463" y="3481865"/>
            <a:ext cx="8547100" cy="7225822"/>
          </a:xfrm>
          <a:prstGeom prst="rect">
            <a:avLst/>
          </a:prstGeom>
        </p:spPr>
        <p:txBody>
          <a:bodyPr/>
          <a:lstStyle>
            <a:lvl2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  <a:defRPr/>
            </a:lvl2pPr>
          </a:lstStyle>
          <a:p>
            <a:pPr marL="12700" marR="0" lvl="1" indent="0" algn="l" defTabSz="914400" rtl="0" eaLnBrk="1" fontAlgn="auto" latinLnBrk="0" hangingPunct="1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06730" algn="l"/>
              </a:tabLst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656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BE64-74E1-AAFB-2FEC-3C7C2808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24684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BE64-74E1-AAFB-2FEC-3C7C2808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86287BF9-E319-1393-4A5E-804B9FC0B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713" y="2301875"/>
            <a:ext cx="17338675" cy="840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799640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51E5-DEA9-6BF8-6F9B-EEE66AE7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754063"/>
            <a:ext cx="8439150" cy="1364400"/>
          </a:xfrm>
        </p:spPr>
        <p:txBody>
          <a:bodyPr anchor="ctr">
            <a:noAutofit/>
          </a:bodyPr>
          <a:lstStyle>
            <a:lvl1pPr>
              <a:defRPr lang="en-PT" sz="7400" b="1" i="0" kern="1200" dirty="0">
                <a:solidFill>
                  <a:srgbClr val="251B5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653D5-7794-C41A-9DD6-3910C4EAA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052050" y="1628775"/>
            <a:ext cx="8672513" cy="892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1992960-9DC4-AC57-14E2-FE9C2142B8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382713" y="2301875"/>
            <a:ext cx="8439151" cy="825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41064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6938-309D-4211-98D7-1067DBDB07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PT" dirty="0"/>
              <a:t>Caixas de texto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F8E8CE-5C66-BFF0-8EBA-AFCAC710C6D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41450" y="2225675"/>
            <a:ext cx="17230977" cy="4600756"/>
            <a:chOff x="2813050" y="4486266"/>
            <a:chExt cx="15308802" cy="408752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7D29E82-B7E4-1BE8-E299-86B33C4D5471}"/>
                </a:ext>
              </a:extLst>
            </p:cNvPr>
            <p:cNvSpPr/>
            <p:nvPr/>
          </p:nvSpPr>
          <p:spPr>
            <a:xfrm>
              <a:off x="2813050" y="4892675"/>
              <a:ext cx="15308802" cy="3339117"/>
            </a:xfrm>
            <a:prstGeom prst="roundRect">
              <a:avLst/>
            </a:prstGeom>
            <a:gradFill flip="none" rotWithShape="1">
              <a:gsLst>
                <a:gs pos="64000">
                  <a:srgbClr val="E4E0FD"/>
                </a:gs>
                <a:gs pos="22000">
                  <a:srgbClr val="F1EEFE"/>
                </a:gs>
                <a:gs pos="0">
                  <a:srgbClr val="FEFEFF"/>
                </a:gs>
              </a:gsLst>
              <a:lin ang="16200000" scaled="1"/>
              <a:tileRect/>
            </a:gradFill>
            <a:ln w="12700">
              <a:solidFill>
                <a:srgbClr val="61399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540000" rtlCol="0" anchor="ctr"/>
            <a:lstStyle/>
            <a:p>
              <a:pPr algn="ctr"/>
              <a:endParaRPr lang="pt-PT" sz="3200" b="1" kern="1200" dirty="0">
                <a:solidFill>
                  <a:srgbClr val="FBB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FA58915-BF8B-865E-2A90-E53EDFD6E0C1}"/>
                </a:ext>
              </a:extLst>
            </p:cNvPr>
            <p:cNvGrpSpPr/>
            <p:nvPr/>
          </p:nvGrpSpPr>
          <p:grpSpPr>
            <a:xfrm>
              <a:off x="3339290" y="4486266"/>
              <a:ext cx="1113010" cy="684000"/>
              <a:chOff x="3117850" y="2659357"/>
              <a:chExt cx="1113010" cy="684000"/>
            </a:xfrm>
          </p:grpSpPr>
          <p:pic>
            <p:nvPicPr>
              <p:cNvPr id="9" name="object 10">
                <a:extLst>
                  <a:ext uri="{FF2B5EF4-FFF2-40B4-BE49-F238E27FC236}">
                    <a16:creationId xmlns:a16="http://schemas.microsoft.com/office/drawing/2014/main" id="{96F4CA46-016A-4A4A-D7A9-BB0AD2137AAD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27450" y="2659357"/>
                <a:ext cx="503410" cy="684000"/>
              </a:xfrm>
              <a:prstGeom prst="rect">
                <a:avLst/>
              </a:prstGeom>
            </p:spPr>
          </p:pic>
          <p:pic>
            <p:nvPicPr>
              <p:cNvPr id="10" name="object 10">
                <a:extLst>
                  <a:ext uri="{FF2B5EF4-FFF2-40B4-BE49-F238E27FC236}">
                    <a16:creationId xmlns:a16="http://schemas.microsoft.com/office/drawing/2014/main" id="{73D0768D-76BA-0C17-37C3-4306316DE19F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17850" y="2659357"/>
                <a:ext cx="503410" cy="6840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D3AAAC-924D-2E08-3F08-2FBEC9E4EDC1}"/>
                </a:ext>
              </a:extLst>
            </p:cNvPr>
            <p:cNvGrpSpPr/>
            <p:nvPr/>
          </p:nvGrpSpPr>
          <p:grpSpPr>
            <a:xfrm rot="10800000">
              <a:off x="16468044" y="7889792"/>
              <a:ext cx="1113010" cy="684000"/>
              <a:chOff x="3117850" y="2659357"/>
              <a:chExt cx="1113010" cy="684000"/>
            </a:xfrm>
          </p:grpSpPr>
          <p:pic>
            <p:nvPicPr>
              <p:cNvPr id="7" name="object 10">
                <a:extLst>
                  <a:ext uri="{FF2B5EF4-FFF2-40B4-BE49-F238E27FC236}">
                    <a16:creationId xmlns:a16="http://schemas.microsoft.com/office/drawing/2014/main" id="{49008B3A-3CD4-5144-57BC-BC850EC74CB5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727450" y="2659357"/>
                <a:ext cx="503410" cy="684000"/>
              </a:xfrm>
              <a:prstGeom prst="rect">
                <a:avLst/>
              </a:prstGeom>
            </p:spPr>
          </p:pic>
          <p:pic>
            <p:nvPicPr>
              <p:cNvPr id="8" name="object 10">
                <a:extLst>
                  <a:ext uri="{FF2B5EF4-FFF2-40B4-BE49-F238E27FC236}">
                    <a16:creationId xmlns:a16="http://schemas.microsoft.com/office/drawing/2014/main" id="{AA2A24D8-7CD5-2334-B6D3-4C84B1D9CEE4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117850" y="2659357"/>
                <a:ext cx="503410" cy="684000"/>
              </a:xfrm>
              <a:prstGeom prst="rect">
                <a:avLst/>
              </a:prstGeom>
            </p:spPr>
          </p:pic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23DCB-56B2-0700-16EE-D45981DA30FD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441450" y="6768919"/>
            <a:ext cx="17293152" cy="4448356"/>
            <a:chOff x="2432050" y="2478758"/>
            <a:chExt cx="15308802" cy="393791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0CEF03E-A728-A527-B2E8-FAC006662993}"/>
                </a:ext>
              </a:extLst>
            </p:cNvPr>
            <p:cNvSpPr/>
            <p:nvPr/>
          </p:nvSpPr>
          <p:spPr>
            <a:xfrm>
              <a:off x="2432050" y="2811758"/>
              <a:ext cx="15308802" cy="3339117"/>
            </a:xfrm>
            <a:prstGeom prst="roundRect">
              <a:avLst/>
            </a:prstGeom>
            <a:gradFill flip="none" rotWithShape="1">
              <a:gsLst>
                <a:gs pos="7000">
                  <a:srgbClr val="161346"/>
                </a:gs>
                <a:gs pos="69000">
                  <a:srgbClr val="392569"/>
                </a:gs>
                <a:gs pos="99000">
                  <a:srgbClr val="653B93"/>
                </a:gs>
              </a:gsLst>
              <a:lin ang="10800000" scaled="1"/>
              <a:tileRect/>
            </a:gradFill>
            <a:ln w="12700">
              <a:solidFill>
                <a:srgbClr val="61399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0" rIns="540000" rtlCol="0" anchor="ctr"/>
            <a:lstStyle/>
            <a:p>
              <a:pPr algn="ctr"/>
              <a:endParaRPr lang="pt-PT" sz="3200" b="1" kern="1200" dirty="0">
                <a:solidFill>
                  <a:srgbClr val="FBB0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object 16">
              <a:extLst>
                <a:ext uri="{FF2B5EF4-FFF2-40B4-BE49-F238E27FC236}">
                  <a16:creationId xmlns:a16="http://schemas.microsoft.com/office/drawing/2014/main" id="{B3CFF4FB-E36B-1EA1-B4E9-8FF0EC3C2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9250" y="2478758"/>
              <a:ext cx="1082250" cy="666000"/>
            </a:xfrm>
            <a:custGeom>
              <a:avLst/>
              <a:gdLst/>
              <a:ahLst/>
              <a:cxnLst/>
              <a:rect l="l" t="t" r="r" b="b"/>
              <a:pathLst>
                <a:path w="487044" h="299720">
                  <a:moveTo>
                    <a:pt x="220649" y="109423"/>
                  </a:moveTo>
                  <a:lnTo>
                    <a:pt x="211632" y="66548"/>
                  </a:lnTo>
                  <a:lnTo>
                    <a:pt x="187693" y="31673"/>
                  </a:lnTo>
                  <a:lnTo>
                    <a:pt x="152438" y="8318"/>
                  </a:lnTo>
                  <a:lnTo>
                    <a:pt x="109423" y="0"/>
                  </a:lnTo>
                  <a:lnTo>
                    <a:pt x="66548" y="9017"/>
                  </a:lnTo>
                  <a:lnTo>
                    <a:pt x="31673" y="32956"/>
                  </a:lnTo>
                  <a:lnTo>
                    <a:pt x="8318" y="68224"/>
                  </a:lnTo>
                  <a:lnTo>
                    <a:pt x="0" y="111239"/>
                  </a:lnTo>
                  <a:lnTo>
                    <a:pt x="368" y="119291"/>
                  </a:lnTo>
                  <a:lnTo>
                    <a:pt x="15646" y="178536"/>
                  </a:lnTo>
                  <a:lnTo>
                    <a:pt x="36449" y="220433"/>
                  </a:lnTo>
                  <a:lnTo>
                    <a:pt x="70332" y="261975"/>
                  </a:lnTo>
                  <a:lnTo>
                    <a:pt x="120472" y="297065"/>
                  </a:lnTo>
                  <a:lnTo>
                    <a:pt x="127469" y="299237"/>
                  </a:lnTo>
                  <a:lnTo>
                    <a:pt x="134632" y="299059"/>
                  </a:lnTo>
                  <a:lnTo>
                    <a:pt x="144462" y="255079"/>
                  </a:lnTo>
                  <a:lnTo>
                    <a:pt x="139217" y="243890"/>
                  </a:lnTo>
                  <a:lnTo>
                    <a:pt x="135013" y="231495"/>
                  </a:lnTo>
                  <a:lnTo>
                    <a:pt x="132664" y="218376"/>
                  </a:lnTo>
                  <a:lnTo>
                    <a:pt x="167817" y="204495"/>
                  </a:lnTo>
                  <a:lnTo>
                    <a:pt x="195783" y="180086"/>
                  </a:lnTo>
                  <a:lnTo>
                    <a:pt x="214198" y="147586"/>
                  </a:lnTo>
                  <a:lnTo>
                    <a:pt x="220649" y="109423"/>
                  </a:lnTo>
                  <a:close/>
                </a:path>
                <a:path w="487044" h="299720">
                  <a:moveTo>
                    <a:pt x="486829" y="110324"/>
                  </a:moveTo>
                  <a:lnTo>
                    <a:pt x="478167" y="67386"/>
                  </a:lnTo>
                  <a:lnTo>
                    <a:pt x="454520" y="32308"/>
                  </a:lnTo>
                  <a:lnTo>
                    <a:pt x="419455" y="8661"/>
                  </a:lnTo>
                  <a:lnTo>
                    <a:pt x="376516" y="0"/>
                  </a:lnTo>
                  <a:lnTo>
                    <a:pt x="333565" y="8661"/>
                  </a:lnTo>
                  <a:lnTo>
                    <a:pt x="298488" y="32308"/>
                  </a:lnTo>
                  <a:lnTo>
                    <a:pt x="274853" y="67386"/>
                  </a:lnTo>
                  <a:lnTo>
                    <a:pt x="266179" y="110324"/>
                  </a:lnTo>
                  <a:lnTo>
                    <a:pt x="266471" y="118376"/>
                  </a:lnTo>
                  <a:lnTo>
                    <a:pt x="281266" y="177749"/>
                  </a:lnTo>
                  <a:lnTo>
                    <a:pt x="301726" y="219811"/>
                  </a:lnTo>
                  <a:lnTo>
                    <a:pt x="335267" y="261632"/>
                  </a:lnTo>
                  <a:lnTo>
                    <a:pt x="385114" y="297141"/>
                  </a:lnTo>
                  <a:lnTo>
                    <a:pt x="392112" y="299364"/>
                  </a:lnTo>
                  <a:lnTo>
                    <a:pt x="399275" y="299250"/>
                  </a:lnTo>
                  <a:lnTo>
                    <a:pt x="409460" y="255346"/>
                  </a:lnTo>
                  <a:lnTo>
                    <a:pt x="404304" y="244119"/>
                  </a:lnTo>
                  <a:lnTo>
                    <a:pt x="400215" y="231698"/>
                  </a:lnTo>
                  <a:lnTo>
                    <a:pt x="397967" y="218567"/>
                  </a:lnTo>
                  <a:lnTo>
                    <a:pt x="433222" y="204965"/>
                  </a:lnTo>
                  <a:lnTo>
                    <a:pt x="461391" y="180797"/>
                  </a:lnTo>
                  <a:lnTo>
                    <a:pt x="480072" y="148437"/>
                  </a:lnTo>
                  <a:lnTo>
                    <a:pt x="486829" y="110324"/>
                  </a:lnTo>
                  <a:close/>
                </a:path>
              </a:pathLst>
            </a:custGeom>
            <a:solidFill>
              <a:srgbClr val="251B55"/>
            </a:solidFill>
          </p:spPr>
          <p:txBody>
            <a:bodyPr wrap="square" lIns="0" tIns="0" rIns="0" bIns="0" rtlCol="0"/>
            <a:lstStyle/>
            <a:p>
              <a:endParaRPr lang="pt-PT" dirty="0"/>
            </a:p>
          </p:txBody>
        </p:sp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FD38801D-612D-53A9-E76A-87F170844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48050" y="5751986"/>
              <a:ext cx="1080119" cy="664689"/>
            </a:xfrm>
            <a:custGeom>
              <a:avLst/>
              <a:gdLst/>
              <a:ahLst/>
              <a:cxnLst/>
              <a:rect l="l" t="t" r="r" b="b"/>
              <a:pathLst>
                <a:path w="487045" h="299720">
                  <a:moveTo>
                    <a:pt x="220649" y="110337"/>
                  </a:moveTo>
                  <a:lnTo>
                    <a:pt x="211988" y="67398"/>
                  </a:lnTo>
                  <a:lnTo>
                    <a:pt x="188341" y="32321"/>
                  </a:lnTo>
                  <a:lnTo>
                    <a:pt x="153263" y="8674"/>
                  </a:lnTo>
                  <a:lnTo>
                    <a:pt x="110324" y="0"/>
                  </a:lnTo>
                  <a:lnTo>
                    <a:pt x="67373" y="8674"/>
                  </a:lnTo>
                  <a:lnTo>
                    <a:pt x="32308" y="32321"/>
                  </a:lnTo>
                  <a:lnTo>
                    <a:pt x="8674" y="67398"/>
                  </a:lnTo>
                  <a:lnTo>
                    <a:pt x="0" y="110337"/>
                  </a:lnTo>
                  <a:lnTo>
                    <a:pt x="6769" y="148450"/>
                  </a:lnTo>
                  <a:lnTo>
                    <a:pt x="25438" y="180797"/>
                  </a:lnTo>
                  <a:lnTo>
                    <a:pt x="53619" y="204978"/>
                  </a:lnTo>
                  <a:lnTo>
                    <a:pt x="88861" y="218579"/>
                  </a:lnTo>
                  <a:lnTo>
                    <a:pt x="86626" y="231711"/>
                  </a:lnTo>
                  <a:lnTo>
                    <a:pt x="82524" y="244119"/>
                  </a:lnTo>
                  <a:lnTo>
                    <a:pt x="77368" y="255358"/>
                  </a:lnTo>
                  <a:lnTo>
                    <a:pt x="71970" y="264934"/>
                  </a:lnTo>
                  <a:lnTo>
                    <a:pt x="69164" y="271881"/>
                  </a:lnTo>
                  <a:lnTo>
                    <a:pt x="94729" y="299377"/>
                  </a:lnTo>
                  <a:lnTo>
                    <a:pt x="101714" y="297141"/>
                  </a:lnTo>
                  <a:lnTo>
                    <a:pt x="151561" y="261645"/>
                  </a:lnTo>
                  <a:lnTo>
                    <a:pt x="185102" y="219824"/>
                  </a:lnTo>
                  <a:lnTo>
                    <a:pt x="205562" y="177761"/>
                  </a:lnTo>
                  <a:lnTo>
                    <a:pt x="218084" y="133997"/>
                  </a:lnTo>
                  <a:lnTo>
                    <a:pt x="220357" y="118389"/>
                  </a:lnTo>
                  <a:lnTo>
                    <a:pt x="220649" y="110337"/>
                  </a:lnTo>
                  <a:close/>
                </a:path>
                <a:path w="487045" h="299720">
                  <a:moveTo>
                    <a:pt x="486829" y="111239"/>
                  </a:moveTo>
                  <a:lnTo>
                    <a:pt x="478510" y="68224"/>
                  </a:lnTo>
                  <a:lnTo>
                    <a:pt x="455155" y="32969"/>
                  </a:lnTo>
                  <a:lnTo>
                    <a:pt x="420281" y="9029"/>
                  </a:lnTo>
                  <a:lnTo>
                    <a:pt x="377418" y="12"/>
                  </a:lnTo>
                  <a:lnTo>
                    <a:pt x="334403" y="8331"/>
                  </a:lnTo>
                  <a:lnTo>
                    <a:pt x="299135" y="31686"/>
                  </a:lnTo>
                  <a:lnTo>
                    <a:pt x="275209" y="66560"/>
                  </a:lnTo>
                  <a:lnTo>
                    <a:pt x="266179" y="109435"/>
                  </a:lnTo>
                  <a:lnTo>
                    <a:pt x="272630" y="147599"/>
                  </a:lnTo>
                  <a:lnTo>
                    <a:pt x="291045" y="180098"/>
                  </a:lnTo>
                  <a:lnTo>
                    <a:pt x="319024" y="204508"/>
                  </a:lnTo>
                  <a:lnTo>
                    <a:pt x="354164" y="218376"/>
                  </a:lnTo>
                  <a:lnTo>
                    <a:pt x="351815" y="231508"/>
                  </a:lnTo>
                  <a:lnTo>
                    <a:pt x="347611" y="243890"/>
                  </a:lnTo>
                  <a:lnTo>
                    <a:pt x="342366" y="255092"/>
                  </a:lnTo>
                  <a:lnTo>
                    <a:pt x="336880" y="264617"/>
                  </a:lnTo>
                  <a:lnTo>
                    <a:pt x="334010" y="271538"/>
                  </a:lnTo>
                  <a:lnTo>
                    <a:pt x="359359" y="299237"/>
                  </a:lnTo>
                  <a:lnTo>
                    <a:pt x="366369" y="297065"/>
                  </a:lnTo>
                  <a:lnTo>
                    <a:pt x="416509" y="261975"/>
                  </a:lnTo>
                  <a:lnTo>
                    <a:pt x="450392" y="220446"/>
                  </a:lnTo>
                  <a:lnTo>
                    <a:pt x="471182" y="178549"/>
                  </a:lnTo>
                  <a:lnTo>
                    <a:pt x="484073" y="134886"/>
                  </a:lnTo>
                  <a:lnTo>
                    <a:pt x="486473" y="119291"/>
                  </a:lnTo>
                  <a:lnTo>
                    <a:pt x="486829" y="111239"/>
                  </a:lnTo>
                  <a:close/>
                </a:path>
              </a:pathLst>
            </a:custGeom>
            <a:solidFill>
              <a:srgbClr val="673C95"/>
            </a:solidFill>
          </p:spPr>
          <p:txBody>
            <a:bodyPr wrap="square" lIns="0" tIns="0" rIns="0" bIns="0" rtlCol="0"/>
            <a:lstStyle/>
            <a:p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254222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a yellow sun and black text&#10;&#10;AI-generated content may be incorrect.">
            <a:extLst>
              <a:ext uri="{FF2B5EF4-FFF2-40B4-BE49-F238E27FC236}">
                <a16:creationId xmlns:a16="http://schemas.microsoft.com/office/drawing/2014/main" id="{2C462808-59C4-0F22-BB9F-CCDF019BB6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3582035"/>
            <a:ext cx="777240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3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1F273-D823-AE26-1462-3E538D7D8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3" y="601664"/>
            <a:ext cx="17338675" cy="147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83DB76-D669-AFBE-4517-FAECCDB7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713" y="2301875"/>
            <a:ext cx="17338675" cy="8405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08179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2" r:id="rId3"/>
    <p:sldLayoutId id="2147483683" r:id="rId4"/>
    <p:sldLayoutId id="2147483684" r:id="rId5"/>
    <p:sldLayoutId id="2147483688" r:id="rId6"/>
    <p:sldLayoutId id="2147483687" r:id="rId7"/>
    <p:sldLayoutId id="2147483689" r:id="rId8"/>
    <p:sldLayoutId id="2147483690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PT" sz="7400" b="1" i="0" kern="1200" dirty="0">
          <a:solidFill>
            <a:srgbClr val="251B5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58595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lang="en-PT" sz="2800" kern="1200" spc="-10" dirty="0" smtClean="0">
          <a:solidFill>
            <a:srgbClr val="58595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8595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8595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8595B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515B-A057-7374-4463-2EFD066F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 que é o dinheiro?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3B419-C206-2CAA-7F36-14E774E4B75C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pt-PT" dirty="0"/>
              <a:t>Capítulo #2 – Sessão prática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E78AC-9731-A805-E836-E847F667B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Debate de turma: O que é o dinheiro?</a:t>
            </a:r>
          </a:p>
          <a:p>
            <a:r>
              <a:rPr lang="pt-PT" dirty="0"/>
              <a:t>Exercício de turma: Que função do dinheiro é demonstrada em cada um dos exemplos?</a:t>
            </a:r>
          </a:p>
          <a:p>
            <a:r>
              <a:rPr lang="pt-PT" dirty="0"/>
              <a:t>Exercício de turma: Avaliar a capacidade de cada objeto de satisfazer os requisitos específicos do dinheiro</a:t>
            </a:r>
          </a:p>
          <a:p>
            <a:r>
              <a:rPr lang="pt-PT" dirty="0"/>
              <a:t>Atividade: Preferência temporal</a:t>
            </a:r>
          </a:p>
          <a:p>
            <a:r>
              <a:rPr lang="pt-PT"/>
              <a:t>Esclarecimento de dúvidas</a:t>
            </a:r>
          </a:p>
        </p:txBody>
      </p:sp>
    </p:spTree>
    <p:extLst>
      <p:ext uri="{BB962C8B-B14F-4D97-AF65-F5344CB8AC3E}">
        <p14:creationId xmlns:p14="http://schemas.microsoft.com/office/powerpoint/2010/main" val="225286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C0B0-E753-ABF1-5AE9-8B8FD450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Debate de Turma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C661-53FC-9471-5677-826E93F7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PT" b="1" dirty="0"/>
              <a:t>O que é o dinheiro?</a:t>
            </a:r>
          </a:p>
          <a:p>
            <a:pPr marL="0" indent="0">
              <a:buSzPct val="125000"/>
              <a:buNone/>
            </a:pPr>
            <a:r>
              <a:rPr lang="pt-PT" dirty="0"/>
              <a:t>Imagina que recebeste um voucher de uma noite num hotel de 5 estrelas.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E0488A-C01B-E48C-7EA0-57508D3C85C3}"/>
              </a:ext>
            </a:extLst>
          </p:cNvPr>
          <p:cNvGrpSpPr/>
          <p:nvPr/>
        </p:nvGrpSpPr>
        <p:grpSpPr>
          <a:xfrm>
            <a:off x="16148050" y="1360329"/>
            <a:ext cx="2008323" cy="2008346"/>
            <a:chOff x="16148050" y="1360329"/>
            <a:chExt cx="2008323" cy="2008346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AE1D2C68-B826-3E11-532E-17707D2A971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48050" y="1360329"/>
              <a:ext cx="2008323" cy="2008346"/>
            </a:xfrm>
            <a:prstGeom prst="rect">
              <a:avLst/>
            </a:prstGeom>
          </p:spPr>
        </p:pic>
        <p:pic>
          <p:nvPicPr>
            <p:cNvPr id="5" name="Graphic 4" descr="Hotel Bell outline">
              <a:extLst>
                <a:ext uri="{FF2B5EF4-FFF2-40B4-BE49-F238E27FC236}">
                  <a16:creationId xmlns:a16="http://schemas.microsoft.com/office/drawing/2014/main" id="{524ED81A-AAB7-FC15-EF43-02455EFB7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04511" y="1654175"/>
              <a:ext cx="1295399" cy="12953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1B1FD3-74C3-031A-F250-D3625DB50A4F}"/>
              </a:ext>
            </a:extLst>
          </p:cNvPr>
          <p:cNvSpPr txBox="1"/>
          <p:nvPr/>
        </p:nvSpPr>
        <p:spPr>
          <a:xfrm>
            <a:off x="1365250" y="4130675"/>
            <a:ext cx="11277574" cy="7522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5"/>
              </a:buBlip>
            </a:pP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Quem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estaria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disposto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trocar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voucher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250€?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86241-7909-9FB4-0DA5-E1D2E23440FB}"/>
              </a:ext>
            </a:extLst>
          </p:cNvPr>
          <p:cNvSpPr txBox="1"/>
          <p:nvPr/>
        </p:nvSpPr>
        <p:spPr>
          <a:xfrm>
            <a:off x="1365246" y="5001527"/>
            <a:ext cx="17338675" cy="1490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5"/>
              </a:buBlip>
            </a:pP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Também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estarias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disposto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trocar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voucher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250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unidades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monetárias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jogo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Monopólio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Porquê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D98ED-8E96-66DB-AB91-27FDA36D407A}"/>
              </a:ext>
            </a:extLst>
          </p:cNvPr>
          <p:cNvSpPr txBox="1"/>
          <p:nvPr/>
        </p:nvSpPr>
        <p:spPr>
          <a:xfrm>
            <a:off x="1365246" y="6611043"/>
            <a:ext cx="17338675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5"/>
              </a:buBlip>
            </a:pP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é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torna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moeda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tão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desejável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outra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completamente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inútil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53521-807D-B786-18BE-4E13E4A0AD55}"/>
              </a:ext>
            </a:extLst>
          </p:cNvPr>
          <p:cNvSpPr txBox="1"/>
          <p:nvPr/>
        </p:nvSpPr>
        <p:spPr>
          <a:xfrm>
            <a:off x="1365249" y="7481895"/>
            <a:ext cx="17338675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5"/>
              </a:buBlip>
            </a:pP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dá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valor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dinheiro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57D36-6BC4-CF9B-9465-810CEE0DF48E}"/>
              </a:ext>
            </a:extLst>
          </p:cNvPr>
          <p:cNvSpPr txBox="1"/>
          <p:nvPr/>
        </p:nvSpPr>
        <p:spPr>
          <a:xfrm>
            <a:off x="1365248" y="8352747"/>
            <a:ext cx="17338675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5"/>
              </a:buBlip>
            </a:pP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onde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vem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dinheiro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quem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decide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dinheiro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imprimir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457C0-3FA1-FCCA-B749-0AD0780C6A9E}"/>
              </a:ext>
            </a:extLst>
          </p:cNvPr>
          <p:cNvSpPr txBox="1"/>
          <p:nvPr/>
        </p:nvSpPr>
        <p:spPr>
          <a:xfrm>
            <a:off x="1365247" y="9223598"/>
            <a:ext cx="17338675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5"/>
              </a:buBlip>
            </a:pP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Porque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não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imprimir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dinheiro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distribuí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-lo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igualmente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todos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90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B305-D586-0F31-C1F2-415ED9165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5929-86F2-CD0E-04EB-8A1E4FA3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Exercício de turma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3DDB8-5FBA-3240-0C32-A0A8772D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712" y="2301875"/>
            <a:ext cx="17352000" cy="8405811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PT" b="1" dirty="0"/>
              <a:t>Que função do dinheiro é demonstrada em cada um dos exemplos?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CF9CB-5C26-AD18-BEAD-9899DA5ACE50}"/>
              </a:ext>
            </a:extLst>
          </p:cNvPr>
          <p:cNvSpPr txBox="1"/>
          <p:nvPr/>
        </p:nvSpPr>
        <p:spPr>
          <a:xfrm>
            <a:off x="1974850" y="6670100"/>
            <a:ext cx="298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b="1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Meio de troca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48204-B24A-A8A1-B40B-01799D183A16}"/>
              </a:ext>
            </a:extLst>
          </p:cNvPr>
          <p:cNvSpPr txBox="1"/>
          <p:nvPr/>
        </p:nvSpPr>
        <p:spPr>
          <a:xfrm>
            <a:off x="1979386" y="4892675"/>
            <a:ext cx="3600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b="1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Reserva de Valor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329CC-7B44-28AF-4E20-F22F2A017EB8}"/>
              </a:ext>
            </a:extLst>
          </p:cNvPr>
          <p:cNvSpPr txBox="1"/>
          <p:nvPr/>
        </p:nvSpPr>
        <p:spPr>
          <a:xfrm>
            <a:off x="1974850" y="9108500"/>
            <a:ext cx="3778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b="1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Unidade de conta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4728B-9635-1406-07D1-43F7B5A215B2}"/>
              </a:ext>
            </a:extLst>
          </p:cNvPr>
          <p:cNvSpPr txBox="1"/>
          <p:nvPr/>
        </p:nvSpPr>
        <p:spPr>
          <a:xfrm>
            <a:off x="1369388" y="3294677"/>
            <a:ext cx="17365324" cy="1490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Ivo decide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poupar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dos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seus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rendimentos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semanais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comprar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mota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4FE79-A1C8-6E81-EB4C-2F5CA7A2D1F8}"/>
              </a:ext>
            </a:extLst>
          </p:cNvPr>
          <p:cNvSpPr txBox="1"/>
          <p:nvPr/>
        </p:nvSpPr>
        <p:spPr>
          <a:xfrm>
            <a:off x="1356064" y="5771496"/>
            <a:ext cx="17365324" cy="75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Fábio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duas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fatias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pizza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6,70€.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CF9AE-303C-8B7A-5C9E-2CE5C92615EB}"/>
              </a:ext>
            </a:extLst>
          </p:cNvPr>
          <p:cNvSpPr txBox="1"/>
          <p:nvPr/>
        </p:nvSpPr>
        <p:spPr>
          <a:xfrm>
            <a:off x="1396036" y="7458312"/>
            <a:ext cx="17365324" cy="1490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2"/>
              </a:buBlip>
            </a:pP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Benjamim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não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consegue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decidir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gastar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75€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bilhetes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para um concerto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95€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passe de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esqui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6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3F1-0CCA-872B-EB08-0F4059C5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Exercício de turma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253C28-BE68-AD4A-37E7-2E370D62B5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48158"/>
              </p:ext>
            </p:extLst>
          </p:nvPr>
        </p:nvGraphicFramePr>
        <p:xfrm>
          <a:off x="1382714" y="4862186"/>
          <a:ext cx="17338674" cy="5845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779">
                  <a:extLst>
                    <a:ext uri="{9D8B030D-6E8A-4147-A177-3AD203B41FA5}">
                      <a16:colId xmlns:a16="http://schemas.microsoft.com/office/drawing/2014/main" val="2636362406"/>
                    </a:ext>
                  </a:extLst>
                </a:gridCol>
                <a:gridCol w="2889779">
                  <a:extLst>
                    <a:ext uri="{9D8B030D-6E8A-4147-A177-3AD203B41FA5}">
                      <a16:colId xmlns:a16="http://schemas.microsoft.com/office/drawing/2014/main" val="1096987866"/>
                    </a:ext>
                  </a:extLst>
                </a:gridCol>
                <a:gridCol w="2889779">
                  <a:extLst>
                    <a:ext uri="{9D8B030D-6E8A-4147-A177-3AD203B41FA5}">
                      <a16:colId xmlns:a16="http://schemas.microsoft.com/office/drawing/2014/main" val="4218618019"/>
                    </a:ext>
                  </a:extLst>
                </a:gridCol>
                <a:gridCol w="2889779">
                  <a:extLst>
                    <a:ext uri="{9D8B030D-6E8A-4147-A177-3AD203B41FA5}">
                      <a16:colId xmlns:a16="http://schemas.microsoft.com/office/drawing/2014/main" val="3079766672"/>
                    </a:ext>
                  </a:extLst>
                </a:gridCol>
                <a:gridCol w="2889779">
                  <a:extLst>
                    <a:ext uri="{9D8B030D-6E8A-4147-A177-3AD203B41FA5}">
                      <a16:colId xmlns:a16="http://schemas.microsoft.com/office/drawing/2014/main" val="929663864"/>
                    </a:ext>
                  </a:extLst>
                </a:gridCol>
                <a:gridCol w="2889779">
                  <a:extLst>
                    <a:ext uri="{9D8B030D-6E8A-4147-A177-3AD203B41FA5}">
                      <a16:colId xmlns:a16="http://schemas.microsoft.com/office/drawing/2014/main" val="1945194789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Características do bom dinheiro</a:t>
                      </a:r>
                    </a:p>
                  </a:txBody>
                  <a:tcPr anchor="ctr">
                    <a:solidFill>
                      <a:srgbClr val="3925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Vacas</a:t>
                      </a:r>
                    </a:p>
                  </a:txBody>
                  <a:tcPr anchor="ctr">
                    <a:solidFill>
                      <a:srgbClr val="3925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Cigarros</a:t>
                      </a:r>
                    </a:p>
                  </a:txBody>
                  <a:tcPr anchor="ctr">
                    <a:solidFill>
                      <a:srgbClr val="3925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Diamantes</a:t>
                      </a:r>
                    </a:p>
                  </a:txBody>
                  <a:tcPr anchor="ctr">
                    <a:solidFill>
                      <a:srgbClr val="3925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Euros</a:t>
                      </a:r>
                    </a:p>
                  </a:txBody>
                  <a:tcPr anchor="ctr">
                    <a:solidFill>
                      <a:srgbClr val="39256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chemeClr val="bg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Bitcoin</a:t>
                      </a:r>
                    </a:p>
                  </a:txBody>
                  <a:tcPr anchor="ctr">
                    <a:solidFill>
                      <a:srgbClr val="3925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546372"/>
                  </a:ext>
                </a:extLst>
              </a:tr>
              <a:tr h="70650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rgbClr val="58595B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Durável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328340"/>
                  </a:ext>
                </a:extLst>
              </a:tr>
              <a:tr h="70650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rgbClr val="58595B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Portátil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896824"/>
                  </a:ext>
                </a:extLst>
              </a:tr>
              <a:tr h="70650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rgbClr val="58595B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Fungível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091999"/>
                  </a:ext>
                </a:extLst>
              </a:tr>
              <a:tr h="70650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rgbClr val="58595B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Aceite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75081"/>
                  </a:ext>
                </a:extLst>
              </a:tr>
              <a:tr h="70650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rgbClr val="58595B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Escasso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942151"/>
                  </a:ext>
                </a:extLst>
              </a:tr>
              <a:tr h="70650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rgbClr val="58595B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Divisível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4881"/>
                  </a:ext>
                </a:extLst>
              </a:tr>
              <a:tr h="706500">
                <a:tc>
                  <a:txBody>
                    <a:bodyPr/>
                    <a:lstStyle/>
                    <a:p>
                      <a:pPr algn="ctr"/>
                      <a:r>
                        <a:rPr lang="pt-PT" sz="2000" dirty="0">
                          <a:solidFill>
                            <a:srgbClr val="58595B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</a:p>
                  </a:txBody>
                  <a:tcPr anchor="ctr">
                    <a:solidFill>
                      <a:srgbClr val="E4E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rgbClr val="E4E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rgbClr val="E4E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rgbClr val="E4E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rgbClr val="E4E0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>
                        <a:solidFill>
                          <a:srgbClr val="58595B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solidFill>
                      <a:srgbClr val="E4E0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0888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D37E31-C5CF-4CC6-5E9C-475A14E21F82}"/>
              </a:ext>
            </a:extLst>
          </p:cNvPr>
          <p:cNvSpPr txBox="1">
            <a:spLocks/>
          </p:cNvSpPr>
          <p:nvPr/>
        </p:nvSpPr>
        <p:spPr>
          <a:xfrm>
            <a:off x="1382712" y="2301876"/>
            <a:ext cx="173520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PT" sz="2800" kern="1200" spc="-10" dirty="0" smtClean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5000"/>
              <a:buNone/>
            </a:pPr>
            <a:r>
              <a:rPr lang="pt-PT" dirty="0"/>
              <a:t>Para avaliar a capacidade de cada objeto de satisfazer os requisitos específicos do dinheiro, podes classificá-los numa escala de 1 a 5 para cada característica. Ao somar as pontuações de cada objeto, conseguimos determinar qual será o mais adequado como forma de dinheiro.</a:t>
            </a:r>
          </a:p>
        </p:txBody>
      </p:sp>
    </p:spTree>
    <p:extLst>
      <p:ext uri="{BB962C8B-B14F-4D97-AF65-F5344CB8AC3E}">
        <p14:creationId xmlns:p14="http://schemas.microsoft.com/office/powerpoint/2010/main" val="287717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EB914-7B49-148B-BC28-F8FA43C3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7753-AC9A-E13C-D102-3A3B7506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8F91-73B6-CBAF-38E7-BF0646B28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PT" b="1" dirty="0"/>
              <a:t>Preferência temporal</a:t>
            </a:r>
          </a:p>
          <a:p>
            <a:pPr marL="0" indent="0">
              <a:buSzPct val="125000"/>
              <a:buNone/>
            </a:pPr>
            <a:r>
              <a:rPr lang="pt-PT" dirty="0"/>
              <a:t>Imagina que tens esta escolha à tua disposição:</a:t>
            </a:r>
          </a:p>
          <a:p>
            <a:pPr marL="592138" indent="-592138">
              <a:buSzPct val="125000"/>
              <a:buBlip>
                <a:blip r:embed="rId2"/>
              </a:buBlip>
            </a:pPr>
            <a:r>
              <a:rPr lang="pt-PT" dirty="0"/>
              <a:t>Receber um voucher de </a:t>
            </a:r>
            <a:r>
              <a:rPr lang="pt-PT" b="1" dirty="0"/>
              <a:t>uma noite </a:t>
            </a:r>
            <a:r>
              <a:rPr lang="pt-PT" dirty="0"/>
              <a:t>num hotel de 5 estrelas.</a:t>
            </a:r>
          </a:p>
          <a:p>
            <a:pPr marL="592138" indent="-592138">
              <a:buSzPct val="125000"/>
              <a:buBlip>
                <a:blip r:embed="rId2"/>
              </a:buBlip>
            </a:pPr>
            <a:r>
              <a:rPr lang="pt-PT" dirty="0"/>
              <a:t>Receber um voucher de </a:t>
            </a:r>
            <a:r>
              <a:rPr lang="pt-PT" b="1" dirty="0"/>
              <a:t>uma semana</a:t>
            </a:r>
            <a:r>
              <a:rPr lang="pt-PT" dirty="0"/>
              <a:t> no mesmo hotel, que apenas é </a:t>
            </a:r>
            <a:r>
              <a:rPr lang="pt-PT" b="1" dirty="0"/>
              <a:t>válido daqui a três anos</a:t>
            </a:r>
            <a:r>
              <a:rPr lang="pt-PT" dirty="0"/>
              <a:t>.</a:t>
            </a:r>
          </a:p>
          <a:p>
            <a:pPr marL="0" indent="0">
              <a:buSzPct val="125000"/>
              <a:buNone/>
            </a:pPr>
            <a:endParaRPr lang="pt-PT" dirty="0"/>
          </a:p>
          <a:p>
            <a:pPr marL="0" indent="0">
              <a:buSzPct val="125000"/>
              <a:buNone/>
            </a:pPr>
            <a:r>
              <a:rPr lang="pt-PT" dirty="0"/>
              <a:t>Reflete e toma uma decisão. Participa num debate de turma sobre esta atividade, para refletir sobre o teu processo de tomada de decisão e conceito de preferência temporal.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1B7EAF-1E3D-399B-A6B8-6627D3AFE942}"/>
              </a:ext>
            </a:extLst>
          </p:cNvPr>
          <p:cNvGrpSpPr/>
          <p:nvPr/>
        </p:nvGrpSpPr>
        <p:grpSpPr>
          <a:xfrm>
            <a:off x="16148050" y="1360329"/>
            <a:ext cx="2008323" cy="2008346"/>
            <a:chOff x="16148050" y="1360329"/>
            <a:chExt cx="2008323" cy="2008346"/>
          </a:xfrm>
        </p:grpSpPr>
        <p:pic>
          <p:nvPicPr>
            <p:cNvPr id="4" name="object 6">
              <a:extLst>
                <a:ext uri="{FF2B5EF4-FFF2-40B4-BE49-F238E27FC236}">
                  <a16:creationId xmlns:a16="http://schemas.microsoft.com/office/drawing/2014/main" id="{16BFCF29-4193-8740-4BFF-774E67E7F37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48050" y="1360329"/>
              <a:ext cx="2008323" cy="2008346"/>
            </a:xfrm>
            <a:prstGeom prst="rect">
              <a:avLst/>
            </a:prstGeom>
          </p:spPr>
        </p:pic>
        <p:pic>
          <p:nvPicPr>
            <p:cNvPr id="5" name="Graphic 4" descr="Hotel Bell outline">
              <a:extLst>
                <a:ext uri="{FF2B5EF4-FFF2-40B4-BE49-F238E27FC236}">
                  <a16:creationId xmlns:a16="http://schemas.microsoft.com/office/drawing/2014/main" id="{C669B0BA-2AE3-6CCA-1718-27A01E60F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04511" y="1654175"/>
              <a:ext cx="1295399" cy="12953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59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57DFE-1841-8DB1-A961-BBF86B921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4CE9-475E-924E-8998-9B029998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C041-E575-F04D-386F-68458B0E8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713" y="2301876"/>
            <a:ext cx="17338675" cy="7162800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PT" b="1" dirty="0"/>
              <a:t>Preferência temporal</a:t>
            </a:r>
            <a:endParaRPr lang="pt-P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2DE67C-BA81-D1A5-C2EB-277222260EED}"/>
              </a:ext>
            </a:extLst>
          </p:cNvPr>
          <p:cNvGrpSpPr/>
          <p:nvPr/>
        </p:nvGrpSpPr>
        <p:grpSpPr>
          <a:xfrm>
            <a:off x="15995650" y="8460503"/>
            <a:ext cx="2008323" cy="2008346"/>
            <a:chOff x="16148050" y="1360329"/>
            <a:chExt cx="2008323" cy="2008346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6D77C1DB-9269-65C8-18D4-3DB776F5EE0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48050" y="1360329"/>
              <a:ext cx="2008323" cy="2008346"/>
            </a:xfrm>
            <a:prstGeom prst="rect">
              <a:avLst/>
            </a:prstGeom>
          </p:spPr>
        </p:pic>
        <p:pic>
          <p:nvPicPr>
            <p:cNvPr id="6" name="Graphic 5" descr="Hotel Bell outline">
              <a:extLst>
                <a:ext uri="{FF2B5EF4-FFF2-40B4-BE49-F238E27FC236}">
                  <a16:creationId xmlns:a16="http://schemas.microsoft.com/office/drawing/2014/main" id="{1FBF40F4-0312-38E7-7A8D-2DDA74789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504511" y="1654175"/>
              <a:ext cx="1295399" cy="1295399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159C54-C5DA-FF53-F02E-19F3841EA757}"/>
              </a:ext>
            </a:extLst>
          </p:cNvPr>
          <p:cNvSpPr txBox="1"/>
          <p:nvPr/>
        </p:nvSpPr>
        <p:spPr>
          <a:xfrm>
            <a:off x="1382712" y="3292475"/>
            <a:ext cx="17365324" cy="1490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5"/>
              </a:buBlip>
            </a:pP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fatores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influenciaram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decisão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obter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voucher de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noite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agora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esperar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obter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recompensa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melhor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tarde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29403A-605B-2E90-61EC-9E5BBB69134A}"/>
              </a:ext>
            </a:extLst>
          </p:cNvPr>
          <p:cNvSpPr txBox="1"/>
          <p:nvPr/>
        </p:nvSpPr>
        <p:spPr>
          <a:xfrm>
            <a:off x="1382712" y="4892675"/>
            <a:ext cx="17365324" cy="1490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5"/>
              </a:buBlip>
            </a:pP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Consegues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pensar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exemplos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preferência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temporal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 prejudicial 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preferência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temporal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baixa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pode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benéfica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5BBAF-FFD1-C60F-CB76-F89134177390}"/>
              </a:ext>
            </a:extLst>
          </p:cNvPr>
          <p:cNvSpPr txBox="1"/>
          <p:nvPr/>
        </p:nvSpPr>
        <p:spPr>
          <a:xfrm>
            <a:off x="1369388" y="6492875"/>
            <a:ext cx="17365324" cy="1490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92138" indent="-592138" algn="l" rtl="0">
              <a:lnSpc>
                <a:spcPct val="150000"/>
              </a:lnSpc>
              <a:spcBef>
                <a:spcPts val="1000"/>
              </a:spcBef>
              <a:buSzPct val="125000"/>
              <a:buBlip>
                <a:blip r:embed="rId5"/>
              </a:buBlip>
            </a:pP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Quais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são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algumas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das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possíveis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consequências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priorizar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preferência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temporal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vez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3200" kern="1200" dirty="0" err="1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baixa</a:t>
            </a:r>
            <a:r>
              <a:rPr lang="en-GB" sz="3200" kern="1200" dirty="0">
                <a:solidFill>
                  <a:srgbClr val="58595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897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21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yellow sun and black text&#10;&#10;AI-generated content may be incorrect.">
            <a:extLst>
              <a:ext uri="{FF2B5EF4-FFF2-40B4-BE49-F238E27FC236}">
                <a16:creationId xmlns:a16="http://schemas.microsoft.com/office/drawing/2014/main" id="{5C804049-FBAA-4F11-AD08-1A3A749D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850" y="3582035"/>
            <a:ext cx="777240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78460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1365</TotalTime>
  <Words>449</Words>
  <Application>Microsoft Macintosh PowerPoint</Application>
  <PresentationFormat>Custom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Open Sans</vt:lpstr>
      <vt:lpstr>Open Sans Light</vt:lpstr>
      <vt:lpstr>Ubuntu Light</vt:lpstr>
      <vt:lpstr>1_Custom Design</vt:lpstr>
      <vt:lpstr>O que é o dinheiro?</vt:lpstr>
      <vt:lpstr>Debate de Turma</vt:lpstr>
      <vt:lpstr>Exercício de turma</vt:lpstr>
      <vt:lpstr>Exercício de turma</vt:lpstr>
      <vt:lpstr>Atividade</vt:lpstr>
      <vt:lpstr>Atividade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</dc:title>
  <dc:creator>z2020</dc:creator>
  <cp:lastModifiedBy>INES RAMALHETE SALVADO PAZ LOURO</cp:lastModifiedBy>
  <cp:revision>122</cp:revision>
  <dcterms:created xsi:type="dcterms:W3CDTF">2024-11-12T03:26:48Z</dcterms:created>
  <dcterms:modified xsi:type="dcterms:W3CDTF">2025-10-04T04:17:42Z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2024-11-12T00:00:00Z</vt:filetime>
  </property>
  <property fmtid="{D5CDD505-2E9C-101B-9397-08002B2CF9AE}" pid="3" name="Creator">
    <vt:lpwstr>Adobe Illustrator 29.0 (Windows)</vt:lpwstr>
  </property>
  <property fmtid="{D5CDD505-2E9C-101B-9397-08002B2CF9AE}" pid="4" name="LastSaved">
    <vt:filetime>2024-11-12T00:00:00Z</vt:filetime>
  </property>
  <property fmtid="{D5CDD505-2E9C-101B-9397-08002B2CF9AE}" pid="5" name="Producer">
    <vt:lpwstr>Adobe PDF library 17.00</vt:lpwstr>
  </property>
</Properties>
</file>