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4"/>
  </p:notesMasterIdLst>
  <p:sldIdLst>
    <p:sldId id="260" r:id="rId2"/>
    <p:sldId id="265" r:id="rId3"/>
    <p:sldId id="269" r:id="rId4"/>
    <p:sldId id="270" r:id="rId5"/>
    <p:sldId id="273" r:id="rId6"/>
    <p:sldId id="276" r:id="rId7"/>
    <p:sldId id="277" r:id="rId8"/>
    <p:sldId id="278" r:id="rId9"/>
    <p:sldId id="279" r:id="rId10"/>
    <p:sldId id="280" r:id="rId11"/>
    <p:sldId id="281" r:id="rId12"/>
    <p:sldId id="268" r:id="rId13"/>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040"/>
    <a:srgbClr val="58595B"/>
    <a:srgbClr val="E4E0FD"/>
    <a:srgbClr val="392569"/>
    <a:srgbClr val="161346"/>
    <a:srgbClr val="0C4C24"/>
    <a:srgbClr val="653B93"/>
    <a:srgbClr val="FEFEFF"/>
    <a:srgbClr val="F1EEFE"/>
    <a:srgbClr val="DEDE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07"/>
    <p:restoredTop sz="95735"/>
  </p:normalViewPr>
  <p:slideViewPr>
    <p:cSldViewPr>
      <p:cViewPr varScale="1">
        <p:scale>
          <a:sx n="63" d="100"/>
          <a:sy n="63" d="100"/>
        </p:scale>
        <p:origin x="1392" y="20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PT"/>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2D806190-753F-B441-B6BD-4CD1B6C676A4}" type="datetimeFigureOut">
              <a:rPr lang="en-PT" smtClean="0"/>
              <a:t>04/10/2025</a:t>
            </a:fld>
            <a:endParaRPr lang="en-PT"/>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PT"/>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T"/>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PT"/>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732BDFA0-B2CB-F643-A7D4-44C1F02A8DE8}" type="slidenum">
              <a:rPr lang="en-PT" smtClean="0"/>
              <a:t>‹#›</a:t>
            </a:fld>
            <a:endParaRPr lang="en-PT"/>
          </a:p>
        </p:txBody>
      </p:sp>
    </p:spTree>
    <p:extLst>
      <p:ext uri="{BB962C8B-B14F-4D97-AF65-F5344CB8AC3E}">
        <p14:creationId xmlns:p14="http://schemas.microsoft.com/office/powerpoint/2010/main" val="2007679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60EA7-420F-5F78-CD9E-446F9FE087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811986-C451-67B5-D4BE-4FE8668932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FC3760-BFD9-5EB4-E463-3717A177118D}"/>
              </a:ext>
            </a:extLst>
          </p:cNvPr>
          <p:cNvSpPr>
            <a:spLocks noGrp="1"/>
          </p:cNvSpPr>
          <p:nvPr>
            <p:ph type="body" idx="1"/>
          </p:nvPr>
        </p:nvSpPr>
        <p:spPr/>
        <p:txBody>
          <a:bodyPr/>
          <a:lstStyle/>
          <a:p>
            <a:endParaRPr lang="en-PT" dirty="0"/>
          </a:p>
        </p:txBody>
      </p:sp>
      <p:sp>
        <p:nvSpPr>
          <p:cNvPr id="4" name="Slide Number Placeholder 3">
            <a:extLst>
              <a:ext uri="{FF2B5EF4-FFF2-40B4-BE49-F238E27FC236}">
                <a16:creationId xmlns:a16="http://schemas.microsoft.com/office/drawing/2014/main" id="{D97A4256-1EFC-BC17-DE54-D31B95DEABF2}"/>
              </a:ext>
            </a:extLst>
          </p:cNvPr>
          <p:cNvSpPr>
            <a:spLocks noGrp="1"/>
          </p:cNvSpPr>
          <p:nvPr>
            <p:ph type="sldNum" sz="quarter" idx="5"/>
          </p:nvPr>
        </p:nvSpPr>
        <p:spPr/>
        <p:txBody>
          <a:bodyPr/>
          <a:lstStyle/>
          <a:p>
            <a:fld id="{732BDFA0-B2CB-F643-A7D4-44C1F02A8DE8}" type="slidenum">
              <a:rPr lang="en-PT" smtClean="0"/>
              <a:t>2</a:t>
            </a:fld>
            <a:endParaRPr lang="en-PT"/>
          </a:p>
        </p:txBody>
      </p:sp>
    </p:spTree>
    <p:extLst>
      <p:ext uri="{BB962C8B-B14F-4D97-AF65-F5344CB8AC3E}">
        <p14:creationId xmlns:p14="http://schemas.microsoft.com/office/powerpoint/2010/main" val="396947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T" dirty="0"/>
          </a:p>
        </p:txBody>
      </p:sp>
      <p:sp>
        <p:nvSpPr>
          <p:cNvPr id="4" name="Slide Number Placeholder 3"/>
          <p:cNvSpPr>
            <a:spLocks noGrp="1"/>
          </p:cNvSpPr>
          <p:nvPr>
            <p:ph type="sldNum" sz="quarter" idx="5"/>
          </p:nvPr>
        </p:nvSpPr>
        <p:spPr/>
        <p:txBody>
          <a:bodyPr/>
          <a:lstStyle/>
          <a:p>
            <a:fld id="{732BDFA0-B2CB-F643-A7D4-44C1F02A8DE8}" type="slidenum">
              <a:rPr lang="en-PT" smtClean="0"/>
              <a:t>11</a:t>
            </a:fld>
            <a:endParaRPr lang="en-PT"/>
          </a:p>
        </p:txBody>
      </p:sp>
    </p:spTree>
    <p:extLst>
      <p:ext uri="{BB962C8B-B14F-4D97-AF65-F5344CB8AC3E}">
        <p14:creationId xmlns:p14="http://schemas.microsoft.com/office/powerpoint/2010/main" val="2253049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p:txBody>
      </p:sp>
      <p:sp>
        <p:nvSpPr>
          <p:cNvPr id="4" name="Slide Number Placeholder 3"/>
          <p:cNvSpPr>
            <a:spLocks noGrp="1"/>
          </p:cNvSpPr>
          <p:nvPr>
            <p:ph type="sldNum" sz="quarter" idx="5"/>
          </p:nvPr>
        </p:nvSpPr>
        <p:spPr/>
        <p:txBody>
          <a:bodyPr/>
          <a:lstStyle/>
          <a:p>
            <a:fld id="{732BDFA0-B2CB-F643-A7D4-44C1F02A8DE8}" type="slidenum">
              <a:rPr lang="en-PT" smtClean="0"/>
              <a:t>12</a:t>
            </a:fld>
            <a:endParaRPr lang="en-PT"/>
          </a:p>
        </p:txBody>
      </p:sp>
    </p:spTree>
    <p:extLst>
      <p:ext uri="{BB962C8B-B14F-4D97-AF65-F5344CB8AC3E}">
        <p14:creationId xmlns:p14="http://schemas.microsoft.com/office/powerpoint/2010/main" val="3322448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effectLst/>
            </a:endParaRPr>
          </a:p>
        </p:txBody>
      </p:sp>
      <p:sp>
        <p:nvSpPr>
          <p:cNvPr id="4" name="Slide Number Placeholder 3"/>
          <p:cNvSpPr>
            <a:spLocks noGrp="1"/>
          </p:cNvSpPr>
          <p:nvPr>
            <p:ph type="sldNum" sz="quarter" idx="5"/>
          </p:nvPr>
        </p:nvSpPr>
        <p:spPr/>
        <p:txBody>
          <a:bodyPr/>
          <a:lstStyle/>
          <a:p>
            <a:fld id="{732BDFA0-B2CB-F643-A7D4-44C1F02A8DE8}" type="slidenum">
              <a:rPr lang="en-PT" smtClean="0"/>
              <a:t>3</a:t>
            </a:fld>
            <a:endParaRPr lang="en-PT"/>
          </a:p>
        </p:txBody>
      </p:sp>
    </p:spTree>
    <p:extLst>
      <p:ext uri="{BB962C8B-B14F-4D97-AF65-F5344CB8AC3E}">
        <p14:creationId xmlns:p14="http://schemas.microsoft.com/office/powerpoint/2010/main" val="1137722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PT" dirty="0"/>
          </a:p>
        </p:txBody>
      </p:sp>
      <p:sp>
        <p:nvSpPr>
          <p:cNvPr id="4" name="Slide Number Placeholder 3"/>
          <p:cNvSpPr>
            <a:spLocks noGrp="1"/>
          </p:cNvSpPr>
          <p:nvPr>
            <p:ph type="sldNum" sz="quarter" idx="5"/>
          </p:nvPr>
        </p:nvSpPr>
        <p:spPr/>
        <p:txBody>
          <a:bodyPr/>
          <a:lstStyle/>
          <a:p>
            <a:fld id="{732BDFA0-B2CB-F643-A7D4-44C1F02A8DE8}" type="slidenum">
              <a:rPr lang="en-PT" smtClean="0"/>
              <a:t>4</a:t>
            </a:fld>
            <a:endParaRPr lang="en-PT"/>
          </a:p>
        </p:txBody>
      </p:sp>
    </p:spTree>
    <p:extLst>
      <p:ext uri="{BB962C8B-B14F-4D97-AF65-F5344CB8AC3E}">
        <p14:creationId xmlns:p14="http://schemas.microsoft.com/office/powerpoint/2010/main" val="420972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PT" dirty="0"/>
          </a:p>
        </p:txBody>
      </p:sp>
      <p:sp>
        <p:nvSpPr>
          <p:cNvPr id="4" name="Slide Number Placeholder 3"/>
          <p:cNvSpPr>
            <a:spLocks noGrp="1"/>
          </p:cNvSpPr>
          <p:nvPr>
            <p:ph type="sldNum" sz="quarter" idx="5"/>
          </p:nvPr>
        </p:nvSpPr>
        <p:spPr/>
        <p:txBody>
          <a:bodyPr/>
          <a:lstStyle/>
          <a:p>
            <a:fld id="{732BDFA0-B2CB-F643-A7D4-44C1F02A8DE8}" type="slidenum">
              <a:rPr lang="en-PT" smtClean="0"/>
              <a:t>5</a:t>
            </a:fld>
            <a:endParaRPr lang="en-PT"/>
          </a:p>
        </p:txBody>
      </p:sp>
    </p:spTree>
    <p:extLst>
      <p:ext uri="{BB962C8B-B14F-4D97-AF65-F5344CB8AC3E}">
        <p14:creationId xmlns:p14="http://schemas.microsoft.com/office/powerpoint/2010/main" val="1940443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80484-2D08-81FF-F5B2-B6290347D4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266B51-53D8-4005-9AA2-D63EDA6DC5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63ABC6-E381-0674-5306-B002D17935CA}"/>
              </a:ext>
            </a:extLst>
          </p:cNvPr>
          <p:cNvSpPr>
            <a:spLocks noGrp="1"/>
          </p:cNvSpPr>
          <p:nvPr>
            <p:ph type="body" idx="1"/>
          </p:nvPr>
        </p:nvSpPr>
        <p:spPr/>
        <p:txBody>
          <a:bodyPr/>
          <a:lstStyle/>
          <a:p>
            <a:pPr marL="0" indent="0">
              <a:buFontTx/>
              <a:buNone/>
            </a:pPr>
            <a:endParaRPr lang="en-PT" b="0" dirty="0"/>
          </a:p>
        </p:txBody>
      </p:sp>
      <p:sp>
        <p:nvSpPr>
          <p:cNvPr id="4" name="Slide Number Placeholder 3">
            <a:extLst>
              <a:ext uri="{FF2B5EF4-FFF2-40B4-BE49-F238E27FC236}">
                <a16:creationId xmlns:a16="http://schemas.microsoft.com/office/drawing/2014/main" id="{F2DC89F9-7429-0A2F-F576-4E9E2D09D9DC}"/>
              </a:ext>
            </a:extLst>
          </p:cNvPr>
          <p:cNvSpPr>
            <a:spLocks noGrp="1"/>
          </p:cNvSpPr>
          <p:nvPr>
            <p:ph type="sldNum" sz="quarter" idx="5"/>
          </p:nvPr>
        </p:nvSpPr>
        <p:spPr/>
        <p:txBody>
          <a:bodyPr/>
          <a:lstStyle/>
          <a:p>
            <a:fld id="{732BDFA0-B2CB-F643-A7D4-44C1F02A8DE8}" type="slidenum">
              <a:rPr lang="en-PT" smtClean="0"/>
              <a:t>6</a:t>
            </a:fld>
            <a:endParaRPr lang="en-PT"/>
          </a:p>
        </p:txBody>
      </p:sp>
    </p:spTree>
    <p:extLst>
      <p:ext uri="{BB962C8B-B14F-4D97-AF65-F5344CB8AC3E}">
        <p14:creationId xmlns:p14="http://schemas.microsoft.com/office/powerpoint/2010/main" val="3753291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2300A-D535-6E97-0312-1EBD33AF2C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0566FE-67BE-DC88-1555-5D6E6962E7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757DF1-7413-2EDA-FEEA-0D67D99B8620}"/>
              </a:ext>
            </a:extLst>
          </p:cNvPr>
          <p:cNvSpPr>
            <a:spLocks noGrp="1"/>
          </p:cNvSpPr>
          <p:nvPr>
            <p:ph type="body" idx="1"/>
          </p:nvPr>
        </p:nvSpPr>
        <p:spPr/>
        <p:txBody>
          <a:bodyPr/>
          <a:lstStyle/>
          <a:p>
            <a:pPr marL="0" indent="0">
              <a:buFontTx/>
              <a:buNone/>
            </a:pPr>
            <a:endParaRPr lang="en-PT" dirty="0"/>
          </a:p>
        </p:txBody>
      </p:sp>
      <p:sp>
        <p:nvSpPr>
          <p:cNvPr id="4" name="Slide Number Placeholder 3">
            <a:extLst>
              <a:ext uri="{FF2B5EF4-FFF2-40B4-BE49-F238E27FC236}">
                <a16:creationId xmlns:a16="http://schemas.microsoft.com/office/drawing/2014/main" id="{745B8BDF-FEA6-77B3-6E76-98E85860489D}"/>
              </a:ext>
            </a:extLst>
          </p:cNvPr>
          <p:cNvSpPr>
            <a:spLocks noGrp="1"/>
          </p:cNvSpPr>
          <p:nvPr>
            <p:ph type="sldNum" sz="quarter" idx="5"/>
          </p:nvPr>
        </p:nvSpPr>
        <p:spPr/>
        <p:txBody>
          <a:bodyPr/>
          <a:lstStyle/>
          <a:p>
            <a:fld id="{732BDFA0-B2CB-F643-A7D4-44C1F02A8DE8}" type="slidenum">
              <a:rPr lang="en-PT" smtClean="0"/>
              <a:t>7</a:t>
            </a:fld>
            <a:endParaRPr lang="en-PT"/>
          </a:p>
        </p:txBody>
      </p:sp>
    </p:spTree>
    <p:extLst>
      <p:ext uri="{BB962C8B-B14F-4D97-AF65-F5344CB8AC3E}">
        <p14:creationId xmlns:p14="http://schemas.microsoft.com/office/powerpoint/2010/main" val="498140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60FE2-65FE-B24C-EF84-7946F2908E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EE3BF2-952D-F50B-FC9E-0FB3F26374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D11A95-D944-D9CE-1392-ADFDC96A0D73}"/>
              </a:ext>
            </a:extLst>
          </p:cNvPr>
          <p:cNvSpPr>
            <a:spLocks noGrp="1"/>
          </p:cNvSpPr>
          <p:nvPr>
            <p:ph type="body" idx="1"/>
          </p:nvPr>
        </p:nvSpPr>
        <p:spPr/>
        <p:txBody>
          <a:bodyPr/>
          <a:lstStyle/>
          <a:p>
            <a:pPr marL="0" indent="0">
              <a:buFontTx/>
              <a:buNone/>
            </a:pPr>
            <a:endParaRPr lang="en-PT" dirty="0"/>
          </a:p>
        </p:txBody>
      </p:sp>
      <p:sp>
        <p:nvSpPr>
          <p:cNvPr id="4" name="Slide Number Placeholder 3">
            <a:extLst>
              <a:ext uri="{FF2B5EF4-FFF2-40B4-BE49-F238E27FC236}">
                <a16:creationId xmlns:a16="http://schemas.microsoft.com/office/drawing/2014/main" id="{17CDEC19-57E6-A3F1-6E61-00BF676BDAFD}"/>
              </a:ext>
            </a:extLst>
          </p:cNvPr>
          <p:cNvSpPr>
            <a:spLocks noGrp="1"/>
          </p:cNvSpPr>
          <p:nvPr>
            <p:ph type="sldNum" sz="quarter" idx="5"/>
          </p:nvPr>
        </p:nvSpPr>
        <p:spPr/>
        <p:txBody>
          <a:bodyPr/>
          <a:lstStyle/>
          <a:p>
            <a:fld id="{732BDFA0-B2CB-F643-A7D4-44C1F02A8DE8}" type="slidenum">
              <a:rPr lang="en-PT" smtClean="0"/>
              <a:t>8</a:t>
            </a:fld>
            <a:endParaRPr lang="en-PT"/>
          </a:p>
        </p:txBody>
      </p:sp>
    </p:spTree>
    <p:extLst>
      <p:ext uri="{BB962C8B-B14F-4D97-AF65-F5344CB8AC3E}">
        <p14:creationId xmlns:p14="http://schemas.microsoft.com/office/powerpoint/2010/main" val="1856476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T" dirty="0"/>
          </a:p>
        </p:txBody>
      </p:sp>
      <p:sp>
        <p:nvSpPr>
          <p:cNvPr id="4" name="Slide Number Placeholder 3"/>
          <p:cNvSpPr>
            <a:spLocks noGrp="1"/>
          </p:cNvSpPr>
          <p:nvPr>
            <p:ph type="sldNum" sz="quarter" idx="5"/>
          </p:nvPr>
        </p:nvSpPr>
        <p:spPr/>
        <p:txBody>
          <a:bodyPr/>
          <a:lstStyle/>
          <a:p>
            <a:fld id="{732BDFA0-B2CB-F643-A7D4-44C1F02A8DE8}" type="slidenum">
              <a:rPr lang="en-PT" smtClean="0"/>
              <a:t>9</a:t>
            </a:fld>
            <a:endParaRPr lang="en-PT"/>
          </a:p>
        </p:txBody>
      </p:sp>
    </p:spTree>
    <p:extLst>
      <p:ext uri="{BB962C8B-B14F-4D97-AF65-F5344CB8AC3E}">
        <p14:creationId xmlns:p14="http://schemas.microsoft.com/office/powerpoint/2010/main" val="3392178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T" dirty="0"/>
          </a:p>
        </p:txBody>
      </p:sp>
      <p:sp>
        <p:nvSpPr>
          <p:cNvPr id="4" name="Slide Number Placeholder 3"/>
          <p:cNvSpPr>
            <a:spLocks noGrp="1"/>
          </p:cNvSpPr>
          <p:nvPr>
            <p:ph type="sldNum" sz="quarter" idx="5"/>
          </p:nvPr>
        </p:nvSpPr>
        <p:spPr/>
        <p:txBody>
          <a:bodyPr/>
          <a:lstStyle/>
          <a:p>
            <a:fld id="{732BDFA0-B2CB-F643-A7D4-44C1F02A8DE8}" type="slidenum">
              <a:rPr lang="en-PT" smtClean="0"/>
              <a:t>10</a:t>
            </a:fld>
            <a:endParaRPr lang="en-PT"/>
          </a:p>
        </p:txBody>
      </p:sp>
    </p:spTree>
    <p:extLst>
      <p:ext uri="{BB962C8B-B14F-4D97-AF65-F5344CB8AC3E}">
        <p14:creationId xmlns:p14="http://schemas.microsoft.com/office/powerpoint/2010/main" val="31548269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object 3">
            <a:extLst>
              <a:ext uri="{FF2B5EF4-FFF2-40B4-BE49-F238E27FC236}">
                <a16:creationId xmlns:a16="http://schemas.microsoft.com/office/drawing/2014/main" id="{8989FBFA-0A59-F895-70E1-7D2A78E89463}"/>
              </a:ext>
            </a:extLst>
          </p:cNvPr>
          <p:cNvSpPr txBox="1"/>
          <p:nvPr userDrawn="1"/>
        </p:nvSpPr>
        <p:spPr>
          <a:xfrm>
            <a:off x="15919450" y="10284003"/>
            <a:ext cx="2790723" cy="414857"/>
          </a:xfrm>
          <a:prstGeom prst="rect">
            <a:avLst/>
          </a:prstGeom>
        </p:spPr>
        <p:txBody>
          <a:bodyPr vert="horz" wrap="square" lIns="0" tIns="75565" rIns="0" bIns="0" rtlCol="0">
            <a:spAutoFit/>
          </a:bodyPr>
          <a:lstStyle/>
          <a:p>
            <a:pPr marL="12700" algn="r">
              <a:spcBef>
                <a:spcPts val="595"/>
              </a:spcBef>
            </a:pPr>
            <a:r>
              <a:rPr lang="pt-PT" sz="2200" b="1" i="1" dirty="0">
                <a:solidFill>
                  <a:srgbClr val="FFFFFF"/>
                </a:solidFill>
                <a:latin typeface="Open Sans"/>
                <a:cs typeface="Open Sans"/>
              </a:rPr>
              <a:t>2025</a:t>
            </a:r>
            <a:endParaRPr sz="1650" dirty="0">
              <a:latin typeface="Open Sans Light"/>
              <a:cs typeface="Open Sans Light"/>
            </a:endParaRPr>
          </a:p>
        </p:txBody>
      </p:sp>
      <p:pic>
        <p:nvPicPr>
          <p:cNvPr id="11" name="object 4">
            <a:extLst>
              <a:ext uri="{FF2B5EF4-FFF2-40B4-BE49-F238E27FC236}">
                <a16:creationId xmlns:a16="http://schemas.microsoft.com/office/drawing/2014/main" id="{614F2C05-B827-E769-869E-A3BF56A914E1}"/>
              </a:ext>
            </a:extLst>
          </p:cNvPr>
          <p:cNvPicPr/>
          <p:nvPr userDrawn="1"/>
        </p:nvPicPr>
        <p:blipFill>
          <a:blip r:embed="rId3" cstate="print"/>
          <a:stretch>
            <a:fillRect/>
          </a:stretch>
        </p:blipFill>
        <p:spPr>
          <a:xfrm>
            <a:off x="17461636" y="9540875"/>
            <a:ext cx="1273721" cy="678795"/>
          </a:xfrm>
          <a:prstGeom prst="rect">
            <a:avLst/>
          </a:prstGeom>
        </p:spPr>
      </p:pic>
      <p:sp>
        <p:nvSpPr>
          <p:cNvPr id="12" name="Title 11">
            <a:extLst>
              <a:ext uri="{FF2B5EF4-FFF2-40B4-BE49-F238E27FC236}">
                <a16:creationId xmlns:a16="http://schemas.microsoft.com/office/drawing/2014/main" id="{B713F4C0-5C97-2B8D-A32C-F48226619CEB}"/>
              </a:ext>
            </a:extLst>
          </p:cNvPr>
          <p:cNvSpPr>
            <a:spLocks noGrp="1"/>
          </p:cNvSpPr>
          <p:nvPr>
            <p:ph type="title"/>
          </p:nvPr>
        </p:nvSpPr>
        <p:spPr>
          <a:xfrm>
            <a:off x="1369548" y="1642219"/>
            <a:ext cx="17338675" cy="1463700"/>
          </a:xfrm>
        </p:spPr>
        <p:txBody>
          <a:bodyPr anchor="t">
            <a:normAutofit/>
          </a:bodyPr>
          <a:lstStyle>
            <a:lvl1pPr>
              <a:defRPr lang="en-PT" sz="7400" b="1" i="0" kern="1200" dirty="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GB" dirty="0"/>
              <a:t>Click to edit Master title style</a:t>
            </a:r>
            <a:endParaRPr lang="en-PT" dirty="0"/>
          </a:p>
        </p:txBody>
      </p:sp>
      <p:sp>
        <p:nvSpPr>
          <p:cNvPr id="13" name="Subtitle 2">
            <a:extLst>
              <a:ext uri="{FF2B5EF4-FFF2-40B4-BE49-F238E27FC236}">
                <a16:creationId xmlns:a16="http://schemas.microsoft.com/office/drawing/2014/main" id="{2E312E16-9584-D7B3-7B88-21458C9FBADE}"/>
              </a:ext>
            </a:extLst>
          </p:cNvPr>
          <p:cNvSpPr>
            <a:spLocks noGrp="1"/>
          </p:cNvSpPr>
          <p:nvPr>
            <p:ph type="subTitle" idx="10"/>
          </p:nvPr>
        </p:nvSpPr>
        <p:spPr>
          <a:xfrm>
            <a:off x="1383517" y="601663"/>
            <a:ext cx="17313491" cy="976222"/>
          </a:xfrm>
          <a:prstGeom prst="rect">
            <a:avLst/>
          </a:prstGeom>
        </p:spPr>
        <p:txBody>
          <a:bodyPr anchor="b">
            <a:noAutofit/>
          </a:bodyPr>
          <a:lstStyle>
            <a:lvl1pPr marL="0" indent="0" algn="l">
              <a:buNone/>
              <a:defRPr lang="en-PT" sz="5800" b="0" i="0" dirty="0">
                <a:solidFill>
                  <a:schemeClr val="bg1"/>
                </a:solidFill>
                <a:latin typeface="Ubuntu Light"/>
                <a:ea typeface="+mj-ea"/>
                <a:cs typeface="Ubuntu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PT" dirty="0"/>
          </a:p>
        </p:txBody>
      </p:sp>
      <p:sp>
        <p:nvSpPr>
          <p:cNvPr id="14" name="Text Placeholder 8">
            <a:extLst>
              <a:ext uri="{FF2B5EF4-FFF2-40B4-BE49-F238E27FC236}">
                <a16:creationId xmlns:a16="http://schemas.microsoft.com/office/drawing/2014/main" id="{5B12DCEC-016D-97EA-5E80-9A108497405F}"/>
              </a:ext>
            </a:extLst>
          </p:cNvPr>
          <p:cNvSpPr>
            <a:spLocks noGrp="1"/>
          </p:cNvSpPr>
          <p:nvPr>
            <p:ph idx="1"/>
          </p:nvPr>
        </p:nvSpPr>
        <p:spPr>
          <a:xfrm>
            <a:off x="1382712" y="3368675"/>
            <a:ext cx="17338675" cy="7339012"/>
          </a:xfrm>
          <a:prstGeom prst="rect">
            <a:avLst/>
          </a:prstGeom>
        </p:spPr>
        <p:txBody>
          <a:bodyPr vert="horz" lIns="91440" tIns="45720" rIns="91440" bIns="45720" rtlCol="0">
            <a:normAutofit/>
          </a:bodyPr>
          <a:lstStyle>
            <a:lvl1pPr marL="0" indent="0">
              <a:buNone/>
              <a:defRPr>
                <a:solidFill>
                  <a:schemeClr val="bg1"/>
                </a:solidFill>
              </a:defRPr>
            </a:lvl1pPr>
            <a:lvl2pPr marL="457200" indent="0">
              <a:buNone/>
              <a:defRPr sz="3200">
                <a:solidFill>
                  <a:schemeClr val="bg1"/>
                </a:solidFill>
              </a:defRPr>
            </a:lvl2pPr>
            <a:lvl3pPr marL="914400" indent="0">
              <a:buNone/>
              <a:defRPr sz="28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PT" dirty="0"/>
          </a:p>
        </p:txBody>
      </p:sp>
    </p:spTree>
    <p:extLst>
      <p:ext uri="{BB962C8B-B14F-4D97-AF65-F5344CB8AC3E}">
        <p14:creationId xmlns:p14="http://schemas.microsoft.com/office/powerpoint/2010/main" val="22738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1F7DA-DD75-4AF1-99D3-BACF7C5CA9A0}"/>
              </a:ext>
            </a:extLst>
          </p:cNvPr>
          <p:cNvSpPr>
            <a:spLocks noGrp="1"/>
          </p:cNvSpPr>
          <p:nvPr>
            <p:ph type="ctrTitle"/>
          </p:nvPr>
        </p:nvSpPr>
        <p:spPr>
          <a:xfrm>
            <a:off x="2513013" y="1851025"/>
            <a:ext cx="15078075" cy="3937000"/>
          </a:xfrm>
        </p:spPr>
        <p:txBody>
          <a:bodyPr anchor="b">
            <a:normAutofit/>
          </a:bodyPr>
          <a:lstStyle>
            <a:lvl1pPr algn="ctr">
              <a:defRPr lang="en-PT" sz="7400" b="1" i="0" kern="1200" dirty="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GB" dirty="0"/>
              <a:t>Click to edit Master title style</a:t>
            </a:r>
            <a:endParaRPr lang="en-PT" dirty="0"/>
          </a:p>
        </p:txBody>
      </p:sp>
      <p:sp>
        <p:nvSpPr>
          <p:cNvPr id="3" name="Subtitle 2">
            <a:extLst>
              <a:ext uri="{FF2B5EF4-FFF2-40B4-BE49-F238E27FC236}">
                <a16:creationId xmlns:a16="http://schemas.microsoft.com/office/drawing/2014/main" id="{478F8D16-9FCF-612A-CB90-38F6CEA146D5}"/>
              </a:ext>
            </a:extLst>
          </p:cNvPr>
          <p:cNvSpPr>
            <a:spLocks noGrp="1"/>
          </p:cNvSpPr>
          <p:nvPr>
            <p:ph type="subTitle" idx="1"/>
          </p:nvPr>
        </p:nvSpPr>
        <p:spPr>
          <a:xfrm>
            <a:off x="2513013" y="5940425"/>
            <a:ext cx="15078075" cy="2730500"/>
          </a:xfrm>
          <a:prstGeom prst="rect">
            <a:avLst/>
          </a:prstGeom>
        </p:spPr>
        <p:txBody>
          <a:bodyPr>
            <a:normAutofit/>
          </a:bodyPr>
          <a:lstStyle>
            <a:lvl1pPr marL="0" indent="0" algn="ctr">
              <a:buNone/>
              <a:defRPr lang="en-PT" sz="5800" b="0" i="0" kern="1200" spc="-25" dirty="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PT" dirty="0"/>
          </a:p>
        </p:txBody>
      </p:sp>
    </p:spTree>
    <p:extLst>
      <p:ext uri="{BB962C8B-B14F-4D97-AF65-F5344CB8AC3E}">
        <p14:creationId xmlns:p14="http://schemas.microsoft.com/office/powerpoint/2010/main" val="3778572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A4A01-9D54-73A9-7F54-31626191B462}"/>
              </a:ext>
            </a:extLst>
          </p:cNvPr>
          <p:cNvSpPr>
            <a:spLocks noGrp="1"/>
          </p:cNvSpPr>
          <p:nvPr>
            <p:ph type="title"/>
          </p:nvPr>
        </p:nvSpPr>
        <p:spPr>
          <a:xfrm>
            <a:off x="1382713" y="601664"/>
            <a:ext cx="17338675" cy="1472400"/>
          </a:xfrm>
        </p:spPr>
        <p:txBody>
          <a:bodyPr/>
          <a:lstStyle/>
          <a:p>
            <a:r>
              <a:rPr lang="en-GB"/>
              <a:t>Click to edit Master title style</a:t>
            </a:r>
            <a:endParaRPr lang="en-PT"/>
          </a:p>
        </p:txBody>
      </p:sp>
      <p:sp>
        <p:nvSpPr>
          <p:cNvPr id="3" name="Content Placeholder 2">
            <a:extLst>
              <a:ext uri="{FF2B5EF4-FFF2-40B4-BE49-F238E27FC236}">
                <a16:creationId xmlns:a16="http://schemas.microsoft.com/office/drawing/2014/main" id="{44C02D9D-896F-FB87-A8A7-DC5D858D4F42}"/>
              </a:ext>
            </a:extLst>
          </p:cNvPr>
          <p:cNvSpPr>
            <a:spLocks noGrp="1"/>
          </p:cNvSpPr>
          <p:nvPr>
            <p:ph sz="half" idx="1"/>
          </p:nvPr>
        </p:nvSpPr>
        <p:spPr>
          <a:xfrm>
            <a:off x="1382713" y="2301875"/>
            <a:ext cx="8593137" cy="8405811"/>
          </a:xfrm>
          <a:prstGeom prst="rect">
            <a:avLst/>
          </a:prstGeom>
        </p:spPr>
        <p:txBody>
          <a:bodyPr/>
          <a:lstStyle>
            <a:lvl2pPr marL="12700" marR="0" indent="0" algn="l" defTabSz="914400" rtl="0" eaLnBrk="1" fontAlgn="auto" latinLnBrk="0" hangingPunct="1">
              <a:lnSpc>
                <a:spcPct val="100000"/>
              </a:lnSpc>
              <a:spcBef>
                <a:spcPts val="1075"/>
              </a:spcBef>
              <a:spcAft>
                <a:spcPts val="0"/>
              </a:spcAft>
              <a:buClrTx/>
              <a:buSzTx/>
              <a:buFontTx/>
              <a:buNone/>
              <a:tabLst>
                <a:tab pos="506730" algn="l"/>
              </a:tabLst>
              <a:defRPr/>
            </a:lvl2pPr>
          </a:lstStyle>
          <a:p>
            <a:pPr marL="12700" marR="0" lvl="1" indent="0" algn="l" defTabSz="914400" rtl="0" eaLnBrk="1" fontAlgn="auto" latinLnBrk="0" hangingPunct="1">
              <a:lnSpc>
                <a:spcPct val="100000"/>
              </a:lnSpc>
              <a:spcBef>
                <a:spcPts val="1075"/>
              </a:spcBef>
              <a:spcAft>
                <a:spcPts val="0"/>
              </a:spcAft>
              <a:buClrTx/>
              <a:buSzTx/>
              <a:buFontTx/>
              <a:buNone/>
              <a:tabLst>
                <a:tab pos="506730" algn="l"/>
              </a:tabLst>
            </a:pPr>
            <a:r>
              <a:rPr lang="en-GB" dirty="0"/>
              <a:t>Click to edit Master text styles</a:t>
            </a:r>
          </a:p>
        </p:txBody>
      </p:sp>
      <p:sp>
        <p:nvSpPr>
          <p:cNvPr id="4" name="Content Placeholder 3">
            <a:extLst>
              <a:ext uri="{FF2B5EF4-FFF2-40B4-BE49-F238E27FC236}">
                <a16:creationId xmlns:a16="http://schemas.microsoft.com/office/drawing/2014/main" id="{CCDC2BF4-CC5D-4E9E-838E-93C00EABBF10}"/>
              </a:ext>
            </a:extLst>
          </p:cNvPr>
          <p:cNvSpPr>
            <a:spLocks noGrp="1"/>
          </p:cNvSpPr>
          <p:nvPr>
            <p:ph sz="half" idx="2"/>
          </p:nvPr>
        </p:nvSpPr>
        <p:spPr>
          <a:xfrm>
            <a:off x="10128250" y="2301875"/>
            <a:ext cx="8593138" cy="8405811"/>
          </a:xfrm>
          <a:prstGeom prst="rect">
            <a:avLst/>
          </a:prstGeom>
        </p:spPr>
        <p:txBody>
          <a:bodyPr/>
          <a:lstStyle>
            <a:lvl2pPr marL="12700" marR="0" indent="0" algn="l" defTabSz="914400" rtl="0" eaLnBrk="1" fontAlgn="auto" latinLnBrk="0" hangingPunct="1">
              <a:lnSpc>
                <a:spcPct val="100000"/>
              </a:lnSpc>
              <a:spcBef>
                <a:spcPts val="1075"/>
              </a:spcBef>
              <a:spcAft>
                <a:spcPts val="0"/>
              </a:spcAft>
              <a:buClrTx/>
              <a:buSzTx/>
              <a:buFontTx/>
              <a:buNone/>
              <a:tabLst>
                <a:tab pos="506730" algn="l"/>
              </a:tabLst>
              <a:defRPr/>
            </a:lvl2pPr>
          </a:lstStyle>
          <a:p>
            <a:pPr marL="12700" marR="0" lvl="1" indent="0" algn="l" defTabSz="914400" rtl="0" eaLnBrk="1" fontAlgn="auto" latinLnBrk="0" hangingPunct="1">
              <a:lnSpc>
                <a:spcPct val="100000"/>
              </a:lnSpc>
              <a:spcBef>
                <a:spcPts val="1075"/>
              </a:spcBef>
              <a:spcAft>
                <a:spcPts val="0"/>
              </a:spcAft>
              <a:buClrTx/>
              <a:buSzTx/>
              <a:buFontTx/>
              <a:buNone/>
              <a:tabLst>
                <a:tab pos="506730" algn="l"/>
              </a:tabLst>
            </a:pPr>
            <a:r>
              <a:rPr lang="en-GB" dirty="0"/>
              <a:t>Click to edit Master text styles</a:t>
            </a:r>
          </a:p>
        </p:txBody>
      </p:sp>
    </p:spTree>
    <p:extLst>
      <p:ext uri="{BB962C8B-B14F-4D97-AF65-F5344CB8AC3E}">
        <p14:creationId xmlns:p14="http://schemas.microsoft.com/office/powerpoint/2010/main" val="335606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BF709-FAF1-2507-082C-24B92C7BE66A}"/>
              </a:ext>
            </a:extLst>
          </p:cNvPr>
          <p:cNvSpPr>
            <a:spLocks noGrp="1"/>
          </p:cNvSpPr>
          <p:nvPr>
            <p:ph type="title"/>
          </p:nvPr>
        </p:nvSpPr>
        <p:spPr>
          <a:xfrm>
            <a:off x="1384300" y="601663"/>
            <a:ext cx="17340263" cy="1472400"/>
          </a:xfrm>
        </p:spPr>
        <p:txBody>
          <a:bodyPr vert="horz" lIns="91440" tIns="45720" rIns="91440" bIns="45720" rtlCol="0" anchor="ctr">
            <a:normAutofit/>
          </a:bodyPr>
          <a:lstStyle>
            <a:lvl1pPr>
              <a:defRPr lang="en-PT"/>
            </a:lvl1pPr>
          </a:lstStyle>
          <a:p>
            <a:pPr lvl="0"/>
            <a:r>
              <a:rPr lang="en-GB"/>
              <a:t>Click to edit Master title style</a:t>
            </a:r>
            <a:endParaRPr lang="en-PT"/>
          </a:p>
        </p:txBody>
      </p:sp>
      <p:sp>
        <p:nvSpPr>
          <p:cNvPr id="3" name="Text Placeholder 2">
            <a:extLst>
              <a:ext uri="{FF2B5EF4-FFF2-40B4-BE49-F238E27FC236}">
                <a16:creationId xmlns:a16="http://schemas.microsoft.com/office/drawing/2014/main" id="{BB7E7870-07E7-9960-2FD7-CC65D97687A9}"/>
              </a:ext>
            </a:extLst>
          </p:cNvPr>
          <p:cNvSpPr>
            <a:spLocks noGrp="1"/>
          </p:cNvSpPr>
          <p:nvPr>
            <p:ph type="body" idx="1"/>
          </p:nvPr>
        </p:nvSpPr>
        <p:spPr>
          <a:xfrm>
            <a:off x="1384300" y="2237964"/>
            <a:ext cx="8505825" cy="1080000"/>
          </a:xfrm>
          <a:prstGeom prst="rect">
            <a:avLst/>
          </a:prstGeom>
        </p:spPr>
        <p:txBody>
          <a:bodyPr anchor="ctr"/>
          <a:lstStyle>
            <a:lvl1pPr marL="0" indent="0">
              <a:lnSpc>
                <a:spcPct val="100000"/>
              </a:lnSpc>
              <a:buNone/>
              <a:defRPr lang="en-GB" sz="3200" b="1" i="0" kern="1200" dirty="0" smtClean="0">
                <a:solidFill>
                  <a:srgbClr val="251B55"/>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9A3CD55D-ADCF-8B08-2444-3E6F436EABBB}"/>
              </a:ext>
            </a:extLst>
          </p:cNvPr>
          <p:cNvSpPr>
            <a:spLocks noGrp="1"/>
          </p:cNvSpPr>
          <p:nvPr>
            <p:ph sz="half" idx="2"/>
          </p:nvPr>
        </p:nvSpPr>
        <p:spPr>
          <a:xfrm>
            <a:off x="1384300" y="3481865"/>
            <a:ext cx="8505825" cy="7225822"/>
          </a:xfrm>
          <a:prstGeom prst="rect">
            <a:avLst/>
          </a:prstGeom>
        </p:spPr>
        <p:txBody>
          <a:bodyPr/>
          <a:lstStyle>
            <a:lvl2pPr marL="12700" marR="0" indent="0" algn="l" defTabSz="914400" rtl="0" eaLnBrk="1" fontAlgn="auto" latinLnBrk="0" hangingPunct="1">
              <a:lnSpc>
                <a:spcPct val="100000"/>
              </a:lnSpc>
              <a:spcBef>
                <a:spcPts val="1075"/>
              </a:spcBef>
              <a:spcAft>
                <a:spcPts val="0"/>
              </a:spcAft>
              <a:buClrTx/>
              <a:buSzTx/>
              <a:buFontTx/>
              <a:buNone/>
              <a:tabLst>
                <a:tab pos="506730" algn="l"/>
              </a:tabLst>
              <a:defRPr/>
            </a:lvl2pPr>
          </a:lstStyle>
          <a:p>
            <a:pPr marL="12700" marR="0" lvl="1" indent="0" algn="l" defTabSz="914400" rtl="0" eaLnBrk="1" fontAlgn="auto" latinLnBrk="0" hangingPunct="1">
              <a:lnSpc>
                <a:spcPct val="100000"/>
              </a:lnSpc>
              <a:spcBef>
                <a:spcPts val="1075"/>
              </a:spcBef>
              <a:spcAft>
                <a:spcPts val="0"/>
              </a:spcAft>
              <a:buClrTx/>
              <a:buSzTx/>
              <a:buFontTx/>
              <a:buNone/>
              <a:tabLst>
                <a:tab pos="506730" algn="l"/>
              </a:tabLst>
            </a:pPr>
            <a:r>
              <a:rPr lang="en-GB" dirty="0"/>
              <a:t>Click to edit Master text styles</a:t>
            </a:r>
          </a:p>
        </p:txBody>
      </p:sp>
      <p:sp>
        <p:nvSpPr>
          <p:cNvPr id="5" name="Text Placeholder 4">
            <a:extLst>
              <a:ext uri="{FF2B5EF4-FFF2-40B4-BE49-F238E27FC236}">
                <a16:creationId xmlns:a16="http://schemas.microsoft.com/office/drawing/2014/main" id="{95B58E6B-9046-4406-1246-9D0D85EB35D3}"/>
              </a:ext>
            </a:extLst>
          </p:cNvPr>
          <p:cNvSpPr>
            <a:spLocks noGrp="1"/>
          </p:cNvSpPr>
          <p:nvPr>
            <p:ph type="body" sz="quarter" idx="3"/>
          </p:nvPr>
        </p:nvSpPr>
        <p:spPr>
          <a:xfrm>
            <a:off x="10177463" y="2237964"/>
            <a:ext cx="8547100" cy="1080000"/>
          </a:xfrm>
          <a:prstGeom prst="rect">
            <a:avLst/>
          </a:prstGeom>
        </p:spPr>
        <p:txBody>
          <a:bodyPr anchor="ctr"/>
          <a:lstStyle>
            <a:lvl1pPr marL="0" indent="0">
              <a:lnSpc>
                <a:spcPct val="100000"/>
              </a:lnSpc>
              <a:buNone/>
              <a:defRPr lang="en-GB" sz="3200" b="1" i="0" kern="1200" smtClean="0">
                <a:solidFill>
                  <a:srgbClr val="251B55"/>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3C4C1B51-CDD4-A4F7-DA9D-B40D1A3813F7}"/>
              </a:ext>
            </a:extLst>
          </p:cNvPr>
          <p:cNvSpPr>
            <a:spLocks noGrp="1"/>
          </p:cNvSpPr>
          <p:nvPr>
            <p:ph sz="quarter" idx="4"/>
          </p:nvPr>
        </p:nvSpPr>
        <p:spPr>
          <a:xfrm>
            <a:off x="10177463" y="3481865"/>
            <a:ext cx="8547100" cy="7225822"/>
          </a:xfrm>
          <a:prstGeom prst="rect">
            <a:avLst/>
          </a:prstGeom>
        </p:spPr>
        <p:txBody>
          <a:bodyPr/>
          <a:lstStyle>
            <a:lvl2pPr marL="12700" marR="0" indent="0" algn="l" defTabSz="914400" rtl="0" eaLnBrk="1" fontAlgn="auto" latinLnBrk="0" hangingPunct="1">
              <a:lnSpc>
                <a:spcPct val="100000"/>
              </a:lnSpc>
              <a:spcBef>
                <a:spcPts val="1075"/>
              </a:spcBef>
              <a:spcAft>
                <a:spcPts val="0"/>
              </a:spcAft>
              <a:buClrTx/>
              <a:buSzTx/>
              <a:buFontTx/>
              <a:buNone/>
              <a:tabLst>
                <a:tab pos="506730" algn="l"/>
              </a:tabLst>
              <a:defRPr/>
            </a:lvl2pPr>
          </a:lstStyle>
          <a:p>
            <a:pPr marL="12700" marR="0" lvl="1" indent="0" algn="l" defTabSz="914400" rtl="0" eaLnBrk="1" fontAlgn="auto" latinLnBrk="0" hangingPunct="1">
              <a:lnSpc>
                <a:spcPct val="100000"/>
              </a:lnSpc>
              <a:spcBef>
                <a:spcPts val="1075"/>
              </a:spcBef>
              <a:spcAft>
                <a:spcPts val="0"/>
              </a:spcAft>
              <a:buClrTx/>
              <a:buSzTx/>
              <a:buFontTx/>
              <a:buNone/>
              <a:tabLst>
                <a:tab pos="506730" algn="l"/>
              </a:tabLst>
            </a:pPr>
            <a:r>
              <a:rPr lang="en-GB" dirty="0"/>
              <a:t>Click to edit Master text styles</a:t>
            </a:r>
          </a:p>
        </p:txBody>
      </p:sp>
    </p:spTree>
    <p:extLst>
      <p:ext uri="{BB962C8B-B14F-4D97-AF65-F5344CB8AC3E}">
        <p14:creationId xmlns:p14="http://schemas.microsoft.com/office/powerpoint/2010/main" val="4166560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BE64-74E1-AAFB-2FEC-3C7C2808463A}"/>
              </a:ext>
            </a:extLst>
          </p:cNvPr>
          <p:cNvSpPr>
            <a:spLocks noGrp="1"/>
          </p:cNvSpPr>
          <p:nvPr>
            <p:ph type="title"/>
          </p:nvPr>
        </p:nvSpPr>
        <p:spPr/>
        <p:txBody>
          <a:bodyPr/>
          <a:lstStyle/>
          <a:p>
            <a:r>
              <a:rPr lang="en-GB" dirty="0"/>
              <a:t>Click to edit Master title style</a:t>
            </a:r>
            <a:endParaRPr lang="en-PT" dirty="0"/>
          </a:p>
        </p:txBody>
      </p:sp>
    </p:spTree>
    <p:extLst>
      <p:ext uri="{BB962C8B-B14F-4D97-AF65-F5344CB8AC3E}">
        <p14:creationId xmlns:p14="http://schemas.microsoft.com/office/powerpoint/2010/main" val="3246849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BE64-74E1-AAFB-2FEC-3C7C2808463A}"/>
              </a:ext>
            </a:extLst>
          </p:cNvPr>
          <p:cNvSpPr>
            <a:spLocks noGrp="1"/>
          </p:cNvSpPr>
          <p:nvPr>
            <p:ph type="title"/>
          </p:nvPr>
        </p:nvSpPr>
        <p:spPr/>
        <p:txBody>
          <a:bodyPr/>
          <a:lstStyle/>
          <a:p>
            <a:r>
              <a:rPr lang="en-GB" dirty="0"/>
              <a:t>Click to edit Master title style</a:t>
            </a:r>
            <a:endParaRPr lang="en-PT" dirty="0"/>
          </a:p>
        </p:txBody>
      </p:sp>
      <p:sp>
        <p:nvSpPr>
          <p:cNvPr id="4" name="Text Placeholder 8">
            <a:extLst>
              <a:ext uri="{FF2B5EF4-FFF2-40B4-BE49-F238E27FC236}">
                <a16:creationId xmlns:a16="http://schemas.microsoft.com/office/drawing/2014/main" id="{86287BF9-E319-1393-4A5E-804B9FC0B159}"/>
              </a:ext>
            </a:extLst>
          </p:cNvPr>
          <p:cNvSpPr>
            <a:spLocks noGrp="1"/>
          </p:cNvSpPr>
          <p:nvPr>
            <p:ph idx="1"/>
          </p:nvPr>
        </p:nvSpPr>
        <p:spPr>
          <a:xfrm>
            <a:off x="1382713" y="2301875"/>
            <a:ext cx="17338675" cy="8405811"/>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PT" dirty="0"/>
          </a:p>
        </p:txBody>
      </p:sp>
    </p:spTree>
    <p:extLst>
      <p:ext uri="{BB962C8B-B14F-4D97-AF65-F5344CB8AC3E}">
        <p14:creationId xmlns:p14="http://schemas.microsoft.com/office/powerpoint/2010/main" val="379964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51E5-DEA9-6BF8-6F9B-EEE66AE7C7B1}"/>
              </a:ext>
            </a:extLst>
          </p:cNvPr>
          <p:cNvSpPr>
            <a:spLocks noGrp="1"/>
          </p:cNvSpPr>
          <p:nvPr>
            <p:ph type="title"/>
          </p:nvPr>
        </p:nvSpPr>
        <p:spPr>
          <a:xfrm>
            <a:off x="1384300" y="754063"/>
            <a:ext cx="8439150" cy="1364400"/>
          </a:xfrm>
        </p:spPr>
        <p:txBody>
          <a:bodyPr anchor="ctr">
            <a:noAutofit/>
          </a:bodyPr>
          <a:lstStyle>
            <a:lvl1pPr>
              <a:defRPr lang="en-PT" sz="7400" b="1" i="0" kern="1200" dirty="0">
                <a:solidFill>
                  <a:srgbClr val="251B55"/>
                </a:solidFill>
                <a:latin typeface="Open Sans" panose="020B0606030504020204" pitchFamily="34" charset="0"/>
                <a:ea typeface="Open Sans" panose="020B0606030504020204" pitchFamily="34" charset="0"/>
                <a:cs typeface="Open Sans" panose="020B0606030504020204" pitchFamily="34" charset="0"/>
              </a:defRPr>
            </a:lvl1pPr>
          </a:lstStyle>
          <a:p>
            <a:r>
              <a:rPr lang="en-GB" dirty="0"/>
              <a:t>Click to edit Master title style</a:t>
            </a:r>
            <a:endParaRPr lang="en-PT" dirty="0"/>
          </a:p>
        </p:txBody>
      </p:sp>
      <p:sp>
        <p:nvSpPr>
          <p:cNvPr id="3" name="Picture Placeholder 2">
            <a:extLst>
              <a:ext uri="{FF2B5EF4-FFF2-40B4-BE49-F238E27FC236}">
                <a16:creationId xmlns:a16="http://schemas.microsoft.com/office/drawing/2014/main" id="{B87653D5-7794-C41A-9DD6-3910C4EAAF86}"/>
              </a:ext>
            </a:extLst>
          </p:cNvPr>
          <p:cNvSpPr>
            <a:spLocks noGrp="1"/>
          </p:cNvSpPr>
          <p:nvPr>
            <p:ph type="pic" idx="1"/>
          </p:nvPr>
        </p:nvSpPr>
        <p:spPr>
          <a:xfrm>
            <a:off x="10052050" y="1628775"/>
            <a:ext cx="8672513" cy="892651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T"/>
          </a:p>
        </p:txBody>
      </p:sp>
      <p:sp>
        <p:nvSpPr>
          <p:cNvPr id="5" name="Text Placeholder 8">
            <a:extLst>
              <a:ext uri="{FF2B5EF4-FFF2-40B4-BE49-F238E27FC236}">
                <a16:creationId xmlns:a16="http://schemas.microsoft.com/office/drawing/2014/main" id="{31992960-9DC4-AC57-14E2-FE9C2142B8B5}"/>
              </a:ext>
            </a:extLst>
          </p:cNvPr>
          <p:cNvSpPr>
            <a:spLocks noGrp="1"/>
          </p:cNvSpPr>
          <p:nvPr>
            <p:ph idx="10"/>
          </p:nvPr>
        </p:nvSpPr>
        <p:spPr>
          <a:xfrm>
            <a:off x="1382713" y="2301875"/>
            <a:ext cx="8439151" cy="8253411"/>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PT" dirty="0"/>
          </a:p>
        </p:txBody>
      </p:sp>
    </p:spTree>
    <p:extLst>
      <p:ext uri="{BB962C8B-B14F-4D97-AF65-F5344CB8AC3E}">
        <p14:creationId xmlns:p14="http://schemas.microsoft.com/office/powerpoint/2010/main" val="241064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16938-309D-4211-98D7-1067DBDB07E6}"/>
              </a:ext>
            </a:extLst>
          </p:cNvPr>
          <p:cNvSpPr>
            <a:spLocks noGrp="1"/>
          </p:cNvSpPr>
          <p:nvPr>
            <p:ph type="title" hasCustomPrompt="1"/>
          </p:nvPr>
        </p:nvSpPr>
        <p:spPr/>
        <p:txBody>
          <a:bodyPr/>
          <a:lstStyle/>
          <a:p>
            <a:r>
              <a:rPr lang="en-GB" dirty="0" err="1"/>
              <a:t>Caixas</a:t>
            </a:r>
            <a:r>
              <a:rPr lang="en-GB" dirty="0"/>
              <a:t> de </a:t>
            </a:r>
            <a:r>
              <a:rPr lang="en-GB" dirty="0" err="1"/>
              <a:t>texto</a:t>
            </a:r>
            <a:endParaRPr lang="en-PT" dirty="0"/>
          </a:p>
        </p:txBody>
      </p:sp>
      <p:grpSp>
        <p:nvGrpSpPr>
          <p:cNvPr id="3" name="Group 2">
            <a:extLst>
              <a:ext uri="{FF2B5EF4-FFF2-40B4-BE49-F238E27FC236}">
                <a16:creationId xmlns:a16="http://schemas.microsoft.com/office/drawing/2014/main" id="{33F8E8CE-5C66-BFF0-8EBA-AFCAC710C6D2}"/>
              </a:ext>
            </a:extLst>
          </p:cNvPr>
          <p:cNvGrpSpPr>
            <a:grpSpLocks noChangeAspect="1"/>
          </p:cNvGrpSpPr>
          <p:nvPr userDrawn="1"/>
        </p:nvGrpSpPr>
        <p:grpSpPr>
          <a:xfrm>
            <a:off x="1441450" y="2225675"/>
            <a:ext cx="17230977" cy="4600756"/>
            <a:chOff x="2813050" y="4486266"/>
            <a:chExt cx="15308802" cy="4087526"/>
          </a:xfrm>
        </p:grpSpPr>
        <p:sp>
          <p:nvSpPr>
            <p:cNvPr id="4" name="Rounded Rectangle 3">
              <a:extLst>
                <a:ext uri="{FF2B5EF4-FFF2-40B4-BE49-F238E27FC236}">
                  <a16:creationId xmlns:a16="http://schemas.microsoft.com/office/drawing/2014/main" id="{07D29E82-B7E4-1BE8-E299-86B33C4D5471}"/>
                </a:ext>
              </a:extLst>
            </p:cNvPr>
            <p:cNvSpPr/>
            <p:nvPr/>
          </p:nvSpPr>
          <p:spPr>
            <a:xfrm>
              <a:off x="2813050" y="4892675"/>
              <a:ext cx="15308802" cy="3339117"/>
            </a:xfrm>
            <a:prstGeom prst="roundRect">
              <a:avLst/>
            </a:prstGeom>
            <a:gradFill flip="none" rotWithShape="1">
              <a:gsLst>
                <a:gs pos="64000">
                  <a:srgbClr val="E4E0FD"/>
                </a:gs>
                <a:gs pos="22000">
                  <a:srgbClr val="F1EEFE"/>
                </a:gs>
                <a:gs pos="0">
                  <a:srgbClr val="FEFEFF"/>
                </a:gs>
              </a:gsLst>
              <a:lin ang="16200000" scaled="1"/>
              <a:tileRect/>
            </a:gradFill>
            <a:ln w="12700">
              <a:solidFill>
                <a:srgbClr val="613990"/>
              </a:solidFill>
            </a:ln>
          </p:spPr>
          <p:style>
            <a:lnRef idx="2">
              <a:schemeClr val="accent1">
                <a:shade val="15000"/>
              </a:schemeClr>
            </a:lnRef>
            <a:fillRef idx="1">
              <a:schemeClr val="accent1"/>
            </a:fillRef>
            <a:effectRef idx="0">
              <a:schemeClr val="accent1"/>
            </a:effectRef>
            <a:fontRef idx="minor">
              <a:schemeClr val="lt1"/>
            </a:fontRef>
          </p:style>
          <p:txBody>
            <a:bodyPr lIns="540000" rIns="540000" rtlCol="0" anchor="ctr"/>
            <a:lstStyle/>
            <a:p>
              <a:pPr algn="ctr"/>
              <a:endParaRPr lang="en-GB" sz="3200" b="1" kern="1200" dirty="0">
                <a:solidFill>
                  <a:srgbClr val="FBB040"/>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a:extLst>
                <a:ext uri="{FF2B5EF4-FFF2-40B4-BE49-F238E27FC236}">
                  <a16:creationId xmlns:a16="http://schemas.microsoft.com/office/drawing/2014/main" id="{3FA58915-BF8B-865E-2A90-E53EDFD6E0C1}"/>
                </a:ext>
              </a:extLst>
            </p:cNvPr>
            <p:cNvGrpSpPr/>
            <p:nvPr/>
          </p:nvGrpSpPr>
          <p:grpSpPr>
            <a:xfrm>
              <a:off x="3339290" y="4486266"/>
              <a:ext cx="1113010" cy="684000"/>
              <a:chOff x="3117850" y="2659357"/>
              <a:chExt cx="1113010" cy="684000"/>
            </a:xfrm>
          </p:grpSpPr>
          <p:pic>
            <p:nvPicPr>
              <p:cNvPr id="9" name="object 10">
                <a:extLst>
                  <a:ext uri="{FF2B5EF4-FFF2-40B4-BE49-F238E27FC236}">
                    <a16:creationId xmlns:a16="http://schemas.microsoft.com/office/drawing/2014/main" id="{96F4CA46-016A-4A4A-D7A9-BB0AD2137AAD}"/>
                  </a:ext>
                </a:extLst>
              </p:cNvPr>
              <p:cNvPicPr/>
              <p:nvPr/>
            </p:nvPicPr>
            <p:blipFill>
              <a:blip r:embed="rId2" cstate="print"/>
              <a:stretch>
                <a:fillRect/>
              </a:stretch>
            </p:blipFill>
            <p:spPr>
              <a:xfrm>
                <a:off x="3727450" y="2659357"/>
                <a:ext cx="503410" cy="684000"/>
              </a:xfrm>
              <a:prstGeom prst="rect">
                <a:avLst/>
              </a:prstGeom>
            </p:spPr>
          </p:pic>
          <p:pic>
            <p:nvPicPr>
              <p:cNvPr id="10" name="object 10">
                <a:extLst>
                  <a:ext uri="{FF2B5EF4-FFF2-40B4-BE49-F238E27FC236}">
                    <a16:creationId xmlns:a16="http://schemas.microsoft.com/office/drawing/2014/main" id="{73D0768D-76BA-0C17-37C3-4306316DE19F}"/>
                  </a:ext>
                </a:extLst>
              </p:cNvPr>
              <p:cNvPicPr/>
              <p:nvPr/>
            </p:nvPicPr>
            <p:blipFill>
              <a:blip r:embed="rId2" cstate="print"/>
              <a:stretch>
                <a:fillRect/>
              </a:stretch>
            </p:blipFill>
            <p:spPr>
              <a:xfrm>
                <a:off x="3117850" y="2659357"/>
                <a:ext cx="503410" cy="684000"/>
              </a:xfrm>
              <a:prstGeom prst="rect">
                <a:avLst/>
              </a:prstGeom>
            </p:spPr>
          </p:pic>
        </p:grpSp>
        <p:grpSp>
          <p:nvGrpSpPr>
            <p:cNvPr id="6" name="Group 5">
              <a:extLst>
                <a:ext uri="{FF2B5EF4-FFF2-40B4-BE49-F238E27FC236}">
                  <a16:creationId xmlns:a16="http://schemas.microsoft.com/office/drawing/2014/main" id="{48D3AAAC-924D-2E08-3F08-2FBEC9E4EDC1}"/>
                </a:ext>
              </a:extLst>
            </p:cNvPr>
            <p:cNvGrpSpPr/>
            <p:nvPr/>
          </p:nvGrpSpPr>
          <p:grpSpPr>
            <a:xfrm rot="10800000">
              <a:off x="16468044" y="7889792"/>
              <a:ext cx="1113010" cy="684000"/>
              <a:chOff x="3117850" y="2659357"/>
              <a:chExt cx="1113010" cy="684000"/>
            </a:xfrm>
          </p:grpSpPr>
          <p:pic>
            <p:nvPicPr>
              <p:cNvPr id="7" name="object 10">
                <a:extLst>
                  <a:ext uri="{FF2B5EF4-FFF2-40B4-BE49-F238E27FC236}">
                    <a16:creationId xmlns:a16="http://schemas.microsoft.com/office/drawing/2014/main" id="{49008B3A-3CD4-5144-57BC-BC850EC74CB5}"/>
                  </a:ext>
                </a:extLst>
              </p:cNvPr>
              <p:cNvPicPr/>
              <p:nvPr/>
            </p:nvPicPr>
            <p:blipFill>
              <a:blip r:embed="rId2" cstate="print"/>
              <a:stretch>
                <a:fillRect/>
              </a:stretch>
            </p:blipFill>
            <p:spPr>
              <a:xfrm>
                <a:off x="3727450" y="2659357"/>
                <a:ext cx="503410" cy="684000"/>
              </a:xfrm>
              <a:prstGeom prst="rect">
                <a:avLst/>
              </a:prstGeom>
            </p:spPr>
          </p:pic>
          <p:pic>
            <p:nvPicPr>
              <p:cNvPr id="8" name="object 10">
                <a:extLst>
                  <a:ext uri="{FF2B5EF4-FFF2-40B4-BE49-F238E27FC236}">
                    <a16:creationId xmlns:a16="http://schemas.microsoft.com/office/drawing/2014/main" id="{AA2A24D8-7CD5-2334-B6D3-4C84B1D9CEE4}"/>
                  </a:ext>
                </a:extLst>
              </p:cNvPr>
              <p:cNvPicPr/>
              <p:nvPr/>
            </p:nvPicPr>
            <p:blipFill>
              <a:blip r:embed="rId2" cstate="print"/>
              <a:stretch>
                <a:fillRect/>
              </a:stretch>
            </p:blipFill>
            <p:spPr>
              <a:xfrm>
                <a:off x="3117850" y="2659357"/>
                <a:ext cx="503410" cy="684000"/>
              </a:xfrm>
              <a:prstGeom prst="rect">
                <a:avLst/>
              </a:prstGeom>
            </p:spPr>
          </p:pic>
        </p:grpSp>
      </p:grpSp>
      <p:grpSp>
        <p:nvGrpSpPr>
          <p:cNvPr id="11" name="Group 10">
            <a:extLst>
              <a:ext uri="{FF2B5EF4-FFF2-40B4-BE49-F238E27FC236}">
                <a16:creationId xmlns:a16="http://schemas.microsoft.com/office/drawing/2014/main" id="{95623DCB-56B2-0700-16EE-D45981DA30FD}"/>
              </a:ext>
            </a:extLst>
          </p:cNvPr>
          <p:cNvGrpSpPr>
            <a:grpSpLocks noChangeAspect="1"/>
          </p:cNvGrpSpPr>
          <p:nvPr userDrawn="1"/>
        </p:nvGrpSpPr>
        <p:grpSpPr>
          <a:xfrm>
            <a:off x="1441450" y="6768919"/>
            <a:ext cx="17293152" cy="4448356"/>
            <a:chOff x="2432050" y="2478758"/>
            <a:chExt cx="15308802" cy="3937917"/>
          </a:xfrm>
        </p:grpSpPr>
        <p:sp>
          <p:nvSpPr>
            <p:cNvPr id="12" name="Rounded Rectangle 11">
              <a:extLst>
                <a:ext uri="{FF2B5EF4-FFF2-40B4-BE49-F238E27FC236}">
                  <a16:creationId xmlns:a16="http://schemas.microsoft.com/office/drawing/2014/main" id="{F0CEF03E-A728-A527-B2E8-FAC006662993}"/>
                </a:ext>
              </a:extLst>
            </p:cNvPr>
            <p:cNvSpPr/>
            <p:nvPr/>
          </p:nvSpPr>
          <p:spPr>
            <a:xfrm>
              <a:off x="2432050" y="2811758"/>
              <a:ext cx="15308802" cy="3339117"/>
            </a:xfrm>
            <a:prstGeom prst="roundRect">
              <a:avLst/>
            </a:prstGeom>
            <a:gradFill flip="none" rotWithShape="1">
              <a:gsLst>
                <a:gs pos="7000">
                  <a:srgbClr val="161346"/>
                </a:gs>
                <a:gs pos="69000">
                  <a:srgbClr val="392569"/>
                </a:gs>
                <a:gs pos="99000">
                  <a:srgbClr val="653B93"/>
                </a:gs>
              </a:gsLst>
              <a:lin ang="10800000" scaled="1"/>
              <a:tileRect/>
            </a:gradFill>
            <a:ln w="12700">
              <a:solidFill>
                <a:srgbClr val="613990"/>
              </a:solidFill>
            </a:ln>
          </p:spPr>
          <p:style>
            <a:lnRef idx="2">
              <a:schemeClr val="accent1">
                <a:shade val="15000"/>
              </a:schemeClr>
            </a:lnRef>
            <a:fillRef idx="1">
              <a:schemeClr val="accent1"/>
            </a:fillRef>
            <a:effectRef idx="0">
              <a:schemeClr val="accent1"/>
            </a:effectRef>
            <a:fontRef idx="minor">
              <a:schemeClr val="lt1"/>
            </a:fontRef>
          </p:style>
          <p:txBody>
            <a:bodyPr lIns="540000" rIns="540000" rtlCol="0" anchor="ctr"/>
            <a:lstStyle/>
            <a:p>
              <a:pPr algn="ctr"/>
              <a:endParaRPr lang="en-GB" sz="3200" b="1" kern="1200" dirty="0">
                <a:solidFill>
                  <a:srgbClr val="FBB04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3" name="object 16">
              <a:extLst>
                <a:ext uri="{FF2B5EF4-FFF2-40B4-BE49-F238E27FC236}">
                  <a16:creationId xmlns:a16="http://schemas.microsoft.com/office/drawing/2014/main" id="{B3CFF4FB-E36B-1EA1-B4E9-8FF0EC3C2039}"/>
                </a:ext>
              </a:extLst>
            </p:cNvPr>
            <p:cNvSpPr>
              <a:spLocks noChangeAspect="1"/>
            </p:cNvSpPr>
            <p:nvPr/>
          </p:nvSpPr>
          <p:spPr>
            <a:xfrm>
              <a:off x="2889250" y="2478758"/>
              <a:ext cx="1082250" cy="666000"/>
            </a:xfrm>
            <a:custGeom>
              <a:avLst/>
              <a:gdLst/>
              <a:ahLst/>
              <a:cxnLst/>
              <a:rect l="l" t="t" r="r" b="b"/>
              <a:pathLst>
                <a:path w="487044" h="299720">
                  <a:moveTo>
                    <a:pt x="220649" y="109423"/>
                  </a:moveTo>
                  <a:lnTo>
                    <a:pt x="211632" y="66548"/>
                  </a:lnTo>
                  <a:lnTo>
                    <a:pt x="187693" y="31673"/>
                  </a:lnTo>
                  <a:lnTo>
                    <a:pt x="152438" y="8318"/>
                  </a:lnTo>
                  <a:lnTo>
                    <a:pt x="109423" y="0"/>
                  </a:lnTo>
                  <a:lnTo>
                    <a:pt x="66548" y="9017"/>
                  </a:lnTo>
                  <a:lnTo>
                    <a:pt x="31673" y="32956"/>
                  </a:lnTo>
                  <a:lnTo>
                    <a:pt x="8318" y="68224"/>
                  </a:lnTo>
                  <a:lnTo>
                    <a:pt x="0" y="111239"/>
                  </a:lnTo>
                  <a:lnTo>
                    <a:pt x="368" y="119291"/>
                  </a:lnTo>
                  <a:lnTo>
                    <a:pt x="15646" y="178536"/>
                  </a:lnTo>
                  <a:lnTo>
                    <a:pt x="36449" y="220433"/>
                  </a:lnTo>
                  <a:lnTo>
                    <a:pt x="70332" y="261975"/>
                  </a:lnTo>
                  <a:lnTo>
                    <a:pt x="120472" y="297065"/>
                  </a:lnTo>
                  <a:lnTo>
                    <a:pt x="127469" y="299237"/>
                  </a:lnTo>
                  <a:lnTo>
                    <a:pt x="134632" y="299059"/>
                  </a:lnTo>
                  <a:lnTo>
                    <a:pt x="144462" y="255079"/>
                  </a:lnTo>
                  <a:lnTo>
                    <a:pt x="139217" y="243890"/>
                  </a:lnTo>
                  <a:lnTo>
                    <a:pt x="135013" y="231495"/>
                  </a:lnTo>
                  <a:lnTo>
                    <a:pt x="132664" y="218376"/>
                  </a:lnTo>
                  <a:lnTo>
                    <a:pt x="167817" y="204495"/>
                  </a:lnTo>
                  <a:lnTo>
                    <a:pt x="195783" y="180086"/>
                  </a:lnTo>
                  <a:lnTo>
                    <a:pt x="214198" y="147586"/>
                  </a:lnTo>
                  <a:lnTo>
                    <a:pt x="220649" y="109423"/>
                  </a:lnTo>
                  <a:close/>
                </a:path>
                <a:path w="487044" h="299720">
                  <a:moveTo>
                    <a:pt x="486829" y="110324"/>
                  </a:moveTo>
                  <a:lnTo>
                    <a:pt x="478167" y="67386"/>
                  </a:lnTo>
                  <a:lnTo>
                    <a:pt x="454520" y="32308"/>
                  </a:lnTo>
                  <a:lnTo>
                    <a:pt x="419455" y="8661"/>
                  </a:lnTo>
                  <a:lnTo>
                    <a:pt x="376516" y="0"/>
                  </a:lnTo>
                  <a:lnTo>
                    <a:pt x="333565" y="8661"/>
                  </a:lnTo>
                  <a:lnTo>
                    <a:pt x="298488" y="32308"/>
                  </a:lnTo>
                  <a:lnTo>
                    <a:pt x="274853" y="67386"/>
                  </a:lnTo>
                  <a:lnTo>
                    <a:pt x="266179" y="110324"/>
                  </a:lnTo>
                  <a:lnTo>
                    <a:pt x="266471" y="118376"/>
                  </a:lnTo>
                  <a:lnTo>
                    <a:pt x="281266" y="177749"/>
                  </a:lnTo>
                  <a:lnTo>
                    <a:pt x="301726" y="219811"/>
                  </a:lnTo>
                  <a:lnTo>
                    <a:pt x="335267" y="261632"/>
                  </a:lnTo>
                  <a:lnTo>
                    <a:pt x="385114" y="297141"/>
                  </a:lnTo>
                  <a:lnTo>
                    <a:pt x="392112" y="299364"/>
                  </a:lnTo>
                  <a:lnTo>
                    <a:pt x="399275" y="299250"/>
                  </a:lnTo>
                  <a:lnTo>
                    <a:pt x="409460" y="255346"/>
                  </a:lnTo>
                  <a:lnTo>
                    <a:pt x="404304" y="244119"/>
                  </a:lnTo>
                  <a:lnTo>
                    <a:pt x="400215" y="231698"/>
                  </a:lnTo>
                  <a:lnTo>
                    <a:pt x="397967" y="218567"/>
                  </a:lnTo>
                  <a:lnTo>
                    <a:pt x="433222" y="204965"/>
                  </a:lnTo>
                  <a:lnTo>
                    <a:pt x="461391" y="180797"/>
                  </a:lnTo>
                  <a:lnTo>
                    <a:pt x="480072" y="148437"/>
                  </a:lnTo>
                  <a:lnTo>
                    <a:pt x="486829" y="110324"/>
                  </a:lnTo>
                  <a:close/>
                </a:path>
              </a:pathLst>
            </a:custGeom>
            <a:solidFill>
              <a:srgbClr val="251B55"/>
            </a:solidFill>
          </p:spPr>
          <p:txBody>
            <a:bodyPr wrap="square" lIns="0" tIns="0" rIns="0" bIns="0" rtlCol="0"/>
            <a:lstStyle/>
            <a:p>
              <a:endParaRPr/>
            </a:p>
          </p:txBody>
        </p:sp>
        <p:sp>
          <p:nvSpPr>
            <p:cNvPr id="14" name="object 17">
              <a:extLst>
                <a:ext uri="{FF2B5EF4-FFF2-40B4-BE49-F238E27FC236}">
                  <a16:creationId xmlns:a16="http://schemas.microsoft.com/office/drawing/2014/main" id="{FD38801D-612D-53A9-E76A-87F17084463E}"/>
                </a:ext>
              </a:extLst>
            </p:cNvPr>
            <p:cNvSpPr>
              <a:spLocks noChangeAspect="1"/>
            </p:cNvSpPr>
            <p:nvPr/>
          </p:nvSpPr>
          <p:spPr>
            <a:xfrm>
              <a:off x="16148050" y="5751986"/>
              <a:ext cx="1080119" cy="664689"/>
            </a:xfrm>
            <a:custGeom>
              <a:avLst/>
              <a:gdLst/>
              <a:ahLst/>
              <a:cxnLst/>
              <a:rect l="l" t="t" r="r" b="b"/>
              <a:pathLst>
                <a:path w="487045" h="299720">
                  <a:moveTo>
                    <a:pt x="220649" y="110337"/>
                  </a:moveTo>
                  <a:lnTo>
                    <a:pt x="211988" y="67398"/>
                  </a:lnTo>
                  <a:lnTo>
                    <a:pt x="188341" y="32321"/>
                  </a:lnTo>
                  <a:lnTo>
                    <a:pt x="153263" y="8674"/>
                  </a:lnTo>
                  <a:lnTo>
                    <a:pt x="110324" y="0"/>
                  </a:lnTo>
                  <a:lnTo>
                    <a:pt x="67373" y="8674"/>
                  </a:lnTo>
                  <a:lnTo>
                    <a:pt x="32308" y="32321"/>
                  </a:lnTo>
                  <a:lnTo>
                    <a:pt x="8674" y="67398"/>
                  </a:lnTo>
                  <a:lnTo>
                    <a:pt x="0" y="110337"/>
                  </a:lnTo>
                  <a:lnTo>
                    <a:pt x="6769" y="148450"/>
                  </a:lnTo>
                  <a:lnTo>
                    <a:pt x="25438" y="180797"/>
                  </a:lnTo>
                  <a:lnTo>
                    <a:pt x="53619" y="204978"/>
                  </a:lnTo>
                  <a:lnTo>
                    <a:pt x="88861" y="218579"/>
                  </a:lnTo>
                  <a:lnTo>
                    <a:pt x="86626" y="231711"/>
                  </a:lnTo>
                  <a:lnTo>
                    <a:pt x="82524" y="244119"/>
                  </a:lnTo>
                  <a:lnTo>
                    <a:pt x="77368" y="255358"/>
                  </a:lnTo>
                  <a:lnTo>
                    <a:pt x="71970" y="264934"/>
                  </a:lnTo>
                  <a:lnTo>
                    <a:pt x="69164" y="271881"/>
                  </a:lnTo>
                  <a:lnTo>
                    <a:pt x="94729" y="299377"/>
                  </a:lnTo>
                  <a:lnTo>
                    <a:pt x="101714" y="297141"/>
                  </a:lnTo>
                  <a:lnTo>
                    <a:pt x="151561" y="261645"/>
                  </a:lnTo>
                  <a:lnTo>
                    <a:pt x="185102" y="219824"/>
                  </a:lnTo>
                  <a:lnTo>
                    <a:pt x="205562" y="177761"/>
                  </a:lnTo>
                  <a:lnTo>
                    <a:pt x="218084" y="133997"/>
                  </a:lnTo>
                  <a:lnTo>
                    <a:pt x="220357" y="118389"/>
                  </a:lnTo>
                  <a:lnTo>
                    <a:pt x="220649" y="110337"/>
                  </a:lnTo>
                  <a:close/>
                </a:path>
                <a:path w="487045" h="299720">
                  <a:moveTo>
                    <a:pt x="486829" y="111239"/>
                  </a:moveTo>
                  <a:lnTo>
                    <a:pt x="478510" y="68224"/>
                  </a:lnTo>
                  <a:lnTo>
                    <a:pt x="455155" y="32969"/>
                  </a:lnTo>
                  <a:lnTo>
                    <a:pt x="420281" y="9029"/>
                  </a:lnTo>
                  <a:lnTo>
                    <a:pt x="377418" y="12"/>
                  </a:lnTo>
                  <a:lnTo>
                    <a:pt x="334403" y="8331"/>
                  </a:lnTo>
                  <a:lnTo>
                    <a:pt x="299135" y="31686"/>
                  </a:lnTo>
                  <a:lnTo>
                    <a:pt x="275209" y="66560"/>
                  </a:lnTo>
                  <a:lnTo>
                    <a:pt x="266179" y="109435"/>
                  </a:lnTo>
                  <a:lnTo>
                    <a:pt x="272630" y="147599"/>
                  </a:lnTo>
                  <a:lnTo>
                    <a:pt x="291045" y="180098"/>
                  </a:lnTo>
                  <a:lnTo>
                    <a:pt x="319024" y="204508"/>
                  </a:lnTo>
                  <a:lnTo>
                    <a:pt x="354164" y="218376"/>
                  </a:lnTo>
                  <a:lnTo>
                    <a:pt x="351815" y="231508"/>
                  </a:lnTo>
                  <a:lnTo>
                    <a:pt x="347611" y="243890"/>
                  </a:lnTo>
                  <a:lnTo>
                    <a:pt x="342366" y="255092"/>
                  </a:lnTo>
                  <a:lnTo>
                    <a:pt x="336880" y="264617"/>
                  </a:lnTo>
                  <a:lnTo>
                    <a:pt x="334010" y="271538"/>
                  </a:lnTo>
                  <a:lnTo>
                    <a:pt x="359359" y="299237"/>
                  </a:lnTo>
                  <a:lnTo>
                    <a:pt x="366369" y="297065"/>
                  </a:lnTo>
                  <a:lnTo>
                    <a:pt x="416509" y="261975"/>
                  </a:lnTo>
                  <a:lnTo>
                    <a:pt x="450392" y="220446"/>
                  </a:lnTo>
                  <a:lnTo>
                    <a:pt x="471182" y="178549"/>
                  </a:lnTo>
                  <a:lnTo>
                    <a:pt x="484073" y="134886"/>
                  </a:lnTo>
                  <a:lnTo>
                    <a:pt x="486473" y="119291"/>
                  </a:lnTo>
                  <a:lnTo>
                    <a:pt x="486829" y="111239"/>
                  </a:lnTo>
                  <a:close/>
                </a:path>
              </a:pathLst>
            </a:custGeom>
            <a:solidFill>
              <a:srgbClr val="673C95"/>
            </a:solidFill>
          </p:spPr>
          <p:txBody>
            <a:bodyPr wrap="square" lIns="0" tIns="0" rIns="0" bIns="0" rtlCol="0"/>
            <a:lstStyle/>
            <a:p>
              <a:endParaRPr/>
            </a:p>
          </p:txBody>
        </p:sp>
      </p:grpSp>
    </p:spTree>
    <p:extLst>
      <p:ext uri="{BB962C8B-B14F-4D97-AF65-F5344CB8AC3E}">
        <p14:creationId xmlns:p14="http://schemas.microsoft.com/office/powerpoint/2010/main" val="254222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REE">
    <p:spTree>
      <p:nvGrpSpPr>
        <p:cNvPr id="1" name=""/>
        <p:cNvGrpSpPr/>
        <p:nvPr/>
      </p:nvGrpSpPr>
      <p:grpSpPr>
        <a:xfrm>
          <a:off x="0" y="0"/>
          <a:ext cx="0" cy="0"/>
          <a:chOff x="0" y="0"/>
          <a:chExt cx="0" cy="0"/>
        </a:xfrm>
      </p:grpSpPr>
      <p:pic>
        <p:nvPicPr>
          <p:cNvPr id="3" name="Picture 2" descr="A logo with a yellow sun and black text&#10;&#10;AI-generated content may be incorrect.">
            <a:extLst>
              <a:ext uri="{FF2B5EF4-FFF2-40B4-BE49-F238E27FC236}">
                <a16:creationId xmlns:a16="http://schemas.microsoft.com/office/drawing/2014/main" id="{2C462808-59C4-0F22-BB9F-CCDF019BB63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65850" y="3582035"/>
            <a:ext cx="7772400" cy="4145280"/>
          </a:xfrm>
          <a:prstGeom prst="rect">
            <a:avLst/>
          </a:prstGeom>
        </p:spPr>
      </p:pic>
    </p:spTree>
    <p:extLst>
      <p:ext uri="{BB962C8B-B14F-4D97-AF65-F5344CB8AC3E}">
        <p14:creationId xmlns:p14="http://schemas.microsoft.com/office/powerpoint/2010/main" val="2691833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61F273-D823-AE26-1462-3E538D7D8280}"/>
              </a:ext>
            </a:extLst>
          </p:cNvPr>
          <p:cNvSpPr>
            <a:spLocks noGrp="1"/>
          </p:cNvSpPr>
          <p:nvPr>
            <p:ph type="title"/>
          </p:nvPr>
        </p:nvSpPr>
        <p:spPr>
          <a:xfrm>
            <a:off x="1382713" y="601664"/>
            <a:ext cx="17338675" cy="1471611"/>
          </a:xfrm>
          <a:prstGeom prst="rect">
            <a:avLst/>
          </a:prstGeom>
        </p:spPr>
        <p:txBody>
          <a:bodyPr vert="horz" lIns="91440" tIns="45720" rIns="91440" bIns="45720" rtlCol="0" anchor="ctr">
            <a:normAutofit/>
          </a:bodyPr>
          <a:lstStyle/>
          <a:p>
            <a:r>
              <a:rPr lang="en-GB" dirty="0"/>
              <a:t>Click to edit Master title style</a:t>
            </a:r>
            <a:endParaRPr lang="en-PT" dirty="0"/>
          </a:p>
        </p:txBody>
      </p:sp>
      <p:sp>
        <p:nvSpPr>
          <p:cNvPr id="9" name="Text Placeholder 8">
            <a:extLst>
              <a:ext uri="{FF2B5EF4-FFF2-40B4-BE49-F238E27FC236}">
                <a16:creationId xmlns:a16="http://schemas.microsoft.com/office/drawing/2014/main" id="{AA83DB76-D669-AFBE-4517-FAECCDB7EACB}"/>
              </a:ext>
            </a:extLst>
          </p:cNvPr>
          <p:cNvSpPr>
            <a:spLocks noGrp="1"/>
          </p:cNvSpPr>
          <p:nvPr>
            <p:ph type="body" idx="1"/>
          </p:nvPr>
        </p:nvSpPr>
        <p:spPr>
          <a:xfrm>
            <a:off x="1382713" y="2301875"/>
            <a:ext cx="17338675" cy="8405811"/>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PT" dirty="0"/>
          </a:p>
        </p:txBody>
      </p:sp>
    </p:spTree>
    <p:extLst>
      <p:ext uri="{BB962C8B-B14F-4D97-AF65-F5344CB8AC3E}">
        <p14:creationId xmlns:p14="http://schemas.microsoft.com/office/powerpoint/2010/main" val="1081798107"/>
      </p:ext>
    </p:extLst>
  </p:cSld>
  <p:clrMap bg1="lt1" tx1="dk1" bg2="lt2" tx2="dk2" accent1="accent1" accent2="accent2" accent3="accent3" accent4="accent4" accent5="accent5" accent6="accent6" hlink="hlink" folHlink="folHlink"/>
  <p:sldLayoutIdLst>
    <p:sldLayoutId id="2147483680" r:id="rId1"/>
    <p:sldLayoutId id="2147483679" r:id="rId2"/>
    <p:sldLayoutId id="2147483682" r:id="rId3"/>
    <p:sldLayoutId id="2147483683" r:id="rId4"/>
    <p:sldLayoutId id="2147483684" r:id="rId5"/>
    <p:sldLayoutId id="2147483688" r:id="rId6"/>
    <p:sldLayoutId id="2147483687" r:id="rId7"/>
    <p:sldLayoutId id="2147483689" r:id="rId8"/>
    <p:sldLayoutId id="2147483690" r:id="rId9"/>
  </p:sldLayoutIdLst>
  <p:txStyles>
    <p:titleStyle>
      <a:lvl1pPr algn="l" defTabSz="914400" rtl="0" eaLnBrk="1" latinLnBrk="0" hangingPunct="1">
        <a:lnSpc>
          <a:spcPct val="90000"/>
        </a:lnSpc>
        <a:spcBef>
          <a:spcPct val="0"/>
        </a:spcBef>
        <a:buNone/>
        <a:defRPr lang="en-PT" sz="7400" b="1" i="0" kern="1200" dirty="0">
          <a:solidFill>
            <a:srgbClr val="251B55"/>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32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en-PT" sz="2800" kern="1200" spc="-10" dirty="0" smtClean="0">
          <a:solidFill>
            <a:srgbClr val="58595B"/>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xml"/><Relationship Id="rId16"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21.png"/><Relationship Id="rId7" Type="http://schemas.openxmlformats.org/officeDocument/2006/relationships/image" Target="../media/image25.svg"/><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notesSlide" Target="../notesSlides/notesSlide4.xml"/><Relationship Id="rId16"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9515B-A057-7374-4463-2EFD066FDBDE}"/>
              </a:ext>
            </a:extLst>
          </p:cNvPr>
          <p:cNvSpPr>
            <a:spLocks noGrp="1"/>
          </p:cNvSpPr>
          <p:nvPr>
            <p:ph type="title"/>
          </p:nvPr>
        </p:nvSpPr>
        <p:spPr/>
        <p:txBody>
          <a:bodyPr>
            <a:normAutofit/>
          </a:bodyPr>
          <a:lstStyle/>
          <a:p>
            <a:r>
              <a:rPr lang="pt-PT" dirty="0"/>
              <a:t>O que é o dinheiro?</a:t>
            </a:r>
          </a:p>
        </p:txBody>
      </p:sp>
      <p:sp>
        <p:nvSpPr>
          <p:cNvPr id="3" name="Subtitle 2">
            <a:extLst>
              <a:ext uri="{FF2B5EF4-FFF2-40B4-BE49-F238E27FC236}">
                <a16:creationId xmlns:a16="http://schemas.microsoft.com/office/drawing/2014/main" id="{DED3B419-C206-2CAA-7F36-14E774E4B75C}"/>
              </a:ext>
            </a:extLst>
          </p:cNvPr>
          <p:cNvSpPr>
            <a:spLocks noGrp="1"/>
          </p:cNvSpPr>
          <p:nvPr>
            <p:ph type="subTitle" idx="10"/>
          </p:nvPr>
        </p:nvSpPr>
        <p:spPr/>
        <p:txBody>
          <a:bodyPr/>
          <a:lstStyle/>
          <a:p>
            <a:r>
              <a:rPr lang="pt-PT" dirty="0"/>
              <a:t>Capítulo #2</a:t>
            </a:r>
          </a:p>
        </p:txBody>
      </p:sp>
      <p:sp>
        <p:nvSpPr>
          <p:cNvPr id="4" name="Content Placeholder 3">
            <a:extLst>
              <a:ext uri="{FF2B5EF4-FFF2-40B4-BE49-F238E27FC236}">
                <a16:creationId xmlns:a16="http://schemas.microsoft.com/office/drawing/2014/main" id="{A96E78AC-9731-A805-E836-E847F667B2DD}"/>
              </a:ext>
            </a:extLst>
          </p:cNvPr>
          <p:cNvSpPr>
            <a:spLocks noGrp="1"/>
          </p:cNvSpPr>
          <p:nvPr>
            <p:ph idx="1"/>
          </p:nvPr>
        </p:nvSpPr>
        <p:spPr/>
        <p:txBody>
          <a:bodyPr/>
          <a:lstStyle/>
          <a:p>
            <a:r>
              <a:rPr lang="pt-PT" dirty="0"/>
              <a:t>2.0 Introdução</a:t>
            </a:r>
          </a:p>
          <a:p>
            <a:r>
              <a:rPr lang="pt-PT" dirty="0"/>
              <a:t>2.1 Definição de dinheiro</a:t>
            </a:r>
          </a:p>
          <a:p>
            <a:r>
              <a:rPr lang="pt-PT" dirty="0"/>
              <a:t>2.2 Funções do dinheiro</a:t>
            </a:r>
          </a:p>
          <a:p>
            <a:r>
              <a:rPr lang="pt-PT" dirty="0"/>
              <a:t>2.3 Propriedades do dinheiro</a:t>
            </a:r>
          </a:p>
          <a:p>
            <a:r>
              <a:rPr lang="pt-PT" dirty="0"/>
              <a:t>2.4 Tipos de dinheiro</a:t>
            </a:r>
          </a:p>
          <a:p>
            <a:r>
              <a:rPr lang="pt-PT" dirty="0"/>
              <a:t>2.5 A psicologia do dinheiro: escassez, preferência temporal e escolhas</a:t>
            </a:r>
          </a:p>
        </p:txBody>
      </p:sp>
    </p:spTree>
    <p:extLst>
      <p:ext uri="{BB962C8B-B14F-4D97-AF65-F5344CB8AC3E}">
        <p14:creationId xmlns:p14="http://schemas.microsoft.com/office/powerpoint/2010/main" val="2252863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CCF94-D573-0DD4-5070-0090E636B3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D198D7-481A-ACBA-95EE-29FE55798517}"/>
              </a:ext>
            </a:extLst>
          </p:cNvPr>
          <p:cNvSpPr>
            <a:spLocks noGrp="1"/>
          </p:cNvSpPr>
          <p:nvPr>
            <p:ph type="title"/>
          </p:nvPr>
        </p:nvSpPr>
        <p:spPr/>
        <p:txBody>
          <a:bodyPr>
            <a:normAutofit/>
          </a:bodyPr>
          <a:lstStyle/>
          <a:p>
            <a:r>
              <a:rPr lang="pt-PT" dirty="0"/>
              <a:t>2.5 A psicologia do dinheiro</a:t>
            </a:r>
          </a:p>
        </p:txBody>
      </p:sp>
      <p:sp>
        <p:nvSpPr>
          <p:cNvPr id="5" name="Rounded Rectangle 4">
            <a:extLst>
              <a:ext uri="{FF2B5EF4-FFF2-40B4-BE49-F238E27FC236}">
                <a16:creationId xmlns:a16="http://schemas.microsoft.com/office/drawing/2014/main" id="{43A5C30D-3770-ED2B-37CE-C6F1EC231A91}"/>
              </a:ext>
            </a:extLst>
          </p:cNvPr>
          <p:cNvSpPr/>
          <p:nvPr/>
        </p:nvSpPr>
        <p:spPr>
          <a:xfrm>
            <a:off x="1441450" y="2378075"/>
            <a:ext cx="9812337" cy="2819400"/>
          </a:xfrm>
          <a:prstGeom prst="roundRect">
            <a:avLst>
              <a:gd name="adj" fmla="val 8003"/>
            </a:avLst>
          </a:prstGeom>
          <a:gradFill flip="none" rotWithShape="1">
            <a:gsLst>
              <a:gs pos="64000">
                <a:srgbClr val="E4E0FD"/>
              </a:gs>
              <a:gs pos="22000">
                <a:srgbClr val="F1EEFE"/>
              </a:gs>
              <a:gs pos="0">
                <a:srgbClr val="FEFEFF"/>
              </a:gs>
            </a:gsLst>
            <a:lin ang="16200000" scaled="1"/>
            <a:tileRect/>
          </a:gradFill>
          <a:ln w="12700">
            <a:solidFill>
              <a:srgbClr val="613990"/>
            </a:solidFill>
          </a:ln>
        </p:spPr>
        <p:style>
          <a:lnRef idx="2">
            <a:schemeClr val="accent1">
              <a:shade val="15000"/>
            </a:schemeClr>
          </a:lnRef>
          <a:fillRef idx="1">
            <a:schemeClr val="accent1"/>
          </a:fillRef>
          <a:effectRef idx="0">
            <a:schemeClr val="accent1"/>
          </a:effectRef>
          <a:fontRef idx="minor">
            <a:schemeClr val="lt1"/>
          </a:fontRef>
        </p:style>
        <p:txBody>
          <a:bodyPr lIns="360000" tIns="36000" rIns="360000" bIns="36000" rtlCol="0" anchor="ctr"/>
          <a:lstStyle/>
          <a:p>
            <a:pPr algn="just">
              <a:lnSpc>
                <a:spcPct val="130000"/>
              </a:lnSpc>
            </a:pPr>
            <a:r>
              <a:rPr lang="pt-PT" sz="3200" b="1" dirty="0">
                <a:solidFill>
                  <a:srgbClr val="FBB040"/>
                </a:solidFill>
              </a:rPr>
              <a:t>Preferência temporal </a:t>
            </a:r>
            <a:r>
              <a:rPr lang="pt-PT" sz="3200" dirty="0">
                <a:solidFill>
                  <a:srgbClr val="58595B"/>
                </a:solidFill>
              </a:rPr>
              <a:t>refere-se à ideia de que as pessoas tendem a preferir obter algo AGORA, em vez de mais tarde.</a:t>
            </a:r>
          </a:p>
        </p:txBody>
      </p:sp>
      <p:pic>
        <p:nvPicPr>
          <p:cNvPr id="11" name="Picture 10" descr="A graphic of different types of objects&#10;&#10;AI-generated content may be incorrect.">
            <a:extLst>
              <a:ext uri="{FF2B5EF4-FFF2-40B4-BE49-F238E27FC236}">
                <a16:creationId xmlns:a16="http://schemas.microsoft.com/office/drawing/2014/main" id="{2040A6D3-8515-04B5-9BBB-6F4220113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3387" y="3145320"/>
            <a:ext cx="6858000" cy="4104310"/>
          </a:xfrm>
          <a:prstGeom prst="rect">
            <a:avLst/>
          </a:prstGeom>
        </p:spPr>
      </p:pic>
      <p:sp>
        <p:nvSpPr>
          <p:cNvPr id="22" name="Content Placeholder 2">
            <a:extLst>
              <a:ext uri="{FF2B5EF4-FFF2-40B4-BE49-F238E27FC236}">
                <a16:creationId xmlns:a16="http://schemas.microsoft.com/office/drawing/2014/main" id="{CA550944-D528-5E9E-975A-9332C45C107C}"/>
              </a:ext>
            </a:extLst>
          </p:cNvPr>
          <p:cNvSpPr>
            <a:spLocks noGrp="1"/>
          </p:cNvSpPr>
          <p:nvPr>
            <p:ph sz="half" idx="1"/>
          </p:nvPr>
        </p:nvSpPr>
        <p:spPr>
          <a:xfrm>
            <a:off x="1382713" y="2301875"/>
            <a:ext cx="9989101" cy="8405811"/>
          </a:xfrm>
        </p:spPr>
        <p:txBody>
          <a:bodyPr>
            <a:normAutofit/>
          </a:bodyPr>
          <a:lstStyle/>
          <a:p>
            <a:pPr marL="0" indent="0">
              <a:buNone/>
            </a:pPr>
            <a:endParaRPr lang="pt-PT" dirty="0"/>
          </a:p>
          <a:p>
            <a:pPr marL="0" indent="0">
              <a:buNone/>
            </a:pPr>
            <a:endParaRPr lang="pt-PT" dirty="0"/>
          </a:p>
          <a:p>
            <a:pPr marL="0" indent="0">
              <a:buNone/>
            </a:pPr>
            <a:endParaRPr lang="pt-PT" dirty="0"/>
          </a:p>
          <a:p>
            <a:pPr marL="0" indent="0">
              <a:buNone/>
            </a:pPr>
            <a:endParaRPr lang="pt-PT" dirty="0"/>
          </a:p>
          <a:p>
            <a:pPr marL="592138" indent="-592138">
              <a:buSzPct val="125000"/>
              <a:buBlip>
                <a:blip r:embed="rId4"/>
              </a:buBlip>
            </a:pPr>
            <a:r>
              <a:rPr lang="pt-PT" dirty="0"/>
              <a:t>A nossa vontade de abdicar de uma recompensa maior no futuro, em troca de uma recompensa menor imediata é influenciada pela nossa preferência temporal, ou o quanto valorizamos a gratificação imediata, em comparação com o planeamento a longo prazo.</a:t>
            </a:r>
          </a:p>
          <a:p>
            <a:pPr marL="0" indent="0">
              <a:buNone/>
            </a:pPr>
            <a:endParaRPr lang="pt-PT" dirty="0"/>
          </a:p>
        </p:txBody>
      </p:sp>
    </p:spTree>
    <p:extLst>
      <p:ext uri="{BB962C8B-B14F-4D97-AF65-F5344CB8AC3E}">
        <p14:creationId xmlns:p14="http://schemas.microsoft.com/office/powerpoint/2010/main" val="1603041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08815-51F4-F9A7-2309-021E79B13B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5174AC-5DF2-30D3-89A3-C3176ABEF126}"/>
              </a:ext>
            </a:extLst>
          </p:cNvPr>
          <p:cNvSpPr>
            <a:spLocks noGrp="1"/>
          </p:cNvSpPr>
          <p:nvPr>
            <p:ph type="title"/>
          </p:nvPr>
        </p:nvSpPr>
        <p:spPr/>
        <p:txBody>
          <a:bodyPr>
            <a:normAutofit/>
          </a:bodyPr>
          <a:lstStyle/>
          <a:p>
            <a:r>
              <a:rPr lang="pt-PT" dirty="0"/>
              <a:t>2.5 A psicologia do dinheiro</a:t>
            </a:r>
          </a:p>
        </p:txBody>
      </p:sp>
      <p:sp>
        <p:nvSpPr>
          <p:cNvPr id="17" name="Rounded Rectangle 16">
            <a:extLst>
              <a:ext uri="{FF2B5EF4-FFF2-40B4-BE49-F238E27FC236}">
                <a16:creationId xmlns:a16="http://schemas.microsoft.com/office/drawing/2014/main" id="{8366ACDA-0C84-77E5-66D1-5D1268D0D56E}"/>
              </a:ext>
            </a:extLst>
          </p:cNvPr>
          <p:cNvSpPr/>
          <p:nvPr/>
        </p:nvSpPr>
        <p:spPr>
          <a:xfrm>
            <a:off x="1441449" y="2378075"/>
            <a:ext cx="9753603" cy="3048000"/>
          </a:xfrm>
          <a:prstGeom prst="roundRect">
            <a:avLst>
              <a:gd name="adj" fmla="val 8003"/>
            </a:avLst>
          </a:prstGeom>
          <a:gradFill flip="none" rotWithShape="1">
            <a:gsLst>
              <a:gs pos="64000">
                <a:srgbClr val="E4E0FD"/>
              </a:gs>
              <a:gs pos="22000">
                <a:srgbClr val="F1EEFE"/>
              </a:gs>
              <a:gs pos="0">
                <a:srgbClr val="FEFEFF"/>
              </a:gs>
            </a:gsLst>
            <a:lin ang="16200000" scaled="1"/>
            <a:tileRect/>
          </a:gradFill>
          <a:ln w="12700">
            <a:solidFill>
              <a:srgbClr val="613990"/>
            </a:solidFill>
          </a:ln>
        </p:spPr>
        <p:style>
          <a:lnRef idx="2">
            <a:schemeClr val="accent1">
              <a:shade val="15000"/>
            </a:schemeClr>
          </a:lnRef>
          <a:fillRef idx="1">
            <a:schemeClr val="accent1"/>
          </a:fillRef>
          <a:effectRef idx="0">
            <a:schemeClr val="accent1"/>
          </a:effectRef>
          <a:fontRef idx="minor">
            <a:schemeClr val="lt1"/>
          </a:fontRef>
        </p:style>
        <p:txBody>
          <a:bodyPr lIns="360000" tIns="36000" rIns="360000" bIns="36000" rtlCol="0" anchor="ctr"/>
          <a:lstStyle/>
          <a:p>
            <a:pPr algn="just">
              <a:lnSpc>
                <a:spcPct val="130000"/>
              </a:lnSpc>
            </a:pPr>
            <a:r>
              <a:rPr lang="pt-PT" sz="3200" dirty="0">
                <a:solidFill>
                  <a:srgbClr val="58595B"/>
                </a:solidFill>
              </a:rPr>
              <a:t>O </a:t>
            </a:r>
            <a:r>
              <a:rPr lang="pt-PT" sz="3200" b="1" dirty="0">
                <a:solidFill>
                  <a:srgbClr val="FBB040"/>
                </a:solidFill>
              </a:rPr>
              <a:t>custo de oportunidade </a:t>
            </a:r>
            <a:r>
              <a:rPr lang="pt-PT" sz="3200" dirty="0">
                <a:solidFill>
                  <a:srgbClr val="58595B"/>
                </a:solidFill>
              </a:rPr>
              <a:t>refere-se ao “valor” da opção alternativa da qual abdicas, ao tomar uma decisão.</a:t>
            </a:r>
          </a:p>
        </p:txBody>
      </p:sp>
      <p:grpSp>
        <p:nvGrpSpPr>
          <p:cNvPr id="10" name="Group 9">
            <a:extLst>
              <a:ext uri="{FF2B5EF4-FFF2-40B4-BE49-F238E27FC236}">
                <a16:creationId xmlns:a16="http://schemas.microsoft.com/office/drawing/2014/main" id="{7268A1AD-3986-1209-8450-1FA6B91F57E4}"/>
              </a:ext>
            </a:extLst>
          </p:cNvPr>
          <p:cNvGrpSpPr>
            <a:grpSpLocks noChangeAspect="1"/>
          </p:cNvGrpSpPr>
          <p:nvPr/>
        </p:nvGrpSpPr>
        <p:grpSpPr>
          <a:xfrm>
            <a:off x="11701860" y="2713037"/>
            <a:ext cx="7189390" cy="7583486"/>
            <a:chOff x="10565414" y="2189161"/>
            <a:chExt cx="8090887" cy="8534400"/>
          </a:xfrm>
        </p:grpSpPr>
        <p:pic>
          <p:nvPicPr>
            <p:cNvPr id="19" name="Picture 18" descr="A diagram of a gas station&#10;&#10;AI-generated content may be incorrect.">
              <a:extLst>
                <a:ext uri="{FF2B5EF4-FFF2-40B4-BE49-F238E27FC236}">
                  <a16:creationId xmlns:a16="http://schemas.microsoft.com/office/drawing/2014/main" id="{5EA0C2D6-14ED-EC5C-23CF-B4AC976BFD8B}"/>
                </a:ext>
              </a:extLst>
            </p:cNvPr>
            <p:cNvPicPr>
              <a:picLocks noChangeAspect="1"/>
            </p:cNvPicPr>
            <p:nvPr/>
          </p:nvPicPr>
          <p:blipFill>
            <a:blip r:embed="rId3">
              <a:extLst>
                <a:ext uri="{28A0092B-C50C-407E-A947-70E740481C1C}">
                  <a14:useLocalDpi xmlns:a14="http://schemas.microsoft.com/office/drawing/2010/main" val="0"/>
                </a:ext>
              </a:extLst>
            </a:blip>
            <a:srcRect t="20133" r="79989"/>
            <a:stretch>
              <a:fillRect/>
            </a:stretch>
          </p:blipFill>
          <p:spPr>
            <a:xfrm>
              <a:off x="13574713" y="2189161"/>
              <a:ext cx="2344737" cy="2720586"/>
            </a:xfrm>
            <a:prstGeom prst="rect">
              <a:avLst/>
            </a:prstGeom>
          </p:spPr>
        </p:pic>
        <p:pic>
          <p:nvPicPr>
            <p:cNvPr id="3" name="Picture 2" descr="A diagram of a gas station&#10;&#10;AI-generated content may be incorrect.">
              <a:extLst>
                <a:ext uri="{FF2B5EF4-FFF2-40B4-BE49-F238E27FC236}">
                  <a16:creationId xmlns:a16="http://schemas.microsoft.com/office/drawing/2014/main" id="{D0899F36-1537-3667-2313-49919F4E07BF}"/>
                </a:ext>
              </a:extLst>
            </p:cNvPr>
            <p:cNvPicPr>
              <a:picLocks noChangeAspect="1"/>
            </p:cNvPicPr>
            <p:nvPr/>
          </p:nvPicPr>
          <p:blipFill>
            <a:blip r:embed="rId3">
              <a:extLst>
                <a:ext uri="{28A0092B-C50C-407E-A947-70E740481C1C}">
                  <a14:useLocalDpi xmlns:a14="http://schemas.microsoft.com/office/drawing/2010/main" val="0"/>
                </a:ext>
              </a:extLst>
            </a:blip>
            <a:srcRect l="20661" t="24607" r="44221" b="12758"/>
            <a:stretch>
              <a:fillRect/>
            </a:stretch>
          </p:blipFill>
          <p:spPr>
            <a:xfrm>
              <a:off x="13574713" y="5606853"/>
              <a:ext cx="4114800" cy="2133600"/>
            </a:xfrm>
            <a:prstGeom prst="rect">
              <a:avLst/>
            </a:prstGeom>
          </p:spPr>
        </p:pic>
        <p:pic>
          <p:nvPicPr>
            <p:cNvPr id="4" name="Picture 3" descr="A diagram of a gas station&#10;&#10;AI-generated content may be incorrect.">
              <a:extLst>
                <a:ext uri="{FF2B5EF4-FFF2-40B4-BE49-F238E27FC236}">
                  <a16:creationId xmlns:a16="http://schemas.microsoft.com/office/drawing/2014/main" id="{F89FC66B-F8B6-4DC6-D1BB-227EA15AAA86}"/>
                </a:ext>
              </a:extLst>
            </p:cNvPr>
            <p:cNvPicPr>
              <a:picLocks noChangeAspect="1"/>
            </p:cNvPicPr>
            <p:nvPr/>
          </p:nvPicPr>
          <p:blipFill>
            <a:blip r:embed="rId3">
              <a:extLst>
                <a:ext uri="{28A0092B-C50C-407E-A947-70E740481C1C}">
                  <a14:useLocalDpi xmlns:a14="http://schemas.microsoft.com/office/drawing/2010/main" val="0"/>
                </a:ext>
              </a:extLst>
            </a:blip>
            <a:srcRect l="56632" t="21240" b="11651"/>
            <a:stretch>
              <a:fillRect/>
            </a:stretch>
          </p:blipFill>
          <p:spPr>
            <a:xfrm>
              <a:off x="13574713" y="8437560"/>
              <a:ext cx="5081588" cy="2286001"/>
            </a:xfrm>
            <a:prstGeom prst="rect">
              <a:avLst/>
            </a:prstGeom>
          </p:spPr>
        </p:pic>
        <p:sp>
          <p:nvSpPr>
            <p:cNvPr id="7" name="TextBox 6">
              <a:extLst>
                <a:ext uri="{FF2B5EF4-FFF2-40B4-BE49-F238E27FC236}">
                  <a16:creationId xmlns:a16="http://schemas.microsoft.com/office/drawing/2014/main" id="{723C9A7A-964A-1B7D-E13A-5F95E4FD6B2F}"/>
                </a:ext>
              </a:extLst>
            </p:cNvPr>
            <p:cNvSpPr txBox="1"/>
            <p:nvPr/>
          </p:nvSpPr>
          <p:spPr>
            <a:xfrm>
              <a:off x="11652250" y="3255683"/>
              <a:ext cx="1388522" cy="584775"/>
            </a:xfrm>
            <a:prstGeom prst="rect">
              <a:avLst/>
            </a:prstGeom>
            <a:noFill/>
          </p:spPr>
          <p:txBody>
            <a:bodyPr wrap="none" rtlCol="0">
              <a:spAutoFit/>
            </a:bodyPr>
            <a:lstStyle/>
            <a:p>
              <a:r>
                <a:rPr lang="pt-PT" sz="3200" b="1" dirty="0">
                  <a:solidFill>
                    <a:srgbClr val="58595B"/>
                  </a:solidFill>
                  <a:latin typeface="+mn-lt"/>
                  <a:ea typeface="+mn-ea"/>
                  <a:cs typeface="+mn-cs"/>
                </a:rPr>
                <a:t>Hoje →</a:t>
              </a:r>
            </a:p>
          </p:txBody>
        </p:sp>
        <p:sp>
          <p:nvSpPr>
            <p:cNvPr id="8" name="TextBox 7">
              <a:extLst>
                <a:ext uri="{FF2B5EF4-FFF2-40B4-BE49-F238E27FC236}">
                  <a16:creationId xmlns:a16="http://schemas.microsoft.com/office/drawing/2014/main" id="{25002245-2EA6-4537-DD69-E1B20AFF75E8}"/>
                </a:ext>
              </a:extLst>
            </p:cNvPr>
            <p:cNvSpPr txBox="1"/>
            <p:nvPr/>
          </p:nvSpPr>
          <p:spPr>
            <a:xfrm>
              <a:off x="11447066" y="6378778"/>
              <a:ext cx="1593706" cy="584775"/>
            </a:xfrm>
            <a:prstGeom prst="rect">
              <a:avLst/>
            </a:prstGeom>
            <a:noFill/>
          </p:spPr>
          <p:txBody>
            <a:bodyPr wrap="none" rtlCol="0">
              <a:spAutoFit/>
            </a:bodyPr>
            <a:lstStyle/>
            <a:p>
              <a:r>
                <a:rPr lang="pt-PT" sz="3200" b="1" dirty="0">
                  <a:solidFill>
                    <a:srgbClr val="58595B"/>
                  </a:solidFill>
                  <a:latin typeface="+mn-lt"/>
                  <a:ea typeface="+mn-ea"/>
                  <a:cs typeface="+mn-cs"/>
                </a:rPr>
                <a:t>Agora →</a:t>
              </a:r>
            </a:p>
          </p:txBody>
        </p:sp>
        <p:sp>
          <p:nvSpPr>
            <p:cNvPr id="9" name="TextBox 8">
              <a:extLst>
                <a:ext uri="{FF2B5EF4-FFF2-40B4-BE49-F238E27FC236}">
                  <a16:creationId xmlns:a16="http://schemas.microsoft.com/office/drawing/2014/main" id="{14E065BC-4A6A-E6C0-9A0B-1E4B8EA4DCC1}"/>
                </a:ext>
              </a:extLst>
            </p:cNvPr>
            <p:cNvSpPr txBox="1"/>
            <p:nvPr/>
          </p:nvSpPr>
          <p:spPr>
            <a:xfrm>
              <a:off x="10565414" y="9288172"/>
              <a:ext cx="2475358" cy="584775"/>
            </a:xfrm>
            <a:prstGeom prst="rect">
              <a:avLst/>
            </a:prstGeom>
            <a:noFill/>
          </p:spPr>
          <p:txBody>
            <a:bodyPr wrap="none" rtlCol="0">
              <a:spAutoFit/>
            </a:bodyPr>
            <a:lstStyle/>
            <a:p>
              <a:r>
                <a:rPr lang="pt-PT" sz="3200" b="1" dirty="0">
                  <a:solidFill>
                    <a:srgbClr val="58595B"/>
                  </a:solidFill>
                  <a:latin typeface="+mn-lt"/>
                  <a:ea typeface="+mn-ea"/>
                  <a:cs typeface="+mn-cs"/>
                </a:rPr>
                <a:t>Mais tarde →</a:t>
              </a:r>
            </a:p>
          </p:txBody>
        </p:sp>
      </p:grpSp>
      <p:sp>
        <p:nvSpPr>
          <p:cNvPr id="12" name="Content Placeholder 2">
            <a:extLst>
              <a:ext uri="{FF2B5EF4-FFF2-40B4-BE49-F238E27FC236}">
                <a16:creationId xmlns:a16="http://schemas.microsoft.com/office/drawing/2014/main" id="{D1F5DD01-DEFD-FA5D-0465-9933255DC5A3}"/>
              </a:ext>
            </a:extLst>
          </p:cNvPr>
          <p:cNvSpPr>
            <a:spLocks noGrp="1"/>
          </p:cNvSpPr>
          <p:nvPr>
            <p:ph sz="half" idx="1"/>
          </p:nvPr>
        </p:nvSpPr>
        <p:spPr>
          <a:xfrm>
            <a:off x="1382713" y="2301875"/>
            <a:ext cx="9812339" cy="8405811"/>
          </a:xfrm>
        </p:spPr>
        <p:txBody>
          <a:bodyPr>
            <a:normAutofit/>
          </a:bodyPr>
          <a:lstStyle/>
          <a:p>
            <a:pPr marL="0" indent="0">
              <a:buNone/>
            </a:pPr>
            <a:endParaRPr lang="pt-PT" dirty="0"/>
          </a:p>
          <a:p>
            <a:pPr marL="0" indent="0">
              <a:buNone/>
            </a:pPr>
            <a:endParaRPr lang="pt-PT" dirty="0"/>
          </a:p>
          <a:p>
            <a:pPr marL="0" indent="0">
              <a:buNone/>
            </a:pPr>
            <a:endParaRPr lang="pt-PT" dirty="0"/>
          </a:p>
          <a:p>
            <a:pPr marL="0" indent="0">
              <a:buNone/>
            </a:pPr>
            <a:endParaRPr lang="pt-PT" dirty="0"/>
          </a:p>
          <a:p>
            <a:pPr marL="592138" indent="-592138">
              <a:buSzPct val="125000"/>
              <a:buBlip>
                <a:blip r:embed="rId4"/>
              </a:buBlip>
            </a:pPr>
            <a:r>
              <a:rPr lang="pt-PT" dirty="0"/>
              <a:t>O custo de oportunidade não implica apenas que abdiquemos de uma das opções disponíveis naquele momento, mas também das possíveis oportunidades futuras que podemos ganhar ou perder, como resultado das nossas escolhas.</a:t>
            </a:r>
          </a:p>
          <a:p>
            <a:pPr marL="0" indent="0">
              <a:buNone/>
            </a:pPr>
            <a:endParaRPr lang="pt-PT" dirty="0"/>
          </a:p>
        </p:txBody>
      </p:sp>
    </p:spTree>
    <p:extLst>
      <p:ext uri="{BB962C8B-B14F-4D97-AF65-F5344CB8AC3E}">
        <p14:creationId xmlns:p14="http://schemas.microsoft.com/office/powerpoint/2010/main" val="1324992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ogo with a yellow sun and black text&#10;&#10;AI-generated content may be incorrect.">
            <a:extLst>
              <a:ext uri="{FF2B5EF4-FFF2-40B4-BE49-F238E27FC236}">
                <a16:creationId xmlns:a16="http://schemas.microsoft.com/office/drawing/2014/main" id="{5C804049-FBAA-4F11-AD08-1A3A749D74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850" y="3582035"/>
            <a:ext cx="7772400" cy="4145280"/>
          </a:xfrm>
          <a:prstGeom prst="rect">
            <a:avLst/>
          </a:prstGeom>
        </p:spPr>
      </p:pic>
    </p:spTree>
    <p:extLst>
      <p:ext uri="{BB962C8B-B14F-4D97-AF65-F5344CB8AC3E}">
        <p14:creationId xmlns:p14="http://schemas.microsoft.com/office/powerpoint/2010/main" val="229817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EABA8-AE8B-6BEE-D822-7F7D9737DC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2773A7-D073-8764-6DA7-76BD2F1128DE}"/>
              </a:ext>
            </a:extLst>
          </p:cNvPr>
          <p:cNvSpPr>
            <a:spLocks noGrp="1"/>
          </p:cNvSpPr>
          <p:nvPr>
            <p:ph type="title"/>
          </p:nvPr>
        </p:nvSpPr>
        <p:spPr/>
        <p:txBody>
          <a:bodyPr/>
          <a:lstStyle/>
          <a:p>
            <a:r>
              <a:rPr lang="pt-PT" dirty="0"/>
              <a:t>2.0 Introdução</a:t>
            </a:r>
          </a:p>
        </p:txBody>
      </p:sp>
      <p:grpSp>
        <p:nvGrpSpPr>
          <p:cNvPr id="3" name="Group 2">
            <a:extLst>
              <a:ext uri="{FF2B5EF4-FFF2-40B4-BE49-F238E27FC236}">
                <a16:creationId xmlns:a16="http://schemas.microsoft.com/office/drawing/2014/main" id="{D9220175-B2A3-3536-67F3-D18470555F83}"/>
              </a:ext>
            </a:extLst>
          </p:cNvPr>
          <p:cNvGrpSpPr>
            <a:grpSpLocks noChangeAspect="1"/>
          </p:cNvGrpSpPr>
          <p:nvPr/>
        </p:nvGrpSpPr>
        <p:grpSpPr>
          <a:xfrm>
            <a:off x="1405474" y="3530747"/>
            <a:ext cx="17293152" cy="4943328"/>
            <a:chOff x="2432050" y="2040584"/>
            <a:chExt cx="15308802" cy="4376091"/>
          </a:xfrm>
        </p:grpSpPr>
        <p:sp>
          <p:nvSpPr>
            <p:cNvPr id="4" name="Rounded Rectangle 3">
              <a:extLst>
                <a:ext uri="{FF2B5EF4-FFF2-40B4-BE49-F238E27FC236}">
                  <a16:creationId xmlns:a16="http://schemas.microsoft.com/office/drawing/2014/main" id="{D5526D77-5CF8-3113-5CD0-1C8AF5816254}"/>
                </a:ext>
              </a:extLst>
            </p:cNvPr>
            <p:cNvSpPr/>
            <p:nvPr/>
          </p:nvSpPr>
          <p:spPr>
            <a:xfrm>
              <a:off x="2432050" y="2478758"/>
              <a:ext cx="15308802" cy="3672117"/>
            </a:xfrm>
            <a:prstGeom prst="roundRect">
              <a:avLst/>
            </a:prstGeom>
            <a:gradFill flip="none" rotWithShape="1">
              <a:gsLst>
                <a:gs pos="7000">
                  <a:srgbClr val="161346"/>
                </a:gs>
                <a:gs pos="69000">
                  <a:srgbClr val="392569"/>
                </a:gs>
                <a:gs pos="99000">
                  <a:srgbClr val="653B93"/>
                </a:gs>
              </a:gsLst>
              <a:lin ang="10800000" scaled="1"/>
              <a:tileRect/>
            </a:gradFill>
            <a:ln w="12700">
              <a:solidFill>
                <a:srgbClr val="613990"/>
              </a:solidFill>
            </a:ln>
          </p:spPr>
          <p:style>
            <a:lnRef idx="2">
              <a:schemeClr val="accent1">
                <a:shade val="15000"/>
              </a:schemeClr>
            </a:lnRef>
            <a:fillRef idx="1">
              <a:schemeClr val="accent1"/>
            </a:fillRef>
            <a:effectRef idx="0">
              <a:schemeClr val="accent1"/>
            </a:effectRef>
            <a:fontRef idx="minor">
              <a:schemeClr val="lt1"/>
            </a:fontRef>
          </p:style>
          <p:txBody>
            <a:bodyPr lIns="503998" rIns="503998" rtlCol="0" anchor="ctr"/>
            <a:lstStyle/>
            <a:p>
              <a:pPr algn="ctr"/>
              <a:r>
                <a:rPr lang="pt-PT" sz="3200" b="1"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O dinheiro é uma garantia de que, mais tarde, conseguiremos obter o que queremos. Embora não precisemos de nada neste momento, o dinheiro garante a possibilidade de satisfazer um novo desejo, quando o mesmo surgir.</a:t>
              </a:r>
              <a:endParaRPr lang="pt-PT" sz="3200" b="1" kern="1200" dirty="0">
                <a:solidFill>
                  <a:srgbClr val="58595B"/>
                </a:solidFill>
                <a:latin typeface="Open Sans" panose="020B0606030504020204" pitchFamily="34" charset="0"/>
                <a:ea typeface="Open Sans" panose="020B0606030504020204" pitchFamily="34" charset="0"/>
                <a:cs typeface="Open Sans" panose="020B0606030504020204" pitchFamily="34" charset="0"/>
              </a:endParaRPr>
            </a:p>
            <a:p>
              <a:pPr algn="ctr"/>
              <a:br>
                <a:rPr lang="pt-PT" sz="3200" b="1" kern="1200" dirty="0">
                  <a:solidFill>
                    <a:srgbClr val="FBB040"/>
                  </a:solidFill>
                  <a:latin typeface="Open Sans" panose="020B0606030504020204" pitchFamily="34" charset="0"/>
                  <a:ea typeface="Open Sans" panose="020B0606030504020204" pitchFamily="34" charset="0"/>
                  <a:cs typeface="Open Sans" panose="020B0606030504020204" pitchFamily="34" charset="0"/>
                </a:rPr>
              </a:br>
              <a:r>
                <a:rPr lang="pt-PT" sz="3200" b="1" kern="1200" dirty="0">
                  <a:solidFill>
                    <a:srgbClr val="FBB040"/>
                  </a:solidFill>
                  <a:latin typeface="Open Sans" panose="020B0606030504020204" pitchFamily="34" charset="0"/>
                  <a:ea typeface="Open Sans" panose="020B0606030504020204" pitchFamily="34" charset="0"/>
                  <a:cs typeface="Open Sans" panose="020B0606030504020204" pitchFamily="34" charset="0"/>
                </a:rPr>
                <a:t>Aristóteles</a:t>
              </a:r>
            </a:p>
          </p:txBody>
        </p:sp>
        <p:sp>
          <p:nvSpPr>
            <p:cNvPr id="8" name="object 16">
              <a:extLst>
                <a:ext uri="{FF2B5EF4-FFF2-40B4-BE49-F238E27FC236}">
                  <a16:creationId xmlns:a16="http://schemas.microsoft.com/office/drawing/2014/main" id="{3D35A605-9D18-B0A9-4919-54D4E807333D}"/>
                </a:ext>
              </a:extLst>
            </p:cNvPr>
            <p:cNvSpPr>
              <a:spLocks noChangeAspect="1"/>
            </p:cNvSpPr>
            <p:nvPr/>
          </p:nvSpPr>
          <p:spPr>
            <a:xfrm>
              <a:off x="2889250" y="2040584"/>
              <a:ext cx="1082250" cy="666000"/>
            </a:xfrm>
            <a:custGeom>
              <a:avLst/>
              <a:gdLst/>
              <a:ahLst/>
              <a:cxnLst/>
              <a:rect l="l" t="t" r="r" b="b"/>
              <a:pathLst>
                <a:path w="487044" h="299720">
                  <a:moveTo>
                    <a:pt x="220649" y="109423"/>
                  </a:moveTo>
                  <a:lnTo>
                    <a:pt x="211632" y="66548"/>
                  </a:lnTo>
                  <a:lnTo>
                    <a:pt x="187693" y="31673"/>
                  </a:lnTo>
                  <a:lnTo>
                    <a:pt x="152438" y="8318"/>
                  </a:lnTo>
                  <a:lnTo>
                    <a:pt x="109423" y="0"/>
                  </a:lnTo>
                  <a:lnTo>
                    <a:pt x="66548" y="9017"/>
                  </a:lnTo>
                  <a:lnTo>
                    <a:pt x="31673" y="32956"/>
                  </a:lnTo>
                  <a:lnTo>
                    <a:pt x="8318" y="68224"/>
                  </a:lnTo>
                  <a:lnTo>
                    <a:pt x="0" y="111239"/>
                  </a:lnTo>
                  <a:lnTo>
                    <a:pt x="368" y="119291"/>
                  </a:lnTo>
                  <a:lnTo>
                    <a:pt x="15646" y="178536"/>
                  </a:lnTo>
                  <a:lnTo>
                    <a:pt x="36449" y="220433"/>
                  </a:lnTo>
                  <a:lnTo>
                    <a:pt x="70332" y="261975"/>
                  </a:lnTo>
                  <a:lnTo>
                    <a:pt x="120472" y="297065"/>
                  </a:lnTo>
                  <a:lnTo>
                    <a:pt x="127469" y="299237"/>
                  </a:lnTo>
                  <a:lnTo>
                    <a:pt x="134632" y="299059"/>
                  </a:lnTo>
                  <a:lnTo>
                    <a:pt x="144462" y="255079"/>
                  </a:lnTo>
                  <a:lnTo>
                    <a:pt x="139217" y="243890"/>
                  </a:lnTo>
                  <a:lnTo>
                    <a:pt x="135013" y="231495"/>
                  </a:lnTo>
                  <a:lnTo>
                    <a:pt x="132664" y="218376"/>
                  </a:lnTo>
                  <a:lnTo>
                    <a:pt x="167817" y="204495"/>
                  </a:lnTo>
                  <a:lnTo>
                    <a:pt x="195783" y="180086"/>
                  </a:lnTo>
                  <a:lnTo>
                    <a:pt x="214198" y="147586"/>
                  </a:lnTo>
                  <a:lnTo>
                    <a:pt x="220649" y="109423"/>
                  </a:lnTo>
                  <a:close/>
                </a:path>
                <a:path w="487044" h="299720">
                  <a:moveTo>
                    <a:pt x="486829" y="110324"/>
                  </a:moveTo>
                  <a:lnTo>
                    <a:pt x="478167" y="67386"/>
                  </a:lnTo>
                  <a:lnTo>
                    <a:pt x="454520" y="32308"/>
                  </a:lnTo>
                  <a:lnTo>
                    <a:pt x="419455" y="8661"/>
                  </a:lnTo>
                  <a:lnTo>
                    <a:pt x="376516" y="0"/>
                  </a:lnTo>
                  <a:lnTo>
                    <a:pt x="333565" y="8661"/>
                  </a:lnTo>
                  <a:lnTo>
                    <a:pt x="298488" y="32308"/>
                  </a:lnTo>
                  <a:lnTo>
                    <a:pt x="274853" y="67386"/>
                  </a:lnTo>
                  <a:lnTo>
                    <a:pt x="266179" y="110324"/>
                  </a:lnTo>
                  <a:lnTo>
                    <a:pt x="266471" y="118376"/>
                  </a:lnTo>
                  <a:lnTo>
                    <a:pt x="281266" y="177749"/>
                  </a:lnTo>
                  <a:lnTo>
                    <a:pt x="301726" y="219811"/>
                  </a:lnTo>
                  <a:lnTo>
                    <a:pt x="335267" y="261632"/>
                  </a:lnTo>
                  <a:lnTo>
                    <a:pt x="385114" y="297141"/>
                  </a:lnTo>
                  <a:lnTo>
                    <a:pt x="392112" y="299364"/>
                  </a:lnTo>
                  <a:lnTo>
                    <a:pt x="399275" y="299250"/>
                  </a:lnTo>
                  <a:lnTo>
                    <a:pt x="409460" y="255346"/>
                  </a:lnTo>
                  <a:lnTo>
                    <a:pt x="404304" y="244119"/>
                  </a:lnTo>
                  <a:lnTo>
                    <a:pt x="400215" y="231698"/>
                  </a:lnTo>
                  <a:lnTo>
                    <a:pt x="397967" y="218567"/>
                  </a:lnTo>
                  <a:lnTo>
                    <a:pt x="433222" y="204965"/>
                  </a:lnTo>
                  <a:lnTo>
                    <a:pt x="461391" y="180797"/>
                  </a:lnTo>
                  <a:lnTo>
                    <a:pt x="480072" y="148437"/>
                  </a:lnTo>
                  <a:lnTo>
                    <a:pt x="486829" y="110324"/>
                  </a:lnTo>
                  <a:close/>
                </a:path>
              </a:pathLst>
            </a:custGeom>
            <a:solidFill>
              <a:srgbClr val="251B55"/>
            </a:solidFill>
          </p:spPr>
          <p:txBody>
            <a:bodyPr wrap="square" lIns="0" tIns="0" rIns="0" bIns="0" rtlCol="0"/>
            <a:lstStyle/>
            <a:p>
              <a:endParaRPr lang="pt-PT" dirty="0"/>
            </a:p>
          </p:txBody>
        </p:sp>
        <p:sp>
          <p:nvSpPr>
            <p:cNvPr id="10" name="object 17">
              <a:extLst>
                <a:ext uri="{FF2B5EF4-FFF2-40B4-BE49-F238E27FC236}">
                  <a16:creationId xmlns:a16="http://schemas.microsoft.com/office/drawing/2014/main" id="{33DDD715-BE25-D819-9204-6031D1B73955}"/>
                </a:ext>
              </a:extLst>
            </p:cNvPr>
            <p:cNvSpPr>
              <a:spLocks noChangeAspect="1"/>
            </p:cNvSpPr>
            <p:nvPr/>
          </p:nvSpPr>
          <p:spPr>
            <a:xfrm>
              <a:off x="16148050" y="5751986"/>
              <a:ext cx="1080119" cy="664689"/>
            </a:xfrm>
            <a:custGeom>
              <a:avLst/>
              <a:gdLst/>
              <a:ahLst/>
              <a:cxnLst/>
              <a:rect l="l" t="t" r="r" b="b"/>
              <a:pathLst>
                <a:path w="487045" h="299720">
                  <a:moveTo>
                    <a:pt x="220649" y="110337"/>
                  </a:moveTo>
                  <a:lnTo>
                    <a:pt x="211988" y="67398"/>
                  </a:lnTo>
                  <a:lnTo>
                    <a:pt x="188341" y="32321"/>
                  </a:lnTo>
                  <a:lnTo>
                    <a:pt x="153263" y="8674"/>
                  </a:lnTo>
                  <a:lnTo>
                    <a:pt x="110324" y="0"/>
                  </a:lnTo>
                  <a:lnTo>
                    <a:pt x="67373" y="8674"/>
                  </a:lnTo>
                  <a:lnTo>
                    <a:pt x="32308" y="32321"/>
                  </a:lnTo>
                  <a:lnTo>
                    <a:pt x="8674" y="67398"/>
                  </a:lnTo>
                  <a:lnTo>
                    <a:pt x="0" y="110337"/>
                  </a:lnTo>
                  <a:lnTo>
                    <a:pt x="6769" y="148450"/>
                  </a:lnTo>
                  <a:lnTo>
                    <a:pt x="25438" y="180797"/>
                  </a:lnTo>
                  <a:lnTo>
                    <a:pt x="53619" y="204978"/>
                  </a:lnTo>
                  <a:lnTo>
                    <a:pt x="88861" y="218579"/>
                  </a:lnTo>
                  <a:lnTo>
                    <a:pt x="86626" y="231711"/>
                  </a:lnTo>
                  <a:lnTo>
                    <a:pt x="82524" y="244119"/>
                  </a:lnTo>
                  <a:lnTo>
                    <a:pt x="77368" y="255358"/>
                  </a:lnTo>
                  <a:lnTo>
                    <a:pt x="71970" y="264934"/>
                  </a:lnTo>
                  <a:lnTo>
                    <a:pt x="69164" y="271881"/>
                  </a:lnTo>
                  <a:lnTo>
                    <a:pt x="94729" y="299377"/>
                  </a:lnTo>
                  <a:lnTo>
                    <a:pt x="101714" y="297141"/>
                  </a:lnTo>
                  <a:lnTo>
                    <a:pt x="151561" y="261645"/>
                  </a:lnTo>
                  <a:lnTo>
                    <a:pt x="185102" y="219824"/>
                  </a:lnTo>
                  <a:lnTo>
                    <a:pt x="205562" y="177761"/>
                  </a:lnTo>
                  <a:lnTo>
                    <a:pt x="218084" y="133997"/>
                  </a:lnTo>
                  <a:lnTo>
                    <a:pt x="220357" y="118389"/>
                  </a:lnTo>
                  <a:lnTo>
                    <a:pt x="220649" y="110337"/>
                  </a:lnTo>
                  <a:close/>
                </a:path>
                <a:path w="487045" h="299720">
                  <a:moveTo>
                    <a:pt x="486829" y="111239"/>
                  </a:moveTo>
                  <a:lnTo>
                    <a:pt x="478510" y="68224"/>
                  </a:lnTo>
                  <a:lnTo>
                    <a:pt x="455155" y="32969"/>
                  </a:lnTo>
                  <a:lnTo>
                    <a:pt x="420281" y="9029"/>
                  </a:lnTo>
                  <a:lnTo>
                    <a:pt x="377418" y="12"/>
                  </a:lnTo>
                  <a:lnTo>
                    <a:pt x="334403" y="8331"/>
                  </a:lnTo>
                  <a:lnTo>
                    <a:pt x="299135" y="31686"/>
                  </a:lnTo>
                  <a:lnTo>
                    <a:pt x="275209" y="66560"/>
                  </a:lnTo>
                  <a:lnTo>
                    <a:pt x="266179" y="109435"/>
                  </a:lnTo>
                  <a:lnTo>
                    <a:pt x="272630" y="147599"/>
                  </a:lnTo>
                  <a:lnTo>
                    <a:pt x="291045" y="180098"/>
                  </a:lnTo>
                  <a:lnTo>
                    <a:pt x="319024" y="204508"/>
                  </a:lnTo>
                  <a:lnTo>
                    <a:pt x="354164" y="218376"/>
                  </a:lnTo>
                  <a:lnTo>
                    <a:pt x="351815" y="231508"/>
                  </a:lnTo>
                  <a:lnTo>
                    <a:pt x="347611" y="243890"/>
                  </a:lnTo>
                  <a:lnTo>
                    <a:pt x="342366" y="255092"/>
                  </a:lnTo>
                  <a:lnTo>
                    <a:pt x="336880" y="264617"/>
                  </a:lnTo>
                  <a:lnTo>
                    <a:pt x="334010" y="271538"/>
                  </a:lnTo>
                  <a:lnTo>
                    <a:pt x="359359" y="299237"/>
                  </a:lnTo>
                  <a:lnTo>
                    <a:pt x="366369" y="297065"/>
                  </a:lnTo>
                  <a:lnTo>
                    <a:pt x="416509" y="261975"/>
                  </a:lnTo>
                  <a:lnTo>
                    <a:pt x="450392" y="220446"/>
                  </a:lnTo>
                  <a:lnTo>
                    <a:pt x="471182" y="178549"/>
                  </a:lnTo>
                  <a:lnTo>
                    <a:pt x="484073" y="134886"/>
                  </a:lnTo>
                  <a:lnTo>
                    <a:pt x="486473" y="119291"/>
                  </a:lnTo>
                  <a:lnTo>
                    <a:pt x="486829" y="111239"/>
                  </a:lnTo>
                  <a:close/>
                </a:path>
              </a:pathLst>
            </a:custGeom>
            <a:solidFill>
              <a:srgbClr val="673C95"/>
            </a:solidFill>
          </p:spPr>
          <p:txBody>
            <a:bodyPr wrap="square" lIns="0" tIns="0" rIns="0" bIns="0" rtlCol="0"/>
            <a:lstStyle/>
            <a:p>
              <a:endParaRPr lang="pt-PT" dirty="0"/>
            </a:p>
          </p:txBody>
        </p:sp>
      </p:grpSp>
    </p:spTree>
    <p:extLst>
      <p:ext uri="{BB962C8B-B14F-4D97-AF65-F5344CB8AC3E}">
        <p14:creationId xmlns:p14="http://schemas.microsoft.com/office/powerpoint/2010/main" val="41195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565E2-3EE2-9551-9585-5F7BF6918602}"/>
              </a:ext>
            </a:extLst>
          </p:cNvPr>
          <p:cNvSpPr>
            <a:spLocks noGrp="1"/>
          </p:cNvSpPr>
          <p:nvPr>
            <p:ph type="title"/>
          </p:nvPr>
        </p:nvSpPr>
        <p:spPr/>
        <p:txBody>
          <a:bodyPr/>
          <a:lstStyle/>
          <a:p>
            <a:r>
              <a:rPr lang="pt-PT" dirty="0"/>
              <a:t>2.1 Definição de dinheiro</a:t>
            </a:r>
          </a:p>
        </p:txBody>
      </p:sp>
      <p:sp>
        <p:nvSpPr>
          <p:cNvPr id="3" name="Content Placeholder 2">
            <a:extLst>
              <a:ext uri="{FF2B5EF4-FFF2-40B4-BE49-F238E27FC236}">
                <a16:creationId xmlns:a16="http://schemas.microsoft.com/office/drawing/2014/main" id="{5F8A3333-C0A9-9346-07FA-D2364EC671CD}"/>
              </a:ext>
            </a:extLst>
          </p:cNvPr>
          <p:cNvSpPr>
            <a:spLocks noGrp="1"/>
          </p:cNvSpPr>
          <p:nvPr>
            <p:ph idx="1"/>
          </p:nvPr>
        </p:nvSpPr>
        <p:spPr/>
        <p:txBody>
          <a:bodyPr>
            <a:normAutofit/>
          </a:bodyPr>
          <a:lstStyle/>
          <a:p>
            <a:pPr marL="592138" indent="-592138">
              <a:spcAft>
                <a:spcPts val="1200"/>
              </a:spcAft>
              <a:buSzPct val="125000"/>
              <a:buBlip>
                <a:blip r:embed="rId3"/>
              </a:buBlip>
            </a:pPr>
            <a:r>
              <a:rPr lang="pt-PT" dirty="0"/>
              <a:t>O dinheiro permite-nos fazer transações sem ter de recorrer a trocas diretas e sem ter de encontrar alguém que procura exatamente o que temos para oferecer. </a:t>
            </a:r>
          </a:p>
          <a:p>
            <a:pPr marL="592138" indent="-592138">
              <a:spcAft>
                <a:spcPts val="1200"/>
              </a:spcAft>
              <a:buSzPct val="125000"/>
              <a:buBlip>
                <a:blip r:embed="rId3"/>
              </a:buBlip>
            </a:pPr>
            <a:r>
              <a:rPr lang="pt-PT" dirty="0"/>
              <a:t>É uma ferramenta que nos permite trocar uma mercadoria por outra.</a:t>
            </a:r>
          </a:p>
          <a:p>
            <a:endParaRPr lang="pt-PT" dirty="0"/>
          </a:p>
        </p:txBody>
      </p:sp>
      <p:sp>
        <p:nvSpPr>
          <p:cNvPr id="5" name="Rounded Rectangle 4">
            <a:extLst>
              <a:ext uri="{FF2B5EF4-FFF2-40B4-BE49-F238E27FC236}">
                <a16:creationId xmlns:a16="http://schemas.microsoft.com/office/drawing/2014/main" id="{E571F96C-BFC5-BCA3-A5DE-9FEF752279C0}"/>
              </a:ext>
            </a:extLst>
          </p:cNvPr>
          <p:cNvSpPr/>
          <p:nvPr/>
        </p:nvSpPr>
        <p:spPr>
          <a:xfrm>
            <a:off x="1376362" y="5893605"/>
            <a:ext cx="6688138" cy="4104470"/>
          </a:xfrm>
          <a:prstGeom prst="roundRect">
            <a:avLst/>
          </a:prstGeom>
          <a:gradFill flip="none" rotWithShape="1">
            <a:gsLst>
              <a:gs pos="7000">
                <a:srgbClr val="161346"/>
              </a:gs>
              <a:gs pos="69000">
                <a:srgbClr val="392569"/>
              </a:gs>
              <a:gs pos="99000">
                <a:srgbClr val="653B93"/>
              </a:gs>
            </a:gsLst>
            <a:lin ang="10800000" scaled="1"/>
            <a:tileRect/>
          </a:gradFill>
          <a:ln w="12700">
            <a:solidFill>
              <a:srgbClr val="613990"/>
            </a:solidFill>
          </a:ln>
        </p:spPr>
        <p:style>
          <a:lnRef idx="2">
            <a:schemeClr val="accent1">
              <a:shade val="15000"/>
            </a:schemeClr>
          </a:lnRef>
          <a:fillRef idx="1">
            <a:schemeClr val="accent1"/>
          </a:fillRef>
          <a:effectRef idx="0">
            <a:schemeClr val="accent1"/>
          </a:effectRef>
          <a:fontRef idx="minor">
            <a:schemeClr val="lt1"/>
          </a:fontRef>
        </p:style>
        <p:txBody>
          <a:bodyPr lIns="503998" rIns="503998" rtlCol="0" anchor="ctr"/>
          <a:lstStyle/>
          <a:p>
            <a:pPr algn="ctr">
              <a:lnSpc>
                <a:spcPct val="114000"/>
              </a:lnSpc>
            </a:pPr>
            <a:r>
              <a:rPr lang="pt-PT" sz="3200" b="1" kern="1200" dirty="0">
                <a:solidFill>
                  <a:srgbClr val="FBB040"/>
                </a:solidFill>
                <a:latin typeface="Open Sans" panose="020B0606030504020204" pitchFamily="34" charset="0"/>
                <a:ea typeface="Open Sans" panose="020B0606030504020204" pitchFamily="34" charset="0"/>
                <a:cs typeface="Open Sans" panose="020B0606030504020204" pitchFamily="34" charset="0"/>
              </a:rPr>
              <a:t>Transação</a:t>
            </a:r>
            <a:r>
              <a:rPr lang="pt-PT" sz="3200" kern="1200" dirty="0">
                <a:solidFill>
                  <a:srgbClr val="FBB040"/>
                </a:solidFill>
                <a:latin typeface="Open Sans" panose="020B0606030504020204" pitchFamily="34" charset="0"/>
                <a:ea typeface="Open Sans" panose="020B0606030504020204" pitchFamily="34" charset="0"/>
                <a:cs typeface="Open Sans" panose="020B0606030504020204" pitchFamily="34" charset="0"/>
              </a:rPr>
              <a:t> </a:t>
            </a:r>
            <a:r>
              <a:rPr lang="pt-PT" sz="3200"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é uma troca ou transferência de bens e serviços entre duas ou mais partes.</a:t>
            </a:r>
          </a:p>
        </p:txBody>
      </p:sp>
      <p:grpSp>
        <p:nvGrpSpPr>
          <p:cNvPr id="35" name="Group 34">
            <a:extLst>
              <a:ext uri="{FF2B5EF4-FFF2-40B4-BE49-F238E27FC236}">
                <a16:creationId xmlns:a16="http://schemas.microsoft.com/office/drawing/2014/main" id="{05ED568B-05A2-F25E-757A-1C328437032A}"/>
              </a:ext>
            </a:extLst>
          </p:cNvPr>
          <p:cNvGrpSpPr/>
          <p:nvPr/>
        </p:nvGrpSpPr>
        <p:grpSpPr>
          <a:xfrm>
            <a:off x="9055100" y="5893605"/>
            <a:ext cx="9672638" cy="4104470"/>
            <a:chOff x="9055100" y="5886698"/>
            <a:chExt cx="9672638" cy="4104470"/>
          </a:xfrm>
        </p:grpSpPr>
        <p:sp>
          <p:nvSpPr>
            <p:cNvPr id="24" name="Rounded Rectangle 23">
              <a:extLst>
                <a:ext uri="{FF2B5EF4-FFF2-40B4-BE49-F238E27FC236}">
                  <a16:creationId xmlns:a16="http://schemas.microsoft.com/office/drawing/2014/main" id="{2041EBCC-1350-C51D-6CCB-8E6C89981C0A}"/>
                </a:ext>
              </a:extLst>
            </p:cNvPr>
            <p:cNvSpPr/>
            <p:nvPr/>
          </p:nvSpPr>
          <p:spPr>
            <a:xfrm>
              <a:off x="9055100" y="5886698"/>
              <a:ext cx="9672638" cy="4104470"/>
            </a:xfrm>
            <a:prstGeom prst="roundRect">
              <a:avLst/>
            </a:prstGeom>
            <a:gradFill flip="none" rotWithShape="1">
              <a:gsLst>
                <a:gs pos="64000">
                  <a:srgbClr val="E4E0FD"/>
                </a:gs>
                <a:gs pos="22000">
                  <a:srgbClr val="F1EEFE"/>
                </a:gs>
                <a:gs pos="0">
                  <a:srgbClr val="FEFEFF"/>
                </a:gs>
              </a:gsLst>
              <a:lin ang="16200000" scaled="1"/>
              <a:tileRect/>
            </a:gradFill>
            <a:ln w="12700">
              <a:solidFill>
                <a:srgbClr val="613990"/>
              </a:solidFill>
            </a:ln>
          </p:spPr>
          <p:style>
            <a:lnRef idx="2">
              <a:schemeClr val="accent1">
                <a:shade val="15000"/>
              </a:schemeClr>
            </a:lnRef>
            <a:fillRef idx="1">
              <a:schemeClr val="accent1"/>
            </a:fillRef>
            <a:effectRef idx="0">
              <a:schemeClr val="accent1"/>
            </a:effectRef>
            <a:fontRef idx="minor">
              <a:schemeClr val="lt1"/>
            </a:fontRef>
          </p:style>
          <p:txBody>
            <a:bodyPr lIns="540000" rIns="540000" rtlCol="0" anchor="ctr"/>
            <a:lstStyle/>
            <a:p>
              <a:pPr algn="ctr"/>
              <a:endParaRPr lang="pt-PT" sz="3200" b="1" kern="1200" dirty="0">
                <a:solidFill>
                  <a:srgbClr val="FBB040"/>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1" name="object 59">
              <a:extLst>
                <a:ext uri="{FF2B5EF4-FFF2-40B4-BE49-F238E27FC236}">
                  <a16:creationId xmlns:a16="http://schemas.microsoft.com/office/drawing/2014/main" id="{069B3B69-B945-C036-7A63-0AC1EA5A2746}"/>
                </a:ext>
              </a:extLst>
            </p:cNvPr>
            <p:cNvPicPr>
              <a:picLocks noChangeAspect="1"/>
            </p:cNvPicPr>
            <p:nvPr/>
          </p:nvPicPr>
          <p:blipFill>
            <a:blip r:embed="rId4" cstate="print"/>
            <a:stretch>
              <a:fillRect/>
            </a:stretch>
          </p:blipFill>
          <p:spPr>
            <a:xfrm>
              <a:off x="9683684" y="6388754"/>
              <a:ext cx="3187766" cy="3100357"/>
            </a:xfrm>
            <a:prstGeom prst="rect">
              <a:avLst/>
            </a:prstGeom>
            <a:effectLst>
              <a:innerShdw blurRad="127000">
                <a:prstClr val="black">
                  <a:alpha val="10000"/>
                </a:prstClr>
              </a:innerShdw>
            </a:effectLst>
          </p:spPr>
        </p:pic>
        <p:sp>
          <p:nvSpPr>
            <p:cNvPr id="22" name="TextBox 21">
              <a:extLst>
                <a:ext uri="{FF2B5EF4-FFF2-40B4-BE49-F238E27FC236}">
                  <a16:creationId xmlns:a16="http://schemas.microsoft.com/office/drawing/2014/main" id="{2BFC40BA-AAC5-7968-7395-6D0DCA83BD2B}"/>
                </a:ext>
              </a:extLst>
            </p:cNvPr>
            <p:cNvSpPr txBox="1"/>
            <p:nvPr/>
          </p:nvSpPr>
          <p:spPr>
            <a:xfrm>
              <a:off x="13396450" y="6264275"/>
              <a:ext cx="4428000" cy="968400"/>
            </a:xfrm>
            <a:prstGeom prst="rect">
              <a:avLst/>
            </a:prstGeom>
            <a:noFill/>
          </p:spPr>
          <p:txBody>
            <a:bodyPr wrap="square" rtlCol="0">
              <a:spAutoFit/>
            </a:bodyPr>
            <a:lstStyle/>
            <a:p>
              <a:pPr algn="just">
                <a:lnSpc>
                  <a:spcPct val="150000"/>
                </a:lnSpc>
              </a:pPr>
              <a:r>
                <a:rPr lang="pt-PT" sz="2000" spc="-10" dirty="0">
                  <a:solidFill>
                    <a:srgbClr val="613990"/>
                  </a:solidFill>
                  <a:latin typeface="Open Sans"/>
                  <a:cs typeface="Open Sans"/>
                </a:rPr>
                <a:t>Sem dinheiro, quão fácil ou possível seria esta transação?</a:t>
              </a:r>
            </a:p>
          </p:txBody>
        </p:sp>
        <p:sp>
          <p:nvSpPr>
            <p:cNvPr id="32" name="TextBox 31">
              <a:extLst>
                <a:ext uri="{FF2B5EF4-FFF2-40B4-BE49-F238E27FC236}">
                  <a16:creationId xmlns:a16="http://schemas.microsoft.com/office/drawing/2014/main" id="{9080D980-3DA5-4339-F0FD-BF0F38515F12}"/>
                </a:ext>
              </a:extLst>
            </p:cNvPr>
            <p:cNvSpPr txBox="1"/>
            <p:nvPr/>
          </p:nvSpPr>
          <p:spPr>
            <a:xfrm>
              <a:off x="13396450" y="7401650"/>
              <a:ext cx="4428000" cy="925190"/>
            </a:xfrm>
            <a:prstGeom prst="rect">
              <a:avLst/>
            </a:prstGeom>
            <a:noFill/>
          </p:spPr>
          <p:txBody>
            <a:bodyPr wrap="square">
              <a:spAutoFit/>
            </a:bodyPr>
            <a:lstStyle/>
            <a:p>
              <a:pPr algn="just">
                <a:lnSpc>
                  <a:spcPct val="150000"/>
                </a:lnSpc>
              </a:pPr>
              <a:r>
                <a:rPr lang="pt-PT" sz="1800" dirty="0">
                  <a:solidFill>
                    <a:srgbClr val="613990"/>
                  </a:solidFill>
                  <a:latin typeface="Open Sans"/>
                  <a:cs typeface="Open Sans"/>
                </a:rPr>
                <a:t>Trocarias uma vaca por 1 </a:t>
              </a:r>
              <a:r>
                <a:rPr lang="pt-PT" sz="2000" spc="-10" dirty="0">
                  <a:solidFill>
                    <a:srgbClr val="613990"/>
                  </a:solidFill>
                  <a:latin typeface="Open Sans"/>
                  <a:cs typeface="Open Sans"/>
                </a:rPr>
                <a:t>milhão</a:t>
              </a:r>
              <a:r>
                <a:rPr lang="pt-PT" sz="1800" dirty="0">
                  <a:solidFill>
                    <a:srgbClr val="613990"/>
                  </a:solidFill>
                  <a:latin typeface="Open Sans"/>
                  <a:cs typeface="Open Sans"/>
                </a:rPr>
                <a:t> de morangos?</a:t>
              </a:r>
            </a:p>
          </p:txBody>
        </p:sp>
        <p:sp>
          <p:nvSpPr>
            <p:cNvPr id="34" name="TextBox 33">
              <a:extLst>
                <a:ext uri="{FF2B5EF4-FFF2-40B4-BE49-F238E27FC236}">
                  <a16:creationId xmlns:a16="http://schemas.microsoft.com/office/drawing/2014/main" id="{9212A95B-6C75-443A-91D2-B392314C87AE}"/>
                </a:ext>
              </a:extLst>
            </p:cNvPr>
            <p:cNvSpPr txBox="1"/>
            <p:nvPr/>
          </p:nvSpPr>
          <p:spPr>
            <a:xfrm>
              <a:off x="13396450" y="8495814"/>
              <a:ext cx="4428000" cy="966418"/>
            </a:xfrm>
            <a:prstGeom prst="rect">
              <a:avLst/>
            </a:prstGeom>
            <a:noFill/>
          </p:spPr>
          <p:txBody>
            <a:bodyPr wrap="square" rtlCol="0">
              <a:spAutoFit/>
            </a:bodyPr>
            <a:lstStyle>
              <a:defPPr>
                <a:defRPr kern="0"/>
              </a:defPPr>
              <a:lvl1pPr algn="ctr">
                <a:lnSpc>
                  <a:spcPct val="150000"/>
                </a:lnSpc>
                <a:defRPr sz="2000" spc="-10">
                  <a:solidFill>
                    <a:srgbClr val="613990"/>
                  </a:solidFill>
                  <a:latin typeface="Open Sans"/>
                  <a:cs typeface="Open Sans"/>
                </a:defRPr>
              </a:lvl1pPr>
            </a:lstStyle>
            <a:p>
              <a:pPr algn="just"/>
              <a:r>
                <a:rPr lang="pt-PT" dirty="0"/>
                <a:t>Ou seriam 600 mil morangos? E se fossem 50 mil?</a:t>
              </a:r>
            </a:p>
          </p:txBody>
        </p:sp>
      </p:grpSp>
    </p:spTree>
    <p:extLst>
      <p:ext uri="{BB962C8B-B14F-4D97-AF65-F5344CB8AC3E}">
        <p14:creationId xmlns:p14="http://schemas.microsoft.com/office/powerpoint/2010/main" val="299432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E349D-3300-49BC-258B-803C57F94AAF}"/>
              </a:ext>
            </a:extLst>
          </p:cNvPr>
          <p:cNvSpPr>
            <a:spLocks noGrp="1"/>
          </p:cNvSpPr>
          <p:nvPr>
            <p:ph type="title"/>
          </p:nvPr>
        </p:nvSpPr>
        <p:spPr/>
        <p:txBody>
          <a:bodyPr/>
          <a:lstStyle/>
          <a:p>
            <a:r>
              <a:rPr lang="pt-PT" dirty="0"/>
              <a:t>2.2 Funções do dinheiro</a:t>
            </a:r>
          </a:p>
        </p:txBody>
      </p:sp>
      <p:sp>
        <p:nvSpPr>
          <p:cNvPr id="10" name="Content Placeholder 5">
            <a:extLst>
              <a:ext uri="{FF2B5EF4-FFF2-40B4-BE49-F238E27FC236}">
                <a16:creationId xmlns:a16="http://schemas.microsoft.com/office/drawing/2014/main" id="{7DE44D0E-EC87-8003-6A85-61C40B4073AF}"/>
              </a:ext>
            </a:extLst>
          </p:cNvPr>
          <p:cNvSpPr txBox="1">
            <a:spLocks/>
          </p:cNvSpPr>
          <p:nvPr/>
        </p:nvSpPr>
        <p:spPr>
          <a:xfrm>
            <a:off x="1384300" y="2237964"/>
            <a:ext cx="5580000" cy="8469723"/>
          </a:xfrm>
          <a:prstGeom prst="roundRect">
            <a:avLst>
              <a:gd name="adj" fmla="val 4832"/>
            </a:avLst>
          </a:prstGeom>
          <a:solidFill>
            <a:schemeClr val="bg1"/>
          </a:solidFill>
          <a:effectLst>
            <a:innerShdw blurRad="127000">
              <a:prstClr val="black">
                <a:alpha val="5000"/>
              </a:prstClr>
            </a:innerShdw>
          </a:effectLst>
        </p:spPr>
        <p:txBody>
          <a:bodyPr vert="horz" wrap="square" lIns="144000" tIns="251999" rIns="108000" bIns="251999"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32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1pPr>
            <a:lvl2pPr marL="12700" marR="0" indent="0" algn="l" defTabSz="914400" rtl="0" eaLnBrk="1" fontAlgn="auto" latinLnBrk="0" hangingPunct="1">
              <a:lnSpc>
                <a:spcPct val="100000"/>
              </a:lnSpc>
              <a:spcBef>
                <a:spcPts val="1075"/>
              </a:spcBef>
              <a:spcAft>
                <a:spcPts val="0"/>
              </a:spcAft>
              <a:buClrTx/>
              <a:buSzTx/>
              <a:buFontTx/>
              <a:buNone/>
              <a:tabLst>
                <a:tab pos="506730" algn="l"/>
              </a:tabLst>
              <a:defRPr lang="en-PT" sz="2800" kern="1200" spc="-10">
                <a:solidFill>
                  <a:srgbClr val="58595B"/>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b="1" dirty="0">
                <a:solidFill>
                  <a:srgbClr val="251B55"/>
                </a:solidFill>
              </a:rPr>
              <a:t>Reserva de valor</a:t>
            </a:r>
            <a:br>
              <a:rPr lang="pt-PT" b="1" dirty="0">
                <a:solidFill>
                  <a:srgbClr val="251B55"/>
                </a:solidFill>
              </a:rPr>
            </a:br>
            <a:br>
              <a:rPr lang="pt-PT" b="1" dirty="0">
                <a:solidFill>
                  <a:srgbClr val="251B55"/>
                </a:solidFill>
              </a:rPr>
            </a:br>
            <a:r>
              <a:rPr lang="pt-PT" dirty="0"/>
              <a:t>Ao manter o seu valor ao longo do tempo, o  dinheiro é útil como forma de poupar e investir o valor do trabalho humano. Isto permite o planeamento do futuro.</a:t>
            </a:r>
          </a:p>
        </p:txBody>
      </p:sp>
      <p:sp>
        <p:nvSpPr>
          <p:cNvPr id="16" name="Content Placeholder 5">
            <a:extLst>
              <a:ext uri="{FF2B5EF4-FFF2-40B4-BE49-F238E27FC236}">
                <a16:creationId xmlns:a16="http://schemas.microsoft.com/office/drawing/2014/main" id="{EAB0EA07-9BF7-E623-BF0F-258CBF159945}"/>
              </a:ext>
            </a:extLst>
          </p:cNvPr>
          <p:cNvSpPr txBox="1">
            <a:spLocks/>
          </p:cNvSpPr>
          <p:nvPr/>
        </p:nvSpPr>
        <p:spPr>
          <a:xfrm>
            <a:off x="13139799" y="2237964"/>
            <a:ext cx="5580000" cy="8469723"/>
          </a:xfrm>
          <a:prstGeom prst="roundRect">
            <a:avLst>
              <a:gd name="adj" fmla="val 4832"/>
            </a:avLst>
          </a:prstGeom>
          <a:solidFill>
            <a:schemeClr val="bg1"/>
          </a:solidFill>
          <a:effectLst>
            <a:innerShdw blurRad="127000">
              <a:prstClr val="black">
                <a:alpha val="5000"/>
              </a:prstClr>
            </a:innerShdw>
          </a:effectLst>
        </p:spPr>
        <p:txBody>
          <a:bodyPr vert="horz" wrap="square" lIns="144000" tIns="251999" rIns="108000" bIns="251999"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32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1pPr>
            <a:lvl2pPr marL="12700" marR="0" indent="0" algn="l" defTabSz="914400" rtl="0" eaLnBrk="1" fontAlgn="auto" latinLnBrk="0" hangingPunct="1">
              <a:lnSpc>
                <a:spcPct val="100000"/>
              </a:lnSpc>
              <a:spcBef>
                <a:spcPts val="1075"/>
              </a:spcBef>
              <a:spcAft>
                <a:spcPts val="0"/>
              </a:spcAft>
              <a:buClrTx/>
              <a:buSzTx/>
              <a:buFontTx/>
              <a:buNone/>
              <a:tabLst>
                <a:tab pos="506730" algn="l"/>
              </a:tabLst>
              <a:defRPr lang="en-PT" sz="2800" kern="1200" spc="-10">
                <a:solidFill>
                  <a:srgbClr val="58595B"/>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b="1" dirty="0">
                <a:solidFill>
                  <a:srgbClr val="251B55"/>
                </a:solidFill>
              </a:rPr>
              <a:t>Unidade de conta</a:t>
            </a:r>
            <a:br>
              <a:rPr lang="pt-PT" dirty="0"/>
            </a:br>
            <a:br>
              <a:rPr lang="pt-PT" dirty="0"/>
            </a:br>
            <a:r>
              <a:rPr lang="pt-PT" dirty="0"/>
              <a:t>O dinheiro representa um padrão universal de valor, que nos permite expressar e comparar o preço de diferentes bens e serviços. </a:t>
            </a:r>
          </a:p>
        </p:txBody>
      </p:sp>
      <p:sp>
        <p:nvSpPr>
          <p:cNvPr id="20" name="Content Placeholder 5">
            <a:extLst>
              <a:ext uri="{FF2B5EF4-FFF2-40B4-BE49-F238E27FC236}">
                <a16:creationId xmlns:a16="http://schemas.microsoft.com/office/drawing/2014/main" id="{5ADAEE1A-DCDC-D0EE-405C-71D34E5BA416}"/>
              </a:ext>
            </a:extLst>
          </p:cNvPr>
          <p:cNvSpPr txBox="1">
            <a:spLocks/>
          </p:cNvSpPr>
          <p:nvPr/>
        </p:nvSpPr>
        <p:spPr>
          <a:xfrm>
            <a:off x="7255699" y="2237964"/>
            <a:ext cx="5580000" cy="8469723"/>
          </a:xfrm>
          <a:prstGeom prst="roundRect">
            <a:avLst>
              <a:gd name="adj" fmla="val 4832"/>
            </a:avLst>
          </a:prstGeom>
          <a:solidFill>
            <a:schemeClr val="bg1"/>
          </a:solidFill>
          <a:effectLst>
            <a:innerShdw blurRad="127000">
              <a:prstClr val="black">
                <a:alpha val="5000"/>
              </a:prstClr>
            </a:innerShdw>
          </a:effectLst>
        </p:spPr>
        <p:txBody>
          <a:bodyPr vert="horz" wrap="square" lIns="144000" tIns="251999" rIns="108000" bIns="251999"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32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1pPr>
            <a:lvl2pPr marL="12700" marR="0" indent="0" algn="l" defTabSz="914400" rtl="0" eaLnBrk="1" fontAlgn="auto" latinLnBrk="0" hangingPunct="1">
              <a:lnSpc>
                <a:spcPct val="100000"/>
              </a:lnSpc>
              <a:spcBef>
                <a:spcPts val="1075"/>
              </a:spcBef>
              <a:spcAft>
                <a:spcPts val="0"/>
              </a:spcAft>
              <a:buClrTx/>
              <a:buSzTx/>
              <a:buFontTx/>
              <a:buNone/>
              <a:tabLst>
                <a:tab pos="506730" algn="l"/>
              </a:tabLst>
              <a:defRPr lang="en-PT" sz="2800" kern="1200" spc="-10">
                <a:solidFill>
                  <a:srgbClr val="58595B"/>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b="1" dirty="0">
                <a:solidFill>
                  <a:srgbClr val="251B55"/>
                </a:solidFill>
              </a:rPr>
              <a:t>Meio de troca</a:t>
            </a:r>
            <a:br>
              <a:rPr lang="pt-PT" b="1" dirty="0">
                <a:solidFill>
                  <a:srgbClr val="251B55"/>
                </a:solidFill>
              </a:rPr>
            </a:br>
            <a:br>
              <a:rPr lang="pt-PT" b="1" dirty="0">
                <a:solidFill>
                  <a:srgbClr val="251B55"/>
                </a:solidFill>
              </a:rPr>
            </a:br>
            <a:r>
              <a:rPr lang="pt-PT" dirty="0"/>
              <a:t>Não precisas de encontrar alguém que queira exatamente o que tens para oferecer. Podes usar o dinheiro para comprar e vender o que quiseres.</a:t>
            </a:r>
          </a:p>
        </p:txBody>
      </p:sp>
      <p:grpSp>
        <p:nvGrpSpPr>
          <p:cNvPr id="29" name="Group 28">
            <a:extLst>
              <a:ext uri="{FF2B5EF4-FFF2-40B4-BE49-F238E27FC236}">
                <a16:creationId xmlns:a16="http://schemas.microsoft.com/office/drawing/2014/main" id="{75BABEA9-B517-A3B8-19B1-0E4F28D6C0D0}"/>
              </a:ext>
            </a:extLst>
          </p:cNvPr>
          <p:cNvGrpSpPr>
            <a:grpSpLocks noChangeAspect="1"/>
          </p:cNvGrpSpPr>
          <p:nvPr/>
        </p:nvGrpSpPr>
        <p:grpSpPr>
          <a:xfrm>
            <a:off x="15538450" y="8474075"/>
            <a:ext cx="2888899" cy="1928731"/>
            <a:chOff x="15386159" y="8221744"/>
            <a:chExt cx="3301561" cy="2204239"/>
          </a:xfrm>
        </p:grpSpPr>
        <p:grpSp>
          <p:nvGrpSpPr>
            <p:cNvPr id="21" name="object 64">
              <a:extLst>
                <a:ext uri="{FF2B5EF4-FFF2-40B4-BE49-F238E27FC236}">
                  <a16:creationId xmlns:a16="http://schemas.microsoft.com/office/drawing/2014/main" id="{9927040E-A027-BDD0-4CC5-9C3EE2379304}"/>
                </a:ext>
              </a:extLst>
            </p:cNvPr>
            <p:cNvGrpSpPr/>
            <p:nvPr/>
          </p:nvGrpSpPr>
          <p:grpSpPr>
            <a:xfrm>
              <a:off x="15386159" y="8245475"/>
              <a:ext cx="1868024" cy="1940845"/>
              <a:chOff x="15617454" y="4869705"/>
              <a:chExt cx="1868024" cy="1940845"/>
            </a:xfrm>
          </p:grpSpPr>
          <p:pic>
            <p:nvPicPr>
              <p:cNvPr id="22" name="object 66">
                <a:extLst>
                  <a:ext uri="{FF2B5EF4-FFF2-40B4-BE49-F238E27FC236}">
                    <a16:creationId xmlns:a16="http://schemas.microsoft.com/office/drawing/2014/main" id="{2A5A4D11-1C08-3F69-E3C7-AAC21209326D}"/>
                  </a:ext>
                </a:extLst>
              </p:cNvPr>
              <p:cNvPicPr/>
              <p:nvPr/>
            </p:nvPicPr>
            <p:blipFill>
              <a:blip r:embed="rId3" cstate="print"/>
              <a:stretch>
                <a:fillRect/>
              </a:stretch>
            </p:blipFill>
            <p:spPr>
              <a:xfrm>
                <a:off x="15617454" y="5367341"/>
                <a:ext cx="1868024" cy="1443209"/>
              </a:xfrm>
              <a:prstGeom prst="rect">
                <a:avLst/>
              </a:prstGeom>
            </p:spPr>
          </p:pic>
          <p:pic>
            <p:nvPicPr>
              <p:cNvPr id="23" name="object 67">
                <a:extLst>
                  <a:ext uri="{FF2B5EF4-FFF2-40B4-BE49-F238E27FC236}">
                    <a16:creationId xmlns:a16="http://schemas.microsoft.com/office/drawing/2014/main" id="{03D4978C-0580-07A2-A5BB-382CB25B0A8B}"/>
                  </a:ext>
                </a:extLst>
              </p:cNvPr>
              <p:cNvPicPr/>
              <p:nvPr/>
            </p:nvPicPr>
            <p:blipFill>
              <a:blip r:embed="rId4" cstate="print"/>
              <a:stretch>
                <a:fillRect/>
              </a:stretch>
            </p:blipFill>
            <p:spPr>
              <a:xfrm>
                <a:off x="15932760" y="4869705"/>
                <a:ext cx="1083600" cy="565200"/>
              </a:xfrm>
              <a:prstGeom prst="rect">
                <a:avLst/>
              </a:prstGeom>
            </p:spPr>
          </p:pic>
        </p:grpSp>
        <p:sp>
          <p:nvSpPr>
            <p:cNvPr id="24" name="object 68">
              <a:extLst>
                <a:ext uri="{FF2B5EF4-FFF2-40B4-BE49-F238E27FC236}">
                  <a16:creationId xmlns:a16="http://schemas.microsoft.com/office/drawing/2014/main" id="{80C64DAB-2A06-0E63-EA9F-50375E860D59}"/>
                </a:ext>
              </a:extLst>
            </p:cNvPr>
            <p:cNvSpPr txBox="1"/>
            <p:nvPr/>
          </p:nvSpPr>
          <p:spPr>
            <a:xfrm>
              <a:off x="15826262" y="8284086"/>
              <a:ext cx="839469" cy="336550"/>
            </a:xfrm>
            <a:prstGeom prst="rect">
              <a:avLst/>
            </a:prstGeom>
          </p:spPr>
          <p:txBody>
            <a:bodyPr vert="horz" wrap="square" lIns="0" tIns="11430" rIns="0" bIns="0" rtlCol="0">
              <a:spAutoFit/>
            </a:bodyPr>
            <a:lstStyle/>
            <a:p>
              <a:pPr marL="12700">
                <a:lnSpc>
                  <a:spcPct val="100000"/>
                </a:lnSpc>
                <a:spcBef>
                  <a:spcPts val="90"/>
                </a:spcBef>
              </a:pPr>
              <a:r>
                <a:rPr lang="pt-PT" sz="2050" b="1" spc="-10" dirty="0">
                  <a:solidFill>
                    <a:srgbClr val="FFFFFF"/>
                  </a:solidFill>
                  <a:latin typeface="Open Sans"/>
                  <a:cs typeface="Open Sans"/>
                </a:rPr>
                <a:t>29,00€</a:t>
              </a:r>
              <a:endParaRPr lang="pt-PT" sz="2050" dirty="0">
                <a:latin typeface="Open Sans"/>
                <a:cs typeface="Open Sans"/>
              </a:endParaRPr>
            </a:p>
          </p:txBody>
        </p:sp>
        <p:grpSp>
          <p:nvGrpSpPr>
            <p:cNvPr id="25" name="object 69">
              <a:extLst>
                <a:ext uri="{FF2B5EF4-FFF2-40B4-BE49-F238E27FC236}">
                  <a16:creationId xmlns:a16="http://schemas.microsoft.com/office/drawing/2014/main" id="{50138085-F231-2749-D726-6AA192B4DABF}"/>
                </a:ext>
              </a:extLst>
            </p:cNvPr>
            <p:cNvGrpSpPr/>
            <p:nvPr/>
          </p:nvGrpSpPr>
          <p:grpSpPr>
            <a:xfrm>
              <a:off x="16697960" y="8221744"/>
              <a:ext cx="1989760" cy="2204239"/>
              <a:chOff x="16929255" y="4845974"/>
              <a:chExt cx="1989760" cy="2204239"/>
            </a:xfrm>
          </p:grpSpPr>
          <p:pic>
            <p:nvPicPr>
              <p:cNvPr id="26" name="object 70">
                <a:extLst>
                  <a:ext uri="{FF2B5EF4-FFF2-40B4-BE49-F238E27FC236}">
                    <a16:creationId xmlns:a16="http://schemas.microsoft.com/office/drawing/2014/main" id="{285475D9-3DCB-3696-C174-07B9EF22CD68}"/>
                  </a:ext>
                </a:extLst>
              </p:cNvPr>
              <p:cNvPicPr/>
              <p:nvPr/>
            </p:nvPicPr>
            <p:blipFill>
              <a:blip r:embed="rId5" cstate="print"/>
              <a:stretch>
                <a:fillRect/>
              </a:stretch>
            </p:blipFill>
            <p:spPr>
              <a:xfrm>
                <a:off x="16929255" y="5410913"/>
                <a:ext cx="1989760" cy="1639300"/>
              </a:xfrm>
              <a:prstGeom prst="rect">
                <a:avLst/>
              </a:prstGeom>
            </p:spPr>
          </p:pic>
          <p:pic>
            <p:nvPicPr>
              <p:cNvPr id="27" name="object 71">
                <a:extLst>
                  <a:ext uri="{FF2B5EF4-FFF2-40B4-BE49-F238E27FC236}">
                    <a16:creationId xmlns:a16="http://schemas.microsoft.com/office/drawing/2014/main" id="{20630FA2-A45C-B242-DD7B-87381DFAC268}"/>
                  </a:ext>
                </a:extLst>
              </p:cNvPr>
              <p:cNvPicPr/>
              <p:nvPr/>
            </p:nvPicPr>
            <p:blipFill>
              <a:blip r:embed="rId6" cstate="print"/>
              <a:stretch>
                <a:fillRect/>
              </a:stretch>
            </p:blipFill>
            <p:spPr>
              <a:xfrm>
                <a:off x="17355983" y="4845974"/>
                <a:ext cx="1290337" cy="564939"/>
              </a:xfrm>
              <a:prstGeom prst="rect">
                <a:avLst/>
              </a:prstGeom>
            </p:spPr>
          </p:pic>
        </p:grpSp>
        <p:sp>
          <p:nvSpPr>
            <p:cNvPr id="28" name="object 72">
              <a:extLst>
                <a:ext uri="{FF2B5EF4-FFF2-40B4-BE49-F238E27FC236}">
                  <a16:creationId xmlns:a16="http://schemas.microsoft.com/office/drawing/2014/main" id="{69A1F2E3-84D0-013D-39EF-5E23C04CC67B}"/>
                </a:ext>
              </a:extLst>
            </p:cNvPr>
            <p:cNvSpPr txBox="1"/>
            <p:nvPr/>
          </p:nvSpPr>
          <p:spPr>
            <a:xfrm>
              <a:off x="17261787" y="8245475"/>
              <a:ext cx="987425" cy="336550"/>
            </a:xfrm>
            <a:prstGeom prst="rect">
              <a:avLst/>
            </a:prstGeom>
          </p:spPr>
          <p:txBody>
            <a:bodyPr vert="horz" wrap="square" lIns="0" tIns="11430" rIns="0" bIns="0" rtlCol="0">
              <a:spAutoFit/>
            </a:bodyPr>
            <a:lstStyle/>
            <a:p>
              <a:pPr marL="12700">
                <a:lnSpc>
                  <a:spcPct val="100000"/>
                </a:lnSpc>
                <a:spcBef>
                  <a:spcPts val="90"/>
                </a:spcBef>
              </a:pPr>
              <a:r>
                <a:rPr lang="pt-PT" sz="2050" b="1" spc="-10" dirty="0">
                  <a:solidFill>
                    <a:srgbClr val="FFFFFF"/>
                  </a:solidFill>
                  <a:latin typeface="Open Sans"/>
                  <a:cs typeface="Open Sans"/>
                </a:rPr>
                <a:t>350,00€</a:t>
              </a:r>
              <a:endParaRPr lang="pt-PT" sz="2050" dirty="0">
                <a:latin typeface="Open Sans"/>
                <a:cs typeface="Open Sans"/>
              </a:endParaRPr>
            </a:p>
          </p:txBody>
        </p:sp>
      </p:grpSp>
      <p:grpSp>
        <p:nvGrpSpPr>
          <p:cNvPr id="30" name="object 42">
            <a:extLst>
              <a:ext uri="{FF2B5EF4-FFF2-40B4-BE49-F238E27FC236}">
                <a16:creationId xmlns:a16="http://schemas.microsoft.com/office/drawing/2014/main" id="{64DE4B77-344A-8C09-59DD-C17B3C55A425}"/>
              </a:ext>
            </a:extLst>
          </p:cNvPr>
          <p:cNvGrpSpPr/>
          <p:nvPr/>
        </p:nvGrpSpPr>
        <p:grpSpPr>
          <a:xfrm>
            <a:off x="8723684" y="9185910"/>
            <a:ext cx="2642870" cy="735965"/>
            <a:chOff x="7355023" y="9151042"/>
            <a:chExt cx="2642870" cy="735965"/>
          </a:xfrm>
        </p:grpSpPr>
        <p:pic>
          <p:nvPicPr>
            <p:cNvPr id="31" name="object 43">
              <a:extLst>
                <a:ext uri="{FF2B5EF4-FFF2-40B4-BE49-F238E27FC236}">
                  <a16:creationId xmlns:a16="http://schemas.microsoft.com/office/drawing/2014/main" id="{64167C80-1263-A61B-5DA3-DF73B38D21CA}"/>
                </a:ext>
              </a:extLst>
            </p:cNvPr>
            <p:cNvPicPr/>
            <p:nvPr/>
          </p:nvPicPr>
          <p:blipFill>
            <a:blip r:embed="rId7" cstate="print"/>
            <a:stretch>
              <a:fillRect/>
            </a:stretch>
          </p:blipFill>
          <p:spPr>
            <a:xfrm>
              <a:off x="7360267" y="9156286"/>
              <a:ext cx="724857" cy="724878"/>
            </a:xfrm>
            <a:prstGeom prst="rect">
              <a:avLst/>
            </a:prstGeom>
          </p:spPr>
        </p:pic>
        <p:pic>
          <p:nvPicPr>
            <p:cNvPr id="32" name="object 44">
              <a:extLst>
                <a:ext uri="{FF2B5EF4-FFF2-40B4-BE49-F238E27FC236}">
                  <a16:creationId xmlns:a16="http://schemas.microsoft.com/office/drawing/2014/main" id="{52E1FCD5-9D16-932B-5DD2-CFA3912E4DF1}"/>
                </a:ext>
              </a:extLst>
            </p:cNvPr>
            <p:cNvPicPr/>
            <p:nvPr/>
          </p:nvPicPr>
          <p:blipFill>
            <a:blip r:embed="rId8" cstate="print"/>
            <a:stretch>
              <a:fillRect/>
            </a:stretch>
          </p:blipFill>
          <p:spPr>
            <a:xfrm>
              <a:off x="8313976" y="9156286"/>
              <a:ext cx="724878" cy="724878"/>
            </a:xfrm>
            <a:prstGeom prst="rect">
              <a:avLst/>
            </a:prstGeom>
          </p:spPr>
        </p:pic>
        <p:pic>
          <p:nvPicPr>
            <p:cNvPr id="33" name="object 45">
              <a:extLst>
                <a:ext uri="{FF2B5EF4-FFF2-40B4-BE49-F238E27FC236}">
                  <a16:creationId xmlns:a16="http://schemas.microsoft.com/office/drawing/2014/main" id="{8340D08E-C280-45B8-CFB4-2B452B2D2B98}"/>
                </a:ext>
              </a:extLst>
            </p:cNvPr>
            <p:cNvPicPr/>
            <p:nvPr/>
          </p:nvPicPr>
          <p:blipFill>
            <a:blip r:embed="rId9" cstate="print"/>
            <a:stretch>
              <a:fillRect/>
            </a:stretch>
          </p:blipFill>
          <p:spPr>
            <a:xfrm>
              <a:off x="9267675" y="9156286"/>
              <a:ext cx="724888" cy="724878"/>
            </a:xfrm>
            <a:prstGeom prst="rect">
              <a:avLst/>
            </a:prstGeom>
          </p:spPr>
        </p:pic>
        <p:sp>
          <p:nvSpPr>
            <p:cNvPr id="34" name="object 46">
              <a:extLst>
                <a:ext uri="{FF2B5EF4-FFF2-40B4-BE49-F238E27FC236}">
                  <a16:creationId xmlns:a16="http://schemas.microsoft.com/office/drawing/2014/main" id="{2894656E-72E2-7B70-6BB9-9905B37CA3AD}"/>
                </a:ext>
              </a:extLst>
            </p:cNvPr>
            <p:cNvSpPr/>
            <p:nvPr/>
          </p:nvSpPr>
          <p:spPr>
            <a:xfrm>
              <a:off x="7360259" y="9156278"/>
              <a:ext cx="725170" cy="725170"/>
            </a:xfrm>
            <a:custGeom>
              <a:avLst/>
              <a:gdLst/>
              <a:ahLst/>
              <a:cxnLst/>
              <a:rect l="l" t="t" r="r" b="b"/>
              <a:pathLst>
                <a:path w="725170" h="725170">
                  <a:moveTo>
                    <a:pt x="724878" y="362439"/>
                  </a:moveTo>
                  <a:lnTo>
                    <a:pt x="721569" y="411618"/>
                  </a:lnTo>
                  <a:lnTo>
                    <a:pt x="711931" y="458787"/>
                  </a:lnTo>
                  <a:lnTo>
                    <a:pt x="696396" y="503513"/>
                  </a:lnTo>
                  <a:lnTo>
                    <a:pt x="675395" y="545365"/>
                  </a:lnTo>
                  <a:lnTo>
                    <a:pt x="649360" y="583911"/>
                  </a:lnTo>
                  <a:lnTo>
                    <a:pt x="618723" y="618719"/>
                  </a:lnTo>
                  <a:lnTo>
                    <a:pt x="583915" y="649357"/>
                  </a:lnTo>
                  <a:lnTo>
                    <a:pt x="545370" y="675393"/>
                  </a:lnTo>
                  <a:lnTo>
                    <a:pt x="503517" y="696395"/>
                  </a:lnTo>
                  <a:lnTo>
                    <a:pt x="458790" y="711931"/>
                  </a:lnTo>
                  <a:lnTo>
                    <a:pt x="411620" y="721569"/>
                  </a:lnTo>
                  <a:lnTo>
                    <a:pt x="362439" y="724878"/>
                  </a:lnTo>
                  <a:lnTo>
                    <a:pt x="313260" y="721569"/>
                  </a:lnTo>
                  <a:lnTo>
                    <a:pt x="266091" y="711931"/>
                  </a:lnTo>
                  <a:lnTo>
                    <a:pt x="221364" y="696395"/>
                  </a:lnTo>
                  <a:lnTo>
                    <a:pt x="179512" y="675393"/>
                  </a:lnTo>
                  <a:lnTo>
                    <a:pt x="140966" y="649357"/>
                  </a:lnTo>
                  <a:lnTo>
                    <a:pt x="106159" y="618719"/>
                  </a:lnTo>
                  <a:lnTo>
                    <a:pt x="75521" y="583911"/>
                  </a:lnTo>
                  <a:lnTo>
                    <a:pt x="49485" y="545365"/>
                  </a:lnTo>
                  <a:lnTo>
                    <a:pt x="28483" y="503513"/>
                  </a:lnTo>
                  <a:lnTo>
                    <a:pt x="12947" y="458787"/>
                  </a:lnTo>
                  <a:lnTo>
                    <a:pt x="3308" y="411618"/>
                  </a:lnTo>
                  <a:lnTo>
                    <a:pt x="0" y="362439"/>
                  </a:lnTo>
                  <a:lnTo>
                    <a:pt x="3308" y="313260"/>
                  </a:lnTo>
                  <a:lnTo>
                    <a:pt x="12947" y="266091"/>
                  </a:lnTo>
                  <a:lnTo>
                    <a:pt x="28483" y="221364"/>
                  </a:lnTo>
                  <a:lnTo>
                    <a:pt x="49485" y="179512"/>
                  </a:lnTo>
                  <a:lnTo>
                    <a:pt x="75521" y="140966"/>
                  </a:lnTo>
                  <a:lnTo>
                    <a:pt x="106159" y="106159"/>
                  </a:lnTo>
                  <a:lnTo>
                    <a:pt x="140966" y="75521"/>
                  </a:lnTo>
                  <a:lnTo>
                    <a:pt x="179512" y="49485"/>
                  </a:lnTo>
                  <a:lnTo>
                    <a:pt x="221364" y="28483"/>
                  </a:lnTo>
                  <a:lnTo>
                    <a:pt x="266091" y="12947"/>
                  </a:lnTo>
                  <a:lnTo>
                    <a:pt x="313260" y="3308"/>
                  </a:lnTo>
                  <a:lnTo>
                    <a:pt x="362439" y="0"/>
                  </a:lnTo>
                  <a:lnTo>
                    <a:pt x="411620" y="3308"/>
                  </a:lnTo>
                  <a:lnTo>
                    <a:pt x="458790" y="12947"/>
                  </a:lnTo>
                  <a:lnTo>
                    <a:pt x="503517" y="28483"/>
                  </a:lnTo>
                  <a:lnTo>
                    <a:pt x="545370" y="49485"/>
                  </a:lnTo>
                  <a:lnTo>
                    <a:pt x="583915" y="75521"/>
                  </a:lnTo>
                  <a:lnTo>
                    <a:pt x="618723" y="106159"/>
                  </a:lnTo>
                  <a:lnTo>
                    <a:pt x="649360" y="140966"/>
                  </a:lnTo>
                  <a:lnTo>
                    <a:pt x="675395" y="179512"/>
                  </a:lnTo>
                  <a:lnTo>
                    <a:pt x="696396" y="221364"/>
                  </a:lnTo>
                  <a:lnTo>
                    <a:pt x="711931" y="266091"/>
                  </a:lnTo>
                  <a:lnTo>
                    <a:pt x="721569" y="313260"/>
                  </a:lnTo>
                  <a:lnTo>
                    <a:pt x="724878" y="362439"/>
                  </a:lnTo>
                  <a:close/>
                </a:path>
              </a:pathLst>
            </a:custGeom>
            <a:ln w="10470">
              <a:solidFill>
                <a:srgbClr val="251B55"/>
              </a:solidFill>
            </a:ln>
          </p:spPr>
          <p:txBody>
            <a:bodyPr wrap="square" lIns="0" tIns="0" rIns="0" bIns="0" rtlCol="0"/>
            <a:lstStyle/>
            <a:p>
              <a:endParaRPr lang="pt-PT" dirty="0"/>
            </a:p>
          </p:txBody>
        </p:sp>
        <p:sp>
          <p:nvSpPr>
            <p:cNvPr id="35" name="object 47">
              <a:extLst>
                <a:ext uri="{FF2B5EF4-FFF2-40B4-BE49-F238E27FC236}">
                  <a16:creationId xmlns:a16="http://schemas.microsoft.com/office/drawing/2014/main" id="{E6D02744-9DCE-0717-1C87-03291722F1FF}"/>
                </a:ext>
              </a:extLst>
            </p:cNvPr>
            <p:cNvSpPr/>
            <p:nvPr/>
          </p:nvSpPr>
          <p:spPr>
            <a:xfrm>
              <a:off x="8313967" y="9156278"/>
              <a:ext cx="725170" cy="725170"/>
            </a:xfrm>
            <a:custGeom>
              <a:avLst/>
              <a:gdLst/>
              <a:ahLst/>
              <a:cxnLst/>
              <a:rect l="l" t="t" r="r" b="b"/>
              <a:pathLst>
                <a:path w="725170" h="725170">
                  <a:moveTo>
                    <a:pt x="724878" y="362439"/>
                  </a:moveTo>
                  <a:lnTo>
                    <a:pt x="721569" y="411618"/>
                  </a:lnTo>
                  <a:lnTo>
                    <a:pt x="711931" y="458787"/>
                  </a:lnTo>
                  <a:lnTo>
                    <a:pt x="696396" y="503513"/>
                  </a:lnTo>
                  <a:lnTo>
                    <a:pt x="675395" y="545365"/>
                  </a:lnTo>
                  <a:lnTo>
                    <a:pt x="649360" y="583911"/>
                  </a:lnTo>
                  <a:lnTo>
                    <a:pt x="618723" y="618719"/>
                  </a:lnTo>
                  <a:lnTo>
                    <a:pt x="583915" y="649357"/>
                  </a:lnTo>
                  <a:lnTo>
                    <a:pt x="545370" y="675393"/>
                  </a:lnTo>
                  <a:lnTo>
                    <a:pt x="503517" y="696395"/>
                  </a:lnTo>
                  <a:lnTo>
                    <a:pt x="458790" y="711931"/>
                  </a:lnTo>
                  <a:lnTo>
                    <a:pt x="411620" y="721569"/>
                  </a:lnTo>
                  <a:lnTo>
                    <a:pt x="362439" y="724878"/>
                  </a:lnTo>
                  <a:lnTo>
                    <a:pt x="313260" y="721569"/>
                  </a:lnTo>
                  <a:lnTo>
                    <a:pt x="266091" y="711931"/>
                  </a:lnTo>
                  <a:lnTo>
                    <a:pt x="221364" y="696395"/>
                  </a:lnTo>
                  <a:lnTo>
                    <a:pt x="179512" y="675393"/>
                  </a:lnTo>
                  <a:lnTo>
                    <a:pt x="140966" y="649357"/>
                  </a:lnTo>
                  <a:lnTo>
                    <a:pt x="106159" y="618719"/>
                  </a:lnTo>
                  <a:lnTo>
                    <a:pt x="75521" y="583911"/>
                  </a:lnTo>
                  <a:lnTo>
                    <a:pt x="49485" y="545365"/>
                  </a:lnTo>
                  <a:lnTo>
                    <a:pt x="28483" y="503513"/>
                  </a:lnTo>
                  <a:lnTo>
                    <a:pt x="12947" y="458787"/>
                  </a:lnTo>
                  <a:lnTo>
                    <a:pt x="3308" y="411618"/>
                  </a:lnTo>
                  <a:lnTo>
                    <a:pt x="0" y="362439"/>
                  </a:lnTo>
                  <a:lnTo>
                    <a:pt x="3308" y="313260"/>
                  </a:lnTo>
                  <a:lnTo>
                    <a:pt x="12947" y="266091"/>
                  </a:lnTo>
                  <a:lnTo>
                    <a:pt x="28483" y="221364"/>
                  </a:lnTo>
                  <a:lnTo>
                    <a:pt x="49485" y="179512"/>
                  </a:lnTo>
                  <a:lnTo>
                    <a:pt x="75521" y="140966"/>
                  </a:lnTo>
                  <a:lnTo>
                    <a:pt x="106159" y="106159"/>
                  </a:lnTo>
                  <a:lnTo>
                    <a:pt x="140966" y="75521"/>
                  </a:lnTo>
                  <a:lnTo>
                    <a:pt x="179512" y="49485"/>
                  </a:lnTo>
                  <a:lnTo>
                    <a:pt x="221364" y="28483"/>
                  </a:lnTo>
                  <a:lnTo>
                    <a:pt x="266091" y="12947"/>
                  </a:lnTo>
                  <a:lnTo>
                    <a:pt x="313260" y="3308"/>
                  </a:lnTo>
                  <a:lnTo>
                    <a:pt x="362439" y="0"/>
                  </a:lnTo>
                  <a:lnTo>
                    <a:pt x="411620" y="3308"/>
                  </a:lnTo>
                  <a:lnTo>
                    <a:pt x="458790" y="12947"/>
                  </a:lnTo>
                  <a:lnTo>
                    <a:pt x="503517" y="28483"/>
                  </a:lnTo>
                  <a:lnTo>
                    <a:pt x="545370" y="49485"/>
                  </a:lnTo>
                  <a:lnTo>
                    <a:pt x="583915" y="75521"/>
                  </a:lnTo>
                  <a:lnTo>
                    <a:pt x="618723" y="106159"/>
                  </a:lnTo>
                  <a:lnTo>
                    <a:pt x="649360" y="140966"/>
                  </a:lnTo>
                  <a:lnTo>
                    <a:pt x="675395" y="179512"/>
                  </a:lnTo>
                  <a:lnTo>
                    <a:pt x="696396" y="221364"/>
                  </a:lnTo>
                  <a:lnTo>
                    <a:pt x="711931" y="266091"/>
                  </a:lnTo>
                  <a:lnTo>
                    <a:pt x="721569" y="313260"/>
                  </a:lnTo>
                  <a:lnTo>
                    <a:pt x="724878" y="362439"/>
                  </a:lnTo>
                  <a:close/>
                </a:path>
              </a:pathLst>
            </a:custGeom>
            <a:ln w="10470">
              <a:solidFill>
                <a:srgbClr val="251B55"/>
              </a:solidFill>
            </a:ln>
          </p:spPr>
          <p:txBody>
            <a:bodyPr wrap="square" lIns="0" tIns="0" rIns="0" bIns="0" rtlCol="0"/>
            <a:lstStyle/>
            <a:p>
              <a:endParaRPr lang="pt-PT" dirty="0"/>
            </a:p>
          </p:txBody>
        </p:sp>
        <p:sp>
          <p:nvSpPr>
            <p:cNvPr id="36" name="object 48">
              <a:extLst>
                <a:ext uri="{FF2B5EF4-FFF2-40B4-BE49-F238E27FC236}">
                  <a16:creationId xmlns:a16="http://schemas.microsoft.com/office/drawing/2014/main" id="{EEB4F500-D537-8645-E747-46C307D20354}"/>
                </a:ext>
              </a:extLst>
            </p:cNvPr>
            <p:cNvSpPr/>
            <p:nvPr/>
          </p:nvSpPr>
          <p:spPr>
            <a:xfrm>
              <a:off x="9267675" y="9156278"/>
              <a:ext cx="725170" cy="725170"/>
            </a:xfrm>
            <a:custGeom>
              <a:avLst/>
              <a:gdLst/>
              <a:ahLst/>
              <a:cxnLst/>
              <a:rect l="l" t="t" r="r" b="b"/>
              <a:pathLst>
                <a:path w="725170" h="725170">
                  <a:moveTo>
                    <a:pt x="724878" y="362439"/>
                  </a:moveTo>
                  <a:lnTo>
                    <a:pt x="721569" y="411618"/>
                  </a:lnTo>
                  <a:lnTo>
                    <a:pt x="711931" y="458787"/>
                  </a:lnTo>
                  <a:lnTo>
                    <a:pt x="696396" y="503513"/>
                  </a:lnTo>
                  <a:lnTo>
                    <a:pt x="675395" y="545365"/>
                  </a:lnTo>
                  <a:lnTo>
                    <a:pt x="649360" y="583911"/>
                  </a:lnTo>
                  <a:lnTo>
                    <a:pt x="618723" y="618719"/>
                  </a:lnTo>
                  <a:lnTo>
                    <a:pt x="583915" y="649357"/>
                  </a:lnTo>
                  <a:lnTo>
                    <a:pt x="545370" y="675393"/>
                  </a:lnTo>
                  <a:lnTo>
                    <a:pt x="503517" y="696395"/>
                  </a:lnTo>
                  <a:lnTo>
                    <a:pt x="458790" y="711931"/>
                  </a:lnTo>
                  <a:lnTo>
                    <a:pt x="411620" y="721569"/>
                  </a:lnTo>
                  <a:lnTo>
                    <a:pt x="362439" y="724878"/>
                  </a:lnTo>
                  <a:lnTo>
                    <a:pt x="313260" y="721569"/>
                  </a:lnTo>
                  <a:lnTo>
                    <a:pt x="266091" y="711931"/>
                  </a:lnTo>
                  <a:lnTo>
                    <a:pt x="221364" y="696395"/>
                  </a:lnTo>
                  <a:lnTo>
                    <a:pt x="179512" y="675393"/>
                  </a:lnTo>
                  <a:lnTo>
                    <a:pt x="140966" y="649357"/>
                  </a:lnTo>
                  <a:lnTo>
                    <a:pt x="106159" y="618719"/>
                  </a:lnTo>
                  <a:lnTo>
                    <a:pt x="75521" y="583911"/>
                  </a:lnTo>
                  <a:lnTo>
                    <a:pt x="49485" y="545365"/>
                  </a:lnTo>
                  <a:lnTo>
                    <a:pt x="28483" y="503513"/>
                  </a:lnTo>
                  <a:lnTo>
                    <a:pt x="12947" y="458787"/>
                  </a:lnTo>
                  <a:lnTo>
                    <a:pt x="3308" y="411618"/>
                  </a:lnTo>
                  <a:lnTo>
                    <a:pt x="0" y="362439"/>
                  </a:lnTo>
                  <a:lnTo>
                    <a:pt x="3308" y="313260"/>
                  </a:lnTo>
                  <a:lnTo>
                    <a:pt x="12947" y="266091"/>
                  </a:lnTo>
                  <a:lnTo>
                    <a:pt x="28483" y="221364"/>
                  </a:lnTo>
                  <a:lnTo>
                    <a:pt x="49485" y="179512"/>
                  </a:lnTo>
                  <a:lnTo>
                    <a:pt x="75521" y="140966"/>
                  </a:lnTo>
                  <a:lnTo>
                    <a:pt x="106159" y="106159"/>
                  </a:lnTo>
                  <a:lnTo>
                    <a:pt x="140966" y="75521"/>
                  </a:lnTo>
                  <a:lnTo>
                    <a:pt x="179512" y="49485"/>
                  </a:lnTo>
                  <a:lnTo>
                    <a:pt x="221364" y="28483"/>
                  </a:lnTo>
                  <a:lnTo>
                    <a:pt x="266091" y="12947"/>
                  </a:lnTo>
                  <a:lnTo>
                    <a:pt x="313260" y="3308"/>
                  </a:lnTo>
                  <a:lnTo>
                    <a:pt x="362439" y="0"/>
                  </a:lnTo>
                  <a:lnTo>
                    <a:pt x="411620" y="3308"/>
                  </a:lnTo>
                  <a:lnTo>
                    <a:pt x="458790" y="12947"/>
                  </a:lnTo>
                  <a:lnTo>
                    <a:pt x="503517" y="28483"/>
                  </a:lnTo>
                  <a:lnTo>
                    <a:pt x="545370" y="49485"/>
                  </a:lnTo>
                  <a:lnTo>
                    <a:pt x="583915" y="75521"/>
                  </a:lnTo>
                  <a:lnTo>
                    <a:pt x="618723" y="106159"/>
                  </a:lnTo>
                  <a:lnTo>
                    <a:pt x="649360" y="140966"/>
                  </a:lnTo>
                  <a:lnTo>
                    <a:pt x="675395" y="179512"/>
                  </a:lnTo>
                  <a:lnTo>
                    <a:pt x="696396" y="221364"/>
                  </a:lnTo>
                  <a:lnTo>
                    <a:pt x="711931" y="266091"/>
                  </a:lnTo>
                  <a:lnTo>
                    <a:pt x="721569" y="313260"/>
                  </a:lnTo>
                  <a:lnTo>
                    <a:pt x="724878" y="362439"/>
                  </a:lnTo>
                  <a:close/>
                </a:path>
              </a:pathLst>
            </a:custGeom>
            <a:ln w="10470">
              <a:solidFill>
                <a:srgbClr val="251B55"/>
              </a:solidFill>
            </a:ln>
          </p:spPr>
          <p:txBody>
            <a:bodyPr wrap="square" lIns="0" tIns="0" rIns="0" bIns="0" rtlCol="0"/>
            <a:lstStyle/>
            <a:p>
              <a:endParaRPr lang="pt-PT" dirty="0"/>
            </a:p>
          </p:txBody>
        </p:sp>
        <p:sp>
          <p:nvSpPr>
            <p:cNvPr id="37" name="object 49">
              <a:extLst>
                <a:ext uri="{FF2B5EF4-FFF2-40B4-BE49-F238E27FC236}">
                  <a16:creationId xmlns:a16="http://schemas.microsoft.com/office/drawing/2014/main" id="{019CEC75-D5E5-D3D7-5E7A-D404EC87A2B4}"/>
                </a:ext>
              </a:extLst>
            </p:cNvPr>
            <p:cNvSpPr/>
            <p:nvPr/>
          </p:nvSpPr>
          <p:spPr>
            <a:xfrm>
              <a:off x="8085137" y="9518717"/>
              <a:ext cx="229235" cy="0"/>
            </a:xfrm>
            <a:custGeom>
              <a:avLst/>
              <a:gdLst/>
              <a:ahLst/>
              <a:cxnLst/>
              <a:rect l="l" t="t" r="r" b="b"/>
              <a:pathLst>
                <a:path w="229234">
                  <a:moveTo>
                    <a:pt x="0" y="0"/>
                  </a:moveTo>
                  <a:lnTo>
                    <a:pt x="228830" y="0"/>
                  </a:lnTo>
                </a:path>
              </a:pathLst>
            </a:custGeom>
            <a:ln w="10470">
              <a:solidFill>
                <a:srgbClr val="251B55"/>
              </a:solidFill>
            </a:ln>
          </p:spPr>
          <p:txBody>
            <a:bodyPr wrap="square" lIns="0" tIns="0" rIns="0" bIns="0" rtlCol="0"/>
            <a:lstStyle/>
            <a:p>
              <a:endParaRPr lang="pt-PT" dirty="0"/>
            </a:p>
          </p:txBody>
        </p:sp>
        <p:sp>
          <p:nvSpPr>
            <p:cNvPr id="38" name="object 50">
              <a:extLst>
                <a:ext uri="{FF2B5EF4-FFF2-40B4-BE49-F238E27FC236}">
                  <a16:creationId xmlns:a16="http://schemas.microsoft.com/office/drawing/2014/main" id="{826D8E14-0896-1895-AE7F-378A325297D1}"/>
                </a:ext>
              </a:extLst>
            </p:cNvPr>
            <p:cNvSpPr/>
            <p:nvPr/>
          </p:nvSpPr>
          <p:spPr>
            <a:xfrm>
              <a:off x="9038845" y="9518717"/>
              <a:ext cx="229235" cy="0"/>
            </a:xfrm>
            <a:custGeom>
              <a:avLst/>
              <a:gdLst/>
              <a:ahLst/>
              <a:cxnLst/>
              <a:rect l="l" t="t" r="r" b="b"/>
              <a:pathLst>
                <a:path w="229234">
                  <a:moveTo>
                    <a:pt x="0" y="0"/>
                  </a:moveTo>
                  <a:lnTo>
                    <a:pt x="228830" y="0"/>
                  </a:lnTo>
                </a:path>
              </a:pathLst>
            </a:custGeom>
            <a:ln w="10470">
              <a:solidFill>
                <a:srgbClr val="251B55"/>
              </a:solidFill>
            </a:ln>
          </p:spPr>
          <p:txBody>
            <a:bodyPr wrap="square" lIns="0" tIns="0" rIns="0" bIns="0" rtlCol="0"/>
            <a:lstStyle/>
            <a:p>
              <a:endParaRPr lang="pt-PT" dirty="0"/>
            </a:p>
          </p:txBody>
        </p:sp>
        <p:sp>
          <p:nvSpPr>
            <p:cNvPr id="39" name="object 51">
              <a:extLst>
                <a:ext uri="{FF2B5EF4-FFF2-40B4-BE49-F238E27FC236}">
                  <a16:creationId xmlns:a16="http://schemas.microsoft.com/office/drawing/2014/main" id="{F088F3E1-7746-A9D1-147A-6D810592C2BE}"/>
                </a:ext>
              </a:extLst>
            </p:cNvPr>
            <p:cNvSpPr/>
            <p:nvPr/>
          </p:nvSpPr>
          <p:spPr>
            <a:xfrm>
              <a:off x="9418501" y="9530922"/>
              <a:ext cx="635" cy="9525"/>
            </a:xfrm>
            <a:custGeom>
              <a:avLst/>
              <a:gdLst/>
              <a:ahLst/>
              <a:cxnLst/>
              <a:rect l="l" t="t" r="r" b="b"/>
              <a:pathLst>
                <a:path w="634" h="9525">
                  <a:moveTo>
                    <a:pt x="167" y="0"/>
                  </a:moveTo>
                  <a:lnTo>
                    <a:pt x="167" y="9465"/>
                  </a:lnTo>
                  <a:lnTo>
                    <a:pt x="0" y="6324"/>
                  </a:lnTo>
                  <a:lnTo>
                    <a:pt x="0" y="3151"/>
                  </a:lnTo>
                  <a:lnTo>
                    <a:pt x="167" y="0"/>
                  </a:lnTo>
                  <a:close/>
                </a:path>
              </a:pathLst>
            </a:custGeom>
            <a:ln w="10470">
              <a:solidFill>
                <a:srgbClr val="251B55"/>
              </a:solidFill>
            </a:ln>
          </p:spPr>
          <p:txBody>
            <a:bodyPr wrap="square" lIns="0" tIns="0" rIns="0" bIns="0" rtlCol="0"/>
            <a:lstStyle/>
            <a:p>
              <a:endParaRPr lang="pt-PT" dirty="0"/>
            </a:p>
          </p:txBody>
        </p:sp>
        <p:sp>
          <p:nvSpPr>
            <p:cNvPr id="40" name="object 52">
              <a:extLst>
                <a:ext uri="{FF2B5EF4-FFF2-40B4-BE49-F238E27FC236}">
                  <a16:creationId xmlns:a16="http://schemas.microsoft.com/office/drawing/2014/main" id="{CE855A09-4D35-B6DA-A2AB-9C6C428F7BA0}"/>
                </a:ext>
              </a:extLst>
            </p:cNvPr>
            <p:cNvSpPr/>
            <p:nvPr/>
          </p:nvSpPr>
          <p:spPr>
            <a:xfrm>
              <a:off x="9418677" y="9342931"/>
              <a:ext cx="422909" cy="273685"/>
            </a:xfrm>
            <a:custGeom>
              <a:avLst/>
              <a:gdLst/>
              <a:ahLst/>
              <a:cxnLst/>
              <a:rect l="l" t="t" r="r" b="b"/>
              <a:pathLst>
                <a:path w="422909" h="273684">
                  <a:moveTo>
                    <a:pt x="422782" y="124930"/>
                  </a:moveTo>
                  <a:lnTo>
                    <a:pt x="406354" y="160919"/>
                  </a:lnTo>
                  <a:lnTo>
                    <a:pt x="366662" y="190991"/>
                  </a:lnTo>
                  <a:lnTo>
                    <a:pt x="324670" y="207462"/>
                  </a:lnTo>
                  <a:lnTo>
                    <a:pt x="286356" y="214375"/>
                  </a:lnTo>
                  <a:lnTo>
                    <a:pt x="267134" y="217646"/>
                  </a:lnTo>
                  <a:lnTo>
                    <a:pt x="248034" y="222812"/>
                  </a:lnTo>
                  <a:lnTo>
                    <a:pt x="217414" y="237420"/>
                  </a:lnTo>
                  <a:lnTo>
                    <a:pt x="187847" y="254899"/>
                  </a:lnTo>
                  <a:lnTo>
                    <a:pt x="157589" y="268905"/>
                  </a:lnTo>
                  <a:lnTo>
                    <a:pt x="94583" y="266149"/>
                  </a:lnTo>
                  <a:lnTo>
                    <a:pt x="41416" y="230385"/>
                  </a:lnTo>
                  <a:lnTo>
                    <a:pt x="16804" y="197970"/>
                  </a:lnTo>
                  <a:lnTo>
                    <a:pt x="2194" y="159199"/>
                  </a:lnTo>
                  <a:lnTo>
                    <a:pt x="0" y="141548"/>
                  </a:lnTo>
                  <a:lnTo>
                    <a:pt x="0" y="130983"/>
                  </a:lnTo>
                  <a:lnTo>
                    <a:pt x="11486" y="87392"/>
                  </a:lnTo>
                  <a:lnTo>
                    <a:pt x="48613" y="41029"/>
                  </a:lnTo>
                  <a:lnTo>
                    <a:pt x="101577" y="11297"/>
                  </a:lnTo>
                  <a:lnTo>
                    <a:pt x="175051" y="0"/>
                  </a:lnTo>
                  <a:lnTo>
                    <a:pt x="221189" y="4330"/>
                  </a:lnTo>
                  <a:lnTo>
                    <a:pt x="267080" y="14934"/>
                  </a:lnTo>
                  <a:lnTo>
                    <a:pt x="311793" y="30055"/>
                  </a:lnTo>
                  <a:lnTo>
                    <a:pt x="354397" y="47938"/>
                  </a:lnTo>
                  <a:lnTo>
                    <a:pt x="399918" y="76327"/>
                  </a:lnTo>
                  <a:lnTo>
                    <a:pt x="417456" y="98188"/>
                  </a:lnTo>
                  <a:lnTo>
                    <a:pt x="422782" y="124930"/>
                  </a:lnTo>
                  <a:close/>
                </a:path>
              </a:pathLst>
            </a:custGeom>
            <a:ln w="10470">
              <a:solidFill>
                <a:srgbClr val="251B55"/>
              </a:solidFill>
            </a:ln>
          </p:spPr>
          <p:txBody>
            <a:bodyPr wrap="square" lIns="0" tIns="0" rIns="0" bIns="0" rtlCol="0"/>
            <a:lstStyle/>
            <a:p>
              <a:endParaRPr lang="pt-PT" dirty="0"/>
            </a:p>
          </p:txBody>
        </p:sp>
        <p:sp>
          <p:nvSpPr>
            <p:cNvPr id="41" name="object 53">
              <a:extLst>
                <a:ext uri="{FF2B5EF4-FFF2-40B4-BE49-F238E27FC236}">
                  <a16:creationId xmlns:a16="http://schemas.microsoft.com/office/drawing/2014/main" id="{F39BE591-DE41-2F41-1A70-A5240663E552}"/>
                </a:ext>
              </a:extLst>
            </p:cNvPr>
            <p:cNvSpPr/>
            <p:nvPr/>
          </p:nvSpPr>
          <p:spPr>
            <a:xfrm>
              <a:off x="9841460" y="9517205"/>
              <a:ext cx="635" cy="8890"/>
            </a:xfrm>
            <a:custGeom>
              <a:avLst/>
              <a:gdLst/>
              <a:ahLst/>
              <a:cxnLst/>
              <a:rect l="l" t="t" r="r" b="b"/>
              <a:pathLst>
                <a:path w="634" h="8890">
                  <a:moveTo>
                    <a:pt x="0" y="8282"/>
                  </a:moveTo>
                  <a:lnTo>
                    <a:pt x="0" y="0"/>
                  </a:lnTo>
                  <a:lnTo>
                    <a:pt x="303" y="2680"/>
                  </a:lnTo>
                  <a:lnTo>
                    <a:pt x="324" y="5444"/>
                  </a:lnTo>
                  <a:lnTo>
                    <a:pt x="0" y="8282"/>
                  </a:lnTo>
                  <a:close/>
                </a:path>
              </a:pathLst>
            </a:custGeom>
            <a:ln w="10470">
              <a:solidFill>
                <a:srgbClr val="251B55"/>
              </a:solidFill>
            </a:ln>
          </p:spPr>
          <p:txBody>
            <a:bodyPr wrap="square" lIns="0" tIns="0" rIns="0" bIns="0" rtlCol="0"/>
            <a:lstStyle/>
            <a:p>
              <a:endParaRPr lang="pt-PT" dirty="0"/>
            </a:p>
          </p:txBody>
        </p:sp>
        <p:sp>
          <p:nvSpPr>
            <p:cNvPr id="42" name="object 54">
              <a:extLst>
                <a:ext uri="{FF2B5EF4-FFF2-40B4-BE49-F238E27FC236}">
                  <a16:creationId xmlns:a16="http://schemas.microsoft.com/office/drawing/2014/main" id="{6A3C86D3-F3F3-93B4-3E01-5C346EADCA87}"/>
                </a:ext>
              </a:extLst>
            </p:cNvPr>
            <p:cNvSpPr/>
            <p:nvPr/>
          </p:nvSpPr>
          <p:spPr>
            <a:xfrm>
              <a:off x="9418677" y="9467862"/>
              <a:ext cx="422909" cy="226695"/>
            </a:xfrm>
            <a:custGeom>
              <a:avLst/>
              <a:gdLst/>
              <a:ahLst/>
              <a:cxnLst/>
              <a:rect l="l" t="t" r="r" b="b"/>
              <a:pathLst>
                <a:path w="422909" h="226695">
                  <a:moveTo>
                    <a:pt x="422782" y="0"/>
                  </a:moveTo>
                  <a:lnTo>
                    <a:pt x="422782" y="78248"/>
                  </a:lnTo>
                  <a:lnTo>
                    <a:pt x="410305" y="109274"/>
                  </a:lnTo>
                  <a:lnTo>
                    <a:pt x="353822" y="150469"/>
                  </a:lnTo>
                  <a:lnTo>
                    <a:pt x="305576" y="164804"/>
                  </a:lnTo>
                  <a:lnTo>
                    <a:pt x="286356" y="167692"/>
                  </a:lnTo>
                  <a:lnTo>
                    <a:pt x="267134" y="170959"/>
                  </a:lnTo>
                  <a:lnTo>
                    <a:pt x="248034" y="176120"/>
                  </a:lnTo>
                  <a:lnTo>
                    <a:pt x="217414" y="190728"/>
                  </a:lnTo>
                  <a:lnTo>
                    <a:pt x="187847" y="208208"/>
                  </a:lnTo>
                  <a:lnTo>
                    <a:pt x="157589" y="222217"/>
                  </a:lnTo>
                  <a:lnTo>
                    <a:pt x="94583" y="219462"/>
                  </a:lnTo>
                  <a:lnTo>
                    <a:pt x="41416" y="183701"/>
                  </a:lnTo>
                  <a:lnTo>
                    <a:pt x="12705" y="143504"/>
                  </a:lnTo>
                  <a:lnTo>
                    <a:pt x="0" y="94824"/>
                  </a:lnTo>
                  <a:lnTo>
                    <a:pt x="0" y="16617"/>
                  </a:lnTo>
                  <a:lnTo>
                    <a:pt x="759" y="25479"/>
                  </a:lnTo>
                  <a:lnTo>
                    <a:pt x="2194" y="34268"/>
                  </a:lnTo>
                  <a:lnTo>
                    <a:pt x="16804" y="73039"/>
                  </a:lnTo>
                  <a:lnTo>
                    <a:pt x="41416" y="105454"/>
                  </a:lnTo>
                  <a:lnTo>
                    <a:pt x="94583" y="141218"/>
                  </a:lnTo>
                  <a:lnTo>
                    <a:pt x="124896" y="148163"/>
                  </a:lnTo>
                  <a:lnTo>
                    <a:pt x="157589" y="143974"/>
                  </a:lnTo>
                  <a:lnTo>
                    <a:pt x="187847" y="129968"/>
                  </a:lnTo>
                  <a:lnTo>
                    <a:pt x="217414" y="112489"/>
                  </a:lnTo>
                  <a:lnTo>
                    <a:pt x="248034" y="97881"/>
                  </a:lnTo>
                  <a:lnTo>
                    <a:pt x="267134" y="92715"/>
                  </a:lnTo>
                  <a:lnTo>
                    <a:pt x="286356" y="89444"/>
                  </a:lnTo>
                  <a:lnTo>
                    <a:pt x="305576" y="86555"/>
                  </a:lnTo>
                  <a:lnTo>
                    <a:pt x="324670" y="82531"/>
                  </a:lnTo>
                  <a:lnTo>
                    <a:pt x="366662" y="66060"/>
                  </a:lnTo>
                  <a:lnTo>
                    <a:pt x="406354" y="35988"/>
                  </a:lnTo>
                  <a:lnTo>
                    <a:pt x="420881" y="9918"/>
                  </a:lnTo>
                  <a:lnTo>
                    <a:pt x="422782" y="0"/>
                  </a:lnTo>
                  <a:close/>
                </a:path>
              </a:pathLst>
            </a:custGeom>
            <a:ln w="10470">
              <a:solidFill>
                <a:srgbClr val="251B55"/>
              </a:solidFill>
            </a:ln>
          </p:spPr>
          <p:txBody>
            <a:bodyPr wrap="square" lIns="0" tIns="0" rIns="0" bIns="0" rtlCol="0"/>
            <a:lstStyle/>
            <a:p>
              <a:endParaRPr lang="pt-PT" dirty="0"/>
            </a:p>
          </p:txBody>
        </p:sp>
        <p:pic>
          <p:nvPicPr>
            <p:cNvPr id="43" name="object 55">
              <a:extLst>
                <a:ext uri="{FF2B5EF4-FFF2-40B4-BE49-F238E27FC236}">
                  <a16:creationId xmlns:a16="http://schemas.microsoft.com/office/drawing/2014/main" id="{22F0127E-23DE-6552-ABFB-7136CB1B98AB}"/>
                </a:ext>
              </a:extLst>
            </p:cNvPr>
            <p:cNvPicPr/>
            <p:nvPr/>
          </p:nvPicPr>
          <p:blipFill>
            <a:blip r:embed="rId10" cstate="print"/>
            <a:stretch>
              <a:fillRect/>
            </a:stretch>
          </p:blipFill>
          <p:spPr>
            <a:xfrm>
              <a:off x="9489885" y="9410701"/>
              <a:ext cx="131336" cy="131346"/>
            </a:xfrm>
            <a:prstGeom prst="rect">
              <a:avLst/>
            </a:prstGeom>
          </p:spPr>
        </p:pic>
        <p:sp>
          <p:nvSpPr>
            <p:cNvPr id="44" name="object 56">
              <a:extLst>
                <a:ext uri="{FF2B5EF4-FFF2-40B4-BE49-F238E27FC236}">
                  <a16:creationId xmlns:a16="http://schemas.microsoft.com/office/drawing/2014/main" id="{FFE081D6-C1F7-8594-61DD-972146E92CED}"/>
                </a:ext>
              </a:extLst>
            </p:cNvPr>
            <p:cNvSpPr/>
            <p:nvPr/>
          </p:nvSpPr>
          <p:spPr>
            <a:xfrm>
              <a:off x="7530924" y="9361351"/>
              <a:ext cx="287655" cy="314960"/>
            </a:xfrm>
            <a:custGeom>
              <a:avLst/>
              <a:gdLst/>
              <a:ahLst/>
              <a:cxnLst/>
              <a:rect l="l" t="t" r="r" b="b"/>
              <a:pathLst>
                <a:path w="287654" h="314959">
                  <a:moveTo>
                    <a:pt x="287425" y="71055"/>
                  </a:moveTo>
                  <a:lnTo>
                    <a:pt x="276132" y="43396"/>
                  </a:lnTo>
                  <a:lnTo>
                    <a:pt x="245334" y="20810"/>
                  </a:lnTo>
                  <a:lnTo>
                    <a:pt x="199656" y="5583"/>
                  </a:lnTo>
                  <a:lnTo>
                    <a:pt x="143723" y="0"/>
                  </a:lnTo>
                  <a:lnTo>
                    <a:pt x="87778" y="5583"/>
                  </a:lnTo>
                  <a:lnTo>
                    <a:pt x="42094" y="20810"/>
                  </a:lnTo>
                  <a:lnTo>
                    <a:pt x="11293" y="43396"/>
                  </a:lnTo>
                  <a:lnTo>
                    <a:pt x="0" y="71055"/>
                  </a:lnTo>
                  <a:lnTo>
                    <a:pt x="1723" y="82091"/>
                  </a:lnTo>
                  <a:lnTo>
                    <a:pt x="6722" y="92590"/>
                  </a:lnTo>
                  <a:lnTo>
                    <a:pt x="14736" y="102423"/>
                  </a:lnTo>
                  <a:lnTo>
                    <a:pt x="25507" y="111462"/>
                  </a:lnTo>
                  <a:lnTo>
                    <a:pt x="25507" y="314733"/>
                  </a:lnTo>
                  <a:lnTo>
                    <a:pt x="264641" y="314733"/>
                  </a:lnTo>
                  <a:lnTo>
                    <a:pt x="264641" y="109473"/>
                  </a:lnTo>
                  <a:lnTo>
                    <a:pt x="274279" y="100786"/>
                  </a:lnTo>
                  <a:lnTo>
                    <a:pt x="281436" y="91414"/>
                  </a:lnTo>
                  <a:lnTo>
                    <a:pt x="285891" y="81468"/>
                  </a:lnTo>
                  <a:lnTo>
                    <a:pt x="287425" y="71055"/>
                  </a:lnTo>
                  <a:close/>
                </a:path>
              </a:pathLst>
            </a:custGeom>
            <a:ln w="10470">
              <a:solidFill>
                <a:srgbClr val="251B55"/>
              </a:solidFill>
            </a:ln>
          </p:spPr>
          <p:txBody>
            <a:bodyPr wrap="square" lIns="0" tIns="0" rIns="0" bIns="0" rtlCol="0"/>
            <a:lstStyle/>
            <a:p>
              <a:endParaRPr lang="pt-PT" dirty="0"/>
            </a:p>
          </p:txBody>
        </p:sp>
        <p:sp>
          <p:nvSpPr>
            <p:cNvPr id="45" name="object 57">
              <a:extLst>
                <a:ext uri="{FF2B5EF4-FFF2-40B4-BE49-F238E27FC236}">
                  <a16:creationId xmlns:a16="http://schemas.microsoft.com/office/drawing/2014/main" id="{07DC6EA4-6C06-789E-6175-FE7B9CEC2F86}"/>
                </a:ext>
              </a:extLst>
            </p:cNvPr>
            <p:cNvSpPr/>
            <p:nvPr/>
          </p:nvSpPr>
          <p:spPr>
            <a:xfrm>
              <a:off x="7674637" y="9361347"/>
              <a:ext cx="240029" cy="314960"/>
            </a:xfrm>
            <a:custGeom>
              <a:avLst/>
              <a:gdLst/>
              <a:ahLst/>
              <a:cxnLst/>
              <a:rect l="l" t="t" r="r" b="b"/>
              <a:pathLst>
                <a:path w="240029" h="314959">
                  <a:moveTo>
                    <a:pt x="120917" y="314733"/>
                  </a:moveTo>
                  <a:lnTo>
                    <a:pt x="217050" y="314733"/>
                  </a:lnTo>
                  <a:lnTo>
                    <a:pt x="217050" y="109473"/>
                  </a:lnTo>
                  <a:lnTo>
                    <a:pt x="226693" y="100788"/>
                  </a:lnTo>
                  <a:lnTo>
                    <a:pt x="233850" y="91422"/>
                  </a:lnTo>
                  <a:lnTo>
                    <a:pt x="238303" y="81477"/>
                  </a:lnTo>
                  <a:lnTo>
                    <a:pt x="239835" y="71055"/>
                  </a:lnTo>
                  <a:lnTo>
                    <a:pt x="228541" y="43396"/>
                  </a:lnTo>
                  <a:lnTo>
                    <a:pt x="197743" y="20810"/>
                  </a:lnTo>
                  <a:lnTo>
                    <a:pt x="152066" y="5583"/>
                  </a:lnTo>
                  <a:lnTo>
                    <a:pt x="96133" y="0"/>
                  </a:lnTo>
                  <a:lnTo>
                    <a:pt x="0" y="0"/>
                  </a:lnTo>
                </a:path>
              </a:pathLst>
            </a:custGeom>
            <a:ln w="10470">
              <a:solidFill>
                <a:srgbClr val="251B55"/>
              </a:solidFill>
            </a:ln>
          </p:spPr>
          <p:txBody>
            <a:bodyPr wrap="square" lIns="0" tIns="0" rIns="0" bIns="0" rtlCol="0"/>
            <a:lstStyle/>
            <a:p>
              <a:endParaRPr lang="pt-PT" dirty="0"/>
            </a:p>
          </p:txBody>
        </p:sp>
        <p:sp>
          <p:nvSpPr>
            <p:cNvPr id="46" name="object 58">
              <a:extLst>
                <a:ext uri="{FF2B5EF4-FFF2-40B4-BE49-F238E27FC236}">
                  <a16:creationId xmlns:a16="http://schemas.microsoft.com/office/drawing/2014/main" id="{B4572110-1D7D-AFA3-AD23-7EA5005290DC}"/>
                </a:ext>
              </a:extLst>
            </p:cNvPr>
            <p:cNvSpPr/>
            <p:nvPr/>
          </p:nvSpPr>
          <p:spPr>
            <a:xfrm>
              <a:off x="7795555" y="9470821"/>
              <a:ext cx="96520" cy="0"/>
            </a:xfrm>
            <a:custGeom>
              <a:avLst/>
              <a:gdLst/>
              <a:ahLst/>
              <a:cxnLst/>
              <a:rect l="l" t="t" r="r" b="b"/>
              <a:pathLst>
                <a:path w="96520">
                  <a:moveTo>
                    <a:pt x="0" y="0"/>
                  </a:moveTo>
                  <a:lnTo>
                    <a:pt x="96133" y="0"/>
                  </a:lnTo>
                </a:path>
              </a:pathLst>
            </a:custGeom>
            <a:ln w="10470">
              <a:solidFill>
                <a:srgbClr val="251B55"/>
              </a:solidFill>
            </a:ln>
          </p:spPr>
          <p:txBody>
            <a:bodyPr wrap="square" lIns="0" tIns="0" rIns="0" bIns="0" rtlCol="0"/>
            <a:lstStyle/>
            <a:p>
              <a:endParaRPr lang="pt-PT" dirty="0"/>
            </a:p>
          </p:txBody>
        </p:sp>
        <p:sp>
          <p:nvSpPr>
            <p:cNvPr id="47" name="object 59">
              <a:extLst>
                <a:ext uri="{FF2B5EF4-FFF2-40B4-BE49-F238E27FC236}">
                  <a16:creationId xmlns:a16="http://schemas.microsoft.com/office/drawing/2014/main" id="{D04F05C5-C9F0-4062-666D-38A7EC5ED3E6}"/>
                </a:ext>
              </a:extLst>
            </p:cNvPr>
            <p:cNvSpPr/>
            <p:nvPr/>
          </p:nvSpPr>
          <p:spPr>
            <a:xfrm>
              <a:off x="7795547" y="9628580"/>
              <a:ext cx="96520" cy="0"/>
            </a:xfrm>
            <a:custGeom>
              <a:avLst/>
              <a:gdLst/>
              <a:ahLst/>
              <a:cxnLst/>
              <a:rect l="l" t="t" r="r" b="b"/>
              <a:pathLst>
                <a:path w="96520">
                  <a:moveTo>
                    <a:pt x="96133" y="0"/>
                  </a:moveTo>
                  <a:lnTo>
                    <a:pt x="0" y="0"/>
                  </a:lnTo>
                </a:path>
              </a:pathLst>
            </a:custGeom>
            <a:ln w="10470">
              <a:solidFill>
                <a:srgbClr val="251B55"/>
              </a:solidFill>
            </a:ln>
          </p:spPr>
          <p:txBody>
            <a:bodyPr wrap="square" lIns="0" tIns="0" rIns="0" bIns="0" rtlCol="0"/>
            <a:lstStyle/>
            <a:p>
              <a:endParaRPr lang="pt-PT" dirty="0"/>
            </a:p>
          </p:txBody>
        </p:sp>
        <p:sp>
          <p:nvSpPr>
            <p:cNvPr id="48" name="object 60">
              <a:extLst>
                <a:ext uri="{FF2B5EF4-FFF2-40B4-BE49-F238E27FC236}">
                  <a16:creationId xmlns:a16="http://schemas.microsoft.com/office/drawing/2014/main" id="{5F62CAFC-D15F-62CE-0AA2-D4E02823101C}"/>
                </a:ext>
              </a:extLst>
            </p:cNvPr>
            <p:cNvSpPr/>
            <p:nvPr/>
          </p:nvSpPr>
          <p:spPr>
            <a:xfrm>
              <a:off x="7587107" y="9415240"/>
              <a:ext cx="161925" cy="210185"/>
            </a:xfrm>
            <a:custGeom>
              <a:avLst/>
              <a:gdLst/>
              <a:ahLst/>
              <a:cxnLst/>
              <a:rect l="l" t="t" r="r" b="b"/>
              <a:pathLst>
                <a:path w="161925" h="210184">
                  <a:moveTo>
                    <a:pt x="10477" y="24295"/>
                  </a:moveTo>
                  <a:lnTo>
                    <a:pt x="8940" y="20586"/>
                  </a:lnTo>
                  <a:lnTo>
                    <a:pt x="5245" y="19062"/>
                  </a:lnTo>
                  <a:lnTo>
                    <a:pt x="1536" y="20586"/>
                  </a:lnTo>
                  <a:lnTo>
                    <a:pt x="0" y="24295"/>
                  </a:lnTo>
                  <a:lnTo>
                    <a:pt x="1536" y="27990"/>
                  </a:lnTo>
                  <a:lnTo>
                    <a:pt x="5245" y="29527"/>
                  </a:lnTo>
                  <a:lnTo>
                    <a:pt x="8940" y="27990"/>
                  </a:lnTo>
                  <a:lnTo>
                    <a:pt x="10477" y="24295"/>
                  </a:lnTo>
                  <a:close/>
                </a:path>
                <a:path w="161925" h="210184">
                  <a:moveTo>
                    <a:pt x="56197" y="5245"/>
                  </a:moveTo>
                  <a:lnTo>
                    <a:pt x="54660" y="1536"/>
                  </a:lnTo>
                  <a:lnTo>
                    <a:pt x="50965" y="0"/>
                  </a:lnTo>
                  <a:lnTo>
                    <a:pt x="47256" y="1536"/>
                  </a:lnTo>
                  <a:lnTo>
                    <a:pt x="45720" y="5245"/>
                  </a:lnTo>
                  <a:lnTo>
                    <a:pt x="47256" y="8940"/>
                  </a:lnTo>
                  <a:lnTo>
                    <a:pt x="50965" y="10477"/>
                  </a:lnTo>
                  <a:lnTo>
                    <a:pt x="54660" y="8940"/>
                  </a:lnTo>
                  <a:lnTo>
                    <a:pt x="56197" y="5245"/>
                  </a:lnTo>
                  <a:close/>
                </a:path>
                <a:path w="161925" h="210184">
                  <a:moveTo>
                    <a:pt x="161607" y="204635"/>
                  </a:moveTo>
                  <a:lnTo>
                    <a:pt x="160070" y="200926"/>
                  </a:lnTo>
                  <a:lnTo>
                    <a:pt x="156375" y="199402"/>
                  </a:lnTo>
                  <a:lnTo>
                    <a:pt x="152666" y="200926"/>
                  </a:lnTo>
                  <a:lnTo>
                    <a:pt x="151130" y="204635"/>
                  </a:lnTo>
                  <a:lnTo>
                    <a:pt x="152666" y="208330"/>
                  </a:lnTo>
                  <a:lnTo>
                    <a:pt x="156375" y="209867"/>
                  </a:lnTo>
                  <a:lnTo>
                    <a:pt x="160070" y="208330"/>
                  </a:lnTo>
                  <a:lnTo>
                    <a:pt x="161607" y="204635"/>
                  </a:lnTo>
                  <a:close/>
                </a:path>
              </a:pathLst>
            </a:custGeom>
            <a:solidFill>
              <a:srgbClr val="251B55"/>
            </a:solidFill>
          </p:spPr>
          <p:txBody>
            <a:bodyPr wrap="square" lIns="0" tIns="0" rIns="0" bIns="0" rtlCol="0"/>
            <a:lstStyle/>
            <a:p>
              <a:endParaRPr lang="pt-PT" dirty="0"/>
            </a:p>
          </p:txBody>
        </p:sp>
        <p:pic>
          <p:nvPicPr>
            <p:cNvPr id="49" name="object 61">
              <a:extLst>
                <a:ext uri="{FF2B5EF4-FFF2-40B4-BE49-F238E27FC236}">
                  <a16:creationId xmlns:a16="http://schemas.microsoft.com/office/drawing/2014/main" id="{1307540A-89C4-6877-2F4E-8E9058FC1641}"/>
                </a:ext>
              </a:extLst>
            </p:cNvPr>
            <p:cNvPicPr/>
            <p:nvPr/>
          </p:nvPicPr>
          <p:blipFill>
            <a:blip r:embed="rId11" cstate="print"/>
            <a:stretch>
              <a:fillRect/>
            </a:stretch>
          </p:blipFill>
          <p:spPr>
            <a:xfrm>
              <a:off x="8591666" y="9486910"/>
              <a:ext cx="116551" cy="116551"/>
            </a:xfrm>
            <a:prstGeom prst="rect">
              <a:avLst/>
            </a:prstGeom>
          </p:spPr>
        </p:pic>
        <p:sp>
          <p:nvSpPr>
            <p:cNvPr id="50" name="object 62">
              <a:extLst>
                <a:ext uri="{FF2B5EF4-FFF2-40B4-BE49-F238E27FC236}">
                  <a16:creationId xmlns:a16="http://schemas.microsoft.com/office/drawing/2014/main" id="{83E8B029-83B4-A678-B14F-82B770C61508}"/>
                </a:ext>
              </a:extLst>
            </p:cNvPr>
            <p:cNvSpPr/>
            <p:nvPr/>
          </p:nvSpPr>
          <p:spPr>
            <a:xfrm>
              <a:off x="8458428" y="9381039"/>
              <a:ext cx="436245" cy="275590"/>
            </a:xfrm>
            <a:custGeom>
              <a:avLst/>
              <a:gdLst/>
              <a:ahLst/>
              <a:cxnLst/>
              <a:rect l="l" t="t" r="r" b="b"/>
              <a:pathLst>
                <a:path w="436245" h="275590">
                  <a:moveTo>
                    <a:pt x="90970" y="161213"/>
                  </a:moveTo>
                  <a:lnTo>
                    <a:pt x="88582" y="158813"/>
                  </a:lnTo>
                  <a:lnTo>
                    <a:pt x="82702" y="158813"/>
                  </a:lnTo>
                  <a:lnTo>
                    <a:pt x="80302" y="161213"/>
                  </a:lnTo>
                  <a:lnTo>
                    <a:pt x="80302" y="167093"/>
                  </a:lnTo>
                  <a:lnTo>
                    <a:pt x="82702" y="169494"/>
                  </a:lnTo>
                  <a:lnTo>
                    <a:pt x="85648" y="169494"/>
                  </a:lnTo>
                  <a:lnTo>
                    <a:pt x="88582" y="169494"/>
                  </a:lnTo>
                  <a:lnTo>
                    <a:pt x="90970" y="167093"/>
                  </a:lnTo>
                  <a:lnTo>
                    <a:pt x="90970" y="161213"/>
                  </a:lnTo>
                  <a:close/>
                </a:path>
                <a:path w="436245" h="275590">
                  <a:moveTo>
                    <a:pt x="302717" y="161213"/>
                  </a:moveTo>
                  <a:lnTo>
                    <a:pt x="300329" y="158813"/>
                  </a:lnTo>
                  <a:lnTo>
                    <a:pt x="294436" y="158813"/>
                  </a:lnTo>
                  <a:lnTo>
                    <a:pt x="292049" y="161213"/>
                  </a:lnTo>
                  <a:lnTo>
                    <a:pt x="292049" y="167093"/>
                  </a:lnTo>
                  <a:lnTo>
                    <a:pt x="294436" y="169494"/>
                  </a:lnTo>
                  <a:lnTo>
                    <a:pt x="297383" y="169494"/>
                  </a:lnTo>
                  <a:lnTo>
                    <a:pt x="300329" y="169494"/>
                  </a:lnTo>
                  <a:lnTo>
                    <a:pt x="302717" y="167093"/>
                  </a:lnTo>
                  <a:lnTo>
                    <a:pt x="302717" y="161213"/>
                  </a:lnTo>
                  <a:close/>
                </a:path>
                <a:path w="436245" h="275590">
                  <a:moveTo>
                    <a:pt x="435940" y="2400"/>
                  </a:moveTo>
                  <a:lnTo>
                    <a:pt x="433539" y="0"/>
                  </a:lnTo>
                  <a:lnTo>
                    <a:pt x="425272" y="0"/>
                  </a:lnTo>
                  <a:lnTo>
                    <a:pt x="425272" y="10680"/>
                  </a:lnTo>
                  <a:lnTo>
                    <a:pt x="425272" y="211747"/>
                  </a:lnTo>
                  <a:lnTo>
                    <a:pt x="382117" y="211747"/>
                  </a:lnTo>
                  <a:lnTo>
                    <a:pt x="382117" y="106883"/>
                  </a:lnTo>
                  <a:lnTo>
                    <a:pt x="382117" y="63614"/>
                  </a:lnTo>
                  <a:lnTo>
                    <a:pt x="382117" y="55333"/>
                  </a:lnTo>
                  <a:lnTo>
                    <a:pt x="379717" y="52933"/>
                  </a:lnTo>
                  <a:lnTo>
                    <a:pt x="371449" y="52933"/>
                  </a:lnTo>
                  <a:lnTo>
                    <a:pt x="371449" y="63614"/>
                  </a:lnTo>
                  <a:lnTo>
                    <a:pt x="371449" y="106883"/>
                  </a:lnTo>
                  <a:lnTo>
                    <a:pt x="371449" y="116674"/>
                  </a:lnTo>
                  <a:lnTo>
                    <a:pt x="371449" y="211747"/>
                  </a:lnTo>
                  <a:lnTo>
                    <a:pt x="371449" y="221424"/>
                  </a:lnTo>
                  <a:lnTo>
                    <a:pt x="371449" y="264693"/>
                  </a:lnTo>
                  <a:lnTo>
                    <a:pt x="328193" y="264693"/>
                  </a:lnTo>
                  <a:lnTo>
                    <a:pt x="351396" y="229806"/>
                  </a:lnTo>
                  <a:lnTo>
                    <a:pt x="371449" y="221424"/>
                  </a:lnTo>
                  <a:lnTo>
                    <a:pt x="371449" y="211747"/>
                  </a:lnTo>
                  <a:lnTo>
                    <a:pt x="370827" y="211747"/>
                  </a:lnTo>
                  <a:lnTo>
                    <a:pt x="365125" y="212902"/>
                  </a:lnTo>
                  <a:lnTo>
                    <a:pt x="325526" y="242252"/>
                  </a:lnTo>
                  <a:lnTo>
                    <a:pt x="318401" y="264693"/>
                  </a:lnTo>
                  <a:lnTo>
                    <a:pt x="63728" y="264693"/>
                  </a:lnTo>
                  <a:lnTo>
                    <a:pt x="62471" y="258368"/>
                  </a:lnTo>
                  <a:lnTo>
                    <a:pt x="56616" y="242252"/>
                  </a:lnTo>
                  <a:lnTo>
                    <a:pt x="53949" y="238683"/>
                  </a:lnTo>
                  <a:lnTo>
                    <a:pt x="53949" y="264693"/>
                  </a:lnTo>
                  <a:lnTo>
                    <a:pt x="10680" y="264693"/>
                  </a:lnTo>
                  <a:lnTo>
                    <a:pt x="10680" y="221424"/>
                  </a:lnTo>
                  <a:lnTo>
                    <a:pt x="21221" y="225171"/>
                  </a:lnTo>
                  <a:lnTo>
                    <a:pt x="50215" y="254152"/>
                  </a:lnTo>
                  <a:lnTo>
                    <a:pt x="53949" y="264693"/>
                  </a:lnTo>
                  <a:lnTo>
                    <a:pt x="53949" y="238683"/>
                  </a:lnTo>
                  <a:lnTo>
                    <a:pt x="46583" y="228803"/>
                  </a:lnTo>
                  <a:lnTo>
                    <a:pt x="36690" y="221424"/>
                  </a:lnTo>
                  <a:lnTo>
                    <a:pt x="33121" y="218757"/>
                  </a:lnTo>
                  <a:lnTo>
                    <a:pt x="16992" y="212902"/>
                  </a:lnTo>
                  <a:lnTo>
                    <a:pt x="11303" y="211747"/>
                  </a:lnTo>
                  <a:lnTo>
                    <a:pt x="10680" y="211747"/>
                  </a:lnTo>
                  <a:lnTo>
                    <a:pt x="10680" y="116674"/>
                  </a:lnTo>
                  <a:lnTo>
                    <a:pt x="46583" y="99517"/>
                  </a:lnTo>
                  <a:lnTo>
                    <a:pt x="63728" y="63614"/>
                  </a:lnTo>
                  <a:lnTo>
                    <a:pt x="318401" y="63614"/>
                  </a:lnTo>
                  <a:lnTo>
                    <a:pt x="335572" y="99517"/>
                  </a:lnTo>
                  <a:lnTo>
                    <a:pt x="371449" y="116674"/>
                  </a:lnTo>
                  <a:lnTo>
                    <a:pt x="371449" y="106883"/>
                  </a:lnTo>
                  <a:lnTo>
                    <a:pt x="360921" y="103136"/>
                  </a:lnTo>
                  <a:lnTo>
                    <a:pt x="351396" y="98501"/>
                  </a:lnTo>
                  <a:lnTo>
                    <a:pt x="343179" y="91897"/>
                  </a:lnTo>
                  <a:lnTo>
                    <a:pt x="336575" y="83667"/>
                  </a:lnTo>
                  <a:lnTo>
                    <a:pt x="331914" y="74142"/>
                  </a:lnTo>
                  <a:lnTo>
                    <a:pt x="328193" y="63614"/>
                  </a:lnTo>
                  <a:lnTo>
                    <a:pt x="371449" y="63614"/>
                  </a:lnTo>
                  <a:lnTo>
                    <a:pt x="371449" y="52933"/>
                  </a:lnTo>
                  <a:lnTo>
                    <a:pt x="63614" y="52933"/>
                  </a:lnTo>
                  <a:lnTo>
                    <a:pt x="63614" y="10680"/>
                  </a:lnTo>
                  <a:lnTo>
                    <a:pt x="425272" y="10680"/>
                  </a:lnTo>
                  <a:lnTo>
                    <a:pt x="425272" y="0"/>
                  </a:lnTo>
                  <a:lnTo>
                    <a:pt x="55346" y="0"/>
                  </a:lnTo>
                  <a:lnTo>
                    <a:pt x="53949" y="1397"/>
                  </a:lnTo>
                  <a:lnTo>
                    <a:pt x="53949" y="63614"/>
                  </a:lnTo>
                  <a:lnTo>
                    <a:pt x="50215" y="74142"/>
                  </a:lnTo>
                  <a:lnTo>
                    <a:pt x="21221" y="103136"/>
                  </a:lnTo>
                  <a:lnTo>
                    <a:pt x="10680" y="106883"/>
                  </a:lnTo>
                  <a:lnTo>
                    <a:pt x="10680" y="63614"/>
                  </a:lnTo>
                  <a:lnTo>
                    <a:pt x="53949" y="63614"/>
                  </a:lnTo>
                  <a:lnTo>
                    <a:pt x="53949" y="1397"/>
                  </a:lnTo>
                  <a:lnTo>
                    <a:pt x="52946" y="2400"/>
                  </a:lnTo>
                  <a:lnTo>
                    <a:pt x="52946" y="52933"/>
                  </a:lnTo>
                  <a:lnTo>
                    <a:pt x="2413" y="52933"/>
                  </a:lnTo>
                  <a:lnTo>
                    <a:pt x="0" y="55333"/>
                  </a:lnTo>
                  <a:lnTo>
                    <a:pt x="0" y="272973"/>
                  </a:lnTo>
                  <a:lnTo>
                    <a:pt x="2413" y="275374"/>
                  </a:lnTo>
                  <a:lnTo>
                    <a:pt x="379717" y="275374"/>
                  </a:lnTo>
                  <a:lnTo>
                    <a:pt x="382117" y="272973"/>
                  </a:lnTo>
                  <a:lnTo>
                    <a:pt x="382117" y="264693"/>
                  </a:lnTo>
                  <a:lnTo>
                    <a:pt x="382117" y="222440"/>
                  </a:lnTo>
                  <a:lnTo>
                    <a:pt x="433539" y="222440"/>
                  </a:lnTo>
                  <a:lnTo>
                    <a:pt x="434555" y="221424"/>
                  </a:lnTo>
                  <a:lnTo>
                    <a:pt x="435940" y="220027"/>
                  </a:lnTo>
                  <a:lnTo>
                    <a:pt x="435940" y="10680"/>
                  </a:lnTo>
                  <a:lnTo>
                    <a:pt x="435940" y="2400"/>
                  </a:lnTo>
                  <a:close/>
                </a:path>
              </a:pathLst>
            </a:custGeom>
            <a:solidFill>
              <a:srgbClr val="251B55"/>
            </a:solidFill>
          </p:spPr>
          <p:txBody>
            <a:bodyPr wrap="square" lIns="0" tIns="0" rIns="0" bIns="0" rtlCol="0"/>
            <a:lstStyle/>
            <a:p>
              <a:endParaRPr lang="pt-PT" dirty="0"/>
            </a:p>
          </p:txBody>
        </p:sp>
      </p:grpSp>
      <p:pic>
        <p:nvPicPr>
          <p:cNvPr id="51" name="object 40">
            <a:extLst>
              <a:ext uri="{FF2B5EF4-FFF2-40B4-BE49-F238E27FC236}">
                <a16:creationId xmlns:a16="http://schemas.microsoft.com/office/drawing/2014/main" id="{F15CE466-3A3D-730B-4334-0C730F4910A5}"/>
              </a:ext>
            </a:extLst>
          </p:cNvPr>
          <p:cNvPicPr/>
          <p:nvPr/>
        </p:nvPicPr>
        <p:blipFill>
          <a:blip r:embed="rId12" cstate="print"/>
          <a:stretch>
            <a:fillRect/>
          </a:stretch>
        </p:blipFill>
        <p:spPr>
          <a:xfrm>
            <a:off x="5364641" y="9891612"/>
            <a:ext cx="877409" cy="418217"/>
          </a:xfrm>
          <a:prstGeom prst="rect">
            <a:avLst/>
          </a:prstGeom>
        </p:spPr>
      </p:pic>
      <p:pic>
        <p:nvPicPr>
          <p:cNvPr id="52" name="object 21">
            <a:extLst>
              <a:ext uri="{FF2B5EF4-FFF2-40B4-BE49-F238E27FC236}">
                <a16:creationId xmlns:a16="http://schemas.microsoft.com/office/drawing/2014/main" id="{A4E0BEE7-56F4-9E11-B4B8-07633820419B}"/>
              </a:ext>
            </a:extLst>
          </p:cNvPr>
          <p:cNvPicPr/>
          <p:nvPr/>
        </p:nvPicPr>
        <p:blipFill>
          <a:blip r:embed="rId13" cstate="print"/>
          <a:stretch>
            <a:fillRect/>
          </a:stretch>
        </p:blipFill>
        <p:spPr>
          <a:xfrm>
            <a:off x="3524421" y="9654836"/>
            <a:ext cx="664335" cy="664319"/>
          </a:xfrm>
          <a:prstGeom prst="rect">
            <a:avLst/>
          </a:prstGeom>
        </p:spPr>
      </p:pic>
      <p:grpSp>
        <p:nvGrpSpPr>
          <p:cNvPr id="53" name="object 24">
            <a:extLst>
              <a:ext uri="{FF2B5EF4-FFF2-40B4-BE49-F238E27FC236}">
                <a16:creationId xmlns:a16="http://schemas.microsoft.com/office/drawing/2014/main" id="{EF285211-A704-8AB6-9788-BC6E151B11CE}"/>
              </a:ext>
            </a:extLst>
          </p:cNvPr>
          <p:cNvGrpSpPr/>
          <p:nvPr/>
        </p:nvGrpSpPr>
        <p:grpSpPr>
          <a:xfrm>
            <a:off x="4308704" y="9757900"/>
            <a:ext cx="935990" cy="551815"/>
            <a:chOff x="6658262" y="6007743"/>
            <a:chExt cx="935990" cy="551815"/>
          </a:xfrm>
        </p:grpSpPr>
        <p:pic>
          <p:nvPicPr>
            <p:cNvPr id="54" name="object 25">
              <a:extLst>
                <a:ext uri="{FF2B5EF4-FFF2-40B4-BE49-F238E27FC236}">
                  <a16:creationId xmlns:a16="http://schemas.microsoft.com/office/drawing/2014/main" id="{2AAEEF0B-56DD-D744-AE5C-9A7578A314D8}"/>
                </a:ext>
              </a:extLst>
            </p:cNvPr>
            <p:cNvPicPr/>
            <p:nvPr/>
          </p:nvPicPr>
          <p:blipFill>
            <a:blip r:embed="rId14" cstate="print"/>
            <a:stretch>
              <a:fillRect/>
            </a:stretch>
          </p:blipFill>
          <p:spPr>
            <a:xfrm>
              <a:off x="6658262" y="6442321"/>
              <a:ext cx="234003" cy="116991"/>
            </a:xfrm>
            <a:prstGeom prst="rect">
              <a:avLst/>
            </a:prstGeom>
          </p:spPr>
        </p:pic>
        <p:sp>
          <p:nvSpPr>
            <p:cNvPr id="55" name="object 26">
              <a:extLst>
                <a:ext uri="{FF2B5EF4-FFF2-40B4-BE49-F238E27FC236}">
                  <a16:creationId xmlns:a16="http://schemas.microsoft.com/office/drawing/2014/main" id="{AE5433AB-AE49-1114-463A-8060469B1571}"/>
                </a:ext>
              </a:extLst>
            </p:cNvPr>
            <p:cNvSpPr/>
            <p:nvPr/>
          </p:nvSpPr>
          <p:spPr>
            <a:xfrm>
              <a:off x="7059400" y="6291881"/>
              <a:ext cx="300990" cy="267970"/>
            </a:xfrm>
            <a:custGeom>
              <a:avLst/>
              <a:gdLst/>
              <a:ahLst/>
              <a:cxnLst/>
              <a:rect l="l" t="t" r="r" b="b"/>
              <a:pathLst>
                <a:path w="300990" h="267970">
                  <a:moveTo>
                    <a:pt x="250725" y="0"/>
                  </a:moveTo>
                  <a:lnTo>
                    <a:pt x="16722" y="167146"/>
                  </a:lnTo>
                  <a:lnTo>
                    <a:pt x="0" y="183868"/>
                  </a:lnTo>
                  <a:lnTo>
                    <a:pt x="66856" y="267436"/>
                  </a:lnTo>
                  <a:lnTo>
                    <a:pt x="300859" y="100290"/>
                  </a:lnTo>
                  <a:lnTo>
                    <a:pt x="250725" y="0"/>
                  </a:lnTo>
                  <a:close/>
                </a:path>
              </a:pathLst>
            </a:custGeom>
            <a:solidFill>
              <a:srgbClr val="DA922A"/>
            </a:solidFill>
          </p:spPr>
          <p:txBody>
            <a:bodyPr wrap="square" lIns="0" tIns="0" rIns="0" bIns="0" rtlCol="0"/>
            <a:lstStyle/>
            <a:p>
              <a:endParaRPr lang="pt-PT" dirty="0"/>
            </a:p>
          </p:txBody>
        </p:sp>
        <p:sp>
          <p:nvSpPr>
            <p:cNvPr id="56" name="object 27">
              <a:extLst>
                <a:ext uri="{FF2B5EF4-FFF2-40B4-BE49-F238E27FC236}">
                  <a16:creationId xmlns:a16="http://schemas.microsoft.com/office/drawing/2014/main" id="{28040F0A-1432-C728-EF17-3A2FB362D8F6}"/>
                </a:ext>
              </a:extLst>
            </p:cNvPr>
            <p:cNvSpPr/>
            <p:nvPr/>
          </p:nvSpPr>
          <p:spPr>
            <a:xfrm>
              <a:off x="6691681" y="6291890"/>
              <a:ext cx="852805" cy="184150"/>
            </a:xfrm>
            <a:custGeom>
              <a:avLst/>
              <a:gdLst/>
              <a:ahLst/>
              <a:cxnLst/>
              <a:rect l="l" t="t" r="r" b="b"/>
              <a:pathLst>
                <a:path w="852804" h="184150">
                  <a:moveTo>
                    <a:pt x="384429" y="0"/>
                  </a:moveTo>
                  <a:lnTo>
                    <a:pt x="234010" y="0"/>
                  </a:lnTo>
                  <a:lnTo>
                    <a:pt x="0" y="167144"/>
                  </a:lnTo>
                  <a:lnTo>
                    <a:pt x="150431" y="167144"/>
                  </a:lnTo>
                  <a:lnTo>
                    <a:pt x="384429" y="0"/>
                  </a:lnTo>
                  <a:close/>
                </a:path>
                <a:path w="852804" h="184150">
                  <a:moveTo>
                    <a:pt x="852424" y="0"/>
                  </a:moveTo>
                  <a:lnTo>
                    <a:pt x="702005" y="0"/>
                  </a:lnTo>
                  <a:lnTo>
                    <a:pt x="467995" y="167144"/>
                  </a:lnTo>
                  <a:lnTo>
                    <a:pt x="484720" y="183845"/>
                  </a:lnTo>
                  <a:lnTo>
                    <a:pt x="601713" y="183845"/>
                  </a:lnTo>
                  <a:lnTo>
                    <a:pt x="618426" y="167144"/>
                  </a:lnTo>
                  <a:lnTo>
                    <a:pt x="852424" y="0"/>
                  </a:lnTo>
                  <a:close/>
                </a:path>
              </a:pathLst>
            </a:custGeom>
            <a:solidFill>
              <a:srgbClr val="FBB540"/>
            </a:solidFill>
          </p:spPr>
          <p:txBody>
            <a:bodyPr wrap="square" lIns="0" tIns="0" rIns="0" bIns="0" rtlCol="0"/>
            <a:lstStyle/>
            <a:p>
              <a:endParaRPr lang="pt-PT" dirty="0"/>
            </a:p>
          </p:txBody>
        </p:sp>
        <p:sp>
          <p:nvSpPr>
            <p:cNvPr id="57" name="object 28">
              <a:extLst>
                <a:ext uri="{FF2B5EF4-FFF2-40B4-BE49-F238E27FC236}">
                  <a16:creationId xmlns:a16="http://schemas.microsoft.com/office/drawing/2014/main" id="{2BE4C0C3-526D-AE9C-9675-4D1EA972C007}"/>
                </a:ext>
              </a:extLst>
            </p:cNvPr>
            <p:cNvSpPr/>
            <p:nvPr/>
          </p:nvSpPr>
          <p:spPr>
            <a:xfrm>
              <a:off x="6842126" y="6291881"/>
              <a:ext cx="284480" cy="267970"/>
            </a:xfrm>
            <a:custGeom>
              <a:avLst/>
              <a:gdLst/>
              <a:ahLst/>
              <a:cxnLst/>
              <a:rect l="l" t="t" r="r" b="b"/>
              <a:pathLst>
                <a:path w="284479" h="267970">
                  <a:moveTo>
                    <a:pt x="234003" y="0"/>
                  </a:moveTo>
                  <a:lnTo>
                    <a:pt x="0" y="167146"/>
                  </a:lnTo>
                  <a:lnTo>
                    <a:pt x="50134" y="267436"/>
                  </a:lnTo>
                  <a:lnTo>
                    <a:pt x="284137" y="100290"/>
                  </a:lnTo>
                  <a:lnTo>
                    <a:pt x="234003" y="0"/>
                  </a:lnTo>
                  <a:close/>
                </a:path>
              </a:pathLst>
            </a:custGeom>
            <a:solidFill>
              <a:srgbClr val="DA922A"/>
            </a:solidFill>
          </p:spPr>
          <p:txBody>
            <a:bodyPr wrap="square" lIns="0" tIns="0" rIns="0" bIns="0" rtlCol="0"/>
            <a:lstStyle/>
            <a:p>
              <a:endParaRPr lang="pt-PT" dirty="0"/>
            </a:p>
          </p:txBody>
        </p:sp>
        <p:pic>
          <p:nvPicPr>
            <p:cNvPr id="58" name="object 29">
              <a:extLst>
                <a:ext uri="{FF2B5EF4-FFF2-40B4-BE49-F238E27FC236}">
                  <a16:creationId xmlns:a16="http://schemas.microsoft.com/office/drawing/2014/main" id="{9ACBB7B1-B24C-1720-EAF1-E1BD6D0DD461}"/>
                </a:ext>
              </a:extLst>
            </p:cNvPr>
            <p:cNvPicPr/>
            <p:nvPr/>
          </p:nvPicPr>
          <p:blipFill>
            <a:blip r:embed="rId15" cstate="print"/>
            <a:stretch>
              <a:fillRect/>
            </a:stretch>
          </p:blipFill>
          <p:spPr>
            <a:xfrm>
              <a:off x="6892260" y="6442321"/>
              <a:ext cx="234003" cy="116991"/>
            </a:xfrm>
            <a:prstGeom prst="rect">
              <a:avLst/>
            </a:prstGeom>
          </p:spPr>
        </p:pic>
        <p:sp>
          <p:nvSpPr>
            <p:cNvPr id="59" name="object 30">
              <a:extLst>
                <a:ext uri="{FF2B5EF4-FFF2-40B4-BE49-F238E27FC236}">
                  <a16:creationId xmlns:a16="http://schemas.microsoft.com/office/drawing/2014/main" id="{5E6C3EFC-46CB-7C19-DF73-581720572407}"/>
                </a:ext>
              </a:extLst>
            </p:cNvPr>
            <p:cNvSpPr/>
            <p:nvPr/>
          </p:nvSpPr>
          <p:spPr>
            <a:xfrm>
              <a:off x="7293397" y="6291881"/>
              <a:ext cx="300990" cy="267970"/>
            </a:xfrm>
            <a:custGeom>
              <a:avLst/>
              <a:gdLst/>
              <a:ahLst/>
              <a:cxnLst/>
              <a:rect l="l" t="t" r="r" b="b"/>
              <a:pathLst>
                <a:path w="300990" h="267970">
                  <a:moveTo>
                    <a:pt x="250725" y="0"/>
                  </a:moveTo>
                  <a:lnTo>
                    <a:pt x="16722" y="167146"/>
                  </a:lnTo>
                  <a:lnTo>
                    <a:pt x="0" y="183868"/>
                  </a:lnTo>
                  <a:lnTo>
                    <a:pt x="66856" y="267436"/>
                  </a:lnTo>
                  <a:lnTo>
                    <a:pt x="300859" y="100290"/>
                  </a:lnTo>
                  <a:lnTo>
                    <a:pt x="250725" y="0"/>
                  </a:lnTo>
                  <a:close/>
                </a:path>
              </a:pathLst>
            </a:custGeom>
            <a:solidFill>
              <a:srgbClr val="EA9D2D"/>
            </a:solidFill>
          </p:spPr>
          <p:txBody>
            <a:bodyPr wrap="square" lIns="0" tIns="0" rIns="0" bIns="0" rtlCol="0"/>
            <a:lstStyle/>
            <a:p>
              <a:endParaRPr lang="pt-PT" dirty="0"/>
            </a:p>
          </p:txBody>
        </p:sp>
        <p:sp>
          <p:nvSpPr>
            <p:cNvPr id="60" name="object 31">
              <a:extLst>
                <a:ext uri="{FF2B5EF4-FFF2-40B4-BE49-F238E27FC236}">
                  <a16:creationId xmlns:a16="http://schemas.microsoft.com/office/drawing/2014/main" id="{5EA0B276-7FFD-3CE2-A754-6E79182229D7}"/>
                </a:ext>
              </a:extLst>
            </p:cNvPr>
            <p:cNvSpPr/>
            <p:nvPr/>
          </p:nvSpPr>
          <p:spPr>
            <a:xfrm>
              <a:off x="6925688" y="6291887"/>
              <a:ext cx="384810" cy="167640"/>
            </a:xfrm>
            <a:custGeom>
              <a:avLst/>
              <a:gdLst/>
              <a:ahLst/>
              <a:cxnLst/>
              <a:rect l="l" t="t" r="r" b="b"/>
              <a:pathLst>
                <a:path w="384809" h="167639">
                  <a:moveTo>
                    <a:pt x="384428" y="0"/>
                  </a:moveTo>
                  <a:lnTo>
                    <a:pt x="234003" y="0"/>
                  </a:lnTo>
                  <a:lnTo>
                    <a:pt x="0" y="167146"/>
                  </a:lnTo>
                  <a:lnTo>
                    <a:pt x="150424" y="167146"/>
                  </a:lnTo>
                  <a:lnTo>
                    <a:pt x="384428" y="0"/>
                  </a:lnTo>
                  <a:close/>
                </a:path>
              </a:pathLst>
            </a:custGeom>
            <a:solidFill>
              <a:srgbClr val="FBB540"/>
            </a:solidFill>
          </p:spPr>
          <p:txBody>
            <a:bodyPr wrap="square" lIns="0" tIns="0" rIns="0" bIns="0" rtlCol="0"/>
            <a:lstStyle/>
            <a:p>
              <a:endParaRPr lang="pt-PT" dirty="0"/>
            </a:p>
          </p:txBody>
        </p:sp>
        <p:sp>
          <p:nvSpPr>
            <p:cNvPr id="61" name="object 32">
              <a:extLst>
                <a:ext uri="{FF2B5EF4-FFF2-40B4-BE49-F238E27FC236}">
                  <a16:creationId xmlns:a16="http://schemas.microsoft.com/office/drawing/2014/main" id="{45D20FEA-F979-618F-C52A-59382A198E45}"/>
                </a:ext>
              </a:extLst>
            </p:cNvPr>
            <p:cNvSpPr/>
            <p:nvPr/>
          </p:nvSpPr>
          <p:spPr>
            <a:xfrm>
              <a:off x="7126256" y="6459022"/>
              <a:ext cx="234315" cy="100330"/>
            </a:xfrm>
            <a:custGeom>
              <a:avLst/>
              <a:gdLst/>
              <a:ahLst/>
              <a:cxnLst/>
              <a:rect l="l" t="t" r="r" b="b"/>
              <a:pathLst>
                <a:path w="234315" h="100329">
                  <a:moveTo>
                    <a:pt x="183868" y="0"/>
                  </a:moveTo>
                  <a:lnTo>
                    <a:pt x="33433" y="0"/>
                  </a:lnTo>
                  <a:lnTo>
                    <a:pt x="0" y="100290"/>
                  </a:lnTo>
                  <a:lnTo>
                    <a:pt x="234003" y="100290"/>
                  </a:lnTo>
                  <a:lnTo>
                    <a:pt x="183868" y="0"/>
                  </a:lnTo>
                  <a:close/>
                </a:path>
              </a:pathLst>
            </a:custGeom>
            <a:solidFill>
              <a:srgbClr val="FFCB74"/>
            </a:solidFill>
          </p:spPr>
          <p:txBody>
            <a:bodyPr wrap="square" lIns="0" tIns="0" rIns="0" bIns="0" rtlCol="0"/>
            <a:lstStyle/>
            <a:p>
              <a:endParaRPr lang="pt-PT" dirty="0"/>
            </a:p>
          </p:txBody>
        </p:sp>
        <p:sp>
          <p:nvSpPr>
            <p:cNvPr id="62" name="object 33">
              <a:extLst>
                <a:ext uri="{FF2B5EF4-FFF2-40B4-BE49-F238E27FC236}">
                  <a16:creationId xmlns:a16="http://schemas.microsoft.com/office/drawing/2014/main" id="{7ADCE562-E73A-CB32-2CDE-955A6234D177}"/>
                </a:ext>
              </a:extLst>
            </p:cNvPr>
            <p:cNvSpPr/>
            <p:nvPr/>
          </p:nvSpPr>
          <p:spPr>
            <a:xfrm>
              <a:off x="7193113" y="6141455"/>
              <a:ext cx="300990" cy="267970"/>
            </a:xfrm>
            <a:custGeom>
              <a:avLst/>
              <a:gdLst/>
              <a:ahLst/>
              <a:cxnLst/>
              <a:rect l="l" t="t" r="r" b="b"/>
              <a:pathLst>
                <a:path w="300990" h="267970">
                  <a:moveTo>
                    <a:pt x="250725" y="0"/>
                  </a:moveTo>
                  <a:lnTo>
                    <a:pt x="16722" y="167146"/>
                  </a:lnTo>
                  <a:lnTo>
                    <a:pt x="0" y="183868"/>
                  </a:lnTo>
                  <a:lnTo>
                    <a:pt x="66856" y="267436"/>
                  </a:lnTo>
                  <a:lnTo>
                    <a:pt x="300859" y="100290"/>
                  </a:lnTo>
                  <a:lnTo>
                    <a:pt x="250725" y="0"/>
                  </a:lnTo>
                  <a:close/>
                </a:path>
              </a:pathLst>
            </a:custGeom>
            <a:solidFill>
              <a:srgbClr val="EA9D2D"/>
            </a:solidFill>
          </p:spPr>
          <p:txBody>
            <a:bodyPr wrap="square" lIns="0" tIns="0" rIns="0" bIns="0" rtlCol="0"/>
            <a:lstStyle/>
            <a:p>
              <a:endParaRPr lang="pt-PT" dirty="0"/>
            </a:p>
          </p:txBody>
        </p:sp>
        <p:sp>
          <p:nvSpPr>
            <p:cNvPr id="63" name="object 34">
              <a:extLst>
                <a:ext uri="{FF2B5EF4-FFF2-40B4-BE49-F238E27FC236}">
                  <a16:creationId xmlns:a16="http://schemas.microsoft.com/office/drawing/2014/main" id="{09205923-B396-45D5-97AC-3A62AA25B1DB}"/>
                </a:ext>
              </a:extLst>
            </p:cNvPr>
            <p:cNvSpPr/>
            <p:nvPr/>
          </p:nvSpPr>
          <p:spPr>
            <a:xfrm>
              <a:off x="6825403" y="6141461"/>
              <a:ext cx="384810" cy="184150"/>
            </a:xfrm>
            <a:custGeom>
              <a:avLst/>
              <a:gdLst/>
              <a:ahLst/>
              <a:cxnLst/>
              <a:rect l="l" t="t" r="r" b="b"/>
              <a:pathLst>
                <a:path w="384809" h="184150">
                  <a:moveTo>
                    <a:pt x="384428" y="0"/>
                  </a:moveTo>
                  <a:lnTo>
                    <a:pt x="234003" y="0"/>
                  </a:lnTo>
                  <a:lnTo>
                    <a:pt x="0" y="167146"/>
                  </a:lnTo>
                  <a:lnTo>
                    <a:pt x="33433" y="183847"/>
                  </a:lnTo>
                  <a:lnTo>
                    <a:pt x="133713" y="183847"/>
                  </a:lnTo>
                  <a:lnTo>
                    <a:pt x="150424" y="167146"/>
                  </a:lnTo>
                  <a:lnTo>
                    <a:pt x="384428" y="0"/>
                  </a:lnTo>
                  <a:close/>
                </a:path>
              </a:pathLst>
            </a:custGeom>
            <a:solidFill>
              <a:srgbClr val="FBB540"/>
            </a:solidFill>
          </p:spPr>
          <p:txBody>
            <a:bodyPr wrap="square" lIns="0" tIns="0" rIns="0" bIns="0" rtlCol="0"/>
            <a:lstStyle/>
            <a:p>
              <a:endParaRPr lang="pt-PT" dirty="0"/>
            </a:p>
          </p:txBody>
        </p:sp>
        <p:sp>
          <p:nvSpPr>
            <p:cNvPr id="64" name="object 35">
              <a:extLst>
                <a:ext uri="{FF2B5EF4-FFF2-40B4-BE49-F238E27FC236}">
                  <a16:creationId xmlns:a16="http://schemas.microsoft.com/office/drawing/2014/main" id="{2E19E5ED-74D3-9F05-E168-BAA2B8AFD836}"/>
                </a:ext>
              </a:extLst>
            </p:cNvPr>
            <p:cNvSpPr/>
            <p:nvPr/>
          </p:nvSpPr>
          <p:spPr>
            <a:xfrm>
              <a:off x="6959117" y="6141455"/>
              <a:ext cx="300990" cy="267970"/>
            </a:xfrm>
            <a:custGeom>
              <a:avLst/>
              <a:gdLst/>
              <a:ahLst/>
              <a:cxnLst/>
              <a:rect l="l" t="t" r="r" b="b"/>
              <a:pathLst>
                <a:path w="300990" h="267970">
                  <a:moveTo>
                    <a:pt x="250725" y="0"/>
                  </a:moveTo>
                  <a:lnTo>
                    <a:pt x="16722" y="167146"/>
                  </a:lnTo>
                  <a:lnTo>
                    <a:pt x="0" y="183868"/>
                  </a:lnTo>
                  <a:lnTo>
                    <a:pt x="66856" y="267436"/>
                  </a:lnTo>
                  <a:lnTo>
                    <a:pt x="300859" y="100290"/>
                  </a:lnTo>
                  <a:lnTo>
                    <a:pt x="250725" y="0"/>
                  </a:lnTo>
                  <a:close/>
                </a:path>
              </a:pathLst>
            </a:custGeom>
            <a:solidFill>
              <a:srgbClr val="DA922A"/>
            </a:solidFill>
          </p:spPr>
          <p:txBody>
            <a:bodyPr wrap="square" lIns="0" tIns="0" rIns="0" bIns="0" rtlCol="0"/>
            <a:lstStyle/>
            <a:p>
              <a:endParaRPr lang="pt-PT" dirty="0"/>
            </a:p>
          </p:txBody>
        </p:sp>
        <p:sp>
          <p:nvSpPr>
            <p:cNvPr id="65" name="object 36">
              <a:extLst>
                <a:ext uri="{FF2B5EF4-FFF2-40B4-BE49-F238E27FC236}">
                  <a16:creationId xmlns:a16="http://schemas.microsoft.com/office/drawing/2014/main" id="{70539AB6-B8B2-AE7B-012D-7015D7A87E08}"/>
                </a:ext>
              </a:extLst>
            </p:cNvPr>
            <p:cNvSpPr/>
            <p:nvPr/>
          </p:nvSpPr>
          <p:spPr>
            <a:xfrm>
              <a:off x="6925678" y="6007753"/>
              <a:ext cx="518159" cy="318135"/>
            </a:xfrm>
            <a:custGeom>
              <a:avLst/>
              <a:gdLst/>
              <a:ahLst/>
              <a:cxnLst/>
              <a:rect l="l" t="t" r="r" b="b"/>
              <a:pathLst>
                <a:path w="518159" h="318135">
                  <a:moveTo>
                    <a:pt x="384429" y="0"/>
                  </a:moveTo>
                  <a:lnTo>
                    <a:pt x="234010" y="0"/>
                  </a:lnTo>
                  <a:lnTo>
                    <a:pt x="0" y="167144"/>
                  </a:lnTo>
                  <a:lnTo>
                    <a:pt x="33439" y="183845"/>
                  </a:lnTo>
                  <a:lnTo>
                    <a:pt x="117017" y="183845"/>
                  </a:lnTo>
                  <a:lnTo>
                    <a:pt x="150431" y="167144"/>
                  </a:lnTo>
                  <a:lnTo>
                    <a:pt x="384429" y="0"/>
                  </a:lnTo>
                  <a:close/>
                </a:path>
                <a:path w="518159" h="318135">
                  <a:moveTo>
                    <a:pt x="518147" y="133718"/>
                  </a:moveTo>
                  <a:lnTo>
                    <a:pt x="367715" y="133718"/>
                  </a:lnTo>
                  <a:lnTo>
                    <a:pt x="133718" y="300863"/>
                  </a:lnTo>
                  <a:lnTo>
                    <a:pt x="150444" y="317563"/>
                  </a:lnTo>
                  <a:lnTo>
                    <a:pt x="267423" y="317563"/>
                  </a:lnTo>
                  <a:lnTo>
                    <a:pt x="284137" y="300863"/>
                  </a:lnTo>
                  <a:lnTo>
                    <a:pt x="518147" y="133718"/>
                  </a:lnTo>
                  <a:close/>
                </a:path>
              </a:pathLst>
            </a:custGeom>
            <a:solidFill>
              <a:srgbClr val="FBB540"/>
            </a:solidFill>
          </p:spPr>
          <p:txBody>
            <a:bodyPr wrap="square" lIns="0" tIns="0" rIns="0" bIns="0" rtlCol="0"/>
            <a:lstStyle/>
            <a:p>
              <a:endParaRPr lang="pt-PT" dirty="0"/>
            </a:p>
          </p:txBody>
        </p:sp>
        <p:sp>
          <p:nvSpPr>
            <p:cNvPr id="66" name="object 37">
              <a:extLst>
                <a:ext uri="{FF2B5EF4-FFF2-40B4-BE49-F238E27FC236}">
                  <a16:creationId xmlns:a16="http://schemas.microsoft.com/office/drawing/2014/main" id="{EB179327-D76A-E0DC-83F3-1CAEDE60E277}"/>
                </a:ext>
              </a:extLst>
            </p:cNvPr>
            <p:cNvSpPr/>
            <p:nvPr/>
          </p:nvSpPr>
          <p:spPr>
            <a:xfrm>
              <a:off x="7059400" y="6007743"/>
              <a:ext cx="300990" cy="267970"/>
            </a:xfrm>
            <a:custGeom>
              <a:avLst/>
              <a:gdLst/>
              <a:ahLst/>
              <a:cxnLst/>
              <a:rect l="l" t="t" r="r" b="b"/>
              <a:pathLst>
                <a:path w="300990" h="267970">
                  <a:moveTo>
                    <a:pt x="250725" y="0"/>
                  </a:moveTo>
                  <a:lnTo>
                    <a:pt x="16722" y="167146"/>
                  </a:lnTo>
                  <a:lnTo>
                    <a:pt x="0" y="183868"/>
                  </a:lnTo>
                  <a:lnTo>
                    <a:pt x="66856" y="267436"/>
                  </a:lnTo>
                  <a:lnTo>
                    <a:pt x="300859" y="100290"/>
                  </a:lnTo>
                  <a:lnTo>
                    <a:pt x="250725" y="0"/>
                  </a:lnTo>
                  <a:close/>
                </a:path>
              </a:pathLst>
            </a:custGeom>
            <a:solidFill>
              <a:srgbClr val="EA9D2D"/>
            </a:solidFill>
          </p:spPr>
          <p:txBody>
            <a:bodyPr wrap="square" lIns="0" tIns="0" rIns="0" bIns="0" rtlCol="0"/>
            <a:lstStyle/>
            <a:p>
              <a:endParaRPr lang="pt-PT" dirty="0"/>
            </a:p>
          </p:txBody>
        </p:sp>
        <p:pic>
          <p:nvPicPr>
            <p:cNvPr id="67" name="object 38">
              <a:extLst>
                <a:ext uri="{FF2B5EF4-FFF2-40B4-BE49-F238E27FC236}">
                  <a16:creationId xmlns:a16="http://schemas.microsoft.com/office/drawing/2014/main" id="{61B80412-D583-0E54-4A08-F72CFBEC7C18}"/>
                </a:ext>
              </a:extLst>
            </p:cNvPr>
            <p:cNvPicPr/>
            <p:nvPr/>
          </p:nvPicPr>
          <p:blipFill>
            <a:blip r:embed="rId16" cstate="print"/>
            <a:stretch>
              <a:fillRect/>
            </a:stretch>
          </p:blipFill>
          <p:spPr>
            <a:xfrm>
              <a:off x="6791975" y="6308596"/>
              <a:ext cx="468001" cy="100290"/>
            </a:xfrm>
            <a:prstGeom prst="rect">
              <a:avLst/>
            </a:prstGeom>
          </p:spPr>
        </p:pic>
        <p:sp>
          <p:nvSpPr>
            <p:cNvPr id="68" name="object 39">
              <a:extLst>
                <a:ext uri="{FF2B5EF4-FFF2-40B4-BE49-F238E27FC236}">
                  <a16:creationId xmlns:a16="http://schemas.microsoft.com/office/drawing/2014/main" id="{34A72489-0DB7-102B-3FA7-DA4343F65AD1}"/>
                </a:ext>
              </a:extLst>
            </p:cNvPr>
            <p:cNvSpPr/>
            <p:nvPr/>
          </p:nvSpPr>
          <p:spPr>
            <a:xfrm>
              <a:off x="6892260" y="6174884"/>
              <a:ext cx="234315" cy="100330"/>
            </a:xfrm>
            <a:custGeom>
              <a:avLst/>
              <a:gdLst/>
              <a:ahLst/>
              <a:cxnLst/>
              <a:rect l="l" t="t" r="r" b="b"/>
              <a:pathLst>
                <a:path w="234315" h="100329">
                  <a:moveTo>
                    <a:pt x="183868" y="0"/>
                  </a:moveTo>
                  <a:lnTo>
                    <a:pt x="33433" y="0"/>
                  </a:lnTo>
                  <a:lnTo>
                    <a:pt x="0" y="100290"/>
                  </a:lnTo>
                  <a:lnTo>
                    <a:pt x="234003" y="100290"/>
                  </a:lnTo>
                  <a:lnTo>
                    <a:pt x="183868" y="0"/>
                  </a:lnTo>
                  <a:close/>
                </a:path>
              </a:pathLst>
            </a:custGeom>
            <a:solidFill>
              <a:srgbClr val="FFCB74"/>
            </a:solidFill>
          </p:spPr>
          <p:txBody>
            <a:bodyPr wrap="square" lIns="0" tIns="0" rIns="0" bIns="0" rtlCol="0"/>
            <a:lstStyle/>
            <a:p>
              <a:endParaRPr lang="pt-PT" dirty="0"/>
            </a:p>
          </p:txBody>
        </p:sp>
      </p:grpSp>
    </p:spTree>
    <p:extLst>
      <p:ext uri="{BB962C8B-B14F-4D97-AF65-F5344CB8AC3E}">
        <p14:creationId xmlns:p14="http://schemas.microsoft.com/office/powerpoint/2010/main" val="3556297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1FC5-EA1B-BBB7-FE1E-0217E2BA03E2}"/>
              </a:ext>
            </a:extLst>
          </p:cNvPr>
          <p:cNvSpPr>
            <a:spLocks noGrp="1"/>
          </p:cNvSpPr>
          <p:nvPr>
            <p:ph type="title"/>
          </p:nvPr>
        </p:nvSpPr>
        <p:spPr/>
        <p:txBody>
          <a:bodyPr/>
          <a:lstStyle/>
          <a:p>
            <a:r>
              <a:rPr lang="pt-PT" dirty="0"/>
              <a:t>2.3 Propriedades do dinheiro</a:t>
            </a:r>
          </a:p>
        </p:txBody>
      </p:sp>
      <p:grpSp>
        <p:nvGrpSpPr>
          <p:cNvPr id="1025" name="Group 1024">
            <a:extLst>
              <a:ext uri="{FF2B5EF4-FFF2-40B4-BE49-F238E27FC236}">
                <a16:creationId xmlns:a16="http://schemas.microsoft.com/office/drawing/2014/main" id="{E2EAB45F-A2EE-44D7-9C83-99F78335B8E3}"/>
              </a:ext>
            </a:extLst>
          </p:cNvPr>
          <p:cNvGrpSpPr/>
          <p:nvPr/>
        </p:nvGrpSpPr>
        <p:grpSpPr>
          <a:xfrm>
            <a:off x="1431295" y="2286842"/>
            <a:ext cx="5580000" cy="3996000"/>
            <a:chOff x="1431295" y="2286842"/>
            <a:chExt cx="5580000" cy="3996000"/>
          </a:xfrm>
        </p:grpSpPr>
        <p:sp>
          <p:nvSpPr>
            <p:cNvPr id="5" name="Content Placeholder 5">
              <a:extLst>
                <a:ext uri="{FF2B5EF4-FFF2-40B4-BE49-F238E27FC236}">
                  <a16:creationId xmlns:a16="http://schemas.microsoft.com/office/drawing/2014/main" id="{EBEC7E7E-257F-F1E0-FF29-B59768C9020A}"/>
                </a:ext>
              </a:extLst>
            </p:cNvPr>
            <p:cNvSpPr txBox="1">
              <a:spLocks/>
            </p:cNvSpPr>
            <p:nvPr/>
          </p:nvSpPr>
          <p:spPr>
            <a:xfrm>
              <a:off x="1431295" y="2286842"/>
              <a:ext cx="5580000" cy="3996000"/>
            </a:xfrm>
            <a:prstGeom prst="roundRect">
              <a:avLst>
                <a:gd name="adj" fmla="val 4832"/>
              </a:avLst>
            </a:prstGeom>
            <a:solidFill>
              <a:schemeClr val="bg1"/>
            </a:solidFill>
            <a:effectLst>
              <a:innerShdw blurRad="127000">
                <a:prstClr val="black">
                  <a:alpha val="5000"/>
                </a:prstClr>
              </a:innerShdw>
            </a:effectLst>
          </p:spPr>
          <p:txBody>
            <a:bodyPr vert="horz" wrap="square" lIns="144000" tIns="251999" rIns="108000" bIns="251999"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32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1pPr>
              <a:lvl2pPr marL="12700" marR="0" indent="0" algn="l" defTabSz="914400" rtl="0" eaLnBrk="1" fontAlgn="auto" latinLnBrk="0" hangingPunct="1">
                <a:lnSpc>
                  <a:spcPct val="100000"/>
                </a:lnSpc>
                <a:spcBef>
                  <a:spcPts val="1075"/>
                </a:spcBef>
                <a:spcAft>
                  <a:spcPts val="0"/>
                </a:spcAft>
                <a:buClrTx/>
                <a:buSzTx/>
                <a:buFontTx/>
                <a:buNone/>
                <a:tabLst>
                  <a:tab pos="506730" algn="l"/>
                </a:tabLst>
                <a:defRPr lang="en-PT" sz="2800" kern="1200" spc="-10">
                  <a:solidFill>
                    <a:srgbClr val="58595B"/>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b="1" dirty="0">
                  <a:solidFill>
                    <a:srgbClr val="251B55"/>
                  </a:solidFill>
                </a:rPr>
                <a:t>Durabilidade</a:t>
              </a:r>
            </a:p>
            <a:p>
              <a:pPr marL="0" indent="0" algn="ctr">
                <a:buNone/>
              </a:pPr>
              <a:r>
                <a:rPr lang="pt-PT" sz="2800" dirty="0"/>
                <a:t>Resistência do dinheiro à deterioração física e a sua capacidade de durar muito tempo.</a:t>
              </a:r>
            </a:p>
          </p:txBody>
        </p:sp>
        <p:grpSp>
          <p:nvGrpSpPr>
            <p:cNvPr id="32" name="Group 31">
              <a:extLst>
                <a:ext uri="{FF2B5EF4-FFF2-40B4-BE49-F238E27FC236}">
                  <a16:creationId xmlns:a16="http://schemas.microsoft.com/office/drawing/2014/main" id="{EF4FAD3F-BD53-0197-683B-D97A03645ADB}"/>
                </a:ext>
              </a:extLst>
            </p:cNvPr>
            <p:cNvGrpSpPr/>
            <p:nvPr/>
          </p:nvGrpSpPr>
          <p:grpSpPr>
            <a:xfrm>
              <a:off x="1623251" y="2483665"/>
              <a:ext cx="961199" cy="961210"/>
              <a:chOff x="1623251" y="2483665"/>
              <a:chExt cx="961199" cy="961210"/>
            </a:xfrm>
          </p:grpSpPr>
          <p:pic>
            <p:nvPicPr>
              <p:cNvPr id="28" name="object 6">
                <a:extLst>
                  <a:ext uri="{FF2B5EF4-FFF2-40B4-BE49-F238E27FC236}">
                    <a16:creationId xmlns:a16="http://schemas.microsoft.com/office/drawing/2014/main" id="{5D9655C3-352E-93AE-14A3-0ECE193978C7}"/>
                  </a:ext>
                </a:extLst>
              </p:cNvPr>
              <p:cNvPicPr/>
              <p:nvPr/>
            </p:nvPicPr>
            <p:blipFill>
              <a:blip r:embed="rId3" cstate="print"/>
              <a:stretch>
                <a:fillRect/>
              </a:stretch>
            </p:blipFill>
            <p:spPr>
              <a:xfrm>
                <a:off x="1623251" y="2483665"/>
                <a:ext cx="961199" cy="961210"/>
              </a:xfrm>
              <a:prstGeom prst="rect">
                <a:avLst/>
              </a:prstGeom>
            </p:spPr>
          </p:pic>
          <p:pic>
            <p:nvPicPr>
              <p:cNvPr id="31" name="Graphic 30" descr="Gold bars outline">
                <a:extLst>
                  <a:ext uri="{FF2B5EF4-FFF2-40B4-BE49-F238E27FC236}">
                    <a16:creationId xmlns:a16="http://schemas.microsoft.com/office/drawing/2014/main" id="{EB07BAAA-7BED-0FBD-1676-00A4AB1309C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33850" y="2694270"/>
                <a:ext cx="540000" cy="540000"/>
              </a:xfrm>
              <a:prstGeom prst="rect">
                <a:avLst/>
              </a:prstGeom>
            </p:spPr>
          </p:pic>
        </p:grpSp>
      </p:grpSp>
      <p:grpSp>
        <p:nvGrpSpPr>
          <p:cNvPr id="1028" name="Group 1027">
            <a:extLst>
              <a:ext uri="{FF2B5EF4-FFF2-40B4-BE49-F238E27FC236}">
                <a16:creationId xmlns:a16="http://schemas.microsoft.com/office/drawing/2014/main" id="{59591DB8-98CF-C4D8-BC01-9138BC51A8F0}"/>
              </a:ext>
            </a:extLst>
          </p:cNvPr>
          <p:cNvGrpSpPr/>
          <p:nvPr/>
        </p:nvGrpSpPr>
        <p:grpSpPr>
          <a:xfrm>
            <a:off x="13092807" y="2319650"/>
            <a:ext cx="5580000" cy="3996000"/>
            <a:chOff x="13092807" y="2319650"/>
            <a:chExt cx="5580000" cy="3996000"/>
          </a:xfrm>
        </p:grpSpPr>
        <p:sp>
          <p:nvSpPr>
            <p:cNvPr id="10" name="Content Placeholder 5">
              <a:extLst>
                <a:ext uri="{FF2B5EF4-FFF2-40B4-BE49-F238E27FC236}">
                  <a16:creationId xmlns:a16="http://schemas.microsoft.com/office/drawing/2014/main" id="{4102C4AA-C672-5175-58B1-A87507FAD557}"/>
                </a:ext>
              </a:extLst>
            </p:cNvPr>
            <p:cNvSpPr txBox="1">
              <a:spLocks/>
            </p:cNvSpPr>
            <p:nvPr/>
          </p:nvSpPr>
          <p:spPr>
            <a:xfrm>
              <a:off x="13092807" y="2319650"/>
              <a:ext cx="5580000" cy="3996000"/>
            </a:xfrm>
            <a:prstGeom prst="roundRect">
              <a:avLst>
                <a:gd name="adj" fmla="val 4832"/>
              </a:avLst>
            </a:prstGeom>
            <a:solidFill>
              <a:schemeClr val="bg1"/>
            </a:solidFill>
            <a:effectLst>
              <a:innerShdw blurRad="127000">
                <a:prstClr val="black">
                  <a:alpha val="5000"/>
                </a:prstClr>
              </a:innerShdw>
            </a:effectLst>
          </p:spPr>
          <p:txBody>
            <a:bodyPr vert="horz" wrap="square" lIns="144000" tIns="251999" rIns="108000" bIns="251999"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32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1pPr>
              <a:lvl2pPr marL="12700" marR="0" indent="0" algn="l" defTabSz="914400" rtl="0" eaLnBrk="1" fontAlgn="auto" latinLnBrk="0" hangingPunct="1">
                <a:lnSpc>
                  <a:spcPct val="100000"/>
                </a:lnSpc>
                <a:spcBef>
                  <a:spcPts val="1075"/>
                </a:spcBef>
                <a:spcAft>
                  <a:spcPts val="0"/>
                </a:spcAft>
                <a:buClrTx/>
                <a:buSzTx/>
                <a:buFontTx/>
                <a:buNone/>
                <a:tabLst>
                  <a:tab pos="506730" algn="l"/>
                </a:tabLst>
                <a:defRPr lang="en-PT" sz="2800" kern="1200" spc="-10">
                  <a:solidFill>
                    <a:srgbClr val="58595B"/>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b="1" dirty="0">
                  <a:solidFill>
                    <a:srgbClr val="251B55"/>
                  </a:solidFill>
                </a:rPr>
                <a:t>Portabilidade</a:t>
              </a:r>
            </a:p>
            <a:p>
              <a:pPr marL="0" indent="0" algn="ctr">
                <a:buNone/>
              </a:pPr>
              <a:r>
                <a:rPr lang="pt-PT" sz="2800" dirty="0"/>
                <a:t>Facilidade com que o dinheiro pode ser transportado e movido de um lado para o outro.</a:t>
              </a:r>
            </a:p>
          </p:txBody>
        </p:sp>
        <p:grpSp>
          <p:nvGrpSpPr>
            <p:cNvPr id="38" name="Group 37">
              <a:extLst>
                <a:ext uri="{FF2B5EF4-FFF2-40B4-BE49-F238E27FC236}">
                  <a16:creationId xmlns:a16="http://schemas.microsoft.com/office/drawing/2014/main" id="{FBDAF61E-2B64-904F-B37E-7E153556EADC}"/>
                </a:ext>
              </a:extLst>
            </p:cNvPr>
            <p:cNvGrpSpPr/>
            <p:nvPr/>
          </p:nvGrpSpPr>
          <p:grpSpPr>
            <a:xfrm>
              <a:off x="13281851" y="2483665"/>
              <a:ext cx="961199" cy="961210"/>
              <a:chOff x="13320610" y="2559865"/>
              <a:chExt cx="961199" cy="961210"/>
            </a:xfrm>
          </p:grpSpPr>
          <p:pic>
            <p:nvPicPr>
              <p:cNvPr id="34" name="object 6">
                <a:extLst>
                  <a:ext uri="{FF2B5EF4-FFF2-40B4-BE49-F238E27FC236}">
                    <a16:creationId xmlns:a16="http://schemas.microsoft.com/office/drawing/2014/main" id="{F27523E2-CC3B-D9CF-672A-570DC48436F5}"/>
                  </a:ext>
                </a:extLst>
              </p:cNvPr>
              <p:cNvPicPr/>
              <p:nvPr/>
            </p:nvPicPr>
            <p:blipFill>
              <a:blip r:embed="rId3" cstate="print"/>
              <a:stretch>
                <a:fillRect/>
              </a:stretch>
            </p:blipFill>
            <p:spPr>
              <a:xfrm>
                <a:off x="13320610" y="2559865"/>
                <a:ext cx="961199" cy="961210"/>
              </a:xfrm>
              <a:prstGeom prst="rect">
                <a:avLst/>
              </a:prstGeom>
            </p:spPr>
          </p:pic>
          <p:pic>
            <p:nvPicPr>
              <p:cNvPr id="37" name="Graphic 36" descr="Credit card outline">
                <a:extLst>
                  <a:ext uri="{FF2B5EF4-FFF2-40B4-BE49-F238E27FC236}">
                    <a16:creationId xmlns:a16="http://schemas.microsoft.com/office/drawing/2014/main" id="{2B19CAC0-849A-9A8A-3CEB-57735A07BAE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513209" y="2752470"/>
                <a:ext cx="576000" cy="576000"/>
              </a:xfrm>
              <a:prstGeom prst="rect">
                <a:avLst/>
              </a:prstGeom>
            </p:spPr>
          </p:pic>
        </p:grpSp>
      </p:grpSp>
      <p:grpSp>
        <p:nvGrpSpPr>
          <p:cNvPr id="1030" name="Group 1029">
            <a:extLst>
              <a:ext uri="{FF2B5EF4-FFF2-40B4-BE49-F238E27FC236}">
                <a16:creationId xmlns:a16="http://schemas.microsoft.com/office/drawing/2014/main" id="{9FC2AB6F-AF2B-0B0E-B94F-2B16FC621C13}"/>
              </a:ext>
            </a:extLst>
          </p:cNvPr>
          <p:cNvGrpSpPr/>
          <p:nvPr/>
        </p:nvGrpSpPr>
        <p:grpSpPr>
          <a:xfrm>
            <a:off x="7215586" y="6575985"/>
            <a:ext cx="5580000" cy="3996000"/>
            <a:chOff x="7215586" y="6575985"/>
            <a:chExt cx="5580000" cy="3996000"/>
          </a:xfrm>
        </p:grpSpPr>
        <p:sp>
          <p:nvSpPr>
            <p:cNvPr id="16" name="Content Placeholder 5">
              <a:extLst>
                <a:ext uri="{FF2B5EF4-FFF2-40B4-BE49-F238E27FC236}">
                  <a16:creationId xmlns:a16="http://schemas.microsoft.com/office/drawing/2014/main" id="{FBD731BA-9837-B1A9-8723-F81963008EB6}"/>
                </a:ext>
              </a:extLst>
            </p:cNvPr>
            <p:cNvSpPr txBox="1">
              <a:spLocks/>
            </p:cNvSpPr>
            <p:nvPr/>
          </p:nvSpPr>
          <p:spPr>
            <a:xfrm>
              <a:off x="7215586" y="6575985"/>
              <a:ext cx="5580000" cy="3996000"/>
            </a:xfrm>
            <a:prstGeom prst="roundRect">
              <a:avLst>
                <a:gd name="adj" fmla="val 4832"/>
              </a:avLst>
            </a:prstGeom>
            <a:solidFill>
              <a:schemeClr val="bg1"/>
            </a:solidFill>
            <a:effectLst>
              <a:innerShdw blurRad="127000">
                <a:prstClr val="black">
                  <a:alpha val="5000"/>
                </a:prstClr>
              </a:innerShdw>
            </a:effectLst>
          </p:spPr>
          <p:txBody>
            <a:bodyPr vert="horz" wrap="square" lIns="144000" tIns="251999" rIns="108000" bIns="251999"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32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1pPr>
              <a:lvl2pPr marL="12700" marR="0" indent="0" algn="l" defTabSz="914400" rtl="0" eaLnBrk="1" fontAlgn="auto" latinLnBrk="0" hangingPunct="1">
                <a:lnSpc>
                  <a:spcPct val="100000"/>
                </a:lnSpc>
                <a:spcBef>
                  <a:spcPts val="1075"/>
                </a:spcBef>
                <a:spcAft>
                  <a:spcPts val="0"/>
                </a:spcAft>
                <a:buClrTx/>
                <a:buSzTx/>
                <a:buFontTx/>
                <a:buNone/>
                <a:tabLst>
                  <a:tab pos="506730" algn="l"/>
                </a:tabLst>
                <a:defRPr lang="en-PT" sz="2800" kern="1200" spc="-10">
                  <a:solidFill>
                    <a:srgbClr val="58595B"/>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b="1" dirty="0">
                  <a:solidFill>
                    <a:srgbClr val="251B55"/>
                  </a:solidFill>
                </a:rPr>
                <a:t>Escassez</a:t>
              </a:r>
            </a:p>
            <a:p>
              <a:pPr marL="0" indent="0" algn="ctr">
                <a:buNone/>
              </a:pPr>
              <a:r>
                <a:rPr lang="pt-PT" sz="2800" dirty="0"/>
                <a:t>Oferta limitada do dinheiro, que ajuda a manter o seu valor.</a:t>
              </a:r>
            </a:p>
          </p:txBody>
        </p:sp>
        <p:grpSp>
          <p:nvGrpSpPr>
            <p:cNvPr id="53" name="Group 52">
              <a:extLst>
                <a:ext uri="{FF2B5EF4-FFF2-40B4-BE49-F238E27FC236}">
                  <a16:creationId xmlns:a16="http://schemas.microsoft.com/office/drawing/2014/main" id="{98AA4918-06BF-9A3D-666F-B574778A04C2}"/>
                </a:ext>
              </a:extLst>
            </p:cNvPr>
            <p:cNvGrpSpPr/>
            <p:nvPr/>
          </p:nvGrpSpPr>
          <p:grpSpPr>
            <a:xfrm>
              <a:off x="7461250" y="6769992"/>
              <a:ext cx="961199" cy="961210"/>
              <a:chOff x="7461250" y="6769992"/>
              <a:chExt cx="961199" cy="961210"/>
            </a:xfrm>
          </p:grpSpPr>
          <p:pic>
            <p:nvPicPr>
              <p:cNvPr id="43" name="object 6">
                <a:extLst>
                  <a:ext uri="{FF2B5EF4-FFF2-40B4-BE49-F238E27FC236}">
                    <a16:creationId xmlns:a16="http://schemas.microsoft.com/office/drawing/2014/main" id="{6A547EF9-606D-3C21-390C-A162BBD66582}"/>
                  </a:ext>
                </a:extLst>
              </p:cNvPr>
              <p:cNvPicPr/>
              <p:nvPr/>
            </p:nvPicPr>
            <p:blipFill>
              <a:blip r:embed="rId3" cstate="print"/>
              <a:stretch>
                <a:fillRect/>
              </a:stretch>
            </p:blipFill>
            <p:spPr>
              <a:xfrm>
                <a:off x="7461250" y="6769992"/>
                <a:ext cx="961199" cy="961210"/>
              </a:xfrm>
              <a:prstGeom prst="rect">
                <a:avLst/>
              </a:prstGeom>
            </p:spPr>
          </p:pic>
          <p:pic>
            <p:nvPicPr>
              <p:cNvPr id="52" name="Graphic 51" descr="Stamp outline">
                <a:extLst>
                  <a:ext uri="{FF2B5EF4-FFF2-40B4-BE49-F238E27FC236}">
                    <a16:creationId xmlns:a16="http://schemas.microsoft.com/office/drawing/2014/main" id="{6EBF026A-F119-1447-2E34-2703AEC4460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53849" y="6963308"/>
                <a:ext cx="576000" cy="576000"/>
              </a:xfrm>
              <a:prstGeom prst="rect">
                <a:avLst/>
              </a:prstGeom>
            </p:spPr>
          </p:pic>
        </p:grpSp>
      </p:grpSp>
      <p:grpSp>
        <p:nvGrpSpPr>
          <p:cNvPr id="1031" name="Group 1030">
            <a:extLst>
              <a:ext uri="{FF2B5EF4-FFF2-40B4-BE49-F238E27FC236}">
                <a16:creationId xmlns:a16="http://schemas.microsoft.com/office/drawing/2014/main" id="{8762FF1B-5D87-DFDE-BB6E-ED0D3CB4630E}"/>
              </a:ext>
            </a:extLst>
          </p:cNvPr>
          <p:cNvGrpSpPr/>
          <p:nvPr/>
        </p:nvGrpSpPr>
        <p:grpSpPr>
          <a:xfrm>
            <a:off x="13046342" y="6603804"/>
            <a:ext cx="5580000" cy="3996000"/>
            <a:chOff x="13046342" y="6603804"/>
            <a:chExt cx="5580000" cy="3996000"/>
          </a:xfrm>
        </p:grpSpPr>
        <p:sp>
          <p:nvSpPr>
            <p:cNvPr id="15" name="Content Placeholder 5">
              <a:extLst>
                <a:ext uri="{FF2B5EF4-FFF2-40B4-BE49-F238E27FC236}">
                  <a16:creationId xmlns:a16="http://schemas.microsoft.com/office/drawing/2014/main" id="{1107C284-10E9-FFE1-8FE4-2B6BE7A4F81E}"/>
                </a:ext>
              </a:extLst>
            </p:cNvPr>
            <p:cNvSpPr txBox="1">
              <a:spLocks/>
            </p:cNvSpPr>
            <p:nvPr/>
          </p:nvSpPr>
          <p:spPr>
            <a:xfrm>
              <a:off x="13046342" y="6603804"/>
              <a:ext cx="5580000" cy="3996000"/>
            </a:xfrm>
            <a:prstGeom prst="roundRect">
              <a:avLst>
                <a:gd name="adj" fmla="val 4832"/>
              </a:avLst>
            </a:prstGeom>
            <a:solidFill>
              <a:schemeClr val="bg1"/>
            </a:solidFill>
            <a:effectLst>
              <a:innerShdw blurRad="127000">
                <a:prstClr val="black">
                  <a:alpha val="5000"/>
                </a:prstClr>
              </a:innerShdw>
            </a:effectLst>
          </p:spPr>
          <p:txBody>
            <a:bodyPr vert="horz" wrap="square" lIns="144000" tIns="251999" rIns="108000" bIns="251999" rtlCol="0">
              <a:normAutofit fontScale="92500"/>
            </a:bodyPr>
            <a:lstStyle>
              <a:lvl1pPr marL="228600" indent="-228600" algn="l" defTabSz="914400" rtl="0" eaLnBrk="1" latinLnBrk="0" hangingPunct="1">
                <a:lnSpc>
                  <a:spcPct val="150000"/>
                </a:lnSpc>
                <a:spcBef>
                  <a:spcPts val="1000"/>
                </a:spcBef>
                <a:buFont typeface="Arial" panose="020B0604020202020204" pitchFamily="34" charset="0"/>
                <a:buChar char="•"/>
                <a:defRPr sz="32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1pPr>
              <a:lvl2pPr marL="12700" marR="0" indent="0" algn="l" defTabSz="914400" rtl="0" eaLnBrk="1" fontAlgn="auto" latinLnBrk="0" hangingPunct="1">
                <a:lnSpc>
                  <a:spcPct val="100000"/>
                </a:lnSpc>
                <a:spcBef>
                  <a:spcPts val="1075"/>
                </a:spcBef>
                <a:spcAft>
                  <a:spcPts val="0"/>
                </a:spcAft>
                <a:buClrTx/>
                <a:buSzTx/>
                <a:buFontTx/>
                <a:buNone/>
                <a:tabLst>
                  <a:tab pos="506730" algn="l"/>
                </a:tabLst>
                <a:defRPr lang="en-PT" sz="2800" kern="1200" spc="-10">
                  <a:solidFill>
                    <a:srgbClr val="58595B"/>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sz="3500" b="1" dirty="0">
                  <a:solidFill>
                    <a:srgbClr val="251B55"/>
                  </a:solidFill>
                </a:rPr>
                <a:t>Fungibilidade</a:t>
              </a:r>
            </a:p>
            <a:p>
              <a:pPr marL="0" indent="0" algn="ctr">
                <a:buNone/>
              </a:pPr>
              <a:r>
                <a:rPr lang="pt-PT" sz="2800" dirty="0"/>
                <a:t>Permutabilidade do dinheiro, que faz com que uma unidade de dinheiro seja equivalente a outra unidade do mesmo valor.</a:t>
              </a:r>
            </a:p>
          </p:txBody>
        </p:sp>
        <p:grpSp>
          <p:nvGrpSpPr>
            <p:cNvPr id="54" name="Group 53">
              <a:extLst>
                <a:ext uri="{FF2B5EF4-FFF2-40B4-BE49-F238E27FC236}">
                  <a16:creationId xmlns:a16="http://schemas.microsoft.com/office/drawing/2014/main" id="{A19E0050-39F5-A3F5-CD41-0F3DDE4E1560}"/>
                </a:ext>
              </a:extLst>
            </p:cNvPr>
            <p:cNvGrpSpPr>
              <a:grpSpLocks noChangeAspect="1"/>
            </p:cNvGrpSpPr>
            <p:nvPr/>
          </p:nvGrpSpPr>
          <p:grpSpPr>
            <a:xfrm>
              <a:off x="13281851" y="6769992"/>
              <a:ext cx="961199" cy="961210"/>
              <a:chOff x="15758525" y="167227"/>
              <a:chExt cx="2008323" cy="2008346"/>
            </a:xfrm>
          </p:grpSpPr>
          <p:pic>
            <p:nvPicPr>
              <p:cNvPr id="55" name="object 6">
                <a:extLst>
                  <a:ext uri="{FF2B5EF4-FFF2-40B4-BE49-F238E27FC236}">
                    <a16:creationId xmlns:a16="http://schemas.microsoft.com/office/drawing/2014/main" id="{B3268ADD-4FED-A65A-4E77-C5F5DA8BF371}"/>
                  </a:ext>
                </a:extLst>
              </p:cNvPr>
              <p:cNvPicPr/>
              <p:nvPr/>
            </p:nvPicPr>
            <p:blipFill>
              <a:blip r:embed="rId3" cstate="print"/>
              <a:stretch>
                <a:fillRect/>
              </a:stretch>
            </p:blipFill>
            <p:spPr>
              <a:xfrm>
                <a:off x="15758525" y="167227"/>
                <a:ext cx="2008323" cy="2008346"/>
              </a:xfrm>
              <a:prstGeom prst="rect">
                <a:avLst/>
              </a:prstGeom>
            </p:spPr>
          </p:pic>
          <p:pic>
            <p:nvPicPr>
              <p:cNvPr id="56" name="Graphic 55" descr="Coins outline">
                <a:extLst>
                  <a:ext uri="{FF2B5EF4-FFF2-40B4-BE49-F238E27FC236}">
                    <a16:creationId xmlns:a16="http://schemas.microsoft.com/office/drawing/2014/main" id="{F6B6605E-3465-DE31-C95C-0B4C45741F0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222686" y="631400"/>
                <a:ext cx="1080000" cy="1080000"/>
              </a:xfrm>
              <a:prstGeom prst="rect">
                <a:avLst/>
              </a:prstGeom>
            </p:spPr>
          </p:pic>
        </p:grpSp>
      </p:grpSp>
      <p:grpSp>
        <p:nvGrpSpPr>
          <p:cNvPr id="1027" name="Group 1026">
            <a:extLst>
              <a:ext uri="{FF2B5EF4-FFF2-40B4-BE49-F238E27FC236}">
                <a16:creationId xmlns:a16="http://schemas.microsoft.com/office/drawing/2014/main" id="{5E634C66-6397-EBB0-B7B8-4BA3BD672256}"/>
              </a:ext>
            </a:extLst>
          </p:cNvPr>
          <p:cNvGrpSpPr/>
          <p:nvPr/>
        </p:nvGrpSpPr>
        <p:grpSpPr>
          <a:xfrm>
            <a:off x="7262051" y="2291831"/>
            <a:ext cx="5580000" cy="3996000"/>
            <a:chOff x="7262051" y="2291831"/>
            <a:chExt cx="5580000" cy="3996000"/>
          </a:xfrm>
        </p:grpSpPr>
        <p:sp>
          <p:nvSpPr>
            <p:cNvPr id="11" name="Content Placeholder 5">
              <a:extLst>
                <a:ext uri="{FF2B5EF4-FFF2-40B4-BE49-F238E27FC236}">
                  <a16:creationId xmlns:a16="http://schemas.microsoft.com/office/drawing/2014/main" id="{72871B1A-2A7E-2ABB-2F02-8F0AF6CEEEF4}"/>
                </a:ext>
              </a:extLst>
            </p:cNvPr>
            <p:cNvSpPr txBox="1">
              <a:spLocks/>
            </p:cNvSpPr>
            <p:nvPr/>
          </p:nvSpPr>
          <p:spPr>
            <a:xfrm>
              <a:off x="7262051" y="2291831"/>
              <a:ext cx="5580000" cy="3996000"/>
            </a:xfrm>
            <a:prstGeom prst="roundRect">
              <a:avLst>
                <a:gd name="adj" fmla="val 4832"/>
              </a:avLst>
            </a:prstGeom>
            <a:solidFill>
              <a:schemeClr val="bg1"/>
            </a:solidFill>
            <a:effectLst>
              <a:innerShdw blurRad="127000">
                <a:prstClr val="black">
                  <a:alpha val="5000"/>
                </a:prstClr>
              </a:innerShdw>
            </a:effectLst>
          </p:spPr>
          <p:txBody>
            <a:bodyPr vert="horz" wrap="square" lIns="144000" tIns="251999" rIns="108000" bIns="251999"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32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1pPr>
              <a:lvl2pPr marL="12700" marR="0" indent="0" algn="l" defTabSz="914400" rtl="0" eaLnBrk="1" fontAlgn="auto" latinLnBrk="0" hangingPunct="1">
                <a:lnSpc>
                  <a:spcPct val="100000"/>
                </a:lnSpc>
                <a:spcBef>
                  <a:spcPts val="1075"/>
                </a:spcBef>
                <a:spcAft>
                  <a:spcPts val="0"/>
                </a:spcAft>
                <a:buClrTx/>
                <a:buSzTx/>
                <a:buFontTx/>
                <a:buNone/>
                <a:tabLst>
                  <a:tab pos="506730" algn="l"/>
                </a:tabLst>
                <a:defRPr lang="en-PT" sz="2800" kern="1200" spc="-10">
                  <a:solidFill>
                    <a:srgbClr val="58595B"/>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b="1" dirty="0">
                  <a:solidFill>
                    <a:srgbClr val="251B55"/>
                  </a:solidFill>
                </a:rPr>
                <a:t>Divisibilidade</a:t>
              </a:r>
            </a:p>
            <a:p>
              <a:pPr marL="0" indent="0" algn="ctr">
                <a:buNone/>
              </a:pPr>
              <a:r>
                <a:rPr lang="pt-PT" sz="2800" dirty="0"/>
                <a:t>Capacidade do dinheiro de ser dividido em unidades mais pequenas.</a:t>
              </a:r>
            </a:p>
          </p:txBody>
        </p:sp>
        <p:grpSp>
          <p:nvGrpSpPr>
            <p:cNvPr id="57" name="Group 56">
              <a:extLst>
                <a:ext uri="{FF2B5EF4-FFF2-40B4-BE49-F238E27FC236}">
                  <a16:creationId xmlns:a16="http://schemas.microsoft.com/office/drawing/2014/main" id="{2DC238E1-95F9-6865-10A0-DA879BCB31BF}"/>
                </a:ext>
              </a:extLst>
            </p:cNvPr>
            <p:cNvGrpSpPr/>
            <p:nvPr/>
          </p:nvGrpSpPr>
          <p:grpSpPr>
            <a:xfrm>
              <a:off x="7461250" y="2483665"/>
              <a:ext cx="961199" cy="961210"/>
              <a:chOff x="1547051" y="6769992"/>
              <a:chExt cx="961199" cy="961210"/>
            </a:xfrm>
          </p:grpSpPr>
          <p:pic>
            <p:nvPicPr>
              <p:cNvPr id="58" name="object 6">
                <a:extLst>
                  <a:ext uri="{FF2B5EF4-FFF2-40B4-BE49-F238E27FC236}">
                    <a16:creationId xmlns:a16="http://schemas.microsoft.com/office/drawing/2014/main" id="{35F1783A-D184-1469-73C9-A99A9342C036}"/>
                  </a:ext>
                </a:extLst>
              </p:cNvPr>
              <p:cNvPicPr/>
              <p:nvPr/>
            </p:nvPicPr>
            <p:blipFill>
              <a:blip r:embed="rId3" cstate="print"/>
              <a:stretch>
                <a:fillRect/>
              </a:stretch>
            </p:blipFill>
            <p:spPr>
              <a:xfrm>
                <a:off x="1547051" y="6769992"/>
                <a:ext cx="961199" cy="961210"/>
              </a:xfrm>
              <a:prstGeom prst="rect">
                <a:avLst/>
              </a:prstGeom>
            </p:spPr>
          </p:pic>
          <p:pic>
            <p:nvPicPr>
              <p:cNvPr id="59" name="Graphic 58" descr="Money outline">
                <a:extLst>
                  <a:ext uri="{FF2B5EF4-FFF2-40B4-BE49-F238E27FC236}">
                    <a16:creationId xmlns:a16="http://schemas.microsoft.com/office/drawing/2014/main" id="{55384B1C-04F0-62A6-E6F5-4BEB155BE4E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736774" y="6962597"/>
                <a:ext cx="576000" cy="576000"/>
              </a:xfrm>
              <a:prstGeom prst="rect">
                <a:avLst/>
              </a:prstGeom>
            </p:spPr>
          </p:pic>
        </p:grpSp>
      </p:grpSp>
      <p:grpSp>
        <p:nvGrpSpPr>
          <p:cNvPr id="1029" name="Group 1028">
            <a:extLst>
              <a:ext uri="{FF2B5EF4-FFF2-40B4-BE49-F238E27FC236}">
                <a16:creationId xmlns:a16="http://schemas.microsoft.com/office/drawing/2014/main" id="{E2C00506-190C-811D-A2DF-056038F6638E}"/>
              </a:ext>
            </a:extLst>
          </p:cNvPr>
          <p:cNvGrpSpPr/>
          <p:nvPr/>
        </p:nvGrpSpPr>
        <p:grpSpPr>
          <a:xfrm>
            <a:off x="1384830" y="6570996"/>
            <a:ext cx="5580000" cy="3996000"/>
            <a:chOff x="1384830" y="6570996"/>
            <a:chExt cx="5580000" cy="3996000"/>
          </a:xfrm>
        </p:grpSpPr>
        <p:sp>
          <p:nvSpPr>
            <p:cNvPr id="14" name="Content Placeholder 5">
              <a:extLst>
                <a:ext uri="{FF2B5EF4-FFF2-40B4-BE49-F238E27FC236}">
                  <a16:creationId xmlns:a16="http://schemas.microsoft.com/office/drawing/2014/main" id="{081F35D2-27FC-AC18-EBFA-F85EBAD3DCF9}"/>
                </a:ext>
              </a:extLst>
            </p:cNvPr>
            <p:cNvSpPr txBox="1">
              <a:spLocks/>
            </p:cNvSpPr>
            <p:nvPr/>
          </p:nvSpPr>
          <p:spPr>
            <a:xfrm>
              <a:off x="1384830" y="6570996"/>
              <a:ext cx="5580000" cy="3996000"/>
            </a:xfrm>
            <a:prstGeom prst="roundRect">
              <a:avLst>
                <a:gd name="adj" fmla="val 4832"/>
              </a:avLst>
            </a:prstGeom>
            <a:solidFill>
              <a:schemeClr val="bg1"/>
            </a:solidFill>
            <a:effectLst>
              <a:innerShdw blurRad="127000">
                <a:prstClr val="black">
                  <a:alpha val="5000"/>
                </a:prstClr>
              </a:innerShdw>
            </a:effectLst>
          </p:spPr>
          <p:txBody>
            <a:bodyPr vert="horz" wrap="square" lIns="144000" tIns="251999" rIns="108000" bIns="251999"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32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1pPr>
              <a:lvl2pPr marL="12700" marR="0" indent="0" algn="l" defTabSz="914400" rtl="0" eaLnBrk="1" fontAlgn="auto" latinLnBrk="0" hangingPunct="1">
                <a:lnSpc>
                  <a:spcPct val="100000"/>
                </a:lnSpc>
                <a:spcBef>
                  <a:spcPts val="1075"/>
                </a:spcBef>
                <a:spcAft>
                  <a:spcPts val="0"/>
                </a:spcAft>
                <a:buClrTx/>
                <a:buSzTx/>
                <a:buFontTx/>
                <a:buNone/>
                <a:tabLst>
                  <a:tab pos="506730" algn="l"/>
                </a:tabLst>
                <a:defRPr lang="en-PT" sz="2800" kern="1200" spc="-10">
                  <a:solidFill>
                    <a:srgbClr val="58595B"/>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PT" b="1" dirty="0">
                  <a:solidFill>
                    <a:srgbClr val="251B55"/>
                  </a:solidFill>
                </a:rPr>
                <a:t>Aceitabilidade</a:t>
              </a:r>
            </a:p>
            <a:p>
              <a:pPr marL="0" indent="0" algn="ctr">
                <a:buNone/>
              </a:pPr>
              <a:r>
                <a:rPr lang="pt-PT" sz="2800" dirty="0"/>
                <a:t>Aceitação generalizada do dinheiro como forma de pagamento.</a:t>
              </a:r>
            </a:p>
          </p:txBody>
        </p:sp>
        <p:grpSp>
          <p:nvGrpSpPr>
            <p:cNvPr id="1024" name="Group 1023">
              <a:extLst>
                <a:ext uri="{FF2B5EF4-FFF2-40B4-BE49-F238E27FC236}">
                  <a16:creationId xmlns:a16="http://schemas.microsoft.com/office/drawing/2014/main" id="{397E9566-C0F8-015A-A052-F41266B97227}"/>
                </a:ext>
              </a:extLst>
            </p:cNvPr>
            <p:cNvGrpSpPr/>
            <p:nvPr/>
          </p:nvGrpSpPr>
          <p:grpSpPr>
            <a:xfrm>
              <a:off x="1547051" y="6769992"/>
              <a:ext cx="961199" cy="961210"/>
              <a:chOff x="1547051" y="6769992"/>
              <a:chExt cx="961199" cy="961210"/>
            </a:xfrm>
          </p:grpSpPr>
          <p:pic>
            <p:nvPicPr>
              <p:cNvPr id="40" name="object 6">
                <a:extLst>
                  <a:ext uri="{FF2B5EF4-FFF2-40B4-BE49-F238E27FC236}">
                    <a16:creationId xmlns:a16="http://schemas.microsoft.com/office/drawing/2014/main" id="{AE580981-621E-A218-0B6B-1B42781A73B7}"/>
                  </a:ext>
                </a:extLst>
              </p:cNvPr>
              <p:cNvPicPr/>
              <p:nvPr/>
            </p:nvPicPr>
            <p:blipFill>
              <a:blip r:embed="rId3" cstate="print"/>
              <a:stretch>
                <a:fillRect/>
              </a:stretch>
            </p:blipFill>
            <p:spPr>
              <a:xfrm>
                <a:off x="1547051" y="6769992"/>
                <a:ext cx="961199" cy="961210"/>
              </a:xfrm>
              <a:prstGeom prst="rect">
                <a:avLst/>
              </a:prstGeom>
            </p:spPr>
          </p:pic>
          <p:pic>
            <p:nvPicPr>
              <p:cNvPr id="61" name="Graphic 60" descr="Dollar with solid fill">
                <a:extLst>
                  <a:ext uri="{FF2B5EF4-FFF2-40B4-BE49-F238E27FC236}">
                    <a16:creationId xmlns:a16="http://schemas.microsoft.com/office/drawing/2014/main" id="{969F8D55-4ABD-A7ED-303D-0D18F2C883A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775650" y="6998597"/>
                <a:ext cx="504000" cy="504000"/>
              </a:xfrm>
              <a:prstGeom prst="rect">
                <a:avLst/>
              </a:prstGeom>
            </p:spPr>
          </p:pic>
        </p:grpSp>
      </p:grpSp>
      <p:pic>
        <p:nvPicPr>
          <p:cNvPr id="63" name="Graphic 62" descr="Dollar outline">
            <a:extLst>
              <a:ext uri="{FF2B5EF4-FFF2-40B4-BE49-F238E27FC236}">
                <a16:creationId xmlns:a16="http://schemas.microsoft.com/office/drawing/2014/main" id="{E36A9948-0671-723E-CE2D-D08C490A4DD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704926" y="6738242"/>
            <a:ext cx="0" cy="0"/>
          </a:xfrm>
          <a:prstGeom prst="rect">
            <a:avLst/>
          </a:prstGeom>
        </p:spPr>
      </p:pic>
    </p:spTree>
    <p:extLst>
      <p:ext uri="{BB962C8B-B14F-4D97-AF65-F5344CB8AC3E}">
        <p14:creationId xmlns:p14="http://schemas.microsoft.com/office/powerpoint/2010/main" val="3779804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6C852-BE2A-1B73-C4EF-08C8EA7D28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A313A5-73D3-E820-B751-11C8FF5D5DA3}"/>
              </a:ext>
            </a:extLst>
          </p:cNvPr>
          <p:cNvSpPr>
            <a:spLocks noGrp="1"/>
          </p:cNvSpPr>
          <p:nvPr>
            <p:ph type="title"/>
          </p:nvPr>
        </p:nvSpPr>
        <p:spPr/>
        <p:txBody>
          <a:bodyPr>
            <a:normAutofit/>
          </a:bodyPr>
          <a:lstStyle/>
          <a:p>
            <a:r>
              <a:rPr lang="pt-PT" dirty="0"/>
              <a:t>2.4 Tipos de dinheiro</a:t>
            </a:r>
          </a:p>
        </p:txBody>
      </p:sp>
      <p:sp>
        <p:nvSpPr>
          <p:cNvPr id="5" name="Content Placeholder 2">
            <a:extLst>
              <a:ext uri="{FF2B5EF4-FFF2-40B4-BE49-F238E27FC236}">
                <a16:creationId xmlns:a16="http://schemas.microsoft.com/office/drawing/2014/main" id="{55F48C7A-3E80-4FD0-6502-93E76D888BD2}"/>
              </a:ext>
            </a:extLst>
          </p:cNvPr>
          <p:cNvSpPr txBox="1">
            <a:spLocks/>
          </p:cNvSpPr>
          <p:nvPr/>
        </p:nvSpPr>
        <p:spPr>
          <a:xfrm>
            <a:off x="1382712" y="2301876"/>
            <a:ext cx="17352000" cy="205740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32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en-PT" sz="2800" kern="1200" spc="-10" dirty="0" smtClean="0">
                <a:solidFill>
                  <a:srgbClr val="58595B"/>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4375" indent="-692150">
              <a:spcAft>
                <a:spcPts val="1000"/>
              </a:spcAft>
              <a:buSzPct val="150000"/>
              <a:buBlip>
                <a:blip r:embed="rId3"/>
              </a:buBlip>
            </a:pPr>
            <a:r>
              <a:rPr lang="pt-PT" sz="3600" b="1" dirty="0">
                <a:solidFill>
                  <a:srgbClr val="251B55"/>
                </a:solidFill>
              </a:rPr>
              <a:t>Dinheiro físico</a:t>
            </a:r>
          </a:p>
        </p:txBody>
      </p:sp>
      <p:sp>
        <p:nvSpPr>
          <p:cNvPr id="3" name="TextBox 2">
            <a:extLst>
              <a:ext uri="{FF2B5EF4-FFF2-40B4-BE49-F238E27FC236}">
                <a16:creationId xmlns:a16="http://schemas.microsoft.com/office/drawing/2014/main" id="{45A7CAE4-4134-BC53-BE81-0D39B48F2E26}"/>
              </a:ext>
            </a:extLst>
          </p:cNvPr>
          <p:cNvSpPr txBox="1"/>
          <p:nvPr/>
        </p:nvSpPr>
        <p:spPr>
          <a:xfrm>
            <a:off x="1384526" y="7377968"/>
            <a:ext cx="5248800" cy="2336089"/>
          </a:xfrm>
          <a:prstGeom prst="rect">
            <a:avLst/>
          </a:prstGeom>
          <a:noFill/>
        </p:spPr>
        <p:txBody>
          <a:bodyPr wrap="square" rtlCol="0">
            <a:spAutoFit/>
          </a:bodyPr>
          <a:lstStyle/>
          <a:p>
            <a:pPr algn="ctr">
              <a:lnSpc>
                <a:spcPct val="150000"/>
              </a:lnSpc>
              <a:spcAft>
                <a:spcPts val="1200"/>
              </a:spcAft>
            </a:pPr>
            <a:r>
              <a:rPr lang="pt-PT" sz="2800" b="1" kern="1200" dirty="0">
                <a:solidFill>
                  <a:srgbClr val="FBB040"/>
                </a:solidFill>
                <a:latin typeface="Open Sans" panose="020B0606030504020204" pitchFamily="34" charset="0"/>
                <a:ea typeface="Open Sans" panose="020B0606030504020204" pitchFamily="34" charset="0"/>
                <a:cs typeface="Open Sans" panose="020B0606030504020204" pitchFamily="34" charset="0"/>
              </a:rPr>
              <a:t>Moeda fiduciária</a:t>
            </a:r>
          </a:p>
          <a:p>
            <a:pPr algn="ctr">
              <a:lnSpc>
                <a:spcPct val="114000"/>
              </a:lnSpc>
            </a:pPr>
            <a:r>
              <a:rPr lang="pt-PT" sz="2800" kern="1200" dirty="0">
                <a:solidFill>
                  <a:srgbClr val="58595B"/>
                </a:solidFill>
                <a:latin typeface="Open Sans" panose="020B0606030504020204" pitchFamily="34" charset="0"/>
                <a:ea typeface="Open Sans" panose="020B0606030504020204" pitchFamily="34" charset="0"/>
                <a:cs typeface="Open Sans" panose="020B0606030504020204" pitchFamily="34" charset="0"/>
              </a:rPr>
              <a:t>Notas de papel e moedas emitidas pelos governos e aceites como meio de troca </a:t>
            </a:r>
          </a:p>
        </p:txBody>
      </p:sp>
      <p:sp>
        <p:nvSpPr>
          <p:cNvPr id="4" name="TextBox 3">
            <a:extLst>
              <a:ext uri="{FF2B5EF4-FFF2-40B4-BE49-F238E27FC236}">
                <a16:creationId xmlns:a16="http://schemas.microsoft.com/office/drawing/2014/main" id="{73B80612-DA64-898B-5148-D7F812D4BD79}"/>
              </a:ext>
            </a:extLst>
          </p:cNvPr>
          <p:cNvSpPr txBox="1"/>
          <p:nvPr/>
        </p:nvSpPr>
        <p:spPr>
          <a:xfrm>
            <a:off x="7426080" y="7331075"/>
            <a:ext cx="5251940" cy="2827312"/>
          </a:xfrm>
          <a:prstGeom prst="rect">
            <a:avLst/>
          </a:prstGeom>
          <a:noFill/>
        </p:spPr>
        <p:txBody>
          <a:bodyPr wrap="square" rtlCol="0">
            <a:spAutoFit/>
          </a:bodyPr>
          <a:lstStyle/>
          <a:p>
            <a:pPr algn="ctr">
              <a:lnSpc>
                <a:spcPct val="150000"/>
              </a:lnSpc>
              <a:spcAft>
                <a:spcPts val="1200"/>
              </a:spcAft>
            </a:pPr>
            <a:r>
              <a:rPr lang="pt-PT" sz="2800" b="1" kern="1200" dirty="0">
                <a:solidFill>
                  <a:srgbClr val="FBB040"/>
                </a:solidFill>
                <a:latin typeface="Open Sans" panose="020B0606030504020204" pitchFamily="34" charset="0"/>
                <a:ea typeface="Open Sans" panose="020B0606030504020204" pitchFamily="34" charset="0"/>
                <a:cs typeface="Open Sans" panose="020B0606030504020204" pitchFamily="34" charset="0"/>
              </a:rPr>
              <a:t>Moeda representativa</a:t>
            </a:r>
          </a:p>
          <a:p>
            <a:pPr algn="ctr">
              <a:lnSpc>
                <a:spcPct val="114000"/>
              </a:lnSpc>
            </a:pPr>
            <a:r>
              <a:rPr lang="pt-PT" sz="2800" kern="1200" dirty="0">
                <a:solidFill>
                  <a:srgbClr val="58595B"/>
                </a:solidFill>
                <a:latin typeface="Open Sans" panose="020B0606030504020204" pitchFamily="34" charset="0"/>
                <a:ea typeface="Open Sans" panose="020B0606030504020204" pitchFamily="34" charset="0"/>
                <a:cs typeface="Open Sans" panose="020B0606030504020204" pitchFamily="34" charset="0"/>
              </a:rPr>
              <a:t>Representa uma determinada quantidade de uma mercadoria física e pode ser trocada pela mesma</a:t>
            </a:r>
          </a:p>
        </p:txBody>
      </p:sp>
      <p:sp>
        <p:nvSpPr>
          <p:cNvPr id="6" name="TextBox 5">
            <a:extLst>
              <a:ext uri="{FF2B5EF4-FFF2-40B4-BE49-F238E27FC236}">
                <a16:creationId xmlns:a16="http://schemas.microsoft.com/office/drawing/2014/main" id="{85225529-4A5C-2BCE-25D9-88193BAE779D}"/>
              </a:ext>
            </a:extLst>
          </p:cNvPr>
          <p:cNvSpPr txBox="1"/>
          <p:nvPr/>
        </p:nvSpPr>
        <p:spPr>
          <a:xfrm>
            <a:off x="13470774" y="7377968"/>
            <a:ext cx="5251940" cy="2336089"/>
          </a:xfrm>
          <a:prstGeom prst="rect">
            <a:avLst/>
          </a:prstGeom>
          <a:noFill/>
        </p:spPr>
        <p:txBody>
          <a:bodyPr wrap="square" rtlCol="0">
            <a:spAutoFit/>
          </a:bodyPr>
          <a:lstStyle/>
          <a:p>
            <a:pPr algn="ctr">
              <a:lnSpc>
                <a:spcPct val="150000"/>
              </a:lnSpc>
              <a:spcAft>
                <a:spcPts val="1200"/>
              </a:spcAft>
            </a:pPr>
            <a:r>
              <a:rPr lang="pt-PT" sz="2800" b="1" kern="1200" dirty="0">
                <a:solidFill>
                  <a:srgbClr val="FBB040"/>
                </a:solidFill>
                <a:latin typeface="Open Sans" panose="020B0606030504020204" pitchFamily="34" charset="0"/>
                <a:ea typeface="Open Sans" panose="020B0606030504020204" pitchFamily="34" charset="0"/>
                <a:cs typeface="Open Sans" panose="020B0606030504020204" pitchFamily="34" charset="0"/>
              </a:rPr>
              <a:t>Moeda-mercadoria</a:t>
            </a:r>
          </a:p>
          <a:p>
            <a:pPr algn="ctr">
              <a:lnSpc>
                <a:spcPct val="114000"/>
              </a:lnSpc>
            </a:pPr>
            <a:r>
              <a:rPr lang="pt-PT" sz="2800" kern="1200" dirty="0">
                <a:solidFill>
                  <a:srgbClr val="58595B"/>
                </a:solidFill>
                <a:latin typeface="Open Sans" panose="020B0606030504020204" pitchFamily="34" charset="0"/>
                <a:ea typeface="Open Sans" panose="020B0606030504020204" pitchFamily="34" charset="0"/>
                <a:cs typeface="Open Sans" panose="020B0606030504020204" pitchFamily="34" charset="0"/>
              </a:rPr>
              <a:t>Objeto físico com valor intrínseco e amplamente aceite como meio de troca.</a:t>
            </a:r>
          </a:p>
        </p:txBody>
      </p:sp>
      <p:pic>
        <p:nvPicPr>
          <p:cNvPr id="3074" name="Picture 2">
            <a:extLst>
              <a:ext uri="{FF2B5EF4-FFF2-40B4-BE49-F238E27FC236}">
                <a16:creationId xmlns:a16="http://schemas.microsoft.com/office/drawing/2014/main" id="{2B32EB2E-909E-EA74-E6EA-34B46358EB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7075" y="3978275"/>
            <a:ext cx="4523701" cy="282731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5F67E2B-E02A-F198-112D-51E33862E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5165" y="4223567"/>
            <a:ext cx="5433770" cy="233672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8" name="Picture 6" descr="Gold and Silver Prices Today, 4th September: Check the metals price here">
            <a:extLst>
              <a:ext uri="{FF2B5EF4-FFF2-40B4-BE49-F238E27FC236}">
                <a16:creationId xmlns:a16="http://schemas.microsoft.com/office/drawing/2014/main" id="{064A6919-A1F9-78D3-6AD0-5EC97532DF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3708616" y="4051544"/>
            <a:ext cx="4776255" cy="268683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167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BE678-02D7-056E-3E64-30F240B090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B00505-9158-3B37-123C-FC6AAE3BE7AB}"/>
              </a:ext>
            </a:extLst>
          </p:cNvPr>
          <p:cNvSpPr>
            <a:spLocks noGrp="1"/>
          </p:cNvSpPr>
          <p:nvPr>
            <p:ph type="title"/>
          </p:nvPr>
        </p:nvSpPr>
        <p:spPr/>
        <p:txBody>
          <a:bodyPr>
            <a:normAutofit/>
          </a:bodyPr>
          <a:lstStyle/>
          <a:p>
            <a:r>
              <a:rPr lang="pt-PT" dirty="0"/>
              <a:t>2.4 Tipos de dinheiro</a:t>
            </a:r>
          </a:p>
        </p:txBody>
      </p:sp>
      <p:sp>
        <p:nvSpPr>
          <p:cNvPr id="5" name="Content Placeholder 2">
            <a:extLst>
              <a:ext uri="{FF2B5EF4-FFF2-40B4-BE49-F238E27FC236}">
                <a16:creationId xmlns:a16="http://schemas.microsoft.com/office/drawing/2014/main" id="{8A37244E-11A6-A8DA-3DA5-9A793ECBE46B}"/>
              </a:ext>
            </a:extLst>
          </p:cNvPr>
          <p:cNvSpPr txBox="1">
            <a:spLocks/>
          </p:cNvSpPr>
          <p:nvPr/>
        </p:nvSpPr>
        <p:spPr>
          <a:xfrm>
            <a:off x="1382712" y="2301876"/>
            <a:ext cx="17352000" cy="205740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32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150000"/>
              </a:lnSpc>
              <a:spcBef>
                <a:spcPts val="500"/>
              </a:spcBef>
              <a:buFont typeface="Arial" panose="020B0604020202020204" pitchFamily="34" charset="0"/>
              <a:buChar char="•"/>
              <a:defRPr lang="en-PT" sz="2800" kern="1200" spc="-10" dirty="0" smtClean="0">
                <a:solidFill>
                  <a:srgbClr val="58595B"/>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rgbClr val="58595B"/>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4375" indent="-692150">
              <a:spcAft>
                <a:spcPts val="1000"/>
              </a:spcAft>
              <a:buSzPct val="150000"/>
              <a:buBlip>
                <a:blip r:embed="rId3"/>
              </a:buBlip>
            </a:pPr>
            <a:r>
              <a:rPr lang="pt-PT" sz="3600" b="1" dirty="0">
                <a:solidFill>
                  <a:srgbClr val="251B55"/>
                </a:solidFill>
              </a:rPr>
              <a:t>Dinheiro digital</a:t>
            </a:r>
          </a:p>
        </p:txBody>
      </p:sp>
      <p:sp>
        <p:nvSpPr>
          <p:cNvPr id="4" name="TextBox 3">
            <a:extLst>
              <a:ext uri="{FF2B5EF4-FFF2-40B4-BE49-F238E27FC236}">
                <a16:creationId xmlns:a16="http://schemas.microsoft.com/office/drawing/2014/main" id="{CC656A12-D48E-D850-F96D-C8CBAE6C6B13}"/>
              </a:ext>
            </a:extLst>
          </p:cNvPr>
          <p:cNvSpPr txBox="1"/>
          <p:nvPr/>
        </p:nvSpPr>
        <p:spPr>
          <a:xfrm>
            <a:off x="1382712" y="7540259"/>
            <a:ext cx="8352000" cy="2762616"/>
          </a:xfrm>
          <a:prstGeom prst="rect">
            <a:avLst/>
          </a:prstGeom>
          <a:noFill/>
        </p:spPr>
        <p:txBody>
          <a:bodyPr wrap="square" rtlCol="0">
            <a:spAutoFit/>
          </a:bodyPr>
          <a:lstStyle/>
          <a:p>
            <a:pPr algn="l">
              <a:lnSpc>
                <a:spcPct val="150000"/>
              </a:lnSpc>
              <a:spcAft>
                <a:spcPts val="1200"/>
              </a:spcAft>
            </a:pPr>
            <a:r>
              <a:rPr lang="pt-PT" sz="2800" b="1" kern="1200" dirty="0">
                <a:solidFill>
                  <a:srgbClr val="FBB040"/>
                </a:solidFill>
                <a:latin typeface="Open Sans" panose="020B0606030504020204" pitchFamily="34" charset="0"/>
                <a:ea typeface="Open Sans" panose="020B0606030504020204" pitchFamily="34" charset="0"/>
                <a:cs typeface="Open Sans" panose="020B0606030504020204" pitchFamily="34" charset="0"/>
              </a:rPr>
              <a:t>Moedas Digitais do Banco Central (CBDC)</a:t>
            </a:r>
          </a:p>
          <a:p>
            <a:pPr algn="l">
              <a:lnSpc>
                <a:spcPct val="150000"/>
              </a:lnSpc>
              <a:spcAft>
                <a:spcPts val="1200"/>
              </a:spcAft>
            </a:pPr>
            <a:r>
              <a:rPr lang="pt-PT" sz="2800" kern="1200" dirty="0">
                <a:solidFill>
                  <a:srgbClr val="58595B"/>
                </a:solidFill>
                <a:latin typeface="Open Sans" panose="020B0606030504020204" pitchFamily="34" charset="0"/>
                <a:ea typeface="Open Sans" panose="020B0606030504020204" pitchFamily="34" charset="0"/>
                <a:cs typeface="Open Sans" panose="020B0606030504020204" pitchFamily="34" charset="0"/>
              </a:rPr>
              <a:t>Versões digitais de moeda fiduciária, que são emitidas pelo banco central e intermediadas pelo governo</a:t>
            </a:r>
          </a:p>
        </p:txBody>
      </p:sp>
      <p:sp>
        <p:nvSpPr>
          <p:cNvPr id="24" name="TextBox 23">
            <a:extLst>
              <a:ext uri="{FF2B5EF4-FFF2-40B4-BE49-F238E27FC236}">
                <a16:creationId xmlns:a16="http://schemas.microsoft.com/office/drawing/2014/main" id="{50DEEDBC-CBDB-0466-EE2D-E67C8AC0E13D}"/>
              </a:ext>
            </a:extLst>
          </p:cNvPr>
          <p:cNvSpPr txBox="1"/>
          <p:nvPr/>
        </p:nvSpPr>
        <p:spPr>
          <a:xfrm>
            <a:off x="1382712" y="3597275"/>
            <a:ext cx="8352000" cy="3409010"/>
          </a:xfrm>
          <a:prstGeom prst="rect">
            <a:avLst/>
          </a:prstGeom>
          <a:noFill/>
        </p:spPr>
        <p:txBody>
          <a:bodyPr wrap="square" rtlCol="0">
            <a:spAutoFit/>
          </a:bodyPr>
          <a:lstStyle/>
          <a:p>
            <a:pPr algn="l">
              <a:lnSpc>
                <a:spcPct val="150000"/>
              </a:lnSpc>
              <a:spcAft>
                <a:spcPts val="1200"/>
              </a:spcAft>
            </a:pPr>
            <a:r>
              <a:rPr lang="pt-PT" sz="2800" b="1" kern="1200" dirty="0">
                <a:solidFill>
                  <a:srgbClr val="FBB040"/>
                </a:solidFill>
                <a:latin typeface="Open Sans" panose="020B0606030504020204" pitchFamily="34" charset="0"/>
                <a:ea typeface="Open Sans" panose="020B0606030504020204" pitchFamily="34" charset="0"/>
                <a:cs typeface="Open Sans" panose="020B0606030504020204" pitchFamily="34" charset="0"/>
              </a:rPr>
              <a:t>Moedas eletrónicas</a:t>
            </a:r>
          </a:p>
          <a:p>
            <a:pPr algn="l">
              <a:lnSpc>
                <a:spcPct val="150000"/>
              </a:lnSpc>
              <a:spcAft>
                <a:spcPts val="1200"/>
              </a:spcAft>
            </a:pPr>
            <a:r>
              <a:rPr lang="pt-PT" sz="2800" kern="1200" dirty="0">
                <a:solidFill>
                  <a:srgbClr val="58595B"/>
                </a:solidFill>
                <a:latin typeface="Open Sans" panose="020B0606030504020204" pitchFamily="34" charset="0"/>
                <a:ea typeface="Open Sans" panose="020B0606030504020204" pitchFamily="34" charset="0"/>
                <a:cs typeface="Open Sans" panose="020B0606030504020204" pitchFamily="34" charset="0"/>
              </a:rPr>
              <a:t>Versões digitais do dinheiro convencional, podem ser usadas para comprar e vender bens e serviços online através de sistemas de pagamento digitais</a:t>
            </a:r>
          </a:p>
        </p:txBody>
      </p:sp>
      <p:sp>
        <p:nvSpPr>
          <p:cNvPr id="25" name="TextBox 24">
            <a:extLst>
              <a:ext uri="{FF2B5EF4-FFF2-40B4-BE49-F238E27FC236}">
                <a16:creationId xmlns:a16="http://schemas.microsoft.com/office/drawing/2014/main" id="{FAB49699-7F37-2898-A421-2582102DF67D}"/>
              </a:ext>
            </a:extLst>
          </p:cNvPr>
          <p:cNvSpPr txBox="1"/>
          <p:nvPr/>
        </p:nvSpPr>
        <p:spPr>
          <a:xfrm>
            <a:off x="10382712" y="7540259"/>
            <a:ext cx="8352000" cy="2116285"/>
          </a:xfrm>
          <a:prstGeom prst="rect">
            <a:avLst/>
          </a:prstGeom>
          <a:noFill/>
        </p:spPr>
        <p:txBody>
          <a:bodyPr wrap="square" rtlCol="0">
            <a:spAutoFit/>
          </a:bodyPr>
          <a:lstStyle/>
          <a:p>
            <a:pPr algn="l">
              <a:lnSpc>
                <a:spcPct val="150000"/>
              </a:lnSpc>
              <a:spcAft>
                <a:spcPts val="1200"/>
              </a:spcAft>
            </a:pPr>
            <a:r>
              <a:rPr lang="pt-PT" sz="2800" b="1" kern="1200" dirty="0" err="1">
                <a:solidFill>
                  <a:srgbClr val="FBB040"/>
                </a:solidFill>
                <a:latin typeface="Open Sans" panose="020B0606030504020204" pitchFamily="34" charset="0"/>
                <a:ea typeface="Open Sans" panose="020B0606030504020204" pitchFamily="34" charset="0"/>
                <a:cs typeface="Open Sans" panose="020B0606030504020204" pitchFamily="34" charset="0"/>
              </a:rPr>
              <a:t>Stablecoins</a:t>
            </a:r>
            <a:endParaRPr lang="pt-PT" sz="2800" b="1" kern="1200" dirty="0">
              <a:solidFill>
                <a:srgbClr val="FBB040"/>
              </a:solidFill>
              <a:latin typeface="Open Sans" panose="020B0606030504020204" pitchFamily="34" charset="0"/>
              <a:ea typeface="Open Sans" panose="020B0606030504020204" pitchFamily="34" charset="0"/>
              <a:cs typeface="Open Sans" panose="020B0606030504020204" pitchFamily="34" charset="0"/>
            </a:endParaRPr>
          </a:p>
          <a:p>
            <a:pPr algn="l">
              <a:lnSpc>
                <a:spcPct val="150000"/>
              </a:lnSpc>
              <a:spcAft>
                <a:spcPts val="1200"/>
              </a:spcAft>
            </a:pPr>
            <a:r>
              <a:rPr lang="pt-PT" sz="2800" kern="1200" dirty="0">
                <a:solidFill>
                  <a:srgbClr val="58595B"/>
                </a:solidFill>
                <a:latin typeface="Open Sans" panose="020B0606030504020204" pitchFamily="34" charset="0"/>
                <a:ea typeface="Open Sans" panose="020B0606030504020204" pitchFamily="34" charset="0"/>
                <a:cs typeface="Open Sans" panose="020B0606030504020204" pitchFamily="34" charset="0"/>
              </a:rPr>
              <a:t>Concebidas para manter um valor estável em relação a um ativo como o dólar americano</a:t>
            </a:r>
          </a:p>
        </p:txBody>
      </p:sp>
      <p:sp>
        <p:nvSpPr>
          <p:cNvPr id="26" name="TextBox 25">
            <a:extLst>
              <a:ext uri="{FF2B5EF4-FFF2-40B4-BE49-F238E27FC236}">
                <a16:creationId xmlns:a16="http://schemas.microsoft.com/office/drawing/2014/main" id="{ECF6DF42-8D94-C0EC-15FE-279662F04267}"/>
              </a:ext>
            </a:extLst>
          </p:cNvPr>
          <p:cNvSpPr txBox="1"/>
          <p:nvPr/>
        </p:nvSpPr>
        <p:spPr>
          <a:xfrm>
            <a:off x="10382712" y="3597275"/>
            <a:ext cx="8352000" cy="2762616"/>
          </a:xfrm>
          <a:prstGeom prst="rect">
            <a:avLst/>
          </a:prstGeom>
          <a:noFill/>
        </p:spPr>
        <p:txBody>
          <a:bodyPr wrap="square" rtlCol="0">
            <a:spAutoFit/>
          </a:bodyPr>
          <a:lstStyle/>
          <a:p>
            <a:pPr algn="l">
              <a:lnSpc>
                <a:spcPct val="150000"/>
              </a:lnSpc>
              <a:spcAft>
                <a:spcPts val="1200"/>
              </a:spcAft>
            </a:pPr>
            <a:r>
              <a:rPr lang="pt-PT" sz="2800" b="1" kern="1200" dirty="0" err="1">
                <a:solidFill>
                  <a:srgbClr val="FBB040"/>
                </a:solidFill>
                <a:latin typeface="Open Sans" panose="020B0606030504020204" pitchFamily="34" charset="0"/>
                <a:ea typeface="Open Sans" panose="020B0606030504020204" pitchFamily="34" charset="0"/>
                <a:cs typeface="Open Sans" panose="020B0606030504020204" pitchFamily="34" charset="0"/>
              </a:rPr>
              <a:t>Criptomoedas</a:t>
            </a:r>
            <a:endParaRPr lang="pt-PT" sz="2800" b="1" kern="1200" dirty="0">
              <a:solidFill>
                <a:srgbClr val="FBB040"/>
              </a:solidFill>
              <a:latin typeface="Open Sans" panose="020B0606030504020204" pitchFamily="34" charset="0"/>
              <a:ea typeface="Open Sans" panose="020B0606030504020204" pitchFamily="34" charset="0"/>
              <a:cs typeface="Open Sans" panose="020B0606030504020204" pitchFamily="34" charset="0"/>
            </a:endParaRPr>
          </a:p>
          <a:p>
            <a:pPr algn="l">
              <a:lnSpc>
                <a:spcPct val="150000"/>
              </a:lnSpc>
              <a:spcAft>
                <a:spcPts val="1200"/>
              </a:spcAft>
            </a:pPr>
            <a:r>
              <a:rPr lang="pt-PT" sz="2800" kern="1200" dirty="0">
                <a:solidFill>
                  <a:srgbClr val="58595B"/>
                </a:solidFill>
                <a:latin typeface="Open Sans" panose="020B0606030504020204" pitchFamily="34" charset="0"/>
                <a:ea typeface="Open Sans" panose="020B0606030504020204" pitchFamily="34" charset="0"/>
                <a:cs typeface="Open Sans" panose="020B0606030504020204" pitchFamily="34" charset="0"/>
              </a:rPr>
              <a:t>Algumas são descentralizadas e regidas por um protocolo, outras são centralizadas e controladas por um pequeno grupo</a:t>
            </a:r>
            <a:endParaRPr lang="pt-PT" sz="2800" b="1" kern="1200" dirty="0">
              <a:solidFill>
                <a:srgbClr val="58595B"/>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8192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00855-155F-C432-5D00-BF9278251B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BB2F58-7DBD-12E1-4DED-4D1CE03E6EC5}"/>
              </a:ext>
            </a:extLst>
          </p:cNvPr>
          <p:cNvSpPr>
            <a:spLocks noGrp="1"/>
          </p:cNvSpPr>
          <p:nvPr>
            <p:ph type="title"/>
          </p:nvPr>
        </p:nvSpPr>
        <p:spPr/>
        <p:txBody>
          <a:bodyPr>
            <a:normAutofit/>
          </a:bodyPr>
          <a:lstStyle/>
          <a:p>
            <a:r>
              <a:rPr lang="pt-PT" dirty="0"/>
              <a:t>2.4 Tipos de dinheiro</a:t>
            </a:r>
          </a:p>
        </p:txBody>
      </p:sp>
      <p:grpSp>
        <p:nvGrpSpPr>
          <p:cNvPr id="11" name="Group 10">
            <a:extLst>
              <a:ext uri="{FF2B5EF4-FFF2-40B4-BE49-F238E27FC236}">
                <a16:creationId xmlns:a16="http://schemas.microsoft.com/office/drawing/2014/main" id="{7962BF92-8F64-2092-6EB2-54BCD953784E}"/>
              </a:ext>
            </a:extLst>
          </p:cNvPr>
          <p:cNvGrpSpPr/>
          <p:nvPr/>
        </p:nvGrpSpPr>
        <p:grpSpPr>
          <a:xfrm>
            <a:off x="6496514" y="6541437"/>
            <a:ext cx="7111071" cy="3648710"/>
            <a:chOff x="1136650" y="2443871"/>
            <a:chExt cx="5853465" cy="2658110"/>
          </a:xfrm>
        </p:grpSpPr>
        <p:pic>
          <p:nvPicPr>
            <p:cNvPr id="6" name="object 24">
              <a:extLst>
                <a:ext uri="{FF2B5EF4-FFF2-40B4-BE49-F238E27FC236}">
                  <a16:creationId xmlns:a16="http://schemas.microsoft.com/office/drawing/2014/main" id="{4B768C06-E486-770A-BDD0-92F2F181FF80}"/>
                </a:ext>
              </a:extLst>
            </p:cNvPr>
            <p:cNvPicPr/>
            <p:nvPr/>
          </p:nvPicPr>
          <p:blipFill>
            <a:blip r:embed="rId3" cstate="print"/>
            <a:stretch>
              <a:fillRect/>
            </a:stretch>
          </p:blipFill>
          <p:spPr>
            <a:xfrm>
              <a:off x="1136650" y="2443871"/>
              <a:ext cx="5853465" cy="2658110"/>
            </a:xfrm>
            <a:prstGeom prst="rect">
              <a:avLst/>
            </a:prstGeom>
          </p:spPr>
        </p:pic>
        <p:sp>
          <p:nvSpPr>
            <p:cNvPr id="7" name="object 25">
              <a:extLst>
                <a:ext uri="{FF2B5EF4-FFF2-40B4-BE49-F238E27FC236}">
                  <a16:creationId xmlns:a16="http://schemas.microsoft.com/office/drawing/2014/main" id="{8F54C035-5686-7F60-815B-A92F2670546A}"/>
                </a:ext>
              </a:extLst>
            </p:cNvPr>
            <p:cNvSpPr txBox="1"/>
            <p:nvPr/>
          </p:nvSpPr>
          <p:spPr>
            <a:xfrm>
              <a:off x="1670050" y="2636968"/>
              <a:ext cx="1774903" cy="1180084"/>
            </a:xfrm>
            <a:prstGeom prst="rect">
              <a:avLst/>
            </a:prstGeom>
          </p:spPr>
          <p:txBody>
            <a:bodyPr vert="horz" wrap="square" lIns="0" tIns="11430" rIns="0" bIns="0" rtlCol="0">
              <a:spAutoFit/>
            </a:bodyPr>
            <a:lstStyle/>
            <a:p>
              <a:pPr marL="401955" marR="5080" indent="-85725" algn="r">
                <a:lnSpc>
                  <a:spcPct val="147600"/>
                </a:lnSpc>
                <a:spcBef>
                  <a:spcPts val="90"/>
                </a:spcBef>
              </a:pPr>
              <a:r>
                <a:rPr lang="pt-PT" sz="2400" b="1" spc="-20" dirty="0">
                  <a:solidFill>
                    <a:srgbClr val="FFFFFF"/>
                  </a:solidFill>
                  <a:latin typeface="Open Sans"/>
                  <a:cs typeface="Open Sans"/>
                </a:rPr>
                <a:t>Dinheiro</a:t>
              </a:r>
            </a:p>
            <a:p>
              <a:pPr marL="401955" marR="5080" indent="-85725" algn="r">
                <a:lnSpc>
                  <a:spcPct val="147600"/>
                </a:lnSpc>
                <a:spcBef>
                  <a:spcPts val="90"/>
                </a:spcBef>
              </a:pPr>
              <a:r>
                <a:rPr lang="pt-PT" sz="2400" b="1" spc="-25" dirty="0">
                  <a:solidFill>
                    <a:srgbClr val="FFFFFF"/>
                  </a:solidFill>
                  <a:latin typeface="Open Sans"/>
                  <a:cs typeface="Open Sans"/>
                </a:rPr>
                <a:t>ACH</a:t>
              </a:r>
            </a:p>
            <a:p>
              <a:pPr marL="401955" marR="5080" indent="-85725" algn="r">
                <a:lnSpc>
                  <a:spcPct val="147600"/>
                </a:lnSpc>
                <a:spcBef>
                  <a:spcPts val="90"/>
                </a:spcBef>
              </a:pPr>
              <a:r>
                <a:rPr lang="pt-PT" sz="2400" b="1" spc="-25" dirty="0">
                  <a:solidFill>
                    <a:srgbClr val="FFFFFF"/>
                  </a:solidFill>
                  <a:latin typeface="Open Sans"/>
                  <a:cs typeface="Open Sans"/>
                </a:rPr>
                <a:t>Cheques</a:t>
              </a:r>
              <a:endParaRPr lang="pt-PT" sz="2400" dirty="0">
                <a:latin typeface="Open Sans"/>
                <a:cs typeface="Open Sans"/>
              </a:endParaRPr>
            </a:p>
          </p:txBody>
        </p:sp>
        <p:sp>
          <p:nvSpPr>
            <p:cNvPr id="8" name="object 26">
              <a:extLst>
                <a:ext uri="{FF2B5EF4-FFF2-40B4-BE49-F238E27FC236}">
                  <a16:creationId xmlns:a16="http://schemas.microsoft.com/office/drawing/2014/main" id="{0BEC3512-FF71-031B-B898-6B06BB71129F}"/>
                </a:ext>
              </a:extLst>
            </p:cNvPr>
            <p:cNvSpPr txBox="1"/>
            <p:nvPr/>
          </p:nvSpPr>
          <p:spPr>
            <a:xfrm>
              <a:off x="4035504" y="3787180"/>
              <a:ext cx="2950545" cy="1120106"/>
            </a:xfrm>
            <a:prstGeom prst="rect">
              <a:avLst/>
            </a:prstGeom>
          </p:spPr>
          <p:txBody>
            <a:bodyPr vert="horz" wrap="square" lIns="0" tIns="30480" rIns="0" bIns="0" rtlCol="0">
              <a:spAutoFit/>
            </a:bodyPr>
            <a:lstStyle/>
            <a:p>
              <a:pPr marL="14604" marR="5080" indent="-2540">
                <a:lnSpc>
                  <a:spcPct val="138300"/>
                </a:lnSpc>
                <a:spcBef>
                  <a:spcPts val="240"/>
                </a:spcBef>
              </a:pPr>
              <a:r>
                <a:rPr lang="pt-PT" sz="2400" b="1" dirty="0">
                  <a:solidFill>
                    <a:srgbClr val="FFFFFF"/>
                  </a:solidFill>
                  <a:latin typeface="Open Sans"/>
                  <a:cs typeface="Open Sans"/>
                </a:rPr>
                <a:t>Transferência bancária</a:t>
              </a:r>
              <a:br>
                <a:rPr lang="pt-PT" sz="2400" b="1" dirty="0">
                  <a:solidFill>
                    <a:srgbClr val="FFFFFF"/>
                  </a:solidFill>
                  <a:latin typeface="Open Sans"/>
                  <a:cs typeface="Open Sans"/>
                </a:rPr>
              </a:br>
              <a:r>
                <a:rPr lang="pt-PT" sz="2400" b="1" dirty="0">
                  <a:solidFill>
                    <a:srgbClr val="FFFFFF"/>
                  </a:solidFill>
                  <a:latin typeface="Open Sans"/>
                  <a:cs typeface="Open Sans"/>
                </a:rPr>
                <a:t>Redes de cartões</a:t>
              </a:r>
            </a:p>
            <a:p>
              <a:pPr marL="14604" marR="5080" indent="-2540">
                <a:lnSpc>
                  <a:spcPct val="138300"/>
                </a:lnSpc>
                <a:spcBef>
                  <a:spcPts val="240"/>
                </a:spcBef>
              </a:pPr>
              <a:r>
                <a:rPr lang="pt-PT" sz="2400" b="1" dirty="0" err="1">
                  <a:solidFill>
                    <a:srgbClr val="FFFFFF"/>
                  </a:solidFill>
                  <a:latin typeface="Open Sans"/>
                  <a:cs typeface="Open Sans"/>
                </a:rPr>
                <a:t>Criptomoedas</a:t>
              </a:r>
              <a:endParaRPr lang="pt-PT" sz="2400" dirty="0">
                <a:latin typeface="Open Sans"/>
                <a:cs typeface="Open Sans"/>
              </a:endParaRPr>
            </a:p>
          </p:txBody>
        </p:sp>
        <p:sp>
          <p:nvSpPr>
            <p:cNvPr id="9" name="object 27">
              <a:extLst>
                <a:ext uri="{FF2B5EF4-FFF2-40B4-BE49-F238E27FC236}">
                  <a16:creationId xmlns:a16="http://schemas.microsoft.com/office/drawing/2014/main" id="{305A1FBA-6A5F-25B3-6C59-CD31C6D454AD}"/>
                </a:ext>
              </a:extLst>
            </p:cNvPr>
            <p:cNvSpPr/>
            <p:nvPr/>
          </p:nvSpPr>
          <p:spPr>
            <a:xfrm>
              <a:off x="1154050" y="2457275"/>
              <a:ext cx="5832000" cy="2638800"/>
            </a:xfrm>
            <a:custGeom>
              <a:avLst/>
              <a:gdLst/>
              <a:ahLst/>
              <a:cxnLst/>
              <a:rect l="l" t="t" r="r" b="b"/>
              <a:pathLst>
                <a:path w="5854065" h="2658110">
                  <a:moveTo>
                    <a:pt x="146885" y="2657489"/>
                  </a:moveTo>
                  <a:lnTo>
                    <a:pt x="5706580" y="2657489"/>
                  </a:lnTo>
                  <a:lnTo>
                    <a:pt x="5753013" y="2651300"/>
                  </a:lnTo>
                  <a:lnTo>
                    <a:pt x="5793335" y="2634064"/>
                  </a:lnTo>
                  <a:lnTo>
                    <a:pt x="5825130" y="2607781"/>
                  </a:lnTo>
                  <a:lnTo>
                    <a:pt x="5845978" y="2574450"/>
                  </a:lnTo>
                  <a:lnTo>
                    <a:pt x="5853465" y="2536069"/>
                  </a:lnTo>
                  <a:lnTo>
                    <a:pt x="5853465" y="121420"/>
                  </a:lnTo>
                  <a:lnTo>
                    <a:pt x="5845978" y="83055"/>
                  </a:lnTo>
                  <a:lnTo>
                    <a:pt x="5825130" y="49725"/>
                  </a:lnTo>
                  <a:lnTo>
                    <a:pt x="5793335" y="23437"/>
                  </a:lnTo>
                  <a:lnTo>
                    <a:pt x="5753013" y="6193"/>
                  </a:lnTo>
                  <a:lnTo>
                    <a:pt x="5706580" y="0"/>
                  </a:lnTo>
                  <a:lnTo>
                    <a:pt x="146885" y="0"/>
                  </a:lnTo>
                  <a:lnTo>
                    <a:pt x="100456" y="6193"/>
                  </a:lnTo>
                  <a:lnTo>
                    <a:pt x="60134" y="23437"/>
                  </a:lnTo>
                  <a:lnTo>
                    <a:pt x="28338" y="49725"/>
                  </a:lnTo>
                  <a:lnTo>
                    <a:pt x="7487" y="83055"/>
                  </a:lnTo>
                  <a:lnTo>
                    <a:pt x="0" y="121420"/>
                  </a:lnTo>
                  <a:lnTo>
                    <a:pt x="0" y="2536069"/>
                  </a:lnTo>
                  <a:lnTo>
                    <a:pt x="7487" y="2574450"/>
                  </a:lnTo>
                  <a:lnTo>
                    <a:pt x="28338" y="2607781"/>
                  </a:lnTo>
                  <a:lnTo>
                    <a:pt x="60134" y="2634064"/>
                  </a:lnTo>
                  <a:lnTo>
                    <a:pt x="100456" y="2651300"/>
                  </a:lnTo>
                  <a:lnTo>
                    <a:pt x="146885" y="2657489"/>
                  </a:lnTo>
                  <a:close/>
                </a:path>
              </a:pathLst>
            </a:custGeom>
            <a:ln w="12847">
              <a:solidFill>
                <a:schemeClr val="bg1">
                  <a:lumMod val="85000"/>
                </a:schemeClr>
              </a:solidFill>
            </a:ln>
          </p:spPr>
          <p:txBody>
            <a:bodyPr wrap="square" lIns="0" tIns="0" rIns="0" bIns="0" rtlCol="0"/>
            <a:lstStyle/>
            <a:p>
              <a:endParaRPr lang="pt-PT" dirty="0"/>
            </a:p>
          </p:txBody>
        </p:sp>
      </p:grpSp>
      <p:sp>
        <p:nvSpPr>
          <p:cNvPr id="13" name="Content Placeholder 2">
            <a:extLst>
              <a:ext uri="{FF2B5EF4-FFF2-40B4-BE49-F238E27FC236}">
                <a16:creationId xmlns:a16="http://schemas.microsoft.com/office/drawing/2014/main" id="{9E103891-4BD7-6DEA-261E-1092F775F80B}"/>
              </a:ext>
            </a:extLst>
          </p:cNvPr>
          <p:cNvSpPr>
            <a:spLocks noGrp="1"/>
          </p:cNvSpPr>
          <p:nvPr>
            <p:ph idx="1"/>
          </p:nvPr>
        </p:nvSpPr>
        <p:spPr>
          <a:xfrm>
            <a:off x="1382712" y="2301875"/>
            <a:ext cx="17352000" cy="8405811"/>
          </a:xfrm>
        </p:spPr>
        <p:txBody>
          <a:bodyPr>
            <a:normAutofit/>
          </a:bodyPr>
          <a:lstStyle/>
          <a:p>
            <a:pPr marL="592138" indent="-592138">
              <a:spcAft>
                <a:spcPts val="1200"/>
              </a:spcAft>
              <a:buSzPct val="125000"/>
              <a:buBlip>
                <a:blip r:embed="rId4"/>
              </a:buBlip>
            </a:pPr>
            <a:r>
              <a:rPr lang="pt-PT" dirty="0"/>
              <a:t>As redes de pagamento são a infraestrutura que permite a transferência de moedas eletrónicas e outros ativos digitais de um local para outro.</a:t>
            </a:r>
          </a:p>
          <a:p>
            <a:pPr marL="592138" indent="-592138">
              <a:spcAft>
                <a:spcPts val="1200"/>
              </a:spcAft>
              <a:buSzPct val="125000"/>
              <a:buBlip>
                <a:blip r:embed="rId4"/>
              </a:buBlip>
            </a:pPr>
            <a:r>
              <a:rPr lang="pt-PT" dirty="0"/>
              <a:t>No sistema financeiro tradicional, há sempre um intermediário que cobra uma taxa e tem autoridade para aceitar, cancelar, adiar ou reverter transações.</a:t>
            </a:r>
          </a:p>
        </p:txBody>
      </p:sp>
    </p:spTree>
    <p:extLst>
      <p:ext uri="{BB962C8B-B14F-4D97-AF65-F5344CB8AC3E}">
        <p14:creationId xmlns:p14="http://schemas.microsoft.com/office/powerpoint/2010/main" val="71042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90FC-1EC5-4EF3-A209-44C19ED8412C}"/>
              </a:ext>
            </a:extLst>
          </p:cNvPr>
          <p:cNvSpPr>
            <a:spLocks noGrp="1"/>
          </p:cNvSpPr>
          <p:nvPr>
            <p:ph type="title"/>
          </p:nvPr>
        </p:nvSpPr>
        <p:spPr/>
        <p:txBody>
          <a:bodyPr>
            <a:normAutofit/>
          </a:bodyPr>
          <a:lstStyle/>
          <a:p>
            <a:r>
              <a:rPr lang="pt-PT" dirty="0"/>
              <a:t>2.5 A psicologia do dinheiro</a:t>
            </a:r>
          </a:p>
        </p:txBody>
      </p:sp>
      <p:sp>
        <p:nvSpPr>
          <p:cNvPr id="3" name="Content Placeholder 2">
            <a:extLst>
              <a:ext uri="{FF2B5EF4-FFF2-40B4-BE49-F238E27FC236}">
                <a16:creationId xmlns:a16="http://schemas.microsoft.com/office/drawing/2014/main" id="{9EA847E8-EF07-2F80-0758-13C8513A942F}"/>
              </a:ext>
            </a:extLst>
          </p:cNvPr>
          <p:cNvSpPr>
            <a:spLocks noGrp="1"/>
          </p:cNvSpPr>
          <p:nvPr>
            <p:ph sz="half" idx="1"/>
          </p:nvPr>
        </p:nvSpPr>
        <p:spPr>
          <a:xfrm>
            <a:off x="1382713" y="2301875"/>
            <a:ext cx="9989101" cy="8405811"/>
          </a:xfrm>
        </p:spPr>
        <p:txBody>
          <a:bodyPr>
            <a:normAutofit/>
          </a:bodyPr>
          <a:lstStyle/>
          <a:p>
            <a:pPr marL="0" indent="0">
              <a:buNone/>
            </a:pPr>
            <a:endParaRPr lang="pt-PT" dirty="0"/>
          </a:p>
          <a:p>
            <a:pPr marL="0" indent="0">
              <a:buNone/>
            </a:pPr>
            <a:endParaRPr lang="pt-PT" dirty="0"/>
          </a:p>
          <a:p>
            <a:pPr marL="0" indent="0">
              <a:buNone/>
            </a:pPr>
            <a:endParaRPr lang="pt-PT" dirty="0"/>
          </a:p>
          <a:p>
            <a:pPr marL="0" indent="0">
              <a:buNone/>
            </a:pPr>
            <a:endParaRPr lang="pt-PT" dirty="0"/>
          </a:p>
          <a:p>
            <a:pPr marL="592138" indent="-592138">
              <a:buSzPct val="125000"/>
              <a:buBlip>
                <a:blip r:embed="rId3"/>
              </a:buBlip>
            </a:pPr>
            <a:r>
              <a:rPr lang="pt-PT" dirty="0"/>
              <a:t>A escassez artificial, ou escassez centralizada, inclui coisas como malas de marca de edição limitada. Facilmente copiadas ou falsificadas. </a:t>
            </a:r>
          </a:p>
          <a:p>
            <a:pPr marL="592138" indent="-592138">
              <a:buSzPct val="125000"/>
              <a:buBlip>
                <a:blip r:embed="rId3"/>
              </a:buBlip>
            </a:pPr>
            <a:r>
              <a:rPr lang="pt-PT" dirty="0"/>
              <a:t>A escassez natural, ou escassez descentralizada, inclui coisas como sal, conchas e metais preciosos. Mais difíceis de copiar ou falsificar. </a:t>
            </a:r>
          </a:p>
          <a:p>
            <a:pPr marL="0" indent="0">
              <a:buNone/>
            </a:pPr>
            <a:endParaRPr lang="pt-PT" dirty="0"/>
          </a:p>
          <a:p>
            <a:pPr marL="0" indent="0">
              <a:buNone/>
            </a:pPr>
            <a:endParaRPr lang="pt-PT" dirty="0"/>
          </a:p>
        </p:txBody>
      </p:sp>
      <p:sp>
        <p:nvSpPr>
          <p:cNvPr id="5" name="Rounded Rectangle 4">
            <a:extLst>
              <a:ext uri="{FF2B5EF4-FFF2-40B4-BE49-F238E27FC236}">
                <a16:creationId xmlns:a16="http://schemas.microsoft.com/office/drawing/2014/main" id="{50A0C64B-A3F1-58A9-4DC6-B1212FA8BF36}"/>
              </a:ext>
            </a:extLst>
          </p:cNvPr>
          <p:cNvSpPr/>
          <p:nvPr/>
        </p:nvSpPr>
        <p:spPr>
          <a:xfrm>
            <a:off x="1458913" y="2378075"/>
            <a:ext cx="9812337" cy="2819400"/>
          </a:xfrm>
          <a:prstGeom prst="roundRect">
            <a:avLst>
              <a:gd name="adj" fmla="val 8003"/>
            </a:avLst>
          </a:prstGeom>
          <a:gradFill flip="none" rotWithShape="1">
            <a:gsLst>
              <a:gs pos="64000">
                <a:srgbClr val="E4E0FD"/>
              </a:gs>
              <a:gs pos="22000">
                <a:srgbClr val="F1EEFE"/>
              </a:gs>
              <a:gs pos="0">
                <a:srgbClr val="FEFEFF"/>
              </a:gs>
            </a:gsLst>
            <a:lin ang="16200000" scaled="1"/>
            <a:tileRect/>
          </a:gradFill>
          <a:ln w="12700">
            <a:solidFill>
              <a:srgbClr val="613990"/>
            </a:solidFill>
          </a:ln>
        </p:spPr>
        <p:style>
          <a:lnRef idx="2">
            <a:schemeClr val="accent1">
              <a:shade val="15000"/>
            </a:schemeClr>
          </a:lnRef>
          <a:fillRef idx="1">
            <a:schemeClr val="accent1"/>
          </a:fillRef>
          <a:effectRef idx="0">
            <a:schemeClr val="accent1"/>
          </a:effectRef>
          <a:fontRef idx="minor">
            <a:schemeClr val="lt1"/>
          </a:fontRef>
        </p:style>
        <p:txBody>
          <a:bodyPr lIns="360000" tIns="36000" rIns="360000" bIns="36000" rtlCol="0" anchor="ctr"/>
          <a:lstStyle/>
          <a:p>
            <a:pPr algn="just">
              <a:lnSpc>
                <a:spcPct val="130000"/>
              </a:lnSpc>
            </a:pPr>
            <a:r>
              <a:rPr lang="pt-PT" sz="3200" dirty="0">
                <a:solidFill>
                  <a:srgbClr val="58595B"/>
                </a:solidFill>
              </a:rPr>
              <a:t>A </a:t>
            </a:r>
            <a:r>
              <a:rPr lang="pt-PT" sz="3200" b="1" dirty="0">
                <a:solidFill>
                  <a:srgbClr val="FBB040"/>
                </a:solidFill>
              </a:rPr>
              <a:t>escassez</a:t>
            </a:r>
            <a:r>
              <a:rPr lang="pt-PT" sz="3200" dirty="0">
                <a:solidFill>
                  <a:srgbClr val="58595B"/>
                </a:solidFill>
              </a:rPr>
              <a:t> força-nos a pesar os prós e os contras da forma como usamos os nossos recursos e a fazer escolhas.</a:t>
            </a:r>
          </a:p>
        </p:txBody>
      </p:sp>
      <p:grpSp>
        <p:nvGrpSpPr>
          <p:cNvPr id="16" name="Group 15">
            <a:extLst>
              <a:ext uri="{FF2B5EF4-FFF2-40B4-BE49-F238E27FC236}">
                <a16:creationId xmlns:a16="http://schemas.microsoft.com/office/drawing/2014/main" id="{22A11FDA-E1EB-A976-02D2-D32C1EA1EDFF}"/>
              </a:ext>
            </a:extLst>
          </p:cNvPr>
          <p:cNvGrpSpPr>
            <a:grpSpLocks noChangeAspect="1"/>
          </p:cNvGrpSpPr>
          <p:nvPr/>
        </p:nvGrpSpPr>
        <p:grpSpPr>
          <a:xfrm>
            <a:off x="12364088" y="3787775"/>
            <a:ext cx="6350949" cy="5706786"/>
            <a:chOff x="12336544" y="3233123"/>
            <a:chExt cx="6569894" cy="5903524"/>
          </a:xfrm>
        </p:grpSpPr>
        <p:grpSp>
          <p:nvGrpSpPr>
            <p:cNvPr id="10" name="Group 9">
              <a:extLst>
                <a:ext uri="{FF2B5EF4-FFF2-40B4-BE49-F238E27FC236}">
                  <a16:creationId xmlns:a16="http://schemas.microsoft.com/office/drawing/2014/main" id="{9D282D99-F9BE-E10C-97A8-4EEA6A7C32B4}"/>
                </a:ext>
              </a:extLst>
            </p:cNvPr>
            <p:cNvGrpSpPr/>
            <p:nvPr/>
          </p:nvGrpSpPr>
          <p:grpSpPr>
            <a:xfrm rot="20813864">
              <a:off x="12336544" y="3233123"/>
              <a:ext cx="6383337" cy="2408446"/>
              <a:chOff x="12338049" y="3232950"/>
              <a:chExt cx="6383337" cy="2408446"/>
            </a:xfrm>
          </p:grpSpPr>
          <p:sp>
            <p:nvSpPr>
              <p:cNvPr id="6" name="Rectangle 5">
                <a:extLst>
                  <a:ext uri="{FF2B5EF4-FFF2-40B4-BE49-F238E27FC236}">
                    <a16:creationId xmlns:a16="http://schemas.microsoft.com/office/drawing/2014/main" id="{96ACFD54-B9D2-717A-7D3C-CACE274A41B2}"/>
                  </a:ext>
                </a:extLst>
              </p:cNvPr>
              <p:cNvSpPr/>
              <p:nvPr/>
            </p:nvSpPr>
            <p:spPr>
              <a:xfrm>
                <a:off x="12338049" y="5082780"/>
                <a:ext cx="6383337" cy="558616"/>
              </a:xfrm>
              <a:prstGeom prst="rect">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7" name="Rectangle 6">
                <a:extLst>
                  <a:ext uri="{FF2B5EF4-FFF2-40B4-BE49-F238E27FC236}">
                    <a16:creationId xmlns:a16="http://schemas.microsoft.com/office/drawing/2014/main" id="{39880948-3B4F-55C7-770B-454B6529217C}"/>
                  </a:ext>
                </a:extLst>
              </p:cNvPr>
              <p:cNvSpPr/>
              <p:nvPr/>
            </p:nvSpPr>
            <p:spPr>
              <a:xfrm>
                <a:off x="15901985" y="3232950"/>
                <a:ext cx="2819401" cy="1600200"/>
              </a:xfrm>
              <a:prstGeom prst="rect">
                <a:avLst/>
              </a:prstGeom>
              <a:solidFill>
                <a:srgbClr val="FBB040"/>
              </a:solidFill>
              <a:ln w="12700">
                <a:solidFill>
                  <a:srgbClr val="FBB040"/>
                </a:solidFill>
              </a:ln>
            </p:spPr>
            <p:style>
              <a:lnRef idx="2">
                <a:schemeClr val="accent1">
                  <a:shade val="15000"/>
                </a:schemeClr>
              </a:lnRef>
              <a:fillRef idx="1">
                <a:schemeClr val="accent1"/>
              </a:fillRef>
              <a:effectRef idx="0">
                <a:schemeClr val="accent1"/>
              </a:effectRef>
              <a:fontRef idx="minor">
                <a:schemeClr val="lt1"/>
              </a:fontRef>
            </p:style>
            <p:txBody>
              <a:bodyPr lIns="251999" rIns="251999" rtlCol="0" anchor="ctr"/>
              <a:lstStyle/>
              <a:p>
                <a:pPr algn="ctr">
                  <a:lnSpc>
                    <a:spcPct val="114000"/>
                  </a:lnSpc>
                </a:pPr>
                <a:r>
                  <a:rPr lang="pt-PT" sz="1700"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Trabalho, capital, empreendimento…</a:t>
                </a:r>
              </a:p>
            </p:txBody>
          </p:sp>
          <p:sp>
            <p:nvSpPr>
              <p:cNvPr id="8" name="Rectangle 7">
                <a:extLst>
                  <a:ext uri="{FF2B5EF4-FFF2-40B4-BE49-F238E27FC236}">
                    <a16:creationId xmlns:a16="http://schemas.microsoft.com/office/drawing/2014/main" id="{890486A5-CF31-C8CA-0978-EF9797D3532E}"/>
                  </a:ext>
                </a:extLst>
              </p:cNvPr>
              <p:cNvSpPr/>
              <p:nvPr/>
            </p:nvSpPr>
            <p:spPr>
              <a:xfrm>
                <a:off x="12338049" y="3232950"/>
                <a:ext cx="2819401" cy="1600200"/>
              </a:xfrm>
              <a:prstGeom prst="rect">
                <a:avLst/>
              </a:prstGeom>
              <a:solidFill>
                <a:srgbClr val="FBB040"/>
              </a:solidFill>
              <a:ln w="12700">
                <a:solidFill>
                  <a:srgbClr val="FBB040"/>
                </a:solidFill>
              </a:ln>
            </p:spPr>
            <p:style>
              <a:lnRef idx="2">
                <a:schemeClr val="accent1">
                  <a:shade val="15000"/>
                </a:schemeClr>
              </a:lnRef>
              <a:fillRef idx="1">
                <a:schemeClr val="accent1"/>
              </a:fillRef>
              <a:effectRef idx="0">
                <a:schemeClr val="accent1"/>
              </a:effectRef>
              <a:fontRef idx="minor">
                <a:schemeClr val="lt1"/>
              </a:fontRef>
            </p:style>
            <p:txBody>
              <a:bodyPr lIns="251999" rIns="251999" rtlCol="0" anchor="ctr"/>
              <a:lstStyle/>
              <a:p>
                <a:pPr algn="ctr">
                  <a:lnSpc>
                    <a:spcPct val="114000"/>
                  </a:lnSpc>
                </a:pPr>
                <a:r>
                  <a:rPr lang="pt-PT" sz="1700"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Comida, diversão, viagens, carros, casas, </a:t>
                </a:r>
                <a:r>
                  <a:rPr lang="pt-PT" sz="1700" kern="12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jóias</a:t>
                </a:r>
                <a:r>
                  <a:rPr lang="pt-PT" sz="1700" kern="12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grpSp>
        <p:sp>
          <p:nvSpPr>
            <p:cNvPr id="9" name="Triangle 8">
              <a:extLst>
                <a:ext uri="{FF2B5EF4-FFF2-40B4-BE49-F238E27FC236}">
                  <a16:creationId xmlns:a16="http://schemas.microsoft.com/office/drawing/2014/main" id="{81A21DEA-DD9A-12A1-0606-94E4AC55BE05}"/>
                </a:ext>
              </a:extLst>
            </p:cNvPr>
            <p:cNvSpPr/>
            <p:nvPr/>
          </p:nvSpPr>
          <p:spPr>
            <a:xfrm>
              <a:off x="15239746" y="5904305"/>
              <a:ext cx="1060704" cy="914400"/>
            </a:xfrm>
            <a:prstGeom prst="triangle">
              <a:avLst/>
            </a:prstGeom>
            <a:solidFill>
              <a:srgbClr val="5859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4" name="Up Arrow Callout 13">
              <a:extLst>
                <a:ext uri="{FF2B5EF4-FFF2-40B4-BE49-F238E27FC236}">
                  <a16:creationId xmlns:a16="http://schemas.microsoft.com/office/drawing/2014/main" id="{E0A79FD8-46C9-8DFA-F473-4DF223899384}"/>
                </a:ext>
              </a:extLst>
            </p:cNvPr>
            <p:cNvSpPr/>
            <p:nvPr/>
          </p:nvSpPr>
          <p:spPr>
            <a:xfrm>
              <a:off x="12564152" y="6346672"/>
              <a:ext cx="2691247" cy="2789975"/>
            </a:xfrm>
            <a:prstGeom prst="upArrowCallou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PT" sz="1800" dirty="0">
                  <a:solidFill>
                    <a:srgbClr val="58595B"/>
                  </a:solidFill>
                  <a:latin typeface="Open Sans" panose="020B0606030504020204" pitchFamily="34" charset="0"/>
                  <a:ea typeface="Open Sans" panose="020B0606030504020204" pitchFamily="34" charset="0"/>
                  <a:cs typeface="Open Sans" panose="020B0606030504020204" pitchFamily="34" charset="0"/>
                </a:rPr>
                <a:t>Desejos humanos virtualmente ilimitados</a:t>
              </a:r>
            </a:p>
          </p:txBody>
        </p:sp>
        <p:sp>
          <p:nvSpPr>
            <p:cNvPr id="15" name="Up Arrow Callout 14">
              <a:extLst>
                <a:ext uri="{FF2B5EF4-FFF2-40B4-BE49-F238E27FC236}">
                  <a16:creationId xmlns:a16="http://schemas.microsoft.com/office/drawing/2014/main" id="{E5E3675B-C714-7DC3-5735-B9A9B8A4E18F}"/>
                </a:ext>
              </a:extLst>
            </p:cNvPr>
            <p:cNvSpPr/>
            <p:nvPr/>
          </p:nvSpPr>
          <p:spPr>
            <a:xfrm>
              <a:off x="16215191" y="6346672"/>
              <a:ext cx="2691247" cy="2789975"/>
            </a:xfrm>
            <a:prstGeom prst="upArrowCallou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PT" sz="1800" dirty="0">
                  <a:solidFill>
                    <a:srgbClr val="58595B"/>
                  </a:solidFill>
                  <a:latin typeface="Open Sans" panose="020B0606030504020204" pitchFamily="34" charset="0"/>
                  <a:ea typeface="Open Sans" panose="020B0606030504020204" pitchFamily="34" charset="0"/>
                  <a:cs typeface="Open Sans" panose="020B0606030504020204" pitchFamily="34" charset="0"/>
                </a:rPr>
                <a:t>Recursos e tempo limitados</a:t>
              </a:r>
            </a:p>
          </p:txBody>
        </p:sp>
      </p:grpSp>
    </p:spTree>
    <p:extLst>
      <p:ext uri="{BB962C8B-B14F-4D97-AF65-F5344CB8AC3E}">
        <p14:creationId xmlns:p14="http://schemas.microsoft.com/office/powerpoint/2010/main" val="2800353199"/>
      </p:ext>
    </p:extLst>
  </p:cSld>
  <p:clrMapOvr>
    <a:masterClrMapping/>
  </p:clrMapOvr>
</p:sld>
</file>

<file path=ppt/theme/theme1.xml><?xml version="1.0" encoding="utf-8"?>
<a:theme xmlns:a="http://schemas.openxmlformats.org/drawingml/2006/main" name="1_Custom Design">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1264</TotalTime>
  <Words>832</Words>
  <Application>Microsoft Macintosh PowerPoint</Application>
  <PresentationFormat>Custom</PresentationFormat>
  <Paragraphs>103</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Open Sans</vt:lpstr>
      <vt:lpstr>Open Sans Light</vt:lpstr>
      <vt:lpstr>Ubuntu Light</vt:lpstr>
      <vt:lpstr>1_Custom Design</vt:lpstr>
      <vt:lpstr>O que é o dinheiro?</vt:lpstr>
      <vt:lpstr>2.0 Introdução</vt:lpstr>
      <vt:lpstr>2.1 Definição de dinheiro</vt:lpstr>
      <vt:lpstr>2.2 Funções do dinheiro</vt:lpstr>
      <vt:lpstr>2.3 Propriedades do dinheiro</vt:lpstr>
      <vt:lpstr>2.4 Tipos de dinheiro</vt:lpstr>
      <vt:lpstr>2.4 Tipos de dinheiro</vt:lpstr>
      <vt:lpstr>2.4 Tipos de dinheiro</vt:lpstr>
      <vt:lpstr>2.5 A psicologia do dinheiro</vt:lpstr>
      <vt:lpstr>2.5 A psicologia do dinheiro</vt:lpstr>
      <vt:lpstr>2.5 A psicologia do dinheiro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dc:title>
  <dc:creator>z2020</dc:creator>
  <cp:lastModifiedBy>INES RAMALHETE SALVADO PAZ LOURO</cp:lastModifiedBy>
  <cp:revision>107</cp:revision>
  <dcterms:created xsi:type="dcterms:W3CDTF">2024-11-12T03:26:48Z</dcterms:created>
  <dcterms:modified xsi:type="dcterms:W3CDTF">2025-10-04T04:20:26Z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2024-11-12T00:00:00Z</vt:filetime>
  </property>
  <property fmtid="{D5CDD505-2E9C-101B-9397-08002B2CF9AE}" pid="3" name="Creator">
    <vt:lpwstr>Adobe Illustrator 29.0 (Windows)</vt:lpwstr>
  </property>
  <property fmtid="{D5CDD505-2E9C-101B-9397-08002B2CF9AE}" pid="4" name="LastSaved">
    <vt:filetime>2024-11-12T00:00:00Z</vt:filetime>
  </property>
  <property fmtid="{D5CDD505-2E9C-101B-9397-08002B2CF9AE}" pid="5" name="Producer">
    <vt:lpwstr>Adobe PDF library 17.00</vt:lpwstr>
  </property>
</Properties>
</file>