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256" r:id="rId2"/>
    <p:sldId id="259" r:id="rId3"/>
    <p:sldId id="339" r:id="rId4"/>
    <p:sldId id="333" r:id="rId5"/>
    <p:sldId id="330" r:id="rId6"/>
    <p:sldId id="331" r:id="rId7"/>
    <p:sldId id="332" r:id="rId8"/>
    <p:sldId id="321" r:id="rId9"/>
    <p:sldId id="334" r:id="rId10"/>
    <p:sldId id="335" r:id="rId11"/>
    <p:sldId id="336" r:id="rId12"/>
    <p:sldId id="337" r:id="rId13"/>
    <p:sldId id="338" r:id="rId14"/>
    <p:sldId id="341" r:id="rId15"/>
    <p:sldId id="340" r:id="rId16"/>
    <p:sldId id="348" r:id="rId17"/>
    <p:sldId id="319" r:id="rId18"/>
  </p:sldIdLst>
  <p:sldSz cx="12192000" cy="6858000"/>
  <p:notesSz cx="6858000" cy="9144000"/>
  <p:defaultTextStyle>
    <a:defPPr>
      <a:defRPr lang="en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700"/>
    <a:srgbClr val="E8E6EC"/>
    <a:srgbClr val="597BD5"/>
    <a:srgbClr val="FCD94A"/>
    <a:srgbClr val="676767"/>
    <a:srgbClr val="F7931A"/>
    <a:srgbClr val="FF9300"/>
    <a:srgbClr val="19D9F4"/>
    <a:srgbClr val="F2F2F2"/>
    <a:srgbClr val="11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93"/>
    <p:restoredTop sz="95735"/>
  </p:normalViewPr>
  <p:slideViewPr>
    <p:cSldViewPr snapToGrid="0">
      <p:cViewPr varScale="1">
        <p:scale>
          <a:sx n="100" d="100"/>
          <a:sy n="100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18" d="100"/>
          <a:sy n="118" d="100"/>
        </p:scale>
        <p:origin x="5160" y="21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B711998-349B-2933-337E-015A48ECA93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EEBC5F-0870-5864-8937-5FB1E8CBC58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45C214-BE7B-BC42-99A7-6B1E002CEFBB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C8C2DA-15EA-2553-6F93-22EBDC240C8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BE2EC0-31ED-D9C5-0731-F5FA1568DD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AC809E-6F70-E64D-82A2-D0EF5ED11D8B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3673295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1A69C-7004-7C4B-8FC6-A97DEC27BDE9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FAD121-6F17-544D-A6C8-85232C372AB4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960885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>
            <a:extLst>
              <a:ext uri="{FF2B5EF4-FFF2-40B4-BE49-F238E27FC236}">
                <a16:creationId xmlns:a16="http://schemas.microsoft.com/office/drawing/2014/main" id="{B4F94F37-E25B-CE41-DD30-9C710D1BF4C2}"/>
              </a:ext>
            </a:extLst>
          </p:cNvPr>
          <p:cNvSpPr>
            <a:spLocks noGrp="1"/>
          </p:cNvSpPr>
          <p:nvPr>
            <p:ph type="pic" idx="15"/>
          </p:nvPr>
        </p:nvSpPr>
        <p:spPr>
          <a:xfrm>
            <a:off x="838202" y="273307"/>
            <a:ext cx="10515600" cy="5178887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E93705-1509-FFFE-A037-2E068EA75D00}"/>
              </a:ext>
            </a:extLst>
          </p:cNvPr>
          <p:cNvSpPr>
            <a:spLocks noGrp="1"/>
          </p:cNvSpPr>
          <p:nvPr>
            <p:ph type="body" orient="vert" idx="17"/>
          </p:nvPr>
        </p:nvSpPr>
        <p:spPr>
          <a:xfrm>
            <a:off x="838196" y="5589513"/>
            <a:ext cx="10515602" cy="905729"/>
          </a:xfrm>
        </p:spPr>
        <p:txBody>
          <a:bodyPr vert="horz"/>
          <a:lstStyle>
            <a:lvl1pPr marL="0" indent="0" algn="ctr">
              <a:lnSpc>
                <a:spcPct val="100000"/>
              </a:lnSpc>
              <a:buFontTx/>
              <a:buNone/>
              <a:defRPr b="0" i="0">
                <a:latin typeface="Avenir Light" panose="020B0402020203020204" pitchFamily="34" charset="77"/>
              </a:defRPr>
            </a:lvl1pPr>
            <a:lvl2pPr marL="457200" indent="0" algn="ctr">
              <a:lnSpc>
                <a:spcPct val="100000"/>
              </a:lnSpc>
              <a:buFontTx/>
              <a:buNone/>
              <a:defRPr b="0" i="0">
                <a:latin typeface="Avenir Light" panose="020B0402020203020204" pitchFamily="34" charset="77"/>
              </a:defRPr>
            </a:lvl2pPr>
            <a:lvl3pPr marL="914400" indent="0" algn="ctr">
              <a:lnSpc>
                <a:spcPct val="100000"/>
              </a:lnSpc>
              <a:buFontTx/>
              <a:buNone/>
              <a:defRPr b="0" i="0">
                <a:latin typeface="Avenir Light" panose="020B0402020203020204" pitchFamily="34" charset="77"/>
              </a:defRPr>
            </a:lvl3pPr>
            <a:lvl4pPr marL="1371600" indent="0" algn="ctr">
              <a:lnSpc>
                <a:spcPct val="100000"/>
              </a:lnSpc>
              <a:buFontTx/>
              <a:buNone/>
              <a:defRPr b="0" i="0">
                <a:latin typeface="Avenir Light" panose="020B0402020203020204" pitchFamily="34" charset="77"/>
              </a:defRPr>
            </a:lvl4pPr>
            <a:lvl5pPr marL="1828800" indent="0" algn="ctr">
              <a:lnSpc>
                <a:spcPct val="100000"/>
              </a:lnSpc>
              <a:buFontTx/>
              <a:buNone/>
              <a:defRPr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7398773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11EE97-3C09-FDFE-D7FE-F098446AC9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7BEF5F-5BD8-F37C-D748-AAF843788A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9BB8E63-2C42-CB17-A0F7-CEA280F0E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4FE939-5E42-470F-9A74-1CB21FC04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675890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59543EC-68CA-90EB-F195-22C267429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2F41ED1-6B0B-4DD0-178E-C0502CBA0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1D157B-9AAC-52A3-6478-98FC9C765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9627258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3AF305-2AF1-7652-D244-C18AFABCEC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505845-B114-DB8A-A573-A19471C0C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C7C91B-C777-C335-EC05-A6B7FB85A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BC9BFE-9ADF-A0C8-54E6-F0080D750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71742C-25F9-28D0-1A80-1E00B612F5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D6404A-6851-E8DF-91E0-D0D525FED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5899095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081A8-AB22-78E2-FB02-879B85717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B86BA7-12E0-8A1E-AE09-BFD3DB705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77F2A1-5E04-561F-9D25-79E3681347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4A2B99-A868-769E-3512-9157006F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F25F4-0FF9-303C-50ED-452A2C5E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1744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676972-EDF0-6D98-17E5-8B1FA77F30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41B384-264B-D025-BD33-4E6D6D714C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AD1910-689B-4381-1E74-16517C65B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948233-D94E-7C23-E650-0D724EE05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D8669-9809-565B-61F3-9D61C0663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1532109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6EF-074F-36B1-517B-391937DD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62758"/>
            <a:ext cx="6172200" cy="6132483"/>
          </a:xfrm>
        </p:spPr>
        <p:txBody>
          <a:bodyPr/>
          <a:lstStyle>
            <a:lvl1pPr>
              <a:defRPr sz="3200" b="0" i="0">
                <a:latin typeface="Avenir Light" panose="020B0402020203020204" pitchFamily="34" charset="77"/>
              </a:defRPr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4CB8-65BF-9F64-500B-A226371F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62758"/>
            <a:ext cx="3932237" cy="6132484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latin typeface="Avenir Light" panose="020B0402020203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0019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906EF-074F-36B1-517B-391937DD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362758"/>
            <a:ext cx="6172200" cy="6132483"/>
          </a:xfrm>
        </p:spPr>
        <p:txBody>
          <a:bodyPr/>
          <a:lstStyle>
            <a:lvl1pPr>
              <a:defRPr sz="3200" b="0" i="0">
                <a:latin typeface="Avenir Light" panose="020B0402020203020204" pitchFamily="34" charset="77"/>
              </a:defRPr>
            </a:lvl1pPr>
            <a:lvl2pPr>
              <a:defRPr sz="2800" b="0" i="0"/>
            </a:lvl2pPr>
            <a:lvl3pPr>
              <a:defRPr sz="2400" b="0" i="0"/>
            </a:lvl3pPr>
            <a:lvl4pPr>
              <a:defRPr sz="2000" b="0" i="0"/>
            </a:lvl4pPr>
            <a:lvl5pPr>
              <a:defRPr sz="2000" b="0" i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044CB8-65BF-9F64-500B-A226371F35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30036"/>
            <a:ext cx="3932237" cy="5165206"/>
          </a:xfrm>
        </p:spPr>
        <p:txBody>
          <a:bodyPr anchor="ctr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b="0" i="0">
                <a:latin typeface="Avenir Light" panose="020B0402020203020204" pitchFamily="34" charset="77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1F745174-D40C-4A1A-DEC9-05F4721B5B67}"/>
              </a:ext>
            </a:extLst>
          </p:cNvPr>
          <p:cNvSpPr>
            <a:spLocks noGrp="1"/>
          </p:cNvSpPr>
          <p:nvPr>
            <p:ph type="body" sz="half" idx="10" hasCustomPrompt="1"/>
          </p:nvPr>
        </p:nvSpPr>
        <p:spPr>
          <a:xfrm>
            <a:off x="839788" y="362758"/>
            <a:ext cx="3932237" cy="806335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3600" b="0" i="0">
                <a:latin typeface="Avenir Medium" panose="02000503020000020003" pitchFamily="2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51960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and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B52-A4F8-EFCF-E86B-F52454CC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 i="0">
                <a:latin typeface="Avenir Heavy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47B1CE-A0B1-F1BC-C05B-6FF524884E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="0" i="0">
                <a:latin typeface="Avenir Medium" panose="02000503020000020003" pitchFamily="2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E67A-ECAE-3FEE-E672-84EFEF8B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B899-B968-5349-8DAB-8E14647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AFB5-378D-1750-4E3E-50172C7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710778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DB52-A4F8-EFCF-E86B-F52454CCE7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>
            <a:lvl1pPr algn="ctr">
              <a:defRPr sz="6000" b="1" i="0">
                <a:latin typeface="Avenir Heavy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9CE67A-ECAE-3FEE-E672-84EFEF8B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9EB899-B968-5349-8DAB-8E14647B7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5AFB5-378D-1750-4E3E-50172C7A8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221385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AA3D5-F271-DE83-D327-E037D8F824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Avenir Medium" panose="02000503020000020003" pitchFamily="2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83558-2774-CE21-A1C6-6F5E2F4D58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0" i="0">
                <a:latin typeface="Avenir Light" panose="020B0402020203020204" pitchFamily="34" charset="77"/>
              </a:defRPr>
            </a:lvl1pPr>
            <a:lvl2pPr>
              <a:defRPr b="0" i="0">
                <a:latin typeface="Avenir Light" panose="020B0402020203020204" pitchFamily="34" charset="77"/>
              </a:defRPr>
            </a:lvl2pPr>
            <a:lvl3pPr>
              <a:defRPr b="0" i="0">
                <a:latin typeface="Avenir Light" panose="020B0402020203020204" pitchFamily="34" charset="77"/>
              </a:defRPr>
            </a:lvl3pPr>
            <a:lvl4pPr>
              <a:defRPr b="0" i="0">
                <a:latin typeface="Avenir Light" panose="020B0402020203020204" pitchFamily="34" charset="77"/>
              </a:defRPr>
            </a:lvl4pPr>
            <a:lvl5pPr>
              <a:defRPr b="0" i="0">
                <a:latin typeface="Avenir Light" panose="020B0402020203020204" pitchFamily="34" charset="77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EE044-C88D-D918-5C2C-E439B59A20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29D11B-DA39-69E5-1F8A-00214053D2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BD8C4F-D0C9-0354-714B-40184D8A5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38002517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8CA0A-6843-56A0-B24D-824D79D68A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EDBBAE-1BB6-C7E9-3337-DDE345B6D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D86587-5831-A409-2C58-190D1B6E9C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9B8CE-5690-53A3-F013-17AB4CC7E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463B51-E0D7-7211-64A5-7BC97537F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632884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E27A-EA82-053E-B41A-247A189BE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D023AF-1C83-1A63-6D5D-B2F57A10310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701411-D95F-6523-6331-2A7355D0D5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43147-EBCE-859C-9283-29DE18277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CF5D2B8-A98B-3413-E060-9CEAAE8CAF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78B3E3-B38E-4E25-066B-4F124C077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359110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F60B0-1D23-3B61-8618-E1670AE49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D96A3-CDA7-6793-2829-6310E89EC0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708769-5DCE-03EA-431D-EB75D6ABF9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2C8A94F-8D9F-870A-6E11-4853E15439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4FFB62-0F8C-E552-0483-BBC1B2C29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6C18A61-C66A-64B6-02EA-2D3AE5CAA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FD15E-BA09-641E-18A7-0C0E98727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1A1E1A-9D82-19C6-DCF1-7F6DB827E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1086929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88B112-DFF0-C9DD-747A-B2FF13EE1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PT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A545F-A785-61ED-468F-04AA56A68C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P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287E9A-8902-EDF9-0802-BA663ADC27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B26C21-ABC3-3544-AC06-DC4ABDA430BA}" type="datetimeFigureOut">
              <a:rPr lang="en-PT" smtClean="0"/>
              <a:t>01/10/2025</a:t>
            </a:fld>
            <a:endParaRPr lang="en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7E4E9D-325A-AA16-ABDD-AE8B1444B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B9047-F95E-ACEE-FB7E-C4640D710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476581-1740-7744-995A-608B64A10753}" type="slidenum">
              <a:rPr lang="en-PT" smtClean="0"/>
              <a:t>‹#›</a:t>
            </a:fld>
            <a:endParaRPr lang="en-PT"/>
          </a:p>
        </p:txBody>
      </p:sp>
    </p:spTree>
    <p:extLst>
      <p:ext uri="{BB962C8B-B14F-4D97-AF65-F5344CB8AC3E}">
        <p14:creationId xmlns:p14="http://schemas.microsoft.com/office/powerpoint/2010/main" val="2567064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56" r:id="rId2"/>
    <p:sldLayoutId id="2147483662" r:id="rId3"/>
    <p:sldLayoutId id="2147483649" r:id="rId4"/>
    <p:sldLayoutId id="2147483661" r:id="rId5"/>
    <p:sldLayoutId id="2147483650" r:id="rId6"/>
    <p:sldLayoutId id="2147483651" r:id="rId7"/>
    <p:sldLayoutId id="2147483652" r:id="rId8"/>
    <p:sldLayoutId id="2147483653" r:id="rId9"/>
    <p:sldLayoutId id="2147483654" r:id="rId10"/>
    <p:sldLayoutId id="2147483655" r:id="rId11"/>
    <p:sldLayoutId id="2147483657" r:id="rId12"/>
    <p:sldLayoutId id="2147483658" r:id="rId13"/>
    <p:sldLayoutId id="2147483659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 baseline="0">
          <a:solidFill>
            <a:schemeClr val="bg1">
              <a:lumMod val="95000"/>
            </a:schemeClr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 baseline="0">
          <a:solidFill>
            <a:schemeClr val="bg1">
              <a:lumMod val="95000"/>
            </a:schemeClr>
          </a:solidFill>
          <a:latin typeface="Avenir Light" panose="020B0402020203020204" pitchFamily="34" charset="77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 baseline="0">
          <a:solidFill>
            <a:schemeClr val="bg1">
              <a:lumMod val="95000"/>
            </a:schemeClr>
          </a:solidFill>
          <a:latin typeface="Avenir Light" panose="020B0402020203020204" pitchFamily="34" charset="77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 baseline="0">
          <a:solidFill>
            <a:schemeClr val="bg1">
              <a:lumMod val="95000"/>
            </a:schemeClr>
          </a:solidFill>
          <a:latin typeface="Avenir Light" panose="020B0402020203020204" pitchFamily="34" charset="77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bg1">
              <a:lumMod val="95000"/>
            </a:schemeClr>
          </a:solidFill>
          <a:latin typeface="Avenir Light" panose="020B0402020203020204" pitchFamily="34" charset="77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 baseline="0">
          <a:solidFill>
            <a:schemeClr val="bg1">
              <a:lumMod val="95000"/>
            </a:schemeClr>
          </a:solidFill>
          <a:latin typeface="Avenir Light" panose="020B0402020203020204" pitchFamily="34" charset="77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shop.freemadeira.org/collections/hardware" TargetMode="Externa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njump.me/npub1yaz5asg4uzj2zckgq2n5sjkwj7u7cdmz0hk2905xgkuc7d5vj98qwyhh3p" TargetMode="External"/><Relationship Id="rId2" Type="http://schemas.openxmlformats.org/officeDocument/2006/relationships/hyperlink" Target="https://x.com/liberspace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660E-7888-F1CD-AB9A-0C682A18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/>
          <a:lstStyle/>
          <a:p>
            <a:r>
              <a:rPr lang="en-PT" dirty="0">
                <a:solidFill>
                  <a:schemeClr val="bg1">
                    <a:lumMod val="95000"/>
                  </a:schemeClr>
                </a:solidFill>
              </a:rPr>
              <a:t>Backup &amp; Segurança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A2F819-9B25-08BD-C0D2-4EFB299AFD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1266" y="4179436"/>
            <a:ext cx="10549467" cy="1655762"/>
          </a:xfrm>
        </p:spPr>
        <p:txBody>
          <a:bodyPr/>
          <a:lstStyle/>
          <a:p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meu </a:t>
            </a:r>
            <a:r>
              <a:rPr lang="en-GB" dirty="0" err="1"/>
              <a:t>dinheiro</a:t>
            </a:r>
            <a:r>
              <a:rPr lang="en-GB" dirty="0"/>
              <a:t>, </a:t>
            </a:r>
            <a:r>
              <a:rPr lang="en-GB" dirty="0" err="1"/>
              <a:t>mantendo</a:t>
            </a:r>
            <a:r>
              <a:rPr lang="en-GB" dirty="0"/>
              <a:t>-o fora do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 dirty="0" err="1"/>
              <a:t>terceiros</a:t>
            </a:r>
            <a:endParaRPr lang="en-PT" i="1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2B9DFE3-DC61-8751-2317-4495189A5FA2}"/>
              </a:ext>
            </a:extLst>
          </p:cNvPr>
          <p:cNvSpPr txBox="1">
            <a:spLocks/>
          </p:cNvSpPr>
          <p:nvPr/>
        </p:nvSpPr>
        <p:spPr>
          <a:xfrm>
            <a:off x="821265" y="4179436"/>
            <a:ext cx="105494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bg1">
                    <a:lumMod val="9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meu </a:t>
            </a:r>
            <a:r>
              <a:rPr lang="en-GB" dirty="0" err="1"/>
              <a:t>dinheiro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mantendo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-o fora do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alcance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de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terceiros</a:t>
            </a:r>
            <a:endParaRPr lang="en-PT" i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6FF365B0-408A-BA02-CA98-72E2E668278A}"/>
              </a:ext>
            </a:extLst>
          </p:cNvPr>
          <p:cNvSpPr txBox="1">
            <a:spLocks/>
          </p:cNvSpPr>
          <p:nvPr/>
        </p:nvSpPr>
        <p:spPr>
          <a:xfrm>
            <a:off x="821265" y="4179436"/>
            <a:ext cx="10549467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 baseline="0">
                <a:solidFill>
                  <a:schemeClr val="bg1">
                    <a:lumMod val="9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Garantir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acesso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ao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meu </a:t>
            </a:r>
            <a:r>
              <a:rPr lang="en-GB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dinheiro</a:t>
            </a:r>
            <a:r>
              <a:rPr lang="en-GB" dirty="0">
                <a:solidFill>
                  <a:schemeClr val="tx1">
                    <a:lumMod val="75000"/>
                    <a:lumOff val="25000"/>
                  </a:schemeClr>
                </a:solidFill>
              </a:rPr>
              <a:t>, </a:t>
            </a:r>
            <a:r>
              <a:rPr lang="en-GB" dirty="0" err="1"/>
              <a:t>mantendo</a:t>
            </a:r>
            <a:r>
              <a:rPr lang="en-GB" dirty="0"/>
              <a:t>-o fora do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 dirty="0" err="1"/>
              <a:t>terceiros</a:t>
            </a:r>
            <a:endParaRPr lang="en-PT" i="1" dirty="0"/>
          </a:p>
        </p:txBody>
      </p:sp>
    </p:spTree>
    <p:extLst>
      <p:ext uri="{BB962C8B-B14F-4D97-AF65-F5344CB8AC3E}">
        <p14:creationId xmlns:p14="http://schemas.microsoft.com/office/powerpoint/2010/main" val="13685100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2" nodeType="withEffect">
                                  <p:stCondLst>
                                    <p:cond delay="10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3" grpId="1" build="p"/>
      <p:bldP spid="3" grpId="2" build="p"/>
      <p:bldP spid="5" grpId="0" build="p"/>
      <p:bldP spid="5" grpId="1" build="allAtOnce"/>
      <p:bldP spid="6" grpId="0" build="p"/>
      <p:bldP spid="6" grpId="1" build="allAtOnce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39045F-40B7-FBD0-49FB-3B9908B2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14F16-1434-AACA-2C91-0606D69EF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Adições de segurança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695196B-B025-C109-2CCC-CC2B28707A87}"/>
              </a:ext>
            </a:extLst>
          </p:cNvPr>
          <p:cNvSpPr/>
          <p:nvPr/>
        </p:nvSpPr>
        <p:spPr>
          <a:xfrm>
            <a:off x="838200" y="2642152"/>
            <a:ext cx="2772000" cy="187849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800" dirty="0">
                <a:latin typeface="Avenir Book" panose="02000503020000020003" pitchFamily="2" charset="0"/>
              </a:rPr>
              <a:t>Passphrase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DCC812C-FCB5-35B0-64EE-F7BB292587A4}"/>
              </a:ext>
            </a:extLst>
          </p:cNvPr>
          <p:cNvSpPr/>
          <p:nvPr/>
        </p:nvSpPr>
        <p:spPr>
          <a:xfrm>
            <a:off x="4710000" y="2642152"/>
            <a:ext cx="2772000" cy="187849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800" dirty="0">
                <a:latin typeface="Avenir Book" panose="02000503020000020003" pitchFamily="2" charset="0"/>
              </a:rPr>
              <a:t>Multisig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0A697B6C-F38B-D6E7-1511-835AB1C95948}"/>
              </a:ext>
            </a:extLst>
          </p:cNvPr>
          <p:cNvSpPr/>
          <p:nvPr/>
        </p:nvSpPr>
        <p:spPr>
          <a:xfrm>
            <a:off x="8581800" y="2642152"/>
            <a:ext cx="2772000" cy="1878496"/>
          </a:xfrm>
          <a:prstGeom prst="roundRect">
            <a:avLst/>
          </a:prstGeom>
          <a:solidFill>
            <a:schemeClr val="tx1"/>
          </a:solidFill>
          <a:ln w="1905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PT" sz="2800" dirty="0">
                <a:latin typeface="Avenir Book" panose="02000503020000020003" pitchFamily="2" charset="0"/>
              </a:rPr>
              <a:t>Timelocks</a:t>
            </a:r>
          </a:p>
        </p:txBody>
      </p:sp>
    </p:spTree>
    <p:extLst>
      <p:ext uri="{BB962C8B-B14F-4D97-AF65-F5344CB8AC3E}">
        <p14:creationId xmlns:p14="http://schemas.microsoft.com/office/powerpoint/2010/main" val="29329026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566F6-4696-E22D-F06F-CD3BA582D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7A0118-BFC9-419B-D1D5-CD79F3938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Hardware (carteira física)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6238B3-F52D-7020-6280-10BF20D3A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600" dirty="0" err="1"/>
              <a:t>Gosto</a:t>
            </a:r>
            <a:r>
              <a:rPr lang="en-GB" sz="2600" dirty="0"/>
              <a:t> do interface?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600" dirty="0" err="1"/>
              <a:t>É</a:t>
            </a:r>
            <a:r>
              <a:rPr lang="en-PT" sz="2600" dirty="0"/>
              <a:t> open source?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PT" sz="2600" dirty="0"/>
              <a:t>Tem um elemento seguro?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2600" dirty="0" err="1"/>
              <a:t>É</a:t>
            </a:r>
            <a:r>
              <a:rPr lang="en-PT" sz="2600" dirty="0"/>
              <a:t> só de Bitcoin?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PT" sz="2600" dirty="0"/>
              <a:t>Pode ser usado com um software que não seja criado pela mesma empresa?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PT" sz="2600" dirty="0"/>
              <a:t>Permite criar carteiras com passphrase?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PT" sz="2600" dirty="0"/>
              <a:t>Permite criar carteiras de isco, para situações em que esteja sob pressão?</a:t>
            </a:r>
          </a:p>
        </p:txBody>
      </p:sp>
    </p:spTree>
    <p:extLst>
      <p:ext uri="{BB962C8B-B14F-4D97-AF65-F5344CB8AC3E}">
        <p14:creationId xmlns:p14="http://schemas.microsoft.com/office/powerpoint/2010/main" val="2208200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6E4EDB-523F-C55F-1DB1-FA0D651221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3F773-6048-110B-80DC-DA131CAA65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Software (aplicação)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D85F7E2B-7ADA-FC63-A0F7-327B2653E8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Gosto do interface?</a:t>
            </a:r>
            <a:endParaRPr lang="pt-PT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pt-PT" dirty="0"/>
              <a:t>Permite gerir várias contas?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pt-PT" dirty="0"/>
              <a:t>Permite escolher o valor das taxas de transação?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pt-PT" dirty="0"/>
              <a:t>É compatível com o meu hardware?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pt-PT" dirty="0"/>
              <a:t>Tem opções de controlo de privacidade (ligar ao próprio nó e identificar transações)?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39063106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37DAC-BE10-7D7B-AB50-A5130C5C96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D69C0-D338-5E9A-B854-FFBB457079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Privacidade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9141F7A-7102-5FAA-2862-4E5F11D8AADD}"/>
              </a:ext>
            </a:extLst>
          </p:cNvPr>
          <p:cNvGrpSpPr/>
          <p:nvPr/>
        </p:nvGrpSpPr>
        <p:grpSpPr>
          <a:xfrm>
            <a:off x="884858" y="2770920"/>
            <a:ext cx="2764026" cy="1682099"/>
            <a:chOff x="884858" y="2634735"/>
            <a:chExt cx="2764026" cy="1682099"/>
          </a:xfrm>
        </p:grpSpPr>
        <p:pic>
          <p:nvPicPr>
            <p:cNvPr id="3" name="Google Shape;278;p28">
              <a:extLst>
                <a:ext uri="{FF2B5EF4-FFF2-40B4-BE49-F238E27FC236}">
                  <a16:creationId xmlns:a16="http://schemas.microsoft.com/office/drawing/2014/main" id="{D8BA5DB6-8638-DDA5-B03F-F6D54EB57CA3}"/>
                </a:ext>
              </a:extLst>
            </p:cNvPr>
            <p:cNvPicPr preferRelativeResize="0">
              <a:picLocks noChangeAspect="1"/>
            </p:cNvPicPr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1843839" y="2634735"/>
              <a:ext cx="846065" cy="79426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948CF91-5E6B-5384-EF65-0757E8A78AEB}"/>
                </a:ext>
              </a:extLst>
            </p:cNvPr>
            <p:cNvSpPr txBox="1"/>
            <p:nvPr/>
          </p:nvSpPr>
          <p:spPr>
            <a:xfrm>
              <a:off x="884858" y="3793614"/>
              <a:ext cx="27640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PT" sz="2800" dirty="0">
                  <a:solidFill>
                    <a:schemeClr val="bg1">
                      <a:lumMod val="95000"/>
                    </a:schemeClr>
                  </a:solidFill>
                  <a:latin typeface="Avenir Light" panose="020B0402020203020204" pitchFamily="34" charset="77"/>
                </a:rPr>
                <a:t>Ter o próprio nó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608E943-9AE6-3272-EF6B-C3CB1844C033}"/>
              </a:ext>
            </a:extLst>
          </p:cNvPr>
          <p:cNvGrpSpPr/>
          <p:nvPr/>
        </p:nvGrpSpPr>
        <p:grpSpPr>
          <a:xfrm>
            <a:off x="5248947" y="2751465"/>
            <a:ext cx="1888659" cy="2173054"/>
            <a:chOff x="5151670" y="2615280"/>
            <a:chExt cx="1888659" cy="217305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EE827C2-C8DF-6F96-0A87-EE7805CC8645}"/>
                </a:ext>
              </a:extLst>
            </p:cNvPr>
            <p:cNvSpPr txBox="1"/>
            <p:nvPr/>
          </p:nvSpPr>
          <p:spPr>
            <a:xfrm>
              <a:off x="5151670" y="3834227"/>
              <a:ext cx="188865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PT"/>
              </a:defPPr>
              <a:lvl1pPr algn="ctr">
                <a:defRPr sz="2800">
                  <a:solidFill>
                    <a:schemeClr val="bg1">
                      <a:lumMod val="95000"/>
                    </a:schemeClr>
                  </a:solidFill>
                  <a:latin typeface="Avenir Light" panose="020B0402020203020204" pitchFamily="34" charset="77"/>
                </a:defRPr>
              </a:lvl1pPr>
            </a:lstStyle>
            <a:p>
              <a:r>
                <a:rPr lang="pt-PT" dirty="0"/>
                <a:t>Identificar</a:t>
              </a:r>
            </a:p>
            <a:p>
              <a:r>
                <a:rPr lang="pt-PT" dirty="0"/>
                <a:t>transações</a:t>
              </a:r>
            </a:p>
          </p:txBody>
        </p:sp>
        <p:pic>
          <p:nvPicPr>
            <p:cNvPr id="9" name="Graphic 8" descr="Tag with solid fill">
              <a:extLst>
                <a:ext uri="{FF2B5EF4-FFF2-40B4-BE49-F238E27FC236}">
                  <a16:creationId xmlns:a16="http://schemas.microsoft.com/office/drawing/2014/main" id="{FE3EC8F8-F2E3-4BAA-5EBD-2CA1C598F18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5638800" y="2615280"/>
              <a:ext cx="914400" cy="91440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CF574A6-59FF-AF35-2D05-0CCD00E343BC}"/>
              </a:ext>
            </a:extLst>
          </p:cNvPr>
          <p:cNvGrpSpPr/>
          <p:nvPr/>
        </p:nvGrpSpPr>
        <p:grpSpPr>
          <a:xfrm>
            <a:off x="8737668" y="2723163"/>
            <a:ext cx="2337498" cy="2243455"/>
            <a:chOff x="8737668" y="2723163"/>
            <a:chExt cx="2337498" cy="2243455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225EC622-D80D-9405-6EBD-E2B7722F3F5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9123116" y="2723163"/>
              <a:ext cx="1566601" cy="971003"/>
              <a:chOff x="6198456" y="2361537"/>
              <a:chExt cx="2069943" cy="1282982"/>
            </a:xfrm>
          </p:grpSpPr>
          <p:pic>
            <p:nvPicPr>
              <p:cNvPr id="13" name="Graphic 12" descr="Detective male with solid fill">
                <a:extLst>
                  <a:ext uri="{FF2B5EF4-FFF2-40B4-BE49-F238E27FC236}">
                    <a16:creationId xmlns:a16="http://schemas.microsoft.com/office/drawing/2014/main" id="{52A98A76-F238-321B-9876-8B3932174CE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b="69005"/>
              <a:stretch/>
            </p:blipFill>
            <p:spPr>
              <a:xfrm>
                <a:off x="6198456" y="2361537"/>
                <a:ext cx="2069943" cy="641594"/>
              </a:xfrm>
              <a:prstGeom prst="rect">
                <a:avLst/>
              </a:prstGeom>
            </p:spPr>
          </p:pic>
          <p:pic>
            <p:nvPicPr>
              <p:cNvPr id="15" name="Graphic 14" descr="Sunglasses with solid fill">
                <a:extLst>
                  <a:ext uri="{FF2B5EF4-FFF2-40B4-BE49-F238E27FC236}">
                    <a16:creationId xmlns:a16="http://schemas.microsoft.com/office/drawing/2014/main" id="{C3FDA368-B46A-C716-BCF1-7A4982E7BB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>
                <a:off x="6767885" y="2730119"/>
                <a:ext cx="914400" cy="914400"/>
              </a:xfrm>
              <a:prstGeom prst="rect">
                <a:avLst/>
              </a:prstGeom>
            </p:spPr>
          </p:pic>
        </p:grp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6249E9-5BE8-0EB0-13C4-9ED82A47E035}"/>
                </a:ext>
              </a:extLst>
            </p:cNvPr>
            <p:cNvSpPr txBox="1"/>
            <p:nvPr/>
          </p:nvSpPr>
          <p:spPr>
            <a:xfrm>
              <a:off x="8737668" y="4012511"/>
              <a:ext cx="2337498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>
              <a:defPPr>
                <a:defRPr lang="en-PT"/>
              </a:defPPr>
              <a:lvl1pPr algn="ctr">
                <a:defRPr sz="2800">
                  <a:solidFill>
                    <a:schemeClr val="bg1">
                      <a:lumMod val="95000"/>
                    </a:schemeClr>
                  </a:solidFill>
                  <a:latin typeface="Avenir Light" panose="020B0402020203020204" pitchFamily="34" charset="77"/>
                </a:defRPr>
              </a:lvl1pPr>
            </a:lstStyle>
            <a:p>
              <a:r>
                <a:rPr lang="pt-PT" dirty="0"/>
                <a:t>Obter bitcoin</a:t>
              </a:r>
            </a:p>
            <a:p>
              <a:r>
                <a:rPr lang="pt-PT" dirty="0"/>
                <a:t>sem KYC</a:t>
              </a:r>
              <a:endParaRPr lang="en-PT" dirty="0"/>
            </a:p>
          </p:txBody>
        </p:sp>
      </p:grpSp>
    </p:spTree>
    <p:extLst>
      <p:ext uri="{BB962C8B-B14F-4D97-AF65-F5344CB8AC3E}">
        <p14:creationId xmlns:p14="http://schemas.microsoft.com/office/powerpoint/2010/main" val="29706866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BA21-BE71-DB20-87E5-24B3554D1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Considerações adicionais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017D61-CCE9-4840-C9F4-5FB2522618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Não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existe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um setup ideal,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cada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situação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exige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uma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abordagem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única</a:t>
            </a:r>
            <a:endParaRPr lang="en-GB" dirty="0">
              <a:solidFill>
                <a:srgbClr val="FFFFFF"/>
              </a:solidFill>
              <a:latin typeface="Avenir Book" panose="02000503020000020003" pitchFamily="2" charset="0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Não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implementar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um setup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mais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complexo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do que a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capacidade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técnica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permite</a:t>
            </a:r>
            <a:endParaRPr lang="en-GB" dirty="0">
              <a:solidFill>
                <a:srgbClr val="FFFFFF"/>
              </a:solidFill>
              <a:latin typeface="Avenir Book" panose="02000503020000020003" pitchFamily="2" charset="0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O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setup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pode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ser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melhorado</a:t>
            </a:r>
            <a:r>
              <a:rPr lang="en-GB" b="0" i="0" dirty="0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 </a:t>
            </a:r>
            <a:r>
              <a:rPr lang="en-GB" b="0" i="0" dirty="0" err="1">
                <a:solidFill>
                  <a:srgbClr val="FFFFFF"/>
                </a:solidFill>
                <a:effectLst/>
                <a:latin typeface="Avenir Book" panose="02000503020000020003" pitchFamily="2" charset="0"/>
              </a:rPr>
              <a:t>gradualmente</a:t>
            </a:r>
            <a:endParaRPr lang="en-GB" b="0" i="0" dirty="0">
              <a:solidFill>
                <a:srgbClr val="FFFFFF"/>
              </a:solidFill>
              <a:effectLst/>
              <a:latin typeface="Avenir Book" panose="02000503020000020003" pitchFamily="2" charset="0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Equipamentos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à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venda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em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  <a:hlinkClick r:id="rId2"/>
              </a:rPr>
              <a:t>shop.freemadeira.org</a:t>
            </a:r>
            <a:endParaRPr lang="en-GB" dirty="0">
              <a:solidFill>
                <a:srgbClr val="FFFFFF"/>
              </a:solidFill>
              <a:latin typeface="Avenir Book" panose="02000503020000020003" pitchFamily="2" charset="0"/>
            </a:endParaRPr>
          </a:p>
          <a:p>
            <a:pPr>
              <a:spcBef>
                <a:spcPts val="0"/>
              </a:spcBef>
              <a:spcAft>
                <a:spcPts val="2400"/>
              </a:spcAft>
            </a:pP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Planeamento</a:t>
            </a:r>
            <a:r>
              <a:rPr lang="en-GB" dirty="0">
                <a:solidFill>
                  <a:srgbClr val="FFFFFF"/>
                </a:solidFill>
                <a:latin typeface="Avenir Book" panose="02000503020000020003" pitchFamily="2" charset="0"/>
              </a:rPr>
              <a:t> de </a:t>
            </a:r>
            <a:r>
              <a:rPr lang="en-GB" dirty="0" err="1">
                <a:solidFill>
                  <a:srgbClr val="FFFFFF"/>
                </a:solidFill>
                <a:latin typeface="Avenir Book" panose="02000503020000020003" pitchFamily="2" charset="0"/>
              </a:rPr>
              <a:t>herança</a:t>
            </a:r>
            <a:endParaRPr lang="en-GB" b="0" i="0" dirty="0">
              <a:solidFill>
                <a:srgbClr val="FFFFFF"/>
              </a:solidFill>
              <a:effectLst/>
              <a:latin typeface="Avenir Book" panose="02000503020000020003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82805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erson on the phone&#10;&#10;AI-generated content may be incorrect.">
            <a:extLst>
              <a:ext uri="{FF2B5EF4-FFF2-40B4-BE49-F238E27FC236}">
                <a16:creationId xmlns:a16="http://schemas.microsoft.com/office/drawing/2014/main" id="{9EE9339C-2D79-F0CA-9B92-634AA75D17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0100" y="779096"/>
            <a:ext cx="5511800" cy="529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533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D33487-BF11-766C-C140-C4D925CFBC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64579D-5E07-C495-4F7E-EDEFC6065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19944" y="683029"/>
            <a:ext cx="10552112" cy="5491941"/>
          </a:xfrm>
        </p:spPr>
        <p:txBody>
          <a:bodyPr/>
          <a:lstStyle/>
          <a:p>
            <a:r>
              <a:rPr lang="pt-PT" dirty="0"/>
              <a:t>Conteúdo:</a:t>
            </a:r>
          </a:p>
          <a:p>
            <a:r>
              <a:rPr lang="pt-PT" dirty="0"/>
              <a:t>Henrique Albuquerque (</a:t>
            </a:r>
            <a:r>
              <a:rPr lang="pt-PT" dirty="0">
                <a:hlinkClick r:id="rId2"/>
              </a:rPr>
              <a:t>@liberspace</a:t>
            </a:r>
            <a:r>
              <a:rPr lang="pt-PT" dirty="0"/>
              <a:t>)</a:t>
            </a:r>
          </a:p>
          <a:p>
            <a:r>
              <a:rPr lang="pt-PT" dirty="0"/>
              <a:t>Inês Louro (</a:t>
            </a:r>
            <a:r>
              <a:rPr lang="pt-PT" dirty="0">
                <a:hlinkClick r:id="rId3"/>
              </a:rPr>
              <a:t>npub1yaz...8qwyhh3p</a:t>
            </a:r>
            <a:r>
              <a:rPr lang="pt-PT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883397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oogle Shape;55;p1">
            <a:extLst>
              <a:ext uri="{FF2B5EF4-FFF2-40B4-BE49-F238E27FC236}">
                <a16:creationId xmlns:a16="http://schemas.microsoft.com/office/drawing/2014/main" id="{1A98263A-A4CA-66AE-72A2-4684502493D4}"/>
              </a:ext>
            </a:extLst>
          </p:cNvPr>
          <p:cNvPicPr preferRelativeResize="0"/>
          <p:nvPr/>
        </p:nvPicPr>
        <p:blipFill>
          <a:blip r:embed="rId2"/>
          <a:srcRect t="14785" b="14785"/>
          <a:stretch/>
        </p:blipFill>
        <p:spPr>
          <a:xfrm>
            <a:off x="3310959" y="2110231"/>
            <a:ext cx="5570082" cy="263753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3645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E660E-7888-F1CD-AB9A-0C682A18AF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PT" sz="5400" dirty="0">
                <a:solidFill>
                  <a:schemeClr val="bg1">
                    <a:lumMod val="95000"/>
                  </a:schemeClr>
                </a:solidFill>
              </a:rPr>
              <a:t>Backup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A86FDC-DA7F-5546-C9EF-2A439D3DB1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04"/>
            <a:ext cx="9144000" cy="1655762"/>
          </a:xfrm>
        </p:spPr>
        <p:txBody>
          <a:bodyPr/>
          <a:lstStyle/>
          <a:p>
            <a:r>
              <a:rPr lang="en-GB" dirty="0" err="1"/>
              <a:t>Garantir</a:t>
            </a:r>
            <a:r>
              <a:rPr lang="en-GB" dirty="0"/>
              <a:t> </a:t>
            </a:r>
            <a:r>
              <a:rPr lang="en-GB" dirty="0" err="1"/>
              <a:t>acesso</a:t>
            </a:r>
            <a:r>
              <a:rPr lang="en-GB" dirty="0"/>
              <a:t> </a:t>
            </a:r>
            <a:r>
              <a:rPr lang="en-GB" dirty="0" err="1"/>
              <a:t>ao</a:t>
            </a:r>
            <a:r>
              <a:rPr lang="en-GB" dirty="0"/>
              <a:t> meu </a:t>
            </a:r>
            <a:r>
              <a:rPr lang="en-GB" dirty="0" err="1"/>
              <a:t>dinheiro</a:t>
            </a:r>
            <a:endParaRPr lang="en-PT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97080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38E2C57-1A9D-A350-9420-BE820CFEE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2A858E-D476-D906-8B16-833A20F1449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443" r="9017" b="9090"/>
          <a:stretch/>
        </p:blipFill>
        <p:spPr>
          <a:xfrm>
            <a:off x="3522468" y="10"/>
            <a:ext cx="8669532" cy="68579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9756601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5000">
                <a:schemeClr val="tx1">
                  <a:alpha val="78000"/>
                </a:schemeClr>
              </a:gs>
              <a:gs pos="19000">
                <a:schemeClr val="tx1">
                  <a:alpha val="38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D216C0A-88F0-28EC-593A-A6C10C541AC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bg1">
                    <a:lumMod val="95000"/>
                  </a:schemeClr>
                </a:solidFill>
                <a:latin typeface="Avenir Medium" panose="02000503020000020003" pitchFamily="2" charset="0"/>
                <a:ea typeface="+mj-ea"/>
                <a:cs typeface="+mj-cs"/>
              </a:defRPr>
            </a:lvl1pPr>
          </a:lstStyle>
          <a:p>
            <a:r>
              <a:rPr lang="en-PT" dirty="0"/>
              <a:t>Estratégia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EC187495-6943-F3F2-E13E-94629055E1DB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Como gerar a chave mestra privada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Número de cópias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Local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Montante a guardar</a:t>
            </a:r>
          </a:p>
        </p:txBody>
      </p:sp>
    </p:spTree>
    <p:extLst>
      <p:ext uri="{BB962C8B-B14F-4D97-AF65-F5344CB8AC3E}">
        <p14:creationId xmlns:p14="http://schemas.microsoft.com/office/powerpoint/2010/main" val="664134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56275C-255D-DF52-A163-55784391B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8B418A-C3CA-D8B7-E476-2CD7521DF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Como gerar a chave mestra privada</a:t>
            </a:r>
          </a:p>
        </p:txBody>
      </p:sp>
      <p:sp>
        <p:nvSpPr>
          <p:cNvPr id="3" name="Content Placeholder 4">
            <a:extLst>
              <a:ext uri="{FF2B5EF4-FFF2-40B4-BE49-F238E27FC236}">
                <a16:creationId xmlns:a16="http://schemas.microsoft.com/office/drawing/2014/main" id="{CF1275A4-B407-D2DC-8C75-AFA4516A6F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0423"/>
            <a:ext cx="5148000" cy="3982510"/>
          </a:xfrm>
        </p:spPr>
        <p:txBody>
          <a:bodyPr/>
          <a:lstStyle/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en-PT" dirty="0"/>
              <a:t>Usar a carteira física</a:t>
            </a:r>
          </a:p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en-PT" dirty="0"/>
              <a:t>Adicionar a própria entropia (lançar dados, moeda ao ar)</a:t>
            </a:r>
          </a:p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Clr>
                <a:srgbClr val="00B050"/>
              </a:buClr>
              <a:buFont typeface="Wingdings" pitchFamily="2" charset="2"/>
              <a:buChar char="ü"/>
            </a:pPr>
            <a:r>
              <a:rPr lang="en-PT" dirty="0"/>
              <a:t>Escolher um ambiente calmo e privado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68F01"/>
              </a:buClr>
              <a:buNone/>
            </a:pPr>
            <a:endParaRPr lang="en-PT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568F01"/>
              </a:buClr>
            </a:pPr>
            <a:endParaRPr lang="en-PT" dirty="0"/>
          </a:p>
        </p:txBody>
      </p:sp>
      <p:sp>
        <p:nvSpPr>
          <p:cNvPr id="4" name="Content Placeholder 4">
            <a:extLst>
              <a:ext uri="{FF2B5EF4-FFF2-40B4-BE49-F238E27FC236}">
                <a16:creationId xmlns:a16="http://schemas.microsoft.com/office/drawing/2014/main" id="{60C56F0F-ECF9-3709-19A7-E51DF0E45855}"/>
              </a:ext>
            </a:extLst>
          </p:cNvPr>
          <p:cNvSpPr txBox="1">
            <a:spLocks/>
          </p:cNvSpPr>
          <p:nvPr/>
        </p:nvSpPr>
        <p:spPr>
          <a:xfrm>
            <a:off x="6333066" y="2130423"/>
            <a:ext cx="4966353" cy="39825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System Font Regular"/>
              <a:buChar char="✗"/>
            </a:pPr>
            <a:r>
              <a:rPr lang="en-PT" dirty="0"/>
              <a:t>Escolher palavras manualmente</a:t>
            </a:r>
          </a:p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2800"/>
              </a:spcAft>
              <a:buClr>
                <a:srgbClr val="FF0000"/>
              </a:buClr>
              <a:buFont typeface="System Font Regular"/>
              <a:buChar char="✗"/>
            </a:pPr>
            <a:r>
              <a:rPr lang="en-PT" dirty="0"/>
              <a:t>Usar ferramentas online</a:t>
            </a:r>
          </a:p>
          <a:p>
            <a:pPr marL="454025" indent="-454025">
              <a:lnSpc>
                <a:spcPct val="100000"/>
              </a:lnSpc>
              <a:spcBef>
                <a:spcPts val="0"/>
              </a:spcBef>
              <a:spcAft>
                <a:spcPts val="1600"/>
              </a:spcAft>
              <a:buClr>
                <a:srgbClr val="FF0000"/>
              </a:buClr>
              <a:buFont typeface="System Font Regular"/>
              <a:buChar char="✗"/>
            </a:pPr>
            <a:r>
              <a:rPr lang="en-PT" dirty="0"/>
              <a:t>Dizer as palavras em voz alta</a:t>
            </a:r>
          </a:p>
        </p:txBody>
      </p:sp>
    </p:spTree>
    <p:extLst>
      <p:ext uri="{BB962C8B-B14F-4D97-AF65-F5344CB8AC3E}">
        <p14:creationId xmlns:p14="http://schemas.microsoft.com/office/powerpoint/2010/main" val="42655120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7ADA2-C17F-8542-2CEF-DAC7B6FFA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Meio de registo</a:t>
            </a:r>
          </a:p>
        </p:txBody>
      </p:sp>
      <p:pic>
        <p:nvPicPr>
          <p:cNvPr id="2050" name="Picture 2" descr="Set of burning paper vector art Vectors graphic art designs in editable ...">
            <a:extLst>
              <a:ext uri="{FF2B5EF4-FFF2-40B4-BE49-F238E27FC236}">
                <a16:creationId xmlns:a16="http://schemas.microsoft.com/office/drawing/2014/main" id="{CEFC69E9-8435-958E-CD24-A67D507357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7567" b="62314"/>
          <a:stretch/>
        </p:blipFill>
        <p:spPr bwMode="auto">
          <a:xfrm>
            <a:off x="838200" y="2840261"/>
            <a:ext cx="2873506" cy="19276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Paper and water droplets stock illustration. Image of artwork - 12665157">
            <a:extLst>
              <a:ext uri="{FF2B5EF4-FFF2-40B4-BE49-F238E27FC236}">
                <a16:creationId xmlns:a16="http://schemas.microsoft.com/office/drawing/2014/main" id="{BE223316-E84C-EB39-3A29-56EB9A456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324"/>
          <a:stretch/>
        </p:blipFill>
        <p:spPr bwMode="auto">
          <a:xfrm>
            <a:off x="3938361" y="2351311"/>
            <a:ext cx="1812177" cy="2416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19063C6B-4732-3393-E147-41E4AD594C23}"/>
              </a:ext>
            </a:extLst>
          </p:cNvPr>
          <p:cNvSpPr txBox="1">
            <a:spLocks/>
          </p:cNvSpPr>
          <p:nvPr/>
        </p:nvSpPr>
        <p:spPr>
          <a:xfrm>
            <a:off x="6609457" y="5178879"/>
            <a:ext cx="4900609" cy="1039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i="0" kern="1200" baseline="0">
                <a:solidFill>
                  <a:schemeClr val="bg1">
                    <a:lumMod val="9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T" sz="2800" dirty="0">
                <a:latin typeface="Avenir Light" panose="020B0402020203020204" pitchFamily="34" charset="77"/>
              </a:rPr>
              <a:t>Em metal</a:t>
            </a:r>
          </a:p>
        </p:txBody>
      </p: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02C09F62-B385-1892-7B7A-4C2E0D2DC4C1}"/>
              </a:ext>
            </a:extLst>
          </p:cNvPr>
          <p:cNvSpPr txBox="1">
            <a:spLocks/>
          </p:cNvSpPr>
          <p:nvPr/>
        </p:nvSpPr>
        <p:spPr>
          <a:xfrm>
            <a:off x="584205" y="5178879"/>
            <a:ext cx="4900609" cy="103991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0" i="0" kern="1200" baseline="0">
                <a:solidFill>
                  <a:schemeClr val="bg1">
                    <a:lumMod val="95000"/>
                  </a:schemeClr>
                </a:solidFill>
                <a:latin typeface="Avenir Medium" panose="02000503020000020003" pitchFamily="2" charset="0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b="0" i="0" kern="1200" baseline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PT" sz="2800" dirty="0">
                <a:latin typeface="Avenir Light" panose="020B0402020203020204" pitchFamily="34" charset="77"/>
              </a:rPr>
              <a:t>Em papel</a:t>
            </a:r>
          </a:p>
        </p:txBody>
      </p:sp>
      <p:pic>
        <p:nvPicPr>
          <p:cNvPr id="1026" name="Picture 2" descr="How to secure your bitcoin recovery phrase using Coinplate steel crypto ...">
            <a:extLst>
              <a:ext uri="{FF2B5EF4-FFF2-40B4-BE49-F238E27FC236}">
                <a16:creationId xmlns:a16="http://schemas.microsoft.com/office/drawing/2014/main" id="{943DBBA7-C7BF-5B65-EA12-DE77DD3FE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0601694" flipH="1">
            <a:off x="7215397" y="2262696"/>
            <a:ext cx="4437810" cy="3025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75554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3DDABE-2E65-1266-E823-8B2CB533F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1B6740-07FD-E494-5783-CEA638DA9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Embalagem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564CE4E3-ABDC-03CA-AB41-966DCE9D9887}"/>
              </a:ext>
            </a:extLst>
          </p:cNvPr>
          <p:cNvGrpSpPr/>
          <p:nvPr/>
        </p:nvGrpSpPr>
        <p:grpSpPr>
          <a:xfrm>
            <a:off x="3883835" y="1975779"/>
            <a:ext cx="3998036" cy="4051029"/>
            <a:chOff x="3883835" y="1975779"/>
            <a:chExt cx="3998036" cy="4051029"/>
          </a:xfrm>
        </p:grpSpPr>
        <p:pic>
          <p:nvPicPr>
            <p:cNvPr id="13" name="Picture 12" descr="A white plastic bag with water droplets on it&#10;&#10;AI-generated content may be incorrect.">
              <a:extLst>
                <a:ext uri="{FF2B5EF4-FFF2-40B4-BE49-F238E27FC236}">
                  <a16:creationId xmlns:a16="http://schemas.microsoft.com/office/drawing/2014/main" id="{E89FEBC4-2136-E063-286B-18677828B24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883835" y="1975779"/>
              <a:ext cx="3998036" cy="4051029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CDA7BB6-1A25-F3AD-868C-2ED9AA431833}"/>
                </a:ext>
              </a:extLst>
            </p:cNvPr>
            <p:cNvSpPr txBox="1"/>
            <p:nvPr/>
          </p:nvSpPr>
          <p:spPr>
            <a:xfrm rot="849839">
              <a:off x="4194044" y="4683178"/>
              <a:ext cx="1235555" cy="49821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en-PT" b="1" dirty="0">
                  <a:solidFill>
                    <a:srgbClr val="597BD5"/>
                  </a:solidFill>
                  <a:latin typeface="Cochocib Script Latin Pro" panose="020F0502020204030204" pitchFamily="34" charset="0"/>
                  <a:cs typeface="Cochocib Script Latin Pro" panose="020F0502020204030204" pitchFamily="34" charset="0"/>
                </a:rPr>
                <a:t>Carteira Principal</a:t>
              </a:r>
              <a:endParaRPr lang="en-PT" sz="1100" b="1" dirty="0">
                <a:solidFill>
                  <a:srgbClr val="597BD5"/>
                </a:solidFill>
                <a:latin typeface="Cochocib Script Latin Pro" panose="020F0502020204030204" pitchFamily="34" charset="0"/>
                <a:cs typeface="Cochocib Script Latin Pro" panose="020F0502020204030204" pitchFamily="34" charset="0"/>
              </a:endParaRPr>
            </a:p>
          </p:txBody>
        </p:sp>
      </p:grp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27333BD-6552-5C7C-4C0B-C616600F59D5}"/>
              </a:ext>
            </a:extLst>
          </p:cNvPr>
          <p:cNvCxnSpPr>
            <a:cxnSpLocks/>
            <a:endCxn id="17" idx="3"/>
          </p:cNvCxnSpPr>
          <p:nvPr/>
        </p:nvCxnSpPr>
        <p:spPr>
          <a:xfrm flipV="1">
            <a:off x="7304289" y="2163296"/>
            <a:ext cx="1841231" cy="1021231"/>
          </a:xfrm>
          <a:prstGeom prst="line">
            <a:avLst/>
          </a:prstGeom>
          <a:ln w="38100">
            <a:solidFill>
              <a:srgbClr val="FF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ECD2AA29-6B94-243D-2318-101D0489AACE}"/>
              </a:ext>
            </a:extLst>
          </p:cNvPr>
          <p:cNvSpPr>
            <a:spLocks noChangeAspect="1"/>
          </p:cNvSpPr>
          <p:nvPr/>
        </p:nvSpPr>
        <p:spPr>
          <a:xfrm>
            <a:off x="8921529" y="857781"/>
            <a:ext cx="1529506" cy="1529506"/>
          </a:xfrm>
          <a:prstGeom prst="ellipse">
            <a:avLst/>
          </a:prstGeom>
          <a:blipFill>
            <a:blip r:embed="rId3"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6BA75A-AA2E-4A27-88ED-15190E7A4A05}"/>
              </a:ext>
            </a:extLst>
          </p:cNvPr>
          <p:cNvSpPr txBox="1"/>
          <p:nvPr/>
        </p:nvSpPr>
        <p:spPr>
          <a:xfrm>
            <a:off x="8850957" y="2445666"/>
            <a:ext cx="167065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PT" sz="2800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Inviolável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CA236FF-D0E3-03BE-CAAF-58C7E337623C}"/>
              </a:ext>
            </a:extLst>
          </p:cNvPr>
          <p:cNvCxnSpPr>
            <a:cxnSpLocks/>
            <a:endCxn id="27" idx="2"/>
          </p:cNvCxnSpPr>
          <p:nvPr/>
        </p:nvCxnSpPr>
        <p:spPr>
          <a:xfrm>
            <a:off x="6890657" y="4279051"/>
            <a:ext cx="1587940" cy="89761"/>
          </a:xfrm>
          <a:prstGeom prst="line">
            <a:avLst/>
          </a:prstGeom>
          <a:ln w="38100">
            <a:solidFill>
              <a:srgbClr val="FF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D4ED1573-8B6C-D33A-3E8E-12C12E896B72}"/>
              </a:ext>
            </a:extLst>
          </p:cNvPr>
          <p:cNvSpPr>
            <a:spLocks noChangeAspect="1"/>
          </p:cNvSpPr>
          <p:nvPr/>
        </p:nvSpPr>
        <p:spPr>
          <a:xfrm>
            <a:off x="8478597" y="3604059"/>
            <a:ext cx="1529506" cy="1529506"/>
          </a:xfrm>
          <a:prstGeom prst="ellipse">
            <a:avLst/>
          </a:prstGeom>
          <a:blipFill dpi="0"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A83F19-BF5C-94D8-0D2B-1DC571816A25}"/>
              </a:ext>
            </a:extLst>
          </p:cNvPr>
          <p:cNvSpPr txBox="1"/>
          <p:nvPr/>
        </p:nvSpPr>
        <p:spPr>
          <a:xfrm>
            <a:off x="7678832" y="5213418"/>
            <a:ext cx="312931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PT" sz="2800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Material resistente</a:t>
            </a:r>
            <a:br>
              <a:rPr lang="en-PT" sz="2800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</a:br>
            <a:r>
              <a:rPr lang="en-PT" sz="2800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e opaco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E1CE8B82-91BB-5DA9-503F-0F8A94A8A321}"/>
              </a:ext>
            </a:extLst>
          </p:cNvPr>
          <p:cNvSpPr>
            <a:spLocks noChangeAspect="1"/>
          </p:cNvSpPr>
          <p:nvPr/>
        </p:nvSpPr>
        <p:spPr>
          <a:xfrm>
            <a:off x="1279079" y="2163296"/>
            <a:ext cx="1529506" cy="1529506"/>
          </a:xfrm>
          <a:prstGeom prst="ellipse">
            <a:avLst/>
          </a:prstGeom>
          <a:solidFill>
            <a:srgbClr val="E8E6E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T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1EC5411-1F67-D65E-E081-FC8E68D087C2}"/>
              </a:ext>
            </a:extLst>
          </p:cNvPr>
          <p:cNvSpPr txBox="1"/>
          <p:nvPr/>
        </p:nvSpPr>
        <p:spPr>
          <a:xfrm>
            <a:off x="838200" y="3783599"/>
            <a:ext cx="23292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T" sz="2800" dirty="0">
                <a:solidFill>
                  <a:schemeClr val="bg1">
                    <a:lumMod val="95000"/>
                  </a:schemeClr>
                </a:solidFill>
                <a:latin typeface="Avenir Light" panose="020B0402020203020204" pitchFamily="34" charset="77"/>
              </a:rPr>
              <a:t>Identificar o conteúdo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EE9A81-306A-BD6E-D9A9-720B02FAB88C}"/>
              </a:ext>
            </a:extLst>
          </p:cNvPr>
          <p:cNvSpPr txBox="1"/>
          <p:nvPr/>
        </p:nvSpPr>
        <p:spPr>
          <a:xfrm>
            <a:off x="1435339" y="2772712"/>
            <a:ext cx="1475962" cy="536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500"/>
              </a:lnSpc>
            </a:pPr>
            <a:r>
              <a:rPr lang="en-PT" sz="2800" b="1" dirty="0">
                <a:solidFill>
                  <a:srgbClr val="597BD5"/>
                </a:solidFill>
                <a:latin typeface="Cochocib Script Latin Pro" panose="020F0502020204030204" pitchFamily="34" charset="0"/>
                <a:cs typeface="Cochocib Script Latin Pro" panose="020F0502020204030204" pitchFamily="34" charset="0"/>
              </a:rPr>
              <a:t>Carteira Principal</a:t>
            </a:r>
            <a:endParaRPr lang="en-PT" sz="1600" b="1" dirty="0">
              <a:solidFill>
                <a:srgbClr val="597BD5"/>
              </a:solidFill>
              <a:latin typeface="Cochocib Script Latin Pro" panose="020F0502020204030204" pitchFamily="34" charset="0"/>
              <a:cs typeface="Cochocib Script Latin Pro" panose="020F0502020204030204" pitchFamily="34" charset="0"/>
            </a:endParaRP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A621476-3C65-2640-F321-8B05BA7E1040}"/>
              </a:ext>
            </a:extLst>
          </p:cNvPr>
          <p:cNvCxnSpPr>
            <a:cxnSpLocks/>
            <a:stCxn id="38" idx="5"/>
          </p:cNvCxnSpPr>
          <p:nvPr/>
        </p:nvCxnSpPr>
        <p:spPr>
          <a:xfrm>
            <a:off x="2584594" y="3468811"/>
            <a:ext cx="1682606" cy="1070771"/>
          </a:xfrm>
          <a:prstGeom prst="line">
            <a:avLst/>
          </a:prstGeom>
          <a:ln w="38100">
            <a:solidFill>
              <a:srgbClr val="FFC7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433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A2CD2D-7E0F-FDB3-5955-C8C04131DA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72B19-EB40-F764-40AF-1EFDDCF9D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Testes e verificações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119D10C-4B81-9D50-1C2E-A1B0EBE9F0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Testar a cópia de segurança (backup) antes de enviar fundos para a carteira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Rever as cópias de segurança periodicamente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PT" dirty="0"/>
              <a:t>Usar periodicamente a carteira física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200"/>
              </a:spcAft>
            </a:pPr>
            <a:r>
              <a:rPr lang="en-GB" dirty="0" err="1"/>
              <a:t>Documentar</a:t>
            </a:r>
            <a:r>
              <a:rPr lang="en-GB" dirty="0"/>
              <a:t> o </a:t>
            </a:r>
            <a:r>
              <a:rPr lang="en-GB" dirty="0" err="1"/>
              <a:t>uso</a:t>
            </a:r>
            <a:r>
              <a:rPr lang="en-GB" dirty="0"/>
              <a:t> do software e hardware</a:t>
            </a:r>
            <a:endParaRPr lang="en-PT" dirty="0"/>
          </a:p>
        </p:txBody>
      </p:sp>
    </p:spTree>
    <p:extLst>
      <p:ext uri="{BB962C8B-B14F-4D97-AF65-F5344CB8AC3E}">
        <p14:creationId xmlns:p14="http://schemas.microsoft.com/office/powerpoint/2010/main" val="5561870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B6A294-6EB3-FA9A-AF43-83CAC0EFFA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3E63F-E4C4-826F-E992-207E386609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 anchor="ctr">
            <a:normAutofit/>
          </a:bodyPr>
          <a:lstStyle/>
          <a:p>
            <a:r>
              <a:rPr lang="en-PT" sz="5400" dirty="0">
                <a:solidFill>
                  <a:schemeClr val="bg1">
                    <a:lumMod val="95000"/>
                  </a:schemeClr>
                </a:solidFill>
              </a:rPr>
              <a:t>Segurança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BD74C1-5E14-92AD-5E04-82207F9DDF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11704"/>
            <a:ext cx="9144000" cy="1655762"/>
          </a:xfrm>
        </p:spPr>
        <p:txBody>
          <a:bodyPr/>
          <a:lstStyle/>
          <a:p>
            <a:r>
              <a:rPr lang="en-GB" dirty="0"/>
              <a:t>Manter o meu </a:t>
            </a:r>
            <a:r>
              <a:rPr lang="en-GB" dirty="0" err="1"/>
              <a:t>dinheiro</a:t>
            </a:r>
            <a:r>
              <a:rPr lang="en-GB" dirty="0"/>
              <a:t> fora do </a:t>
            </a:r>
            <a:r>
              <a:rPr lang="en-GB" dirty="0" err="1"/>
              <a:t>alcance</a:t>
            </a:r>
            <a:r>
              <a:rPr lang="en-GB" dirty="0"/>
              <a:t> de </a:t>
            </a:r>
            <a:r>
              <a:rPr lang="en-GB"/>
              <a:t>terceiros</a:t>
            </a:r>
            <a:endParaRPr lang="en-PT" i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5507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605CDD-B908-508C-0C19-0514E8C120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E6C097-403A-DED5-D589-AEECB96816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T" dirty="0"/>
              <a:t>Guardar chaves privadas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24471E-B345-44EC-9989-FBBECBFFD4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0932"/>
            <a:ext cx="10515600" cy="4351338"/>
          </a:xfrm>
        </p:spPr>
        <p:txBody>
          <a:bodyPr/>
          <a:lstStyle/>
          <a:p>
            <a:r>
              <a:rPr lang="en-PT" dirty="0"/>
              <a:t>Numa carteira física</a:t>
            </a:r>
          </a:p>
          <a:p>
            <a:pPr marL="0" indent="0">
              <a:buNone/>
            </a:pPr>
            <a:endParaRPr lang="en-PT" dirty="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AF4B3BE-8A30-69F9-34C2-BD0F30DB2A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575" y="2964014"/>
            <a:ext cx="2291706" cy="3406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 descr="A black device with a bitcoin symbol on it&#10;&#10;AI-generated content may be incorrect.">
            <a:extLst>
              <a:ext uri="{FF2B5EF4-FFF2-40B4-BE49-F238E27FC236}">
                <a16:creationId xmlns:a16="http://schemas.microsoft.com/office/drawing/2014/main" id="{DEB4C594-E9C8-0588-9C34-3B5CE82665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6907" y="4414916"/>
            <a:ext cx="3196196" cy="1796380"/>
          </a:xfrm>
          <a:prstGeom prst="rect">
            <a:avLst/>
          </a:prstGeom>
        </p:spPr>
      </p:pic>
      <p:pic>
        <p:nvPicPr>
          <p:cNvPr id="12" name="Picture 11" descr="A grey and black device&#10;&#10;AI-generated content may be incorrect.">
            <a:extLst>
              <a:ext uri="{FF2B5EF4-FFF2-40B4-BE49-F238E27FC236}">
                <a16:creationId xmlns:a16="http://schemas.microsoft.com/office/drawing/2014/main" id="{44BFDB15-DA07-81B7-B9CF-FCEE7C52F7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69987" y="3138317"/>
            <a:ext cx="3998516" cy="3998516"/>
          </a:xfrm>
          <a:prstGeom prst="rect">
            <a:avLst/>
          </a:prstGeom>
        </p:spPr>
      </p:pic>
      <p:pic>
        <p:nvPicPr>
          <p:cNvPr id="14" name="Picture 13" descr="A close up of a device&#10;&#10;AI-generated content may be incorrect.">
            <a:extLst>
              <a:ext uri="{FF2B5EF4-FFF2-40B4-BE49-F238E27FC236}">
                <a16:creationId xmlns:a16="http://schemas.microsoft.com/office/drawing/2014/main" id="{9A9DD048-A70A-92CA-4F64-22C2F833AD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38450" y="1982068"/>
            <a:ext cx="3175000" cy="317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833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4014</TotalTime>
  <Words>348</Words>
  <Application>Microsoft Macintosh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7" baseType="lpstr">
      <vt:lpstr>Arial</vt:lpstr>
      <vt:lpstr>Avenir Book</vt:lpstr>
      <vt:lpstr>Avenir Heavy</vt:lpstr>
      <vt:lpstr>Avenir Light</vt:lpstr>
      <vt:lpstr>Avenir Medium</vt:lpstr>
      <vt:lpstr>Calibri</vt:lpstr>
      <vt:lpstr>Cochocib Script Latin Pro</vt:lpstr>
      <vt:lpstr>System Font Regular</vt:lpstr>
      <vt:lpstr>Wingdings</vt:lpstr>
      <vt:lpstr>Office Theme</vt:lpstr>
      <vt:lpstr>Backup &amp; Segurança</vt:lpstr>
      <vt:lpstr>Backup</vt:lpstr>
      <vt:lpstr>PowerPoint Presentation</vt:lpstr>
      <vt:lpstr>Como gerar a chave mestra privada</vt:lpstr>
      <vt:lpstr>Meio de registo</vt:lpstr>
      <vt:lpstr>Embalagem</vt:lpstr>
      <vt:lpstr>Testes e verificações</vt:lpstr>
      <vt:lpstr>Segurança</vt:lpstr>
      <vt:lpstr>Guardar chaves privadas</vt:lpstr>
      <vt:lpstr>Adições de segurança</vt:lpstr>
      <vt:lpstr>Hardware (carteira física)</vt:lpstr>
      <vt:lpstr>Software (aplicação)</vt:lpstr>
      <vt:lpstr>Privacidade</vt:lpstr>
      <vt:lpstr>Considerações adicionais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Introdução ao Bitcoin</dc:title>
  <dc:creator>INES RAMALHETE SALVADO PAZ LOURO</dc:creator>
  <cp:lastModifiedBy>INES RAMALHETE SALVADO PAZ LOURO</cp:lastModifiedBy>
  <cp:revision>192</cp:revision>
  <dcterms:created xsi:type="dcterms:W3CDTF">2024-01-03T15:15:58Z</dcterms:created>
  <dcterms:modified xsi:type="dcterms:W3CDTF">2025-10-01T02:39:00Z</dcterms:modified>
</cp:coreProperties>
</file>