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1841" r:id="rId8"/>
    <p:sldId id="1836" r:id="rId9"/>
    <p:sldId id="1837" r:id="rId10"/>
    <p:sldId id="1838" r:id="rId11"/>
    <p:sldId id="1840" r:id="rId12"/>
    <p:sldId id="1839"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91D150"/>
    <a:srgbClr val="59595A"/>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autoAdjust="0"/>
    <p:restoredTop sz="96291" autoAdjust="0"/>
  </p:normalViewPr>
  <p:slideViewPr>
    <p:cSldViewPr showGuides="1">
      <p:cViewPr varScale="1">
        <p:scale>
          <a:sx n="117" d="100"/>
          <a:sy n="117" d="100"/>
        </p:scale>
        <p:origin x="208"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2023/3/10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6258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hyperlink" Target="http://www.mindspore.cn/" TargetMode="Externa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47260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内容介绍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
        <p:nvSpPr>
          <p:cNvPr id="9" name="标题 1">
            <a:extLst>
              <a:ext uri="{FF2B5EF4-FFF2-40B4-BE49-F238E27FC236}">
                <a16:creationId xmlns:a16="http://schemas.microsoft.com/office/drawing/2014/main" id="{E8218EAE-7213-C948-82C0-DCF4971FCCCC}"/>
              </a:ext>
            </a:extLst>
          </p:cNvPr>
          <p:cNvSpPr txBox="1">
            <a:spLocks/>
          </p:cNvSpPr>
          <p:nvPr/>
        </p:nvSpPr>
        <p:spPr>
          <a:xfrm>
            <a:off x="320965" y="693428"/>
            <a:ext cx="3141050" cy="953563"/>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6600" kern="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6600" kern="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芯片</a:t>
            </a:r>
          </a:p>
        </p:txBody>
      </p:sp>
      <p:sp>
        <p:nvSpPr>
          <p:cNvPr id="10" name="矩形 9">
            <a:extLst>
              <a:ext uri="{FF2B5EF4-FFF2-40B4-BE49-F238E27FC236}">
                <a16:creationId xmlns:a16="http://schemas.microsoft.com/office/drawing/2014/main" id="{2C47A244-5EC4-4447-8BE1-A19F886A47F1}"/>
              </a:ext>
            </a:extLst>
          </p:cNvPr>
          <p:cNvSpPr/>
          <p:nvPr/>
        </p:nvSpPr>
        <p:spPr>
          <a:xfrm>
            <a:off x="3290069" y="939106"/>
            <a:ext cx="3421129" cy="707886"/>
          </a:xfrm>
          <a:prstGeom prst="rect">
            <a:avLst/>
          </a:prstGeom>
        </p:spPr>
        <p:txBody>
          <a:bodyPr wrap="none">
            <a:spAutoFit/>
          </a:bodyPr>
          <a:lstStyle/>
          <a:p>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计算体系</a:t>
            </a:r>
            <a:endParaRPr lang="zh-CN" altLang="en-US" sz="4000" b="1"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B9C7FF5-A2FB-C540-A3D2-647786DE87C4}"/>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6530430" y="3717787"/>
            <a:ext cx="4351999"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E5DCB0BB-2BF3-D74D-A20C-B52776091D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636" y="3717787"/>
            <a:ext cx="4352000"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9E252D37-0076-1B40-AF79-C5967EE583B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90069" y="692213"/>
            <a:ext cx="4351999"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7448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130824"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rgbClr val="374154"/>
                </a:solidFill>
                <a:latin typeface="Gill Sans MT" panose="020B0502020104020203" pitchFamily="34" charset="0"/>
              </a:rPr>
              <a:t>AI</a:t>
            </a:r>
            <a:r>
              <a:rPr lang="zh-CN" altLang="en-US" sz="2800" b="1" dirty="0">
                <a:solidFill>
                  <a:srgbClr val="374154"/>
                </a:solidFill>
                <a:latin typeface="Gill Sans MT" panose="020B0502020104020203" pitchFamily="34" charset="0"/>
              </a:rPr>
              <a:t> 计算体系</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深度学习计算模式</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计算体系与矩阵运算</a:t>
            </a:r>
            <a:endParaRPr lang="en-US" altLang="zh-CN" sz="2400" dirty="0">
              <a:solidFill>
                <a:srgbClr val="374154"/>
              </a:solidFill>
              <a:latin typeface="Gill Sans MT" panose="020B0502020104020203" pitchFamily="34" charset="0"/>
            </a:endParaRPr>
          </a:p>
          <a:p>
            <a:pPr marL="457200" indent="-457200">
              <a:buFont typeface="+mj-lt"/>
              <a:buAutoNum type="arabicPeriod"/>
            </a:pPr>
            <a:r>
              <a:rPr lang="en-US" altLang="zh-CN" sz="2800" b="1" dirty="0">
                <a:solidFill>
                  <a:srgbClr val="374154"/>
                </a:solidFill>
                <a:latin typeface="Gill Sans MT" panose="020B0502020104020203" pitchFamily="34" charset="0"/>
              </a:rPr>
              <a:t>AI</a:t>
            </a:r>
            <a:r>
              <a:rPr lang="zh-CN" altLang="en-US" sz="2800" b="1" dirty="0">
                <a:solidFill>
                  <a:srgbClr val="374154"/>
                </a:solidFill>
                <a:latin typeface="Gill Sans MT" panose="020B0502020104020203" pitchFamily="34" charset="0"/>
              </a:rPr>
              <a:t> 芯片基础</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通用处理器 </a:t>
            </a:r>
            <a:r>
              <a:rPr lang="en-US" altLang="zh-CN" sz="2400" dirty="0">
                <a:solidFill>
                  <a:srgbClr val="374154"/>
                </a:solidFill>
                <a:latin typeface="Gill Sans MT" panose="020B0502020104020203" pitchFamily="34" charset="0"/>
              </a:rPr>
              <a:t>CPU</a:t>
            </a:r>
          </a:p>
          <a:p>
            <a:pPr lvl="1">
              <a:buFont typeface="Arial" panose="020B0604020202020204" pitchFamily="34" charset="0"/>
              <a:buChar char="•"/>
            </a:pPr>
            <a:r>
              <a:rPr lang="zh-CN" altLang="en-US" sz="2400" dirty="0">
                <a:solidFill>
                  <a:srgbClr val="374154"/>
                </a:solidFill>
                <a:latin typeface="Gill Sans MT" panose="020B0502020104020203" pitchFamily="34" charset="0"/>
              </a:rPr>
              <a:t>从数据看 </a:t>
            </a:r>
            <a:r>
              <a:rPr lang="en-US" altLang="zh-CN" sz="2400" dirty="0">
                <a:solidFill>
                  <a:srgbClr val="374154"/>
                </a:solidFill>
                <a:latin typeface="Gill Sans MT" panose="020B0502020104020203" pitchFamily="34" charset="0"/>
              </a:rPr>
              <a:t>CPU</a:t>
            </a:r>
            <a:r>
              <a:rPr lang="zh-CN" altLang="en-US" sz="2400" dirty="0">
                <a:solidFill>
                  <a:srgbClr val="374154"/>
                </a:solidFill>
                <a:latin typeface="Gill Sans MT" panose="020B0502020104020203" pitchFamily="34" charset="0"/>
              </a:rPr>
              <a:t> 计算</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通用图形处理器 </a:t>
            </a:r>
            <a:r>
              <a:rPr lang="en-US" altLang="zh-CN" sz="2400" dirty="0">
                <a:solidFill>
                  <a:srgbClr val="374154"/>
                </a:solidFill>
                <a:latin typeface="Gill Sans MT" panose="020B0502020104020203" pitchFamily="34" charset="0"/>
              </a:rPr>
              <a:t>GPU</a:t>
            </a:r>
          </a:p>
          <a:p>
            <a:pPr lvl="1">
              <a:buFont typeface="Arial" panose="020B0604020202020204" pitchFamily="34" charset="0"/>
              <a:buChar char="•"/>
            </a:pPr>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专用处理器 </a:t>
            </a:r>
            <a:r>
              <a:rPr lang="en-US" altLang="zh-CN" sz="2400" dirty="0">
                <a:solidFill>
                  <a:srgbClr val="374154"/>
                </a:solidFill>
                <a:latin typeface="Gill Sans MT" panose="020B0502020104020203" pitchFamily="34" charset="0"/>
              </a:rPr>
              <a:t>NPU/TPU</a:t>
            </a:r>
          </a:p>
          <a:p>
            <a:pPr lvl="1">
              <a:buFont typeface="Arial" panose="020B0604020202020204" pitchFamily="34" charset="0"/>
              <a:buChar char="•"/>
            </a:pPr>
            <a:r>
              <a:rPr lang="zh-CN" altLang="en-US" sz="2400" dirty="0">
                <a:solidFill>
                  <a:srgbClr val="374154"/>
                </a:solidFill>
                <a:latin typeface="Gill Sans MT" panose="020B0502020104020203" pitchFamily="34" charset="0"/>
              </a:rPr>
              <a:t>计算体系架构的黄金</a:t>
            </a:r>
            <a:r>
              <a:rPr lang="en-US" altLang="zh-CN" sz="2400" dirty="0">
                <a:solidFill>
                  <a:srgbClr val="374154"/>
                </a:solidFill>
                <a:latin typeface="Gill Sans MT" panose="020B0502020104020203" pitchFamily="34" charset="0"/>
              </a:rPr>
              <a:t>10</a:t>
            </a:r>
            <a:r>
              <a:rPr lang="zh-CN" altLang="en-US" sz="2400" dirty="0">
                <a:solidFill>
                  <a:srgbClr val="374154"/>
                </a:solidFill>
                <a:latin typeface="Gill Sans MT" panose="020B0502020104020203" pitchFamily="34" charset="0"/>
              </a:rPr>
              <a:t>年</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9581531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346848" cy="5256584"/>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芯片基础</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通用处理器 </a:t>
            </a:r>
            <a:r>
              <a:rPr lang="en-US" altLang="zh-CN" sz="2400" dirty="0">
                <a:solidFill>
                  <a:schemeClr val="bg1">
                    <a:lumMod val="75000"/>
                  </a:schemeClr>
                </a:solidFill>
                <a:latin typeface="Gill Sans MT" panose="020B0502020104020203" pitchFamily="34" charset="0"/>
              </a:rPr>
              <a:t>CPU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从数据看 </a:t>
            </a:r>
            <a:r>
              <a:rPr lang="en-US" altLang="zh-CN" sz="2400" dirty="0">
                <a:solidFill>
                  <a:schemeClr val="bg1">
                    <a:lumMod val="75000"/>
                  </a:schemeClr>
                </a:solidFill>
                <a:latin typeface="Gill Sans MT" panose="020B0502020104020203" pitchFamily="34" charset="0"/>
              </a:rPr>
              <a:t>CPU</a:t>
            </a:r>
            <a:r>
              <a:rPr lang="zh-CN" altLang="en-US" sz="2400" dirty="0">
                <a:solidFill>
                  <a:schemeClr val="bg1">
                    <a:lumMod val="75000"/>
                  </a:schemeClr>
                </a:solidFill>
                <a:latin typeface="Gill Sans MT" panose="020B0502020104020203" pitchFamily="34" charset="0"/>
              </a:rPr>
              <a:t> 计算</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通用图形处理器 </a:t>
            </a:r>
            <a:r>
              <a:rPr lang="en-US" altLang="zh-CN" sz="2400" dirty="0">
                <a:solidFill>
                  <a:srgbClr val="374154"/>
                </a:solidFill>
                <a:latin typeface="Gill Sans MT" panose="020B0502020104020203" pitchFamily="34" charset="0"/>
              </a:rPr>
              <a:t>GPU</a:t>
            </a:r>
          </a:p>
          <a:p>
            <a:pPr lvl="1">
              <a:buFont typeface="Arial" panose="020B0604020202020204" pitchFamily="34" charset="0"/>
              <a:buChar char="•"/>
            </a:pPr>
            <a:r>
              <a:rPr lang="en-US" altLang="zh-CN" sz="2400" dirty="0">
                <a:solidFill>
                  <a:schemeClr val="bg1">
                    <a:lumMod val="75000"/>
                  </a:schemeClr>
                </a:solidFill>
                <a:latin typeface="Gill Sans MT" panose="020B0502020104020203" pitchFamily="34" charset="0"/>
              </a:rPr>
              <a:t>AI</a:t>
            </a:r>
            <a:r>
              <a:rPr lang="zh-CN" altLang="en-US" sz="2400" dirty="0">
                <a:solidFill>
                  <a:schemeClr val="bg1">
                    <a:lumMod val="75000"/>
                  </a:schemeClr>
                </a:solidFill>
                <a:latin typeface="Gill Sans MT" panose="020B0502020104020203" pitchFamily="34" charset="0"/>
              </a:rPr>
              <a:t>专用处理器 </a:t>
            </a:r>
            <a:r>
              <a:rPr lang="en-US" altLang="zh-CN" sz="2400" dirty="0">
                <a:solidFill>
                  <a:schemeClr val="bg1">
                    <a:lumMod val="75000"/>
                  </a:schemeClr>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
        <p:nvSpPr>
          <p:cNvPr id="2" name="左大括号 1">
            <a:extLst>
              <a:ext uri="{FF2B5EF4-FFF2-40B4-BE49-F238E27FC236}">
                <a16:creationId xmlns:a16="http://schemas.microsoft.com/office/drawing/2014/main" id="{887A6820-68F8-614F-8D06-81DEAB91ED7E}"/>
              </a:ext>
            </a:extLst>
          </p:cNvPr>
          <p:cNvSpPr/>
          <p:nvPr/>
        </p:nvSpPr>
        <p:spPr bwMode="auto">
          <a:xfrm>
            <a:off x="5594325" y="1316203"/>
            <a:ext cx="288032" cy="4763967"/>
          </a:xfrm>
          <a:prstGeom prst="leftBrace">
            <a:avLst>
              <a:gd name="adj1" fmla="val 8333"/>
              <a:gd name="adj2" fmla="val 74608"/>
            </a:avLst>
          </a:prstGeom>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4274779084">
                  <a:custGeom>
                    <a:avLst/>
                    <a:gdLst>
                      <a:gd name="connsiteX0" fmla="*/ 288032 w 288032"/>
                      <a:gd name="connsiteY0" fmla="*/ 4763967 h 4763967"/>
                      <a:gd name="connsiteX1" fmla="*/ 144016 w 288032"/>
                      <a:gd name="connsiteY1" fmla="*/ 4739965 h 4763967"/>
                      <a:gd name="connsiteX2" fmla="*/ 144016 w 288032"/>
                      <a:gd name="connsiteY2" fmla="*/ 4182367 h 4763967"/>
                      <a:gd name="connsiteX3" fmla="*/ 144016 w 288032"/>
                      <a:gd name="connsiteY3" fmla="*/ 3578302 h 4763967"/>
                      <a:gd name="connsiteX4" fmla="*/ 0 w 288032"/>
                      <a:gd name="connsiteY4" fmla="*/ 3554300 h 4763967"/>
                      <a:gd name="connsiteX5" fmla="*/ 144016 w 288032"/>
                      <a:gd name="connsiteY5" fmla="*/ 3530298 h 4763967"/>
                      <a:gd name="connsiteX6" fmla="*/ 144016 w 288032"/>
                      <a:gd name="connsiteY6" fmla="*/ 2910852 h 4763967"/>
                      <a:gd name="connsiteX7" fmla="*/ 144016 w 288032"/>
                      <a:gd name="connsiteY7" fmla="*/ 2361533 h 4763967"/>
                      <a:gd name="connsiteX8" fmla="*/ 144016 w 288032"/>
                      <a:gd name="connsiteY8" fmla="*/ 1847276 h 4763967"/>
                      <a:gd name="connsiteX9" fmla="*/ 144016 w 288032"/>
                      <a:gd name="connsiteY9" fmla="*/ 1227830 h 4763967"/>
                      <a:gd name="connsiteX10" fmla="*/ 144016 w 288032"/>
                      <a:gd name="connsiteY10" fmla="*/ 678511 h 4763967"/>
                      <a:gd name="connsiteX11" fmla="*/ 144016 w 288032"/>
                      <a:gd name="connsiteY11" fmla="*/ 24002 h 4763967"/>
                      <a:gd name="connsiteX12" fmla="*/ 288032 w 288032"/>
                      <a:gd name="connsiteY12" fmla="*/ 0 h 4763967"/>
                      <a:gd name="connsiteX13" fmla="*/ 288032 w 288032"/>
                      <a:gd name="connsiteY13" fmla="*/ 537648 h 4763967"/>
                      <a:gd name="connsiteX14" fmla="*/ 288032 w 288032"/>
                      <a:gd name="connsiteY14" fmla="*/ 1122935 h 4763967"/>
                      <a:gd name="connsiteX15" fmla="*/ 288032 w 288032"/>
                      <a:gd name="connsiteY15" fmla="*/ 1708222 h 4763967"/>
                      <a:gd name="connsiteX16" fmla="*/ 288032 w 288032"/>
                      <a:gd name="connsiteY16" fmla="*/ 2293510 h 4763967"/>
                      <a:gd name="connsiteX17" fmla="*/ 288032 w 288032"/>
                      <a:gd name="connsiteY17" fmla="*/ 2926437 h 4763967"/>
                      <a:gd name="connsiteX18" fmla="*/ 288032 w 288032"/>
                      <a:gd name="connsiteY18" fmla="*/ 3654643 h 4763967"/>
                      <a:gd name="connsiteX19" fmla="*/ 288032 w 288032"/>
                      <a:gd name="connsiteY19" fmla="*/ 4763967 h 4763967"/>
                      <a:gd name="connsiteX0" fmla="*/ 288032 w 288032"/>
                      <a:gd name="connsiteY0" fmla="*/ 4763967 h 4763967"/>
                      <a:gd name="connsiteX1" fmla="*/ 144016 w 288032"/>
                      <a:gd name="connsiteY1" fmla="*/ 4739965 h 4763967"/>
                      <a:gd name="connsiteX2" fmla="*/ 144016 w 288032"/>
                      <a:gd name="connsiteY2" fmla="*/ 4193983 h 4763967"/>
                      <a:gd name="connsiteX3" fmla="*/ 144016 w 288032"/>
                      <a:gd name="connsiteY3" fmla="*/ 3578302 h 4763967"/>
                      <a:gd name="connsiteX4" fmla="*/ 0 w 288032"/>
                      <a:gd name="connsiteY4" fmla="*/ 3554300 h 4763967"/>
                      <a:gd name="connsiteX5" fmla="*/ 144016 w 288032"/>
                      <a:gd name="connsiteY5" fmla="*/ 3530298 h 4763967"/>
                      <a:gd name="connsiteX6" fmla="*/ 144016 w 288032"/>
                      <a:gd name="connsiteY6" fmla="*/ 3016041 h 4763967"/>
                      <a:gd name="connsiteX7" fmla="*/ 144016 w 288032"/>
                      <a:gd name="connsiteY7" fmla="*/ 2431659 h 4763967"/>
                      <a:gd name="connsiteX8" fmla="*/ 144016 w 288032"/>
                      <a:gd name="connsiteY8" fmla="*/ 1952465 h 4763967"/>
                      <a:gd name="connsiteX9" fmla="*/ 144016 w 288032"/>
                      <a:gd name="connsiteY9" fmla="*/ 1333019 h 4763967"/>
                      <a:gd name="connsiteX10" fmla="*/ 144016 w 288032"/>
                      <a:gd name="connsiteY10" fmla="*/ 818762 h 4763967"/>
                      <a:gd name="connsiteX11" fmla="*/ 144016 w 288032"/>
                      <a:gd name="connsiteY11" fmla="*/ 24002 h 4763967"/>
                      <a:gd name="connsiteX12" fmla="*/ 288032 w 288032"/>
                      <a:gd name="connsiteY12" fmla="*/ 0 h 476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32" h="4763967" stroke="0" extrusionOk="0">
                        <a:moveTo>
                          <a:pt x="288032" y="4763967"/>
                        </a:moveTo>
                        <a:cubicBezTo>
                          <a:pt x="205574" y="4762703"/>
                          <a:pt x="144937" y="4756221"/>
                          <a:pt x="144016" y="4739965"/>
                        </a:cubicBezTo>
                        <a:cubicBezTo>
                          <a:pt x="125872" y="4464882"/>
                          <a:pt x="125508" y="4331141"/>
                          <a:pt x="144016" y="4182367"/>
                        </a:cubicBezTo>
                        <a:cubicBezTo>
                          <a:pt x="162524" y="4033593"/>
                          <a:pt x="145491" y="3876269"/>
                          <a:pt x="144016" y="3578302"/>
                        </a:cubicBezTo>
                        <a:cubicBezTo>
                          <a:pt x="141043" y="3563837"/>
                          <a:pt x="80113" y="3538468"/>
                          <a:pt x="0" y="3554300"/>
                        </a:cubicBezTo>
                        <a:cubicBezTo>
                          <a:pt x="79234" y="3554449"/>
                          <a:pt x="145559" y="3543410"/>
                          <a:pt x="144016" y="3530298"/>
                        </a:cubicBezTo>
                        <a:cubicBezTo>
                          <a:pt x="144615" y="3273288"/>
                          <a:pt x="140064" y="3145772"/>
                          <a:pt x="144016" y="2910852"/>
                        </a:cubicBezTo>
                        <a:cubicBezTo>
                          <a:pt x="147968" y="2675932"/>
                          <a:pt x="133560" y="2572976"/>
                          <a:pt x="144016" y="2361533"/>
                        </a:cubicBezTo>
                        <a:cubicBezTo>
                          <a:pt x="154472" y="2150090"/>
                          <a:pt x="137377" y="2062695"/>
                          <a:pt x="144016" y="1847276"/>
                        </a:cubicBezTo>
                        <a:cubicBezTo>
                          <a:pt x="150655" y="1631857"/>
                          <a:pt x="158587" y="1442476"/>
                          <a:pt x="144016" y="1227830"/>
                        </a:cubicBezTo>
                        <a:cubicBezTo>
                          <a:pt x="129445" y="1013184"/>
                          <a:pt x="130640" y="874426"/>
                          <a:pt x="144016" y="678511"/>
                        </a:cubicBezTo>
                        <a:cubicBezTo>
                          <a:pt x="157392" y="482596"/>
                          <a:pt x="144691" y="243278"/>
                          <a:pt x="144016" y="24002"/>
                        </a:cubicBezTo>
                        <a:cubicBezTo>
                          <a:pt x="138669" y="7893"/>
                          <a:pt x="217728" y="800"/>
                          <a:pt x="288032" y="0"/>
                        </a:cubicBezTo>
                        <a:cubicBezTo>
                          <a:pt x="264692" y="234365"/>
                          <a:pt x="272979" y="423783"/>
                          <a:pt x="288032" y="537648"/>
                        </a:cubicBezTo>
                        <a:cubicBezTo>
                          <a:pt x="303085" y="651513"/>
                          <a:pt x="276041" y="886520"/>
                          <a:pt x="288032" y="1122935"/>
                        </a:cubicBezTo>
                        <a:cubicBezTo>
                          <a:pt x="300023" y="1359350"/>
                          <a:pt x="269758" y="1542558"/>
                          <a:pt x="288032" y="1708222"/>
                        </a:cubicBezTo>
                        <a:cubicBezTo>
                          <a:pt x="306306" y="1873886"/>
                          <a:pt x="290923" y="2131009"/>
                          <a:pt x="288032" y="2293510"/>
                        </a:cubicBezTo>
                        <a:cubicBezTo>
                          <a:pt x="285141" y="2456011"/>
                          <a:pt x="275596" y="2646917"/>
                          <a:pt x="288032" y="2926437"/>
                        </a:cubicBezTo>
                        <a:cubicBezTo>
                          <a:pt x="300468" y="3205957"/>
                          <a:pt x="300608" y="3302356"/>
                          <a:pt x="288032" y="3654643"/>
                        </a:cubicBezTo>
                        <a:cubicBezTo>
                          <a:pt x="275456" y="4006930"/>
                          <a:pt x="324480" y="4457579"/>
                          <a:pt x="288032" y="4763967"/>
                        </a:cubicBezTo>
                        <a:close/>
                      </a:path>
                      <a:path w="288032" h="4763967" fill="none" extrusionOk="0">
                        <a:moveTo>
                          <a:pt x="288032" y="4763967"/>
                        </a:moveTo>
                        <a:cubicBezTo>
                          <a:pt x="209327" y="4763638"/>
                          <a:pt x="141348" y="4752792"/>
                          <a:pt x="144016" y="4739965"/>
                        </a:cubicBezTo>
                        <a:cubicBezTo>
                          <a:pt x="121132" y="4579299"/>
                          <a:pt x="156024" y="4446185"/>
                          <a:pt x="144016" y="4193983"/>
                        </a:cubicBezTo>
                        <a:cubicBezTo>
                          <a:pt x="132008" y="3941781"/>
                          <a:pt x="113355" y="3834072"/>
                          <a:pt x="144016" y="3578302"/>
                        </a:cubicBezTo>
                        <a:cubicBezTo>
                          <a:pt x="153833" y="3558835"/>
                          <a:pt x="87367" y="3545590"/>
                          <a:pt x="0" y="3554300"/>
                        </a:cubicBezTo>
                        <a:cubicBezTo>
                          <a:pt x="78533" y="3553862"/>
                          <a:pt x="144274" y="3542865"/>
                          <a:pt x="144016" y="3530298"/>
                        </a:cubicBezTo>
                        <a:cubicBezTo>
                          <a:pt x="157106" y="3338314"/>
                          <a:pt x="122635" y="3270769"/>
                          <a:pt x="144016" y="3016041"/>
                        </a:cubicBezTo>
                        <a:cubicBezTo>
                          <a:pt x="165397" y="2761313"/>
                          <a:pt x="150476" y="2697205"/>
                          <a:pt x="144016" y="2431659"/>
                        </a:cubicBezTo>
                        <a:cubicBezTo>
                          <a:pt x="137556" y="2166113"/>
                          <a:pt x="121842" y="2095764"/>
                          <a:pt x="144016" y="1952465"/>
                        </a:cubicBezTo>
                        <a:cubicBezTo>
                          <a:pt x="166190" y="1809166"/>
                          <a:pt x="127727" y="1468013"/>
                          <a:pt x="144016" y="1333019"/>
                        </a:cubicBezTo>
                        <a:cubicBezTo>
                          <a:pt x="160305" y="1198025"/>
                          <a:pt x="141606" y="1019063"/>
                          <a:pt x="144016" y="818762"/>
                        </a:cubicBezTo>
                        <a:cubicBezTo>
                          <a:pt x="146426" y="618461"/>
                          <a:pt x="110878" y="218105"/>
                          <a:pt x="144016" y="24002"/>
                        </a:cubicBezTo>
                        <a:cubicBezTo>
                          <a:pt x="142644" y="7999"/>
                          <a:pt x="207909" y="-11765"/>
                          <a:pt x="288032" y="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 name="内容占位符 2">
            <a:extLst>
              <a:ext uri="{FF2B5EF4-FFF2-40B4-BE49-F238E27FC236}">
                <a16:creationId xmlns:a16="http://schemas.microsoft.com/office/drawing/2014/main" id="{72392998-9E18-8942-825D-2293DF0A70D8}"/>
              </a:ext>
            </a:extLst>
          </p:cNvPr>
          <p:cNvSpPr>
            <a:spLocks noGrp="1"/>
          </p:cNvSpPr>
          <p:nvPr/>
        </p:nvSpPr>
        <p:spPr>
          <a:xfrm>
            <a:off x="6242397" y="1232756"/>
            <a:ext cx="4761656" cy="4847414"/>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硬件基础</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工作原理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编程本质</a:t>
            </a:r>
            <a:endParaRPr lang="en-US" altLang="zh-CN" sz="2400" b="1"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英伟达 </a:t>
            </a:r>
            <a:r>
              <a:rPr lang="en-US" altLang="zh-CN" sz="2400" b="1" dirty="0">
                <a:solidFill>
                  <a:srgbClr val="374154"/>
                </a:solidFill>
                <a:latin typeface="Gill Sans MT" panose="020B0502020104020203" pitchFamily="34" charset="0"/>
              </a:rPr>
              <a:t>GPU</a:t>
            </a:r>
            <a:r>
              <a:rPr lang="zh-CN" altLang="en-US" sz="2400" b="1" dirty="0">
                <a:solidFill>
                  <a:srgbClr val="374154"/>
                </a:solidFill>
                <a:latin typeface="Gill Sans MT" panose="020B0502020104020203" pitchFamily="34" charset="0"/>
              </a:rPr>
              <a:t> 架构</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从 </a:t>
            </a:r>
            <a:r>
              <a:rPr lang="en-US" altLang="zh-CN" sz="2000" dirty="0">
                <a:solidFill>
                  <a:srgbClr val="374154"/>
                </a:solidFill>
                <a:latin typeface="Gill Sans MT" panose="020B0502020104020203" pitchFamily="34" charset="0"/>
              </a:rPr>
              <a:t>Fermi</a:t>
            </a:r>
            <a:r>
              <a:rPr lang="zh-CN" altLang="en-US" sz="2000" dirty="0">
                <a:solidFill>
                  <a:srgbClr val="374154"/>
                </a:solidFill>
                <a:latin typeface="Gill Sans MT" panose="020B0502020104020203" pitchFamily="34" charset="0"/>
              </a:rPr>
              <a:t> 到 </a:t>
            </a:r>
            <a:r>
              <a:rPr lang="en-US" altLang="zh-CN" sz="2000" dirty="0">
                <a:solidFill>
                  <a:srgbClr val="374154"/>
                </a:solidFill>
                <a:latin typeface="Gill Sans MT" panose="020B0502020104020203" pitchFamily="34" charset="0"/>
              </a:rPr>
              <a:t>Hopper</a:t>
            </a:r>
            <a:r>
              <a:rPr lang="zh-CN" altLang="en-US" sz="2000" dirty="0">
                <a:solidFill>
                  <a:srgbClr val="374154"/>
                </a:solidFill>
                <a:latin typeface="Gill Sans MT" panose="020B0502020104020203" pitchFamily="34" charset="0"/>
              </a:rPr>
              <a:t> 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Tensor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Code</a:t>
            </a:r>
            <a:r>
              <a:rPr lang="zh-CN" altLang="en-US" sz="2000" dirty="0">
                <a:solidFill>
                  <a:srgbClr val="374154"/>
                </a:solidFill>
                <a:latin typeface="Gill Sans MT" panose="020B0502020104020203" pitchFamily="34" charset="0"/>
              </a:rPr>
              <a:t> 和 </a:t>
            </a:r>
            <a:r>
              <a:rPr lang="en-US" altLang="zh-CN" sz="2000" dirty="0">
                <a:solidFill>
                  <a:srgbClr val="374154"/>
                </a:solidFill>
                <a:latin typeface="Gill Sans MT" panose="020B0502020104020203" pitchFamily="34" charset="0"/>
              </a:rPr>
              <a:t>NVLink</a:t>
            </a:r>
            <a:r>
              <a:rPr lang="zh-CN" altLang="en-US" sz="2000" dirty="0">
                <a:solidFill>
                  <a:srgbClr val="374154"/>
                </a:solidFill>
                <a:latin typeface="Gill Sans MT" panose="020B0502020104020203" pitchFamily="34" charset="0"/>
              </a:rPr>
              <a:t> 详解</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en-US" altLang="zh-CN" sz="2000" b="1" dirty="0">
                <a:solidFill>
                  <a:srgbClr val="374154"/>
                </a:solidFill>
                <a:latin typeface="Gill Sans MT" panose="020B0502020104020203" pitchFamily="34" charset="0"/>
              </a:rPr>
              <a:t>GPU</a:t>
            </a:r>
            <a:r>
              <a:rPr lang="zh-CN" altLang="en-US" sz="2000" b="1" dirty="0">
                <a:solidFill>
                  <a:srgbClr val="374154"/>
                </a:solidFill>
                <a:latin typeface="Gill Sans MT" panose="020B0502020104020203" pitchFamily="34" charset="0"/>
              </a:rPr>
              <a:t> 图形处理流水线</a:t>
            </a:r>
            <a:endParaRPr lang="en-US" altLang="zh-CN" sz="20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图形流水线基础</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逻辑模块划分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图形处理算法到硬件</a:t>
            </a:r>
            <a:endParaRPr lang="en-US" altLang="zh-CN" sz="2000" dirty="0">
              <a:solidFill>
                <a:srgbClr val="374154"/>
              </a:solidFill>
              <a:latin typeface="Gill Sans MT" panose="020B0502020104020203" pitchFamily="34" charset="0"/>
            </a:endParaRPr>
          </a:p>
          <a:p>
            <a:pPr marL="457200" indent="-457200">
              <a:buFont typeface="+mj-lt"/>
              <a:buAutoNum type="arabicPeriod"/>
            </a:pP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418394325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346848" cy="5145013"/>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芯片基础</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通用处理器 </a:t>
            </a:r>
            <a:r>
              <a:rPr lang="en-US" altLang="zh-CN" sz="2400" dirty="0">
                <a:solidFill>
                  <a:schemeClr val="bg1">
                    <a:lumMod val="75000"/>
                  </a:schemeClr>
                </a:solidFill>
                <a:latin typeface="Gill Sans MT" panose="020B0502020104020203" pitchFamily="34" charset="0"/>
              </a:rPr>
              <a:t>CPU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从数据看 </a:t>
            </a:r>
            <a:r>
              <a:rPr lang="en-US" altLang="zh-CN" sz="2400" dirty="0">
                <a:solidFill>
                  <a:schemeClr val="bg1">
                    <a:lumMod val="75000"/>
                  </a:schemeClr>
                </a:solidFill>
                <a:latin typeface="Gill Sans MT" panose="020B0502020104020203" pitchFamily="34" charset="0"/>
              </a:rPr>
              <a:t>CPU</a:t>
            </a:r>
            <a:r>
              <a:rPr lang="zh-CN" altLang="en-US" sz="2400" dirty="0">
                <a:solidFill>
                  <a:schemeClr val="bg1">
                    <a:lumMod val="75000"/>
                  </a:schemeClr>
                </a:solidFill>
                <a:latin typeface="Gill Sans MT" panose="020B0502020104020203" pitchFamily="34" charset="0"/>
              </a:rPr>
              <a:t> 计算</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通用图形处理器 </a:t>
            </a:r>
            <a:r>
              <a:rPr lang="en-US" altLang="zh-CN" sz="2400" dirty="0">
                <a:solidFill>
                  <a:schemeClr val="bg1">
                    <a:lumMod val="75000"/>
                  </a:schemeClr>
                </a:solidFill>
                <a:latin typeface="Gill Sans MT" panose="020B0502020104020203" pitchFamily="34" charset="0"/>
              </a:rPr>
              <a:t>GPU</a:t>
            </a:r>
          </a:p>
          <a:p>
            <a:pPr lvl="1">
              <a:buFont typeface="Arial" panose="020B0604020202020204" pitchFamily="34" charset="0"/>
              <a:buChar char="•"/>
            </a:pPr>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专用处理器 </a:t>
            </a:r>
            <a:r>
              <a:rPr lang="en-US" altLang="zh-CN" sz="2400" dirty="0">
                <a:solidFill>
                  <a:srgbClr val="374154"/>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72392998-9E18-8942-825D-2293DF0A70D8}"/>
              </a:ext>
            </a:extLst>
          </p:cNvPr>
          <p:cNvSpPr>
            <a:spLocks noGrp="1"/>
          </p:cNvSpPr>
          <p:nvPr/>
        </p:nvSpPr>
        <p:spPr>
          <a:xfrm>
            <a:off x="6242397" y="1232756"/>
            <a:ext cx="4761656" cy="5023875"/>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华为昇腾 </a:t>
            </a:r>
            <a:r>
              <a:rPr lang="en-US" altLang="zh-CN" sz="2400" b="1" dirty="0">
                <a:solidFill>
                  <a:srgbClr val="374154"/>
                </a:solidFill>
                <a:latin typeface="Gill Sans MT" panose="020B0502020104020203" pitchFamily="34" charset="0"/>
              </a:rPr>
              <a:t>NPU</a:t>
            </a:r>
          </a:p>
          <a:p>
            <a:pPr lvl="1">
              <a:buFont typeface="Arial" panose="020B0604020202020204" pitchFamily="34" charset="0"/>
              <a:buChar char="•"/>
            </a:pPr>
            <a:r>
              <a:rPr lang="zh-CN" altLang="en-US" sz="2000" dirty="0">
                <a:solidFill>
                  <a:srgbClr val="374154"/>
                </a:solidFill>
                <a:latin typeface="Gill Sans MT" panose="020B0502020104020203" pitchFamily="34" charset="0"/>
              </a:rPr>
              <a:t>达芬奇架构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昇腾</a:t>
            </a: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处理器</a:t>
            </a:r>
            <a:endParaRPr lang="en-US" altLang="zh-CN" sz="24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谷歌 </a:t>
            </a:r>
            <a:r>
              <a:rPr lang="en-US" altLang="zh-CN" sz="2400" b="1" dirty="0">
                <a:solidFill>
                  <a:srgbClr val="374154"/>
                </a:solidFill>
                <a:latin typeface="Gill Sans MT" panose="020B0502020104020203" pitchFamily="34" charset="0"/>
              </a:rPr>
              <a:t>TPU</a:t>
            </a:r>
          </a:p>
          <a:p>
            <a:pPr lvl="1">
              <a:buFont typeface="Arial" panose="020B0604020202020204" pitchFamily="34" charset="0"/>
              <a:buChar char="•"/>
            </a:pPr>
            <a:r>
              <a:rPr lang="en-US" altLang="zh-CN" sz="2000" dirty="0">
                <a:solidFill>
                  <a:srgbClr val="374154"/>
                </a:solidFill>
                <a:latin typeface="Gill Sans MT" panose="020B0502020104020203" pitchFamily="34" charset="0"/>
              </a:rPr>
              <a:t>TPU</a:t>
            </a:r>
            <a:r>
              <a:rPr lang="zh-CN" altLang="en-US" sz="2000" dirty="0">
                <a:solidFill>
                  <a:srgbClr val="374154"/>
                </a:solidFill>
                <a:latin typeface="Gill Sans MT" panose="020B0502020104020203" pitchFamily="34" charset="0"/>
              </a:rPr>
              <a:t> 核心脉动阵列</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TPU</a:t>
            </a:r>
            <a:r>
              <a:rPr lang="zh-CN" altLang="en-US" sz="2000" dirty="0">
                <a:solidFill>
                  <a:srgbClr val="374154"/>
                </a:solidFill>
                <a:latin typeface="Gill Sans MT" panose="020B0502020104020203" pitchFamily="34" charset="0"/>
              </a:rPr>
              <a:t> 系列架构</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特斯拉 </a:t>
            </a:r>
            <a:r>
              <a:rPr lang="en-US" altLang="zh-CN" sz="2400" b="1" dirty="0">
                <a:solidFill>
                  <a:srgbClr val="374154"/>
                </a:solidFill>
                <a:latin typeface="Gill Sans MT" panose="020B0502020104020203" pitchFamily="34" charset="0"/>
              </a:rPr>
              <a:t>DOJO</a:t>
            </a:r>
          </a:p>
          <a:p>
            <a:pPr lvl="1">
              <a:buFont typeface="Arial" panose="020B0604020202020204" pitchFamily="34" charset="0"/>
              <a:buChar char="•"/>
            </a:pPr>
            <a:r>
              <a:rPr lang="en-US" altLang="zh-CN" sz="2000" dirty="0">
                <a:solidFill>
                  <a:srgbClr val="374154"/>
                </a:solidFill>
                <a:latin typeface="Gill Sans MT" panose="020B0502020104020203" pitchFamily="34" charset="0"/>
              </a:rPr>
              <a:t>DOJO</a:t>
            </a:r>
            <a:r>
              <a:rPr lang="zh-CN" altLang="en-US" sz="2000" dirty="0">
                <a:solidFill>
                  <a:srgbClr val="374154"/>
                </a:solidFill>
                <a:latin typeface="Gill Sans MT" panose="020B0502020104020203" pitchFamily="34" charset="0"/>
              </a:rPr>
              <a:t> 架构</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国内外其他</a:t>
            </a:r>
            <a:r>
              <a:rPr lang="en-US" altLang="zh-CN" sz="2400" b="1" dirty="0">
                <a:solidFill>
                  <a:srgbClr val="374154"/>
                </a:solidFill>
                <a:latin typeface="Gill Sans MT" panose="020B0502020104020203" pitchFamily="34" charset="0"/>
              </a:rPr>
              <a:t>AI</a:t>
            </a:r>
            <a:r>
              <a:rPr lang="zh-CN" altLang="en-US" sz="2400" b="1" dirty="0">
                <a:solidFill>
                  <a:srgbClr val="374154"/>
                </a:solidFill>
                <a:latin typeface="Gill Sans MT" panose="020B0502020104020203" pitchFamily="34" charset="0"/>
              </a:rPr>
              <a:t>芯片</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芯片的思考</a:t>
            </a:r>
            <a:endParaRPr lang="en-US" altLang="zh-CN" sz="2000" dirty="0">
              <a:solidFill>
                <a:srgbClr val="374154"/>
              </a:solidFill>
              <a:latin typeface="Gill Sans MT" panose="020B0502020104020203" pitchFamily="34" charset="0"/>
            </a:endParaRPr>
          </a:p>
        </p:txBody>
      </p:sp>
      <p:sp>
        <p:nvSpPr>
          <p:cNvPr id="3" name="左大括号 2">
            <a:extLst>
              <a:ext uri="{FF2B5EF4-FFF2-40B4-BE49-F238E27FC236}">
                <a16:creationId xmlns:a16="http://schemas.microsoft.com/office/drawing/2014/main" id="{7E2C7A77-2B0A-C448-A3B9-BC0C5068C8D7}"/>
              </a:ext>
            </a:extLst>
          </p:cNvPr>
          <p:cNvSpPr/>
          <p:nvPr/>
        </p:nvSpPr>
        <p:spPr bwMode="auto">
          <a:xfrm>
            <a:off x="5378301" y="1412775"/>
            <a:ext cx="360040" cy="4784973"/>
          </a:xfrm>
          <a:prstGeom prst="leftBrace">
            <a:avLst>
              <a:gd name="adj1" fmla="val 8333"/>
              <a:gd name="adj2" fmla="val 83892"/>
            </a:avLst>
          </a:prstGeom>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05673488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287C458-FDFA-CF43-B921-CB18396ED9B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7781" y="836712"/>
            <a:ext cx="10178054" cy="5400600"/>
          </a:xfrm>
          <a:prstGeom prst="rect">
            <a:avLst/>
          </a:prstGeom>
        </p:spPr>
      </p:pic>
    </p:spTree>
    <p:extLst>
      <p:ext uri="{BB962C8B-B14F-4D97-AF65-F5344CB8AC3E}">
        <p14:creationId xmlns:p14="http://schemas.microsoft.com/office/powerpoint/2010/main" val="260293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F638E55-2C12-B847-8956-27A6DE2DD780}"/>
              </a:ext>
            </a:extLst>
          </p:cNvPr>
          <p:cNvSpPr>
            <a:spLocks noGrp="1"/>
          </p:cNvSpPr>
          <p:nvPr>
            <p:ph type="title"/>
          </p:nvPr>
        </p:nvSpPr>
        <p:spPr/>
        <p:txBody>
          <a:bodyPr/>
          <a:lstStyle/>
          <a:p>
            <a:r>
              <a:rPr lang="en-US" altLang="zh-CN" dirty="0"/>
              <a:t>Lessons of last 50 years of Computer Architecture</a:t>
            </a:r>
            <a:endParaRPr lang="zh-CN" altLang="en-US" dirty="0"/>
          </a:p>
        </p:txBody>
      </p:sp>
      <p:sp>
        <p:nvSpPr>
          <p:cNvPr id="7" name="内容占位符 6">
            <a:extLst>
              <a:ext uri="{FF2B5EF4-FFF2-40B4-BE49-F238E27FC236}">
                <a16:creationId xmlns:a16="http://schemas.microsoft.com/office/drawing/2014/main" id="{0A0A0772-6846-8D47-A942-988349002257}"/>
              </a:ext>
            </a:extLst>
          </p:cNvPr>
          <p:cNvSpPr>
            <a:spLocks noGrp="1"/>
          </p:cNvSpPr>
          <p:nvPr>
            <p:ph sz="half" idx="1"/>
          </p:nvPr>
        </p:nvSpPr>
        <p:spPr>
          <a:xfrm>
            <a:off x="553765" y="1384446"/>
            <a:ext cx="10963473" cy="1828530"/>
          </a:xfrm>
        </p:spPr>
        <p:txBody>
          <a:bodyPr/>
          <a:lstStyle/>
          <a:p>
            <a:pPr marL="457200" indent="-457200">
              <a:lnSpc>
                <a:spcPct val="160000"/>
              </a:lnSpc>
              <a:buFont typeface="+mj-lt"/>
              <a:buAutoNum type="arabicPeriod"/>
            </a:pPr>
            <a:r>
              <a:rPr lang="en-US" altLang="zh-CN" sz="2200" dirty="0">
                <a:latin typeface="Gill Sans MT" panose="020B0502020104020203" pitchFamily="34" charset="0"/>
              </a:rPr>
              <a:t>Software advances can inspire architecture innovations.</a:t>
            </a:r>
          </a:p>
          <a:p>
            <a:pPr marL="457200" indent="-457200">
              <a:lnSpc>
                <a:spcPct val="160000"/>
              </a:lnSpc>
              <a:buFont typeface="+mj-lt"/>
              <a:buAutoNum type="arabicPeriod"/>
            </a:pPr>
            <a:r>
              <a:rPr lang="en-US" altLang="zh-CN" sz="2200" dirty="0">
                <a:latin typeface="Gill Sans MT" panose="020B0502020104020203" pitchFamily="34" charset="0"/>
              </a:rPr>
              <a:t>Ultimately the marketplace settles architecture debates.</a:t>
            </a:r>
            <a:endParaRPr lang="zh-CN" altLang="en-US" sz="2200" dirty="0">
              <a:latin typeface="Gill Sans MT" panose="020B0502020104020203" pitchFamily="34" charset="0"/>
            </a:endParaRPr>
          </a:p>
          <a:p>
            <a:pPr marL="457200" indent="-457200">
              <a:lnSpc>
                <a:spcPct val="160000"/>
              </a:lnSpc>
              <a:buFont typeface="+mj-lt"/>
              <a:buAutoNum type="arabicPeriod"/>
            </a:pPr>
            <a:r>
              <a:rPr lang="en-US" altLang="zh-CN" sz="2200" dirty="0">
                <a:latin typeface="Gill Sans MT" panose="020B0502020104020203" pitchFamily="34" charset="0"/>
              </a:rPr>
              <a:t>Raising the hardware/software interface creates opportunities for architecture innovation.</a:t>
            </a:r>
          </a:p>
        </p:txBody>
      </p:sp>
      <p:pic>
        <p:nvPicPr>
          <p:cNvPr id="8" name="图片 7">
            <a:extLst>
              <a:ext uri="{FF2B5EF4-FFF2-40B4-BE49-F238E27FC236}">
                <a16:creationId xmlns:a16="http://schemas.microsoft.com/office/drawing/2014/main" id="{7349A70C-43AE-8A43-AE15-BAF5E79EDF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4778" y="3778386"/>
            <a:ext cx="11647205" cy="2367319"/>
          </a:xfrm>
          <a:prstGeom prst="rect">
            <a:avLst/>
          </a:prstGeom>
        </p:spPr>
      </p:pic>
    </p:spTree>
    <p:extLst>
      <p:ext uri="{BB962C8B-B14F-4D97-AF65-F5344CB8AC3E}">
        <p14:creationId xmlns:p14="http://schemas.microsoft.com/office/powerpoint/2010/main" val="2399190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31554</TotalTime>
  <Words>242</Words>
  <Application>Microsoft Macintosh PowerPoint</Application>
  <PresentationFormat>自定义</PresentationFormat>
  <Paragraphs>60</Paragraphs>
  <Slides>8</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8</vt:i4>
      </vt:variant>
    </vt:vector>
  </HeadingPairs>
  <TitlesOfParts>
    <vt:vector size="29"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PowerPoint 演示文稿</vt:lpstr>
      <vt:lpstr>PowerPoint 演示文稿</vt:lpstr>
      <vt:lpstr>PowerPoint 演示文稿</vt:lpstr>
      <vt:lpstr>PowerPoint 演示文稿</vt:lpstr>
      <vt:lpstr>PowerPoint 演示文稿</vt:lpstr>
      <vt:lpstr>PowerPoint 演示文稿</vt:lpstr>
      <vt:lpstr>Lessons of last 50 years of Computer Architecture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5056</cp:revision>
  <dcterms:created xsi:type="dcterms:W3CDTF">2015-01-14T10:38:57Z</dcterms:created>
  <dcterms:modified xsi:type="dcterms:W3CDTF">2023-03-10T15:52:20Z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