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8"/>
  </p:notesMasterIdLst>
  <p:handoutMasterIdLst>
    <p:handoutMasterId r:id="rId29"/>
  </p:handoutMasterIdLst>
  <p:sldIdLst>
    <p:sldId id="1779" r:id="rId7"/>
    <p:sldId id="1836" r:id="rId8"/>
    <p:sldId id="1800" r:id="rId9"/>
    <p:sldId id="1862" r:id="rId10"/>
    <p:sldId id="1863" r:id="rId11"/>
    <p:sldId id="1877" r:id="rId12"/>
    <p:sldId id="1878" r:id="rId13"/>
    <p:sldId id="1879" r:id="rId14"/>
    <p:sldId id="1864" r:id="rId15"/>
    <p:sldId id="1870" r:id="rId16"/>
    <p:sldId id="1865" r:id="rId17"/>
    <p:sldId id="1866" r:id="rId18"/>
    <p:sldId id="1867" r:id="rId19"/>
    <p:sldId id="1875" r:id="rId20"/>
    <p:sldId id="1868" r:id="rId21"/>
    <p:sldId id="1871" r:id="rId22"/>
    <p:sldId id="1869" r:id="rId23"/>
    <p:sldId id="1876" r:id="rId24"/>
    <p:sldId id="1872" r:id="rId25"/>
    <p:sldId id="1873" r:id="rId26"/>
    <p:sldId id="680" r:id="rId27"/>
  </p:sldIdLst>
  <p:sldSz cx="12196763" cy="6858000"/>
  <p:notesSz cx="6805613" cy="9939338"/>
  <p:custDataLst>
    <p:tags r:id="rId3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A"/>
    <a:srgbClr val="374154"/>
    <a:srgbClr val="00FA00"/>
    <a:srgbClr val="91D150"/>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autoAdjust="0"/>
    <p:restoredTop sz="96291" autoAdjust="0"/>
  </p:normalViewPr>
  <p:slideViewPr>
    <p:cSldViewPr showGuides="1">
      <p:cViewPr varScale="1">
        <p:scale>
          <a:sx n="117" d="100"/>
          <a:sy n="117" d="100"/>
        </p:scale>
        <p:origin x="20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2023/3/31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21</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21</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68AF44-C570-314F-8063-F2646D83ABA3}"/>
              </a:ext>
            </a:extLst>
          </p:cNvPr>
          <p:cNvSpPr>
            <a:spLocks noGrp="1"/>
          </p:cNvSpPr>
          <p:nvPr>
            <p:ph type="title"/>
          </p:nvPr>
        </p:nvSpPr>
        <p:spPr>
          <a:xfrm>
            <a:off x="623636" y="679570"/>
            <a:ext cx="10731329" cy="4981678"/>
          </a:xfrm>
          <a:prstGeom prst="rect">
            <a:avLst/>
          </a:prstGeom>
        </p:spPr>
        <p:txBody>
          <a:bodyPr anchor="ctr"/>
          <a:lstStyle>
            <a:lvl1pPr algn="ctr">
              <a:lnSpc>
                <a:spcPct val="120000"/>
              </a:lnSpc>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Tree>
    <p:extLst>
      <p:ext uri="{BB962C8B-B14F-4D97-AF65-F5344CB8AC3E}">
        <p14:creationId xmlns:p14="http://schemas.microsoft.com/office/powerpoint/2010/main" val="147266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68AF44-C570-314F-8063-F2646D83ABA3}"/>
              </a:ext>
            </a:extLst>
          </p:cNvPr>
          <p:cNvSpPr>
            <a:spLocks noGrp="1"/>
          </p:cNvSpPr>
          <p:nvPr>
            <p:ph type="title"/>
          </p:nvPr>
        </p:nvSpPr>
        <p:spPr>
          <a:xfrm>
            <a:off x="623636" y="679570"/>
            <a:ext cx="10731329" cy="4981678"/>
          </a:xfrm>
          <a:prstGeom prst="rect">
            <a:avLst/>
          </a:prstGeom>
        </p:spPr>
        <p:txBody>
          <a:bodyPr anchor="ctr"/>
          <a:lstStyle>
            <a:lvl1pPr algn="ctr">
              <a:lnSpc>
                <a:spcPct val="120000"/>
              </a:lnSpc>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hyperlink" Target="http://www.mindspore.cn/" TargetMode="Externa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9"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8.xml"/><Relationship Id="rId4" Type="http://schemas.openxmlformats.org/officeDocument/2006/relationships/image" Target="../media/image16.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50281783_Processor_Architecture_Design_Practices_Survey_Issues/fulltext/57a7b60108ae3f45293919aa/Processor-Architecture-Design-Practices-Survey-Issues.pdf"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5" y="693428"/>
            <a:ext cx="3141050" cy="953563"/>
          </a:xfrm>
          <a:noFill/>
        </p:spPr>
        <p:txBody>
          <a:bodyPr anchor="ctr">
            <a:noAutofit/>
          </a:bodyPr>
          <a:lstStyle/>
          <a:p>
            <a:r>
              <a:rPr lang="en-US" altLang="zh-CN"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921702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cs typeface="Futura Medium" panose="020B0602020204020303" pitchFamily="34" charset="-79"/>
              </a:rPr>
              <a:t>通用处理器 </a:t>
            </a:r>
            <a:r>
              <a:rPr lang="en-US" altLang="zh-CN" sz="9600" dirty="0">
                <a:solidFill>
                  <a:schemeClr val="bg1"/>
                </a:solidFill>
                <a:latin typeface="Futura Medium" panose="020B0602020204020303" pitchFamily="34" charset="-79"/>
                <a:cs typeface="Futura Medium" panose="020B0602020204020303" pitchFamily="34" charset="-79"/>
              </a:rPr>
              <a:t>CPU</a:t>
            </a:r>
            <a:endPar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
        <p:nvSpPr>
          <p:cNvPr id="3" name="矩形 2">
            <a:extLst>
              <a:ext uri="{FF2B5EF4-FFF2-40B4-BE49-F238E27FC236}">
                <a16:creationId xmlns:a16="http://schemas.microsoft.com/office/drawing/2014/main" id="{930211A5-A60D-9443-B223-4AB2B7719353}"/>
              </a:ext>
            </a:extLst>
          </p:cNvPr>
          <p:cNvSpPr/>
          <p:nvPr/>
        </p:nvSpPr>
        <p:spPr>
          <a:xfrm>
            <a:off x="3290069" y="939106"/>
            <a:ext cx="3421129" cy="707886"/>
          </a:xfrm>
          <a:prstGeom prst="rect">
            <a:avLst/>
          </a:prstGeom>
        </p:spPr>
        <p:txBody>
          <a:bodyPr wrap="none">
            <a:spAutoFit/>
          </a:bodyPr>
          <a:lstStyle/>
          <a:p>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芯片基础</a:t>
            </a:r>
            <a:endParaRPr lang="zh-CN" altLang="en-US" sz="4000" b="1"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3375A9B-61D9-2B46-8448-5CF76F854665}"/>
              </a:ext>
            </a:extLst>
          </p:cNvPr>
          <p:cNvSpPr>
            <a:spLocks noGrp="1"/>
          </p:cNvSpPr>
          <p:nvPr>
            <p:ph type="title"/>
          </p:nvPr>
        </p:nvSpPr>
        <p:spPr/>
        <p:txBody>
          <a:bodyPr/>
          <a:lstStyle/>
          <a:p>
            <a:r>
              <a:rPr lang="en-US" altLang="zh-CN" dirty="0"/>
              <a:t>ISA</a:t>
            </a:r>
            <a:r>
              <a:rPr lang="zh-CN" altLang="en-US" dirty="0"/>
              <a:t> 的作用</a:t>
            </a:r>
          </a:p>
        </p:txBody>
      </p:sp>
      <p:sp>
        <p:nvSpPr>
          <p:cNvPr id="6" name="内容占位符 5">
            <a:extLst>
              <a:ext uri="{FF2B5EF4-FFF2-40B4-BE49-F238E27FC236}">
                <a16:creationId xmlns:a16="http://schemas.microsoft.com/office/drawing/2014/main" id="{6F50C324-E986-7142-A895-8A32D62C9A38}"/>
              </a:ext>
            </a:extLst>
          </p:cNvPr>
          <p:cNvSpPr>
            <a:spLocks noGrp="1"/>
          </p:cNvSpPr>
          <p:nvPr>
            <p:ph sz="half" idx="1"/>
          </p:nvPr>
        </p:nvSpPr>
        <p:spPr/>
        <p:txBody>
          <a:bodyPr/>
          <a:lstStyle/>
          <a:p>
            <a:r>
              <a:rPr lang="zh-CN" altLang="en-US" dirty="0"/>
              <a:t>这个计算机架构里有多少个寄存器（</a:t>
            </a:r>
            <a:r>
              <a:rPr lang="en-US" altLang="zh-CN" dirty="0"/>
              <a:t>Register</a:t>
            </a:r>
            <a:r>
              <a:rPr lang="zh-CN" altLang="en-US" dirty="0"/>
              <a:t>）？</a:t>
            </a:r>
          </a:p>
          <a:p>
            <a:r>
              <a:rPr lang="zh-CN" altLang="en-US" dirty="0"/>
              <a:t>我能进行哪些运算操作？（有哪些指令？</a:t>
            </a:r>
            <a:r>
              <a:rPr lang="en-US" altLang="zh-CN" dirty="0"/>
              <a:t>ADD</a:t>
            </a:r>
            <a:r>
              <a:rPr lang="zh-CN" altLang="en-US" dirty="0"/>
              <a:t>，</a:t>
            </a:r>
            <a:r>
              <a:rPr lang="en-US" altLang="zh-CN" dirty="0"/>
              <a:t>SUB</a:t>
            </a:r>
            <a:r>
              <a:rPr lang="zh-CN" altLang="en-US" dirty="0"/>
              <a:t>，</a:t>
            </a:r>
            <a:r>
              <a:rPr lang="en-US" altLang="zh-CN" dirty="0"/>
              <a:t>MUL</a:t>
            </a:r>
            <a:r>
              <a:rPr lang="zh-CN" altLang="en-US" dirty="0"/>
              <a:t>等等）</a:t>
            </a:r>
          </a:p>
          <a:p>
            <a:r>
              <a:rPr lang="zh-CN" altLang="en-US" dirty="0"/>
              <a:t>如果遇到异常或者中断该怎么办？</a:t>
            </a:r>
          </a:p>
          <a:p>
            <a:r>
              <a:rPr lang="zh-CN" altLang="en-US" dirty="0"/>
              <a:t>数据可以有哪些类型？最多有几个字节？</a:t>
            </a:r>
          </a:p>
        </p:txBody>
      </p:sp>
      <p:pic>
        <p:nvPicPr>
          <p:cNvPr id="7" name="图片 6">
            <a:extLst>
              <a:ext uri="{FF2B5EF4-FFF2-40B4-BE49-F238E27FC236}">
                <a16:creationId xmlns:a16="http://schemas.microsoft.com/office/drawing/2014/main" id="{A0F0D57B-B171-F04B-B026-79B1583C16E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Tree>
    <p:extLst>
      <p:ext uri="{BB962C8B-B14F-4D97-AF65-F5344CB8AC3E}">
        <p14:creationId xmlns:p14="http://schemas.microsoft.com/office/powerpoint/2010/main" val="3439739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9D12D-ACAA-B049-B730-723C3E174093}"/>
              </a:ext>
            </a:extLst>
          </p:cNvPr>
          <p:cNvSpPr>
            <a:spLocks noGrp="1"/>
          </p:cNvSpPr>
          <p:nvPr>
            <p:ph type="title"/>
          </p:nvPr>
        </p:nvSpPr>
        <p:spPr/>
        <p:txBody>
          <a:bodyPr/>
          <a:lstStyle/>
          <a:p>
            <a:r>
              <a:rPr lang="en-US" altLang="zh-CN" dirty="0"/>
              <a:t>CISC </a:t>
            </a:r>
            <a:r>
              <a:rPr lang="zh-CN" altLang="en-US" dirty="0"/>
              <a:t>架构与 </a:t>
            </a:r>
            <a:r>
              <a:rPr lang="en-US" altLang="zh-CN" dirty="0"/>
              <a:t>RISC </a:t>
            </a:r>
            <a:r>
              <a:rPr lang="zh-CN" altLang="en-US" dirty="0"/>
              <a:t>架构</a:t>
            </a:r>
            <a:endParaRPr kumimoji="1" lang="zh-CN" altLang="en-US" dirty="0"/>
          </a:p>
        </p:txBody>
      </p:sp>
      <p:sp>
        <p:nvSpPr>
          <p:cNvPr id="3" name="内容占位符 2">
            <a:extLst>
              <a:ext uri="{FF2B5EF4-FFF2-40B4-BE49-F238E27FC236}">
                <a16:creationId xmlns:a16="http://schemas.microsoft.com/office/drawing/2014/main" id="{439B87A0-AD90-CA48-872B-2140EAA2102F}"/>
              </a:ext>
            </a:extLst>
          </p:cNvPr>
          <p:cNvSpPr>
            <a:spLocks noGrp="1"/>
          </p:cNvSpPr>
          <p:nvPr>
            <p:ph sz="half" idx="1"/>
          </p:nvPr>
        </p:nvSpPr>
        <p:spPr/>
        <p:txBody>
          <a:bodyPr/>
          <a:lstStyle/>
          <a:p>
            <a:r>
              <a:rPr lang="en-US" altLang="zh-CN" b="1" dirty="0">
                <a:latin typeface="Gill Sans MT" panose="020B0502020104020203" pitchFamily="34" charset="0"/>
              </a:rPr>
              <a:t>CISC </a:t>
            </a:r>
            <a:r>
              <a:rPr lang="zh-CN" altLang="en-US" b="1" dirty="0">
                <a:latin typeface="Gill Sans MT" panose="020B0502020104020203" pitchFamily="34" charset="0"/>
              </a:rPr>
              <a:t>架构：</a:t>
            </a:r>
            <a:r>
              <a:rPr lang="zh-CN" altLang="en-US" dirty="0">
                <a:latin typeface="Gill Sans MT" panose="020B0502020104020203" pitchFamily="34" charset="0"/>
              </a:rPr>
              <a:t>除常用指令还包含许多不常用特殊指令。随着越来越多的特殊指令被添加到 </a:t>
            </a:r>
            <a:r>
              <a:rPr lang="en-US" altLang="zh-CN" dirty="0">
                <a:latin typeface="Gill Sans MT" panose="020B0502020104020203" pitchFamily="34" charset="0"/>
              </a:rPr>
              <a:t>CISC </a:t>
            </a:r>
            <a:r>
              <a:rPr lang="zh-CN" altLang="en-US" dirty="0">
                <a:latin typeface="Gill Sans MT" panose="020B0502020104020203" pitchFamily="34" charset="0"/>
              </a:rPr>
              <a:t>架构中，常用程序运算指令仅占指令集 </a:t>
            </a:r>
            <a:r>
              <a:rPr lang="en-US" altLang="zh-CN" dirty="0">
                <a:latin typeface="Gill Sans MT" panose="020B0502020104020203" pitchFamily="34" charset="0"/>
              </a:rPr>
              <a:t>20%</a:t>
            </a:r>
            <a:r>
              <a:rPr lang="zh-CN" altLang="en-US" dirty="0">
                <a:latin typeface="Gill Sans MT" panose="020B0502020104020203" pitchFamily="34" charset="0"/>
              </a:rPr>
              <a:t>，</a:t>
            </a:r>
            <a:r>
              <a:rPr lang="en-US" altLang="zh-CN" dirty="0">
                <a:latin typeface="Gill Sans MT" panose="020B0502020104020203" pitchFamily="34" charset="0"/>
              </a:rPr>
              <a:t>80%</a:t>
            </a:r>
            <a:r>
              <a:rPr lang="zh-CN" altLang="en-US" dirty="0">
                <a:latin typeface="Gill Sans MT" panose="020B0502020104020203" pitchFamily="34" charset="0"/>
              </a:rPr>
              <a:t> 指令则很少用到，而这些很少用到的指令让 </a:t>
            </a:r>
            <a:r>
              <a:rPr lang="en-US" altLang="zh-CN" dirty="0">
                <a:latin typeface="Gill Sans MT" panose="020B0502020104020203" pitchFamily="34" charset="0"/>
              </a:rPr>
              <a:t>CPU </a:t>
            </a:r>
            <a:r>
              <a:rPr lang="zh-CN" altLang="en-US" dirty="0">
                <a:latin typeface="Gill Sans MT" panose="020B0502020104020203" pitchFamily="34" charset="0"/>
              </a:rPr>
              <a:t>的设计变得极其复杂，大大增加了硬件设计的时间成本和面积开销。</a:t>
            </a:r>
            <a:endParaRPr lang="en-US" altLang="zh-CN" dirty="0">
              <a:latin typeface="Gill Sans MT" panose="020B0502020104020203" pitchFamily="34" charset="0"/>
            </a:endParaRPr>
          </a:p>
          <a:p>
            <a:r>
              <a:rPr lang="en-US" altLang="zh-CN" b="1" dirty="0">
                <a:latin typeface="Gill Sans MT" panose="020B0502020104020203" pitchFamily="34" charset="0"/>
              </a:rPr>
              <a:t>RISC </a:t>
            </a:r>
            <a:r>
              <a:rPr lang="zh-CN" altLang="en-US" b="1" dirty="0">
                <a:latin typeface="Gill Sans MT" panose="020B0502020104020203" pitchFamily="34" charset="0"/>
              </a:rPr>
              <a:t>架构：</a:t>
            </a:r>
            <a:r>
              <a:rPr lang="zh-CN" altLang="en-US" dirty="0">
                <a:latin typeface="Gill Sans MT" panose="020B0502020104020203" pitchFamily="34" charset="0"/>
              </a:rPr>
              <a:t>只包含处理器常用指令，对于不常用操作，执行多条常用指令的方式来达到同样的效果。因而在 </a:t>
            </a:r>
            <a:r>
              <a:rPr lang="en-US" altLang="zh-CN" dirty="0">
                <a:latin typeface="Gill Sans MT" panose="020B0502020104020203" pitchFamily="34" charset="0"/>
              </a:rPr>
              <a:t>RISC </a:t>
            </a:r>
            <a:r>
              <a:rPr lang="zh-CN" altLang="en-US" dirty="0">
                <a:latin typeface="Gill Sans MT" panose="020B0502020104020203" pitchFamily="34" charset="0"/>
              </a:rPr>
              <a:t>架构诞生后，移动端设备设计的 </a:t>
            </a:r>
            <a:r>
              <a:rPr lang="en-US" altLang="zh-CN" dirty="0">
                <a:latin typeface="Gill Sans MT" panose="020B0502020104020203" pitchFamily="34" charset="0"/>
              </a:rPr>
              <a:t>CPU</a:t>
            </a:r>
            <a:r>
              <a:rPr lang="zh-CN" altLang="en-US" dirty="0">
                <a:latin typeface="Gill Sans MT" panose="020B0502020104020203" pitchFamily="34" charset="0"/>
              </a:rPr>
              <a:t> 都倾向于选择使用 </a:t>
            </a:r>
            <a:r>
              <a:rPr lang="en-US" altLang="zh-CN" dirty="0">
                <a:latin typeface="Gill Sans MT" panose="020B0502020104020203" pitchFamily="34" charset="0"/>
              </a:rPr>
              <a:t>RISC </a:t>
            </a:r>
            <a:r>
              <a:rPr lang="zh-CN" altLang="en-US" dirty="0">
                <a:latin typeface="Gill Sans MT" panose="020B0502020104020203" pitchFamily="34" charset="0"/>
              </a:rPr>
              <a:t>架构。</a:t>
            </a:r>
          </a:p>
        </p:txBody>
      </p:sp>
      <p:pic>
        <p:nvPicPr>
          <p:cNvPr id="5" name="图片 4">
            <a:extLst>
              <a:ext uri="{FF2B5EF4-FFF2-40B4-BE49-F238E27FC236}">
                <a16:creationId xmlns:a16="http://schemas.microsoft.com/office/drawing/2014/main" id="{4ECC3F5C-A9DE-2444-9A86-4EDC01C43F2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87076" y="3933056"/>
            <a:ext cx="6222610" cy="2744382"/>
          </a:xfrm>
          <a:prstGeom prst="rect">
            <a:avLst/>
          </a:prstGeom>
        </p:spPr>
      </p:pic>
    </p:spTree>
    <p:extLst>
      <p:ext uri="{BB962C8B-B14F-4D97-AF65-F5344CB8AC3E}">
        <p14:creationId xmlns:p14="http://schemas.microsoft.com/office/powerpoint/2010/main" val="3725576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9D12D-ACAA-B049-B730-723C3E174093}"/>
              </a:ext>
            </a:extLst>
          </p:cNvPr>
          <p:cNvSpPr>
            <a:spLocks noGrp="1"/>
          </p:cNvSpPr>
          <p:nvPr>
            <p:ph type="title"/>
          </p:nvPr>
        </p:nvSpPr>
        <p:spPr/>
        <p:txBody>
          <a:bodyPr/>
          <a:lstStyle/>
          <a:p>
            <a:r>
              <a:rPr lang="en-US" altLang="zh-CN" dirty="0"/>
              <a:t>CISC </a:t>
            </a:r>
            <a:r>
              <a:rPr lang="zh-CN" altLang="en-US" dirty="0"/>
              <a:t>架构与 </a:t>
            </a:r>
            <a:r>
              <a:rPr lang="en-US" altLang="zh-CN" dirty="0"/>
              <a:t>RISC </a:t>
            </a:r>
            <a:r>
              <a:rPr lang="zh-CN" altLang="en-US" dirty="0"/>
              <a:t>架构</a:t>
            </a:r>
            <a:endParaRPr kumimoji="1" lang="zh-CN" altLang="en-US" dirty="0"/>
          </a:p>
        </p:txBody>
      </p:sp>
      <p:sp>
        <p:nvSpPr>
          <p:cNvPr id="3" name="内容占位符 2">
            <a:extLst>
              <a:ext uri="{FF2B5EF4-FFF2-40B4-BE49-F238E27FC236}">
                <a16:creationId xmlns:a16="http://schemas.microsoft.com/office/drawing/2014/main" id="{439B87A0-AD90-CA48-872B-2140EAA2102F}"/>
              </a:ext>
            </a:extLst>
          </p:cNvPr>
          <p:cNvSpPr>
            <a:spLocks noGrp="1"/>
          </p:cNvSpPr>
          <p:nvPr>
            <p:ph sz="half" idx="1"/>
          </p:nvPr>
        </p:nvSpPr>
        <p:spPr/>
        <p:txBody>
          <a:bodyPr/>
          <a:lstStyle/>
          <a:p>
            <a:r>
              <a:rPr lang="en-US" altLang="zh-CN" b="1" dirty="0">
                <a:latin typeface="Gill Sans MT" panose="020B0502020104020203" pitchFamily="34" charset="0"/>
              </a:rPr>
              <a:t>CISC </a:t>
            </a:r>
            <a:r>
              <a:rPr lang="zh-CN" altLang="en-US" b="1" dirty="0">
                <a:latin typeface="Gill Sans MT" panose="020B0502020104020203" pitchFamily="34" charset="0"/>
              </a:rPr>
              <a:t>架构：</a:t>
            </a:r>
            <a:r>
              <a:rPr lang="zh-CN" altLang="en-US" dirty="0">
                <a:latin typeface="Gill Sans MT" panose="020B0502020104020203" pitchFamily="34" charset="0"/>
              </a:rPr>
              <a:t>除常用指令还包含了许多不常用的特殊指令。随着越来越多的特殊指令被添加到 </a:t>
            </a:r>
            <a:r>
              <a:rPr lang="en-US" altLang="zh-CN" dirty="0">
                <a:latin typeface="Gill Sans MT" panose="020B0502020104020203" pitchFamily="34" charset="0"/>
              </a:rPr>
              <a:t>CISC </a:t>
            </a:r>
            <a:r>
              <a:rPr lang="zh-CN" altLang="en-US" dirty="0">
                <a:latin typeface="Gill Sans MT" panose="020B0502020104020203" pitchFamily="34" charset="0"/>
              </a:rPr>
              <a:t>架构中，常用的典型程序运算过程中用到的指令仅占指令集的</a:t>
            </a:r>
            <a:r>
              <a:rPr lang="en-US" altLang="zh-CN" dirty="0">
                <a:latin typeface="Gill Sans MT" panose="020B0502020104020203" pitchFamily="34" charset="0"/>
              </a:rPr>
              <a:t>20%</a:t>
            </a:r>
            <a:r>
              <a:rPr lang="zh-CN" altLang="en-US" dirty="0">
                <a:latin typeface="Gill Sans MT" panose="020B0502020104020203" pitchFamily="34" charset="0"/>
              </a:rPr>
              <a:t>，</a:t>
            </a:r>
            <a:r>
              <a:rPr lang="en-US" altLang="zh-CN" dirty="0">
                <a:latin typeface="Gill Sans MT" panose="020B0502020104020203" pitchFamily="34" charset="0"/>
              </a:rPr>
              <a:t>80%</a:t>
            </a:r>
            <a:r>
              <a:rPr lang="zh-CN" altLang="en-US" dirty="0">
                <a:latin typeface="Gill Sans MT" panose="020B0502020104020203" pitchFamily="34" charset="0"/>
              </a:rPr>
              <a:t>的指令则很少用到，而这些很少用到的指令让 </a:t>
            </a:r>
            <a:r>
              <a:rPr lang="en-US" altLang="zh-CN" dirty="0">
                <a:latin typeface="Gill Sans MT" panose="020B0502020104020203" pitchFamily="34" charset="0"/>
              </a:rPr>
              <a:t>CPU </a:t>
            </a:r>
            <a:r>
              <a:rPr lang="zh-CN" altLang="en-US" dirty="0">
                <a:latin typeface="Gill Sans MT" panose="020B0502020104020203" pitchFamily="34" charset="0"/>
              </a:rPr>
              <a:t>的设计变得极其复杂，大大增加了硬件设计的时间成本和面积开销。</a:t>
            </a: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647E9F35-E153-E140-AD30-06128A854A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65561" y="3074122"/>
            <a:ext cx="7265640" cy="3235198"/>
          </a:xfrm>
          <a:prstGeom prst="rect">
            <a:avLst/>
          </a:prstGeom>
        </p:spPr>
      </p:pic>
    </p:spTree>
    <p:extLst>
      <p:ext uri="{BB962C8B-B14F-4D97-AF65-F5344CB8AC3E}">
        <p14:creationId xmlns:p14="http://schemas.microsoft.com/office/powerpoint/2010/main" val="2989439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9D12D-ACAA-B049-B730-723C3E174093}"/>
              </a:ext>
            </a:extLst>
          </p:cNvPr>
          <p:cNvSpPr>
            <a:spLocks noGrp="1"/>
          </p:cNvSpPr>
          <p:nvPr>
            <p:ph type="title"/>
          </p:nvPr>
        </p:nvSpPr>
        <p:spPr/>
        <p:txBody>
          <a:bodyPr/>
          <a:lstStyle/>
          <a:p>
            <a:r>
              <a:rPr lang="en-US" altLang="zh-CN" dirty="0"/>
              <a:t>CISC </a:t>
            </a:r>
            <a:r>
              <a:rPr lang="zh-CN" altLang="en-US" dirty="0"/>
              <a:t>架构与 </a:t>
            </a:r>
            <a:r>
              <a:rPr lang="en-US" altLang="zh-CN" dirty="0"/>
              <a:t>RISC </a:t>
            </a:r>
            <a:r>
              <a:rPr lang="zh-CN" altLang="en-US" dirty="0"/>
              <a:t>架构</a:t>
            </a:r>
            <a:endParaRPr kumimoji="1" lang="zh-CN" altLang="en-US" dirty="0"/>
          </a:p>
        </p:txBody>
      </p:sp>
      <p:sp>
        <p:nvSpPr>
          <p:cNvPr id="3" name="内容占位符 2">
            <a:extLst>
              <a:ext uri="{FF2B5EF4-FFF2-40B4-BE49-F238E27FC236}">
                <a16:creationId xmlns:a16="http://schemas.microsoft.com/office/drawing/2014/main" id="{439B87A0-AD90-CA48-872B-2140EAA2102F}"/>
              </a:ext>
            </a:extLst>
          </p:cNvPr>
          <p:cNvSpPr>
            <a:spLocks noGrp="1"/>
          </p:cNvSpPr>
          <p:nvPr>
            <p:ph sz="half" idx="1"/>
          </p:nvPr>
        </p:nvSpPr>
        <p:spPr/>
        <p:txBody>
          <a:bodyPr/>
          <a:lstStyle/>
          <a:p>
            <a:r>
              <a:rPr lang="en-US" altLang="zh-CN" b="1" dirty="0">
                <a:latin typeface="Gill Sans MT" panose="020B0502020104020203" pitchFamily="34" charset="0"/>
              </a:rPr>
              <a:t>RISC </a:t>
            </a:r>
            <a:r>
              <a:rPr lang="zh-CN" altLang="en-US" b="1" dirty="0">
                <a:latin typeface="Gill Sans MT" panose="020B0502020104020203" pitchFamily="34" charset="0"/>
              </a:rPr>
              <a:t>架构：</a:t>
            </a:r>
            <a:r>
              <a:rPr lang="zh-CN" altLang="en-US" dirty="0">
                <a:latin typeface="Gill Sans MT" panose="020B0502020104020203" pitchFamily="34" charset="0"/>
              </a:rPr>
              <a:t>只包含处理器常用的指令，对于不常用的操作，通过执行多条常用指令的方式来达到同样的效果。因而在 </a:t>
            </a:r>
            <a:r>
              <a:rPr lang="en-US" altLang="zh-CN" dirty="0">
                <a:latin typeface="Gill Sans MT" panose="020B0502020104020203" pitchFamily="34" charset="0"/>
              </a:rPr>
              <a:t>RISC </a:t>
            </a:r>
            <a:r>
              <a:rPr lang="zh-CN" altLang="en-US" dirty="0">
                <a:latin typeface="Gill Sans MT" panose="020B0502020104020203" pitchFamily="34" charset="0"/>
              </a:rPr>
              <a:t>架构诞生后，移动端设备设计的 </a:t>
            </a:r>
            <a:r>
              <a:rPr lang="en-US" altLang="zh-CN" dirty="0">
                <a:latin typeface="Gill Sans MT" panose="020B0502020104020203" pitchFamily="34" charset="0"/>
              </a:rPr>
              <a:t>CPU</a:t>
            </a:r>
            <a:r>
              <a:rPr lang="zh-CN" altLang="en-US" dirty="0">
                <a:latin typeface="Gill Sans MT" panose="020B0502020104020203" pitchFamily="34" charset="0"/>
              </a:rPr>
              <a:t> 都倾向于选择使用 </a:t>
            </a:r>
            <a:r>
              <a:rPr lang="en-US" altLang="zh-CN" dirty="0">
                <a:latin typeface="Gill Sans MT" panose="020B0502020104020203" pitchFamily="34" charset="0"/>
              </a:rPr>
              <a:t>RISC </a:t>
            </a:r>
            <a:r>
              <a:rPr lang="zh-CN" altLang="en-US" dirty="0">
                <a:latin typeface="Gill Sans MT" panose="020B0502020104020203" pitchFamily="34" charset="0"/>
              </a:rPr>
              <a:t>架构。</a:t>
            </a:r>
          </a:p>
        </p:txBody>
      </p:sp>
      <p:pic>
        <p:nvPicPr>
          <p:cNvPr id="8" name="图片 7">
            <a:extLst>
              <a:ext uri="{FF2B5EF4-FFF2-40B4-BE49-F238E27FC236}">
                <a16:creationId xmlns:a16="http://schemas.microsoft.com/office/drawing/2014/main" id="{59252BEE-F013-914C-8B76-068CD769465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65561" y="2943232"/>
            <a:ext cx="7265640" cy="3235198"/>
          </a:xfrm>
          <a:prstGeom prst="rect">
            <a:avLst/>
          </a:prstGeom>
        </p:spPr>
      </p:pic>
    </p:spTree>
    <p:extLst>
      <p:ext uri="{BB962C8B-B14F-4D97-AF65-F5344CB8AC3E}">
        <p14:creationId xmlns:p14="http://schemas.microsoft.com/office/powerpoint/2010/main" val="2562108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8E207-675A-0F47-9682-F17541F62C4E}"/>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CISC</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vs</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RISC</a:t>
            </a:r>
            <a:endParaRPr kumimoji="1" lang="zh-CN" altLang="en-US" dirty="0">
              <a:latin typeface="Futura Medium" panose="020B0602020204020303" pitchFamily="34" charset="-79"/>
              <a:cs typeface="Futura Medium" panose="020B0602020204020303" pitchFamily="34" charset="-79"/>
            </a:endParaRPr>
          </a:p>
        </p:txBody>
      </p:sp>
      <p:graphicFrame>
        <p:nvGraphicFramePr>
          <p:cNvPr id="6" name="表格 5">
            <a:extLst>
              <a:ext uri="{FF2B5EF4-FFF2-40B4-BE49-F238E27FC236}">
                <a16:creationId xmlns:a16="http://schemas.microsoft.com/office/drawing/2014/main" id="{F644A86C-0FC9-8449-9DC3-E2AE2C797B74}"/>
              </a:ext>
            </a:extLst>
          </p:cNvPr>
          <p:cNvGraphicFramePr>
            <a:graphicFrameLocks noGrp="1"/>
          </p:cNvGraphicFramePr>
          <p:nvPr>
            <p:extLst>
              <p:ext uri="{D42A27DB-BD31-4B8C-83A1-F6EECF244321}">
                <p14:modId xmlns:p14="http://schemas.microsoft.com/office/powerpoint/2010/main" val="2110210025"/>
              </p:ext>
            </p:extLst>
          </p:nvPr>
        </p:nvGraphicFramePr>
        <p:xfrm>
          <a:off x="696713" y="1412776"/>
          <a:ext cx="10803336" cy="4836466"/>
        </p:xfrm>
        <a:graphic>
          <a:graphicData uri="http://schemas.openxmlformats.org/drawingml/2006/table">
            <a:tbl>
              <a:tblPr/>
              <a:tblGrid>
                <a:gridCol w="1658322">
                  <a:extLst>
                    <a:ext uri="{9D8B030D-6E8A-4147-A177-3AD203B41FA5}">
                      <a16:colId xmlns:a16="http://schemas.microsoft.com/office/drawing/2014/main" val="1189140174"/>
                    </a:ext>
                  </a:extLst>
                </a:gridCol>
                <a:gridCol w="4572507">
                  <a:extLst>
                    <a:ext uri="{9D8B030D-6E8A-4147-A177-3AD203B41FA5}">
                      <a16:colId xmlns:a16="http://schemas.microsoft.com/office/drawing/2014/main" val="1026118873"/>
                    </a:ext>
                  </a:extLst>
                </a:gridCol>
                <a:gridCol w="4572507">
                  <a:extLst>
                    <a:ext uri="{9D8B030D-6E8A-4147-A177-3AD203B41FA5}">
                      <a16:colId xmlns:a16="http://schemas.microsoft.com/office/drawing/2014/main" val="1534638603"/>
                    </a:ext>
                  </a:extLst>
                </a:gridCol>
              </a:tblGrid>
              <a:tr h="504056">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1800" b="1"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800" b="1" dirty="0">
                          <a:solidFill>
                            <a:srgbClr val="677489"/>
                          </a:solidFill>
                          <a:effectLst/>
                          <a:latin typeface="Gill Sans MT" panose="020B0502020104020203" pitchFamily="34" charset="0"/>
                          <a:ea typeface="Microsoft YaHei" panose="020B0503020204020204" pitchFamily="34" charset="-122"/>
                        </a:rPr>
                        <a:t>CISC</a:t>
                      </a:r>
                      <a:endParaRPr lang="zh-CN" altLang="en-US" sz="1800" b="1"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800" b="1" dirty="0">
                          <a:solidFill>
                            <a:srgbClr val="677489"/>
                          </a:solidFill>
                          <a:effectLst/>
                          <a:latin typeface="Gill Sans MT" panose="020B0502020104020203" pitchFamily="34" charset="0"/>
                          <a:ea typeface="Microsoft YaHei" panose="020B0503020204020204" pitchFamily="34" charset="-122"/>
                        </a:rPr>
                        <a:t>RISC</a:t>
                      </a:r>
                      <a:endParaRPr lang="zh-CN" altLang="en-US" sz="1800" b="1"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指令系统</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复杂，庞大</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简单，精简</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指令数据</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&gt;200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&lt;100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指令长度</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不固定</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定长</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可访存指令</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不加限制</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只有</a:t>
                      </a:r>
                      <a:r>
                        <a:rPr lang="en-US" altLang="zh-CN" sz="1400" b="0" dirty="0">
                          <a:solidFill>
                            <a:srgbClr val="374154"/>
                          </a:solidFill>
                          <a:effectLst/>
                          <a:latin typeface="Gill Sans MT" panose="020B0502020104020203" pitchFamily="34" charset="0"/>
                          <a:ea typeface="Microsoft YaHei" panose="020B0503020204020204" pitchFamily="34" charset="-122"/>
                        </a:rPr>
                        <a:t>Load/Store</a:t>
                      </a:r>
                      <a:r>
                        <a:rPr lang="zh-CN" altLang="en-US" sz="1400" b="0" dirty="0">
                          <a:solidFill>
                            <a:srgbClr val="374154"/>
                          </a:solidFill>
                          <a:effectLst/>
                          <a:latin typeface="Gill Sans MT" panose="020B0502020104020203" pitchFamily="34" charset="0"/>
                          <a:ea typeface="Microsoft YaHei" panose="020B0503020204020204" pitchFamily="34" charset="-122"/>
                        </a:rPr>
                        <a:t>指令</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指令执行时间</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相差较大</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大部分在一个周期内完成</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790198176"/>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指令使用频率</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相差较大</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都比较常用</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935711668"/>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通用寄存器数</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较少</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多</a:t>
                      </a:r>
                      <a:endParaRPr lang="en-US" altLang="zh-CN"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86395777"/>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目标代码</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难以用优化编译生成高效的目标代码程序</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采用优化的编译程序，生成代码较为高效</a:t>
                      </a:r>
                      <a:endParaRPr lang="en-US" altLang="zh-CN"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201933139"/>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控制方式</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微程序控制</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组合逻辑控制</a:t>
                      </a:r>
                      <a:endParaRPr lang="en-US" altLang="zh-CN"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648981640"/>
                  </a:ext>
                </a:extLst>
              </a:tr>
              <a:tr h="433241">
                <a:tc>
                  <a:txBody>
                    <a:bodyPr/>
                    <a:lstStyle/>
                    <a:p>
                      <a:pPr algn="l"/>
                      <a:r>
                        <a:rPr lang="zh-CN" altLang="en-US" sz="1400" b="1" dirty="0">
                          <a:solidFill>
                            <a:srgbClr val="374154"/>
                          </a:solidFill>
                          <a:effectLst/>
                          <a:latin typeface="Gill Sans MT" panose="020B0502020104020203" pitchFamily="34" charset="0"/>
                          <a:ea typeface="Microsoft YaHei" panose="020B0503020204020204" pitchFamily="34" charset="-122"/>
                        </a:rPr>
                        <a:t>指令流水</a:t>
                      </a:r>
                      <a:endParaRPr lang="en-US" altLang="zh-CN" sz="1400" b="1"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可以通过一定方式实现</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zh-CN" altLang="en-US" sz="1400" b="0" dirty="0">
                          <a:solidFill>
                            <a:srgbClr val="374154"/>
                          </a:solidFill>
                          <a:effectLst/>
                          <a:latin typeface="Gill Sans MT" panose="020B0502020104020203" pitchFamily="34" charset="0"/>
                          <a:ea typeface="Microsoft YaHei" panose="020B0503020204020204" pitchFamily="34" charset="-122"/>
                        </a:rPr>
                        <a:t>必须实现</a:t>
                      </a:r>
                      <a:endParaRPr lang="en-US" altLang="zh-CN"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2803492452"/>
                  </a:ext>
                </a:extLst>
              </a:tr>
            </a:tbl>
          </a:graphicData>
        </a:graphic>
      </p:graphicFrame>
    </p:spTree>
    <p:extLst>
      <p:ext uri="{BB962C8B-B14F-4D97-AF65-F5344CB8AC3E}">
        <p14:creationId xmlns:p14="http://schemas.microsoft.com/office/powerpoint/2010/main" val="47523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81341E4-5387-3D4F-AF2C-8CD5805437A5}"/>
              </a:ext>
            </a:extLst>
          </p:cNvPr>
          <p:cNvSpPr>
            <a:spLocks noGrp="1"/>
          </p:cNvSpPr>
          <p:nvPr>
            <p:ph type="title"/>
          </p:nvPr>
        </p:nvSpPr>
        <p:spPr/>
        <p:txBody>
          <a:bodyPr/>
          <a:lstStyle/>
          <a:p>
            <a:r>
              <a:rPr lang="en-US" altLang="zh-CN" dirty="0"/>
              <a:t>ISA</a:t>
            </a:r>
            <a:r>
              <a:rPr lang="zh-CN" altLang="en-US" dirty="0"/>
              <a:t> 种类</a:t>
            </a:r>
          </a:p>
        </p:txBody>
      </p:sp>
      <p:sp>
        <p:nvSpPr>
          <p:cNvPr id="9" name="内容占位符 8">
            <a:extLst>
              <a:ext uri="{FF2B5EF4-FFF2-40B4-BE49-F238E27FC236}">
                <a16:creationId xmlns:a16="http://schemas.microsoft.com/office/drawing/2014/main" id="{EDFB515F-A626-9740-AAA4-2C87FE13FB64}"/>
              </a:ext>
            </a:extLst>
          </p:cNvPr>
          <p:cNvSpPr>
            <a:spLocks noGrp="1"/>
          </p:cNvSpPr>
          <p:nvPr>
            <p:ph sz="half" idx="1"/>
          </p:nvPr>
        </p:nvSpPr>
        <p:spPr>
          <a:xfrm>
            <a:off x="623635" y="1412776"/>
            <a:ext cx="10963473" cy="589190"/>
          </a:xfrm>
        </p:spPr>
        <p:txBody>
          <a:bodyPr/>
          <a:lstStyle/>
          <a:p>
            <a:r>
              <a:rPr lang="en-US" altLang="zh-CN" dirty="0"/>
              <a:t>CPU </a:t>
            </a:r>
            <a:r>
              <a:rPr lang="zh-CN" altLang="en-US" dirty="0"/>
              <a:t>于上世纪 </a:t>
            </a:r>
            <a:r>
              <a:rPr lang="en-US" altLang="zh-CN" dirty="0"/>
              <a:t>60 </a:t>
            </a:r>
            <a:r>
              <a:rPr lang="zh-CN" altLang="en-US" dirty="0"/>
              <a:t>年代问世，已发展几十年，有几十种不同的指令集架构相继诞生或消亡。</a:t>
            </a:r>
          </a:p>
        </p:txBody>
      </p:sp>
      <p:graphicFrame>
        <p:nvGraphicFramePr>
          <p:cNvPr id="10" name="表格 9">
            <a:extLst>
              <a:ext uri="{FF2B5EF4-FFF2-40B4-BE49-F238E27FC236}">
                <a16:creationId xmlns:a16="http://schemas.microsoft.com/office/drawing/2014/main" id="{9D07D16D-6E74-3F46-938A-C263CB3C8918}"/>
              </a:ext>
            </a:extLst>
          </p:cNvPr>
          <p:cNvGraphicFramePr>
            <a:graphicFrameLocks noGrp="1"/>
          </p:cNvGraphicFramePr>
          <p:nvPr>
            <p:extLst>
              <p:ext uri="{D42A27DB-BD31-4B8C-83A1-F6EECF244321}">
                <p14:modId xmlns:p14="http://schemas.microsoft.com/office/powerpoint/2010/main" val="1344325395"/>
              </p:ext>
            </p:extLst>
          </p:nvPr>
        </p:nvGraphicFramePr>
        <p:xfrm>
          <a:off x="623635" y="2145981"/>
          <a:ext cx="10803336" cy="3947315"/>
        </p:xfrm>
        <a:graphic>
          <a:graphicData uri="http://schemas.openxmlformats.org/drawingml/2006/table">
            <a:tbl>
              <a:tblPr/>
              <a:tblGrid>
                <a:gridCol w="1442298">
                  <a:extLst>
                    <a:ext uri="{9D8B030D-6E8A-4147-A177-3AD203B41FA5}">
                      <a16:colId xmlns:a16="http://schemas.microsoft.com/office/drawing/2014/main" val="1189140174"/>
                    </a:ext>
                  </a:extLst>
                </a:gridCol>
                <a:gridCol w="7848872">
                  <a:extLst>
                    <a:ext uri="{9D8B030D-6E8A-4147-A177-3AD203B41FA5}">
                      <a16:colId xmlns:a16="http://schemas.microsoft.com/office/drawing/2014/main" val="1026118873"/>
                    </a:ext>
                  </a:extLst>
                </a:gridCol>
                <a:gridCol w="1512166">
                  <a:extLst>
                    <a:ext uri="{9D8B030D-6E8A-4147-A177-3AD203B41FA5}">
                      <a16:colId xmlns:a16="http://schemas.microsoft.com/office/drawing/2014/main" val="1534638603"/>
                    </a:ext>
                  </a:extLst>
                </a:gridCol>
              </a:tblGrid>
              <a:tr h="526067">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r>
                        <a:rPr lang="zh-CN" altLang="en-US" sz="1600" b="0" dirty="0">
                          <a:solidFill>
                            <a:srgbClr val="677489"/>
                          </a:solidFill>
                          <a:effectLst/>
                          <a:latin typeface="Gill Sans MT" panose="020B0502020104020203" pitchFamily="34" charset="0"/>
                          <a:ea typeface="Microsoft YaHei" panose="020B0503020204020204" pitchFamily="34" charset="-122"/>
                        </a:rPr>
                        <a:t>指令集架构</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zh-CN" altLang="en-US" sz="1600" b="0" dirty="0">
                          <a:solidFill>
                            <a:srgbClr val="677489"/>
                          </a:solidFill>
                          <a:effectLst/>
                          <a:latin typeface="Gill Sans MT" panose="020B0502020104020203" pitchFamily="34" charset="0"/>
                          <a:ea typeface="Microsoft YaHei" panose="020B0503020204020204" pitchFamily="34" charset="-122"/>
                        </a:rPr>
                        <a:t>指令集架构</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zh-CN" altLang="en-US" sz="1600" b="0" dirty="0">
                          <a:solidFill>
                            <a:srgbClr val="677489"/>
                          </a:solidFill>
                          <a:effectLst/>
                          <a:latin typeface="Gill Sans MT" panose="020B0502020104020203" pitchFamily="34" charset="0"/>
                          <a:ea typeface="Microsoft YaHei" panose="020B0503020204020204" pitchFamily="34" charset="-122"/>
                        </a:rPr>
                        <a:t>公司</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X86</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CISC </a:t>
                      </a:r>
                      <a:r>
                        <a:rPr lang="zh-CN" altLang="en-US" sz="1400" b="0" dirty="0">
                          <a:solidFill>
                            <a:srgbClr val="374154"/>
                          </a:solidFill>
                          <a:effectLst/>
                          <a:latin typeface="Gill Sans MT" panose="020B0502020104020203" pitchFamily="34" charset="0"/>
                          <a:ea typeface="Microsoft YaHei" panose="020B0503020204020204" pitchFamily="34" charset="-122"/>
                        </a:rPr>
                        <a:t>架构个人计算机的标准处理器架构</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Intel</a:t>
                      </a:r>
                      <a:r>
                        <a:rPr lang="en-US" altLang="zh-CN" sz="1400" b="0" dirty="0">
                          <a:solidFill>
                            <a:srgbClr val="374154"/>
                          </a:solidFill>
                          <a:effectLst/>
                          <a:latin typeface="Gill Sans MT" panose="020B0502020104020203" pitchFamily="34" charset="0"/>
                          <a:ea typeface="Microsoft YaHei" panose="020B0503020204020204" pitchFamily="34" charset="-122"/>
                        </a:rPr>
                        <a:t>/AMD</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ARM</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32 </a:t>
                      </a:r>
                      <a:r>
                        <a:rPr lang="zh-CN" altLang="en-US" sz="1400" b="0" dirty="0">
                          <a:solidFill>
                            <a:srgbClr val="374154"/>
                          </a:solidFill>
                          <a:effectLst/>
                          <a:latin typeface="Gill Sans MT" panose="020B0502020104020203" pitchFamily="34" charset="0"/>
                          <a:ea typeface="Microsoft YaHei" panose="020B0503020204020204" pitchFamily="34" charset="-122"/>
                        </a:rPr>
                        <a:t>位和 </a:t>
                      </a:r>
                      <a:r>
                        <a:rPr lang="en-US" altLang="zh-CN" sz="1400" b="0" dirty="0">
                          <a:solidFill>
                            <a:srgbClr val="374154"/>
                          </a:solidFill>
                          <a:effectLst/>
                          <a:latin typeface="Gill Sans MT" panose="020B0502020104020203" pitchFamily="34" charset="0"/>
                          <a:ea typeface="Microsoft YaHei" panose="020B0503020204020204" pitchFamily="34" charset="-122"/>
                        </a:rPr>
                        <a:t>64 </a:t>
                      </a:r>
                      <a:r>
                        <a:rPr lang="zh-CN" altLang="en-US" sz="1400" b="0" dirty="0">
                          <a:solidFill>
                            <a:srgbClr val="374154"/>
                          </a:solidFill>
                          <a:effectLst/>
                          <a:latin typeface="Gill Sans MT" panose="020B0502020104020203" pitchFamily="34" charset="0"/>
                          <a:ea typeface="Microsoft YaHei" panose="020B0503020204020204" pitchFamily="34" charset="-122"/>
                        </a:rPr>
                        <a:t>位 </a:t>
                      </a:r>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系列声名显赫，无处不在</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ARM</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RISC-V</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zh-CN" altLang="en-US" sz="1400" b="0" dirty="0">
                          <a:solidFill>
                            <a:srgbClr val="374154"/>
                          </a:solidFill>
                          <a:effectLst/>
                          <a:latin typeface="Gill Sans MT" panose="020B0502020104020203" pitchFamily="34" charset="0"/>
                          <a:ea typeface="Microsoft YaHei" panose="020B0503020204020204" pitchFamily="34" charset="-122"/>
                        </a:rPr>
                        <a:t>完全开放的指令集，源自名校，兴于开源</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RISC-V</a:t>
                      </a:r>
                      <a:r>
                        <a:rPr lang="zh-CN" altLang="en-US" sz="1400" b="0" dirty="0">
                          <a:solidFill>
                            <a:srgbClr val="374154"/>
                          </a:solidFill>
                          <a:effectLst/>
                          <a:latin typeface="Gill Sans MT" panose="020B0502020104020203" pitchFamily="34" charset="0"/>
                          <a:ea typeface="Microsoft YaHei" panose="020B0503020204020204" pitchFamily="34" charset="-122"/>
                        </a:rPr>
                        <a:t> 基金会</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SPARC</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zh-CN" altLang="en-US" sz="1400" b="0" dirty="0">
                          <a:solidFill>
                            <a:srgbClr val="374154"/>
                          </a:solidFill>
                          <a:effectLst/>
                          <a:latin typeface="Gill Sans MT" panose="020B0502020104020203" pitchFamily="34" charset="0"/>
                          <a:ea typeface="Microsoft YaHei" panose="020B0503020204020204" pitchFamily="34" charset="-122"/>
                        </a:rPr>
                        <a:t>高性能 </a:t>
                      </a:r>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架构的代表针对服务器领域设计</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Sun</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Power</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架构高性能领域优势明显应用于高端服务器</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IBM</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790198176"/>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ARC</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32 </a:t>
                      </a:r>
                      <a:r>
                        <a:rPr lang="zh-CN" altLang="en-US" sz="1400" b="0" dirty="0">
                          <a:solidFill>
                            <a:srgbClr val="374154"/>
                          </a:solidFill>
                          <a:effectLst/>
                          <a:latin typeface="Gill Sans MT" panose="020B0502020104020203" pitchFamily="34" charset="0"/>
                          <a:ea typeface="Microsoft YaHei" panose="020B0503020204020204" pitchFamily="34" charset="-122"/>
                        </a:rPr>
                        <a:t>位 </a:t>
                      </a:r>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架构以极高的能效比见长</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Synopsys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935711668"/>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MIPS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zh-CN" altLang="en-US" sz="1400" b="0" dirty="0">
                          <a:solidFill>
                            <a:srgbClr val="374154"/>
                          </a:solidFill>
                          <a:effectLst/>
                          <a:latin typeface="Gill Sans MT" panose="020B0502020104020203" pitchFamily="34" charset="0"/>
                          <a:ea typeface="Microsoft YaHei" panose="020B0503020204020204" pitchFamily="34" charset="-122"/>
                        </a:rPr>
                        <a:t>简洁优化 </a:t>
                      </a:r>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架构，广泛用于嵌入式设备及消费领域仅次于 </a:t>
                      </a:r>
                      <a:r>
                        <a:rPr lang="en-US" sz="1400" b="0" dirty="0">
                          <a:solidFill>
                            <a:srgbClr val="374154"/>
                          </a:solidFill>
                          <a:effectLst/>
                          <a:latin typeface="Gill Sans MT" panose="020B0502020104020203" pitchFamily="34" charset="0"/>
                          <a:ea typeface="Microsoft YaHei" panose="020B0503020204020204" pitchFamily="34" charset="-122"/>
                        </a:rPr>
                        <a:t>ARM</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86395777"/>
                  </a:ext>
                </a:extLst>
              </a:tr>
              <a:tr h="427656">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Alpha</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sz="1400" b="0" dirty="0">
                          <a:solidFill>
                            <a:srgbClr val="374154"/>
                          </a:solidFill>
                          <a:effectLst/>
                          <a:latin typeface="Gill Sans MT" panose="020B0502020104020203" pitchFamily="34" charset="0"/>
                          <a:ea typeface="Microsoft YaHei" panose="020B0503020204020204" pitchFamily="34" charset="-122"/>
                        </a:rPr>
                        <a:t>64 </a:t>
                      </a:r>
                      <a:r>
                        <a:rPr lang="zh-CN" altLang="en-US" sz="1400" b="0" dirty="0">
                          <a:solidFill>
                            <a:srgbClr val="374154"/>
                          </a:solidFill>
                          <a:effectLst/>
                          <a:latin typeface="Gill Sans MT" panose="020B0502020104020203" pitchFamily="34" charset="0"/>
                          <a:ea typeface="Microsoft YaHei" panose="020B0503020204020204" pitchFamily="34" charset="-122"/>
                        </a:rPr>
                        <a:t>位 </a:t>
                      </a:r>
                      <a:r>
                        <a:rPr lang="en-US" sz="1400" b="0" dirty="0">
                          <a:solidFill>
                            <a:srgbClr val="374154"/>
                          </a:solidFill>
                          <a:effectLst/>
                          <a:latin typeface="Gill Sans MT" panose="020B0502020104020203" pitchFamily="34" charset="0"/>
                          <a:ea typeface="Microsoft YaHei" panose="020B0503020204020204" pitchFamily="34" charset="-122"/>
                        </a:rPr>
                        <a:t>RISC </a:t>
                      </a:r>
                      <a:r>
                        <a:rPr lang="zh-CN" altLang="en-US" sz="1400" b="0" dirty="0">
                          <a:solidFill>
                            <a:srgbClr val="374154"/>
                          </a:solidFill>
                          <a:effectLst/>
                          <a:latin typeface="Gill Sans MT" panose="020B0502020104020203" pitchFamily="34" charset="0"/>
                          <a:ea typeface="Microsoft YaHei" panose="020B0503020204020204" pitchFamily="34" charset="-122"/>
                        </a:rPr>
                        <a:t>架构处理器多应用于企业级服务器但价格高昂、部署困难，淡出市场</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201933139"/>
                  </a:ext>
                </a:extLst>
              </a:tr>
            </a:tbl>
          </a:graphicData>
        </a:graphic>
      </p:graphicFrame>
    </p:spTree>
    <p:extLst>
      <p:ext uri="{BB962C8B-B14F-4D97-AF65-F5344CB8AC3E}">
        <p14:creationId xmlns:p14="http://schemas.microsoft.com/office/powerpoint/2010/main" val="3379121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EE3C9-1A14-C749-A9DD-051037E7FF16}"/>
              </a:ext>
            </a:extLst>
          </p:cNvPr>
          <p:cNvSpPr>
            <a:spLocks noGrp="1"/>
          </p:cNvSpPr>
          <p:nvPr>
            <p:ph type="title"/>
          </p:nvPr>
        </p:nvSpPr>
        <p:spPr/>
        <p:txBody>
          <a:bodyPr/>
          <a:lstStyle/>
          <a:p>
            <a:r>
              <a:rPr kumimoji="1" lang="en-US" altLang="zh-CN" dirty="0"/>
              <a:t>CPU</a:t>
            </a:r>
            <a:r>
              <a:rPr kumimoji="1" lang="zh-CN" altLang="en-US" dirty="0"/>
              <a:t> </a:t>
            </a:r>
            <a:r>
              <a:rPr kumimoji="1" lang="en-US" altLang="zh-CN" dirty="0"/>
              <a:t>Application</a:t>
            </a:r>
            <a:br>
              <a:rPr kumimoji="1" lang="en-US" altLang="zh-CN" dirty="0"/>
            </a:br>
            <a:r>
              <a:rPr kumimoji="1" lang="zh-CN" altLang="en-US" dirty="0"/>
              <a:t>应用场景</a:t>
            </a:r>
          </a:p>
        </p:txBody>
      </p:sp>
    </p:spTree>
    <p:extLst>
      <p:ext uri="{BB962C8B-B14F-4D97-AF65-F5344CB8AC3E}">
        <p14:creationId xmlns:p14="http://schemas.microsoft.com/office/powerpoint/2010/main" val="1390272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077F0-D02F-B84E-8333-750DE1212179}"/>
              </a:ext>
            </a:extLst>
          </p:cNvPr>
          <p:cNvSpPr>
            <a:spLocks noGrp="1"/>
          </p:cNvSpPr>
          <p:nvPr>
            <p:ph type="title"/>
          </p:nvPr>
        </p:nvSpPr>
        <p:spPr/>
        <p:txBody>
          <a:bodyPr/>
          <a:lstStyle/>
          <a:p>
            <a:r>
              <a:rPr kumimoji="1" lang="zh-CN" altLang="en-US" dirty="0"/>
              <a:t>应用场景</a:t>
            </a:r>
          </a:p>
        </p:txBody>
      </p:sp>
      <p:sp>
        <p:nvSpPr>
          <p:cNvPr id="4" name="内容占位符 5">
            <a:extLst>
              <a:ext uri="{FF2B5EF4-FFF2-40B4-BE49-F238E27FC236}">
                <a16:creationId xmlns:a16="http://schemas.microsoft.com/office/drawing/2014/main" id="{1F59D929-9256-3746-800F-58B57484DB4F}"/>
              </a:ext>
            </a:extLst>
          </p:cNvPr>
          <p:cNvSpPr>
            <a:spLocks noGrp="1"/>
          </p:cNvSpPr>
          <p:nvPr>
            <p:ph sz="half" idx="1"/>
          </p:nvPr>
        </p:nvSpPr>
        <p:spPr>
          <a:xfrm>
            <a:off x="3126810" y="1406444"/>
            <a:ext cx="4915787" cy="648072"/>
          </a:xfrm>
        </p:spPr>
        <p:txBody>
          <a:bodyPr anchor="ctr"/>
          <a:lstStyle/>
          <a:p>
            <a:pPr marL="0" indent="0" algn="ctr">
              <a:spcAft>
                <a:spcPts val="1200"/>
              </a:spcAft>
              <a:buNone/>
            </a:pPr>
            <a:r>
              <a:rPr lang="en-US" altLang="zh-CN" sz="2800" dirty="0">
                <a:latin typeface="Gill Sans MT" panose="020B0502020104020203" pitchFamily="34" charset="0"/>
              </a:rPr>
              <a:t>CPU</a:t>
            </a:r>
            <a:r>
              <a:rPr lang="zh-CN" altLang="en-US" sz="2800" dirty="0">
                <a:latin typeface="Gill Sans MT" panose="020B0502020104020203" pitchFamily="34" charset="0"/>
              </a:rPr>
              <a:t> 典型应用领域及主流架构</a:t>
            </a:r>
          </a:p>
        </p:txBody>
      </p:sp>
      <p:sp>
        <p:nvSpPr>
          <p:cNvPr id="9" name="内容占位符 5">
            <a:extLst>
              <a:ext uri="{FF2B5EF4-FFF2-40B4-BE49-F238E27FC236}">
                <a16:creationId xmlns:a16="http://schemas.microsoft.com/office/drawing/2014/main" id="{7F7902C7-34DA-274F-8263-9495A464BE85}"/>
              </a:ext>
            </a:extLst>
          </p:cNvPr>
          <p:cNvSpPr txBox="1">
            <a:spLocks/>
          </p:cNvSpPr>
          <p:nvPr/>
        </p:nvSpPr>
        <p:spPr>
          <a:xfrm>
            <a:off x="693003" y="2492896"/>
            <a:ext cx="2237025" cy="648072"/>
          </a:xfrm>
          <a:prstGeom prst="rect">
            <a:avLst/>
          </a:prstGeom>
          <a:solidFill>
            <a:srgbClr val="FFC000"/>
          </a:solid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spcAft>
                <a:spcPts val="1200"/>
              </a:spcAft>
              <a:buFontTx/>
              <a:buNone/>
            </a:pPr>
            <a:r>
              <a:rPr lang="zh-CN" altLang="en-US" sz="2200" b="1" dirty="0">
                <a:solidFill>
                  <a:schemeClr val="bg1"/>
                </a:solidFill>
                <a:latin typeface="Gill Sans MT" panose="020B0502020104020203" pitchFamily="34" charset="0"/>
              </a:rPr>
              <a:t>服务器领域</a:t>
            </a:r>
          </a:p>
        </p:txBody>
      </p:sp>
      <p:sp>
        <p:nvSpPr>
          <p:cNvPr id="12" name="内容占位符 5">
            <a:extLst>
              <a:ext uri="{FF2B5EF4-FFF2-40B4-BE49-F238E27FC236}">
                <a16:creationId xmlns:a16="http://schemas.microsoft.com/office/drawing/2014/main" id="{D80757B0-7EFB-F241-85BF-8ACAEC6C6468}"/>
              </a:ext>
            </a:extLst>
          </p:cNvPr>
          <p:cNvSpPr txBox="1">
            <a:spLocks/>
          </p:cNvSpPr>
          <p:nvPr/>
        </p:nvSpPr>
        <p:spPr>
          <a:xfrm>
            <a:off x="693003" y="3429000"/>
            <a:ext cx="2237025" cy="172840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20000"/>
              </a:lnSpc>
              <a:spcAft>
                <a:spcPts val="1200"/>
              </a:spcAft>
              <a:buNone/>
            </a:pPr>
            <a:r>
              <a:rPr lang="zh-CN" altLang="en-US" dirty="0">
                <a:latin typeface="Gill Sans MT" panose="020B0502020104020203" pitchFamily="34" charset="0"/>
              </a:rPr>
              <a:t>主流架构：</a:t>
            </a:r>
            <a:endParaRPr lang="en-US" altLang="zh-CN" dirty="0">
              <a:latin typeface="Gill Sans MT" panose="020B0502020104020203" pitchFamily="34" charset="0"/>
            </a:endParaRPr>
          </a:p>
          <a:p>
            <a:pPr>
              <a:lnSpc>
                <a:spcPct val="120000"/>
              </a:lnSpc>
              <a:spcAft>
                <a:spcPts val="1200"/>
              </a:spcAft>
            </a:pPr>
            <a:r>
              <a:rPr lang="en-US" altLang="zh-CN" dirty="0">
                <a:latin typeface="Gill Sans MT" panose="020B0502020104020203" pitchFamily="34" charset="0"/>
              </a:rPr>
              <a:t>Intel</a:t>
            </a:r>
            <a:r>
              <a:rPr lang="zh-CN" altLang="en-US" dirty="0">
                <a:latin typeface="Gill Sans MT" panose="020B0502020104020203" pitchFamily="34" charset="0"/>
              </a:rPr>
              <a:t> </a:t>
            </a:r>
            <a:r>
              <a:rPr lang="en-US" altLang="zh-CN" dirty="0">
                <a:latin typeface="Gill Sans MT" panose="020B0502020104020203" pitchFamily="34" charset="0"/>
              </a:rPr>
              <a:t>X86</a:t>
            </a:r>
            <a:r>
              <a:rPr lang="zh-CN" altLang="en-US" dirty="0">
                <a:latin typeface="Gill Sans MT" panose="020B0502020104020203" pitchFamily="34" charset="0"/>
              </a:rPr>
              <a:t> 架构高性能</a:t>
            </a:r>
            <a:r>
              <a:rPr lang="en-US" altLang="zh-CN" dirty="0">
                <a:latin typeface="Gill Sans MT" panose="020B0502020104020203" pitchFamily="34" charset="0"/>
              </a:rPr>
              <a:t>CPU</a:t>
            </a:r>
            <a:r>
              <a:rPr lang="zh-CN" altLang="en-US" dirty="0">
                <a:latin typeface="Gill Sans MT" panose="020B0502020104020203" pitchFamily="34" charset="0"/>
              </a:rPr>
              <a:t>占据垄断地位</a:t>
            </a:r>
            <a:endParaRPr lang="en-US" altLang="zh-CN" dirty="0">
              <a:latin typeface="Gill Sans MT" panose="020B0502020104020203" pitchFamily="34" charset="0"/>
            </a:endParaRPr>
          </a:p>
        </p:txBody>
      </p:sp>
      <p:sp>
        <p:nvSpPr>
          <p:cNvPr id="13" name="内容占位符 5">
            <a:extLst>
              <a:ext uri="{FF2B5EF4-FFF2-40B4-BE49-F238E27FC236}">
                <a16:creationId xmlns:a16="http://schemas.microsoft.com/office/drawing/2014/main" id="{EDF48986-804F-4643-9842-6C7AABA1567D}"/>
              </a:ext>
            </a:extLst>
          </p:cNvPr>
          <p:cNvSpPr txBox="1">
            <a:spLocks/>
          </p:cNvSpPr>
          <p:nvPr/>
        </p:nvSpPr>
        <p:spPr>
          <a:xfrm>
            <a:off x="4149388" y="2492896"/>
            <a:ext cx="2237025" cy="648072"/>
          </a:xfrm>
          <a:prstGeom prst="rect">
            <a:avLst/>
          </a:prstGeom>
          <a:solidFill>
            <a:srgbClr val="C00000"/>
          </a:solid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spcAft>
                <a:spcPts val="1200"/>
              </a:spcAft>
              <a:buFontTx/>
              <a:buNone/>
            </a:pPr>
            <a:r>
              <a:rPr lang="en-US" altLang="zh-CN" sz="2200" b="1" dirty="0">
                <a:solidFill>
                  <a:schemeClr val="bg1"/>
                </a:solidFill>
                <a:latin typeface="Gill Sans MT" panose="020B0502020104020203" pitchFamily="34" charset="0"/>
              </a:rPr>
              <a:t>PC</a:t>
            </a:r>
            <a:r>
              <a:rPr lang="zh-CN" altLang="en-US" sz="2200" b="1" dirty="0">
                <a:solidFill>
                  <a:schemeClr val="bg1"/>
                </a:solidFill>
                <a:latin typeface="Gill Sans MT" panose="020B0502020104020203" pitchFamily="34" charset="0"/>
              </a:rPr>
              <a:t>领域</a:t>
            </a:r>
          </a:p>
        </p:txBody>
      </p:sp>
      <p:sp>
        <p:nvSpPr>
          <p:cNvPr id="14" name="内容占位符 5">
            <a:extLst>
              <a:ext uri="{FF2B5EF4-FFF2-40B4-BE49-F238E27FC236}">
                <a16:creationId xmlns:a16="http://schemas.microsoft.com/office/drawing/2014/main" id="{EAC79A82-36E8-724C-B336-E17D75D74FDA}"/>
              </a:ext>
            </a:extLst>
          </p:cNvPr>
          <p:cNvSpPr txBox="1">
            <a:spLocks/>
          </p:cNvSpPr>
          <p:nvPr/>
        </p:nvSpPr>
        <p:spPr>
          <a:xfrm>
            <a:off x="4149388" y="3429000"/>
            <a:ext cx="2237025" cy="172840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20000"/>
              </a:lnSpc>
              <a:spcAft>
                <a:spcPts val="1200"/>
              </a:spcAft>
              <a:buNone/>
            </a:pPr>
            <a:r>
              <a:rPr lang="zh-CN" altLang="en-US" dirty="0">
                <a:latin typeface="Gill Sans MT" panose="020B0502020104020203" pitchFamily="34" charset="0"/>
              </a:rPr>
              <a:t>主流架构：</a:t>
            </a:r>
            <a:endParaRPr lang="en-US" altLang="zh-CN" dirty="0">
              <a:latin typeface="Gill Sans MT" panose="020B0502020104020203" pitchFamily="34" charset="0"/>
            </a:endParaRPr>
          </a:p>
          <a:p>
            <a:pPr>
              <a:lnSpc>
                <a:spcPct val="120000"/>
              </a:lnSpc>
              <a:spcAft>
                <a:spcPts val="1200"/>
              </a:spcAft>
            </a:pPr>
            <a:r>
              <a:rPr lang="en-US" altLang="zh-CN" dirty="0">
                <a:latin typeface="Gill Sans MT" panose="020B0502020104020203" pitchFamily="34" charset="0"/>
              </a:rPr>
              <a:t>Intel</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AMD</a:t>
            </a:r>
            <a:r>
              <a:rPr lang="zh-CN" altLang="en-US" dirty="0">
                <a:latin typeface="Gill Sans MT" panose="020B0502020104020203" pitchFamily="34" charset="0"/>
              </a:rPr>
              <a:t> </a:t>
            </a:r>
            <a:r>
              <a:rPr lang="en-US" altLang="zh-CN" dirty="0">
                <a:latin typeface="Gill Sans MT" panose="020B0502020104020203" pitchFamily="34" charset="0"/>
              </a:rPr>
              <a:t>x86</a:t>
            </a:r>
            <a:r>
              <a:rPr lang="zh-CN" altLang="en-US" dirty="0">
                <a:latin typeface="Gill Sans MT" panose="020B0502020104020203" pitchFamily="34" charset="0"/>
              </a:rPr>
              <a:t>高性能</a:t>
            </a:r>
            <a:r>
              <a:rPr lang="en-US" altLang="zh-CN" dirty="0">
                <a:latin typeface="Gill Sans MT" panose="020B0502020104020203" pitchFamily="34" charset="0"/>
              </a:rPr>
              <a:t>CPU</a:t>
            </a:r>
            <a:r>
              <a:rPr lang="zh-CN" altLang="en-US" dirty="0">
                <a:latin typeface="Gill Sans MT" panose="020B0502020104020203" pitchFamily="34" charset="0"/>
              </a:rPr>
              <a:t>占据垄断地位</a:t>
            </a:r>
            <a:endParaRPr lang="en-US" altLang="zh-CN" dirty="0">
              <a:latin typeface="Gill Sans MT" panose="020B0502020104020203" pitchFamily="34" charset="0"/>
            </a:endParaRPr>
          </a:p>
        </p:txBody>
      </p:sp>
      <p:sp>
        <p:nvSpPr>
          <p:cNvPr id="15" name="内容占位符 5">
            <a:extLst>
              <a:ext uri="{FF2B5EF4-FFF2-40B4-BE49-F238E27FC236}">
                <a16:creationId xmlns:a16="http://schemas.microsoft.com/office/drawing/2014/main" id="{8846F2C4-803C-734C-9B67-4A6B05B979D7}"/>
              </a:ext>
            </a:extLst>
          </p:cNvPr>
          <p:cNvSpPr txBox="1">
            <a:spLocks/>
          </p:cNvSpPr>
          <p:nvPr/>
        </p:nvSpPr>
        <p:spPr>
          <a:xfrm>
            <a:off x="7682557" y="2487893"/>
            <a:ext cx="2237025" cy="648072"/>
          </a:xfrm>
          <a:prstGeom prst="rect">
            <a:avLst/>
          </a:prstGeom>
          <a:solidFill>
            <a:srgbClr val="92D050"/>
          </a:solid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spcAft>
                <a:spcPts val="1200"/>
              </a:spcAft>
              <a:buFontTx/>
              <a:buNone/>
            </a:pPr>
            <a:r>
              <a:rPr lang="zh-CN" altLang="en-US" sz="2200" b="1" dirty="0">
                <a:solidFill>
                  <a:schemeClr val="bg1"/>
                </a:solidFill>
                <a:latin typeface="Gill Sans MT" panose="020B0502020104020203" pitchFamily="34" charset="0"/>
              </a:rPr>
              <a:t>嵌入式领域</a:t>
            </a:r>
          </a:p>
        </p:txBody>
      </p:sp>
      <p:sp>
        <p:nvSpPr>
          <p:cNvPr id="16" name="内容占位符 5">
            <a:extLst>
              <a:ext uri="{FF2B5EF4-FFF2-40B4-BE49-F238E27FC236}">
                <a16:creationId xmlns:a16="http://schemas.microsoft.com/office/drawing/2014/main" id="{79DF502F-E7D2-FE4A-8D2E-D7480B5E4F44}"/>
              </a:ext>
            </a:extLst>
          </p:cNvPr>
          <p:cNvSpPr txBox="1">
            <a:spLocks/>
          </p:cNvSpPr>
          <p:nvPr/>
        </p:nvSpPr>
        <p:spPr>
          <a:xfrm>
            <a:off x="7178501" y="3429000"/>
            <a:ext cx="4824536" cy="172840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20000"/>
              </a:lnSpc>
              <a:spcAft>
                <a:spcPts val="1200"/>
              </a:spcAft>
            </a:pPr>
            <a:r>
              <a:rPr lang="zh-CN" altLang="en-US" dirty="0">
                <a:latin typeface="Gill Sans MT" panose="020B0502020104020203" pitchFamily="34" charset="0"/>
              </a:rPr>
              <a:t>移动设备：</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Cortex-A</a:t>
            </a:r>
            <a:r>
              <a:rPr lang="zh-CN" altLang="en-US" dirty="0">
                <a:latin typeface="Gill Sans MT" panose="020B0502020104020203" pitchFamily="34" charset="0"/>
              </a:rPr>
              <a:t>架构</a:t>
            </a:r>
            <a:endParaRPr lang="en-US" altLang="zh-CN" dirty="0">
              <a:latin typeface="Gill Sans MT" panose="020B0502020104020203" pitchFamily="34" charset="0"/>
            </a:endParaRPr>
          </a:p>
          <a:p>
            <a:pPr>
              <a:lnSpc>
                <a:spcPct val="120000"/>
              </a:lnSpc>
              <a:spcAft>
                <a:spcPts val="1200"/>
              </a:spcAft>
            </a:pPr>
            <a:r>
              <a:rPr lang="zh-CN" altLang="en-US" dirty="0">
                <a:latin typeface="Gill Sans MT" panose="020B0502020104020203" pitchFamily="34" charset="0"/>
              </a:rPr>
              <a:t>嵌入式实时设备：</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RISC</a:t>
            </a:r>
            <a:r>
              <a:rPr lang="zh-CN" altLang="en-US" dirty="0">
                <a:latin typeface="Gill Sans MT" panose="020B0502020104020203" pitchFamily="34" charset="0"/>
              </a:rPr>
              <a:t> </a:t>
            </a:r>
            <a:endParaRPr lang="en-US" altLang="zh-CN" dirty="0">
              <a:latin typeface="Gill Sans MT" panose="020B0502020104020203" pitchFamily="34" charset="0"/>
            </a:endParaRPr>
          </a:p>
          <a:p>
            <a:pPr>
              <a:lnSpc>
                <a:spcPct val="120000"/>
              </a:lnSpc>
              <a:spcAft>
                <a:spcPts val="1200"/>
              </a:spcAft>
            </a:pPr>
            <a:r>
              <a:rPr lang="zh-CN" altLang="en-US" dirty="0">
                <a:latin typeface="Gill Sans MT" panose="020B0502020104020203" pitchFamily="34" charset="0"/>
              </a:rPr>
              <a:t>泛嵌入式设备：</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Cortex-M</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RISC</a:t>
            </a:r>
          </a:p>
        </p:txBody>
      </p:sp>
      <p:pic>
        <p:nvPicPr>
          <p:cNvPr id="3" name="图片 2">
            <a:extLst>
              <a:ext uri="{FF2B5EF4-FFF2-40B4-BE49-F238E27FC236}">
                <a16:creationId xmlns:a16="http://schemas.microsoft.com/office/drawing/2014/main" id="{D74FEFE8-8B71-EB49-9FA9-C695AF17844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73845" y="5294692"/>
            <a:ext cx="893610" cy="893610"/>
          </a:xfrm>
          <a:prstGeom prst="rect">
            <a:avLst/>
          </a:prstGeom>
        </p:spPr>
      </p:pic>
      <p:pic>
        <p:nvPicPr>
          <p:cNvPr id="5" name="图片 4">
            <a:extLst>
              <a:ext uri="{FF2B5EF4-FFF2-40B4-BE49-F238E27FC236}">
                <a16:creationId xmlns:a16="http://schemas.microsoft.com/office/drawing/2014/main" id="{7060AE4C-BC87-E949-B0E9-C6BF967ACA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0229" y="5294692"/>
            <a:ext cx="918127" cy="918127"/>
          </a:xfrm>
          <a:prstGeom prst="rect">
            <a:avLst/>
          </a:prstGeom>
        </p:spPr>
      </p:pic>
      <p:pic>
        <p:nvPicPr>
          <p:cNvPr id="6" name="图片 5">
            <a:extLst>
              <a:ext uri="{FF2B5EF4-FFF2-40B4-BE49-F238E27FC236}">
                <a16:creationId xmlns:a16="http://schemas.microsoft.com/office/drawing/2014/main" id="{AC9B72DA-2BA9-4942-A15E-1D5FC1280AA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02637" y="5319185"/>
            <a:ext cx="918127" cy="918127"/>
          </a:xfrm>
          <a:prstGeom prst="rect">
            <a:avLst/>
          </a:prstGeom>
        </p:spPr>
      </p:pic>
    </p:spTree>
    <p:extLst>
      <p:ext uri="{BB962C8B-B14F-4D97-AF65-F5344CB8AC3E}">
        <p14:creationId xmlns:p14="http://schemas.microsoft.com/office/powerpoint/2010/main" val="290585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2041C41-1C98-F840-885C-F568DA879620}"/>
              </a:ext>
            </a:extLst>
          </p:cNvPr>
          <p:cNvSpPr>
            <a:spLocks noGrp="1"/>
          </p:cNvSpPr>
          <p:nvPr>
            <p:ph type="title"/>
          </p:nvPr>
        </p:nvSpPr>
        <p:spPr/>
        <p:txBody>
          <a:bodyPr/>
          <a:lstStyle/>
          <a:p>
            <a:r>
              <a:rPr lang="en-US" altLang="zh-CN" dirty="0"/>
              <a:t>Summary</a:t>
            </a:r>
            <a:br>
              <a:rPr lang="en-US" altLang="zh-CN" dirty="0"/>
            </a:br>
            <a:r>
              <a:rPr lang="zh-CN" altLang="en-US" dirty="0"/>
              <a:t>总结</a:t>
            </a:r>
          </a:p>
        </p:txBody>
      </p:sp>
    </p:spTree>
    <p:extLst>
      <p:ext uri="{BB962C8B-B14F-4D97-AF65-F5344CB8AC3E}">
        <p14:creationId xmlns:p14="http://schemas.microsoft.com/office/powerpoint/2010/main" val="3808701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6AF2314-0ACE-5F4A-9A7C-6DF1EA94B5AA}"/>
              </a:ext>
            </a:extLst>
          </p:cNvPr>
          <p:cNvSpPr>
            <a:spLocks noGrp="1"/>
          </p:cNvSpPr>
          <p:nvPr>
            <p:ph type="title"/>
          </p:nvPr>
        </p:nvSpPr>
        <p:spPr/>
        <p:txBody>
          <a:bodyPr/>
          <a:lstStyle/>
          <a:p>
            <a:r>
              <a:rPr lang="zh-CN" altLang="en-US" dirty="0"/>
              <a:t>总结</a:t>
            </a:r>
          </a:p>
        </p:txBody>
      </p:sp>
      <p:sp>
        <p:nvSpPr>
          <p:cNvPr id="6" name="内容占位符 5">
            <a:extLst>
              <a:ext uri="{FF2B5EF4-FFF2-40B4-BE49-F238E27FC236}">
                <a16:creationId xmlns:a16="http://schemas.microsoft.com/office/drawing/2014/main" id="{8E9CDB66-E76A-EC41-9A3F-B70AA48AE8AF}"/>
              </a:ext>
            </a:extLst>
          </p:cNvPr>
          <p:cNvSpPr>
            <a:spLocks noGrp="1"/>
          </p:cNvSpPr>
          <p:nvPr>
            <p:ph sz="half" idx="1"/>
          </p:nvPr>
        </p:nvSpPr>
        <p:spPr>
          <a:xfrm>
            <a:off x="623635" y="1484784"/>
            <a:ext cx="6914906" cy="4525736"/>
          </a:xfrm>
        </p:spPr>
        <p:txBody>
          <a:bodyPr/>
          <a:lstStyle/>
          <a:p>
            <a:pPr>
              <a:spcAft>
                <a:spcPts val="1200"/>
              </a:spcAft>
            </a:pPr>
            <a:r>
              <a:rPr lang="en-US" altLang="zh-CN" sz="2200" dirty="0">
                <a:latin typeface="Gill Sans MT" panose="020B0502020104020203" pitchFamily="34" charset="0"/>
              </a:rPr>
              <a:t>CPU</a:t>
            </a:r>
            <a:r>
              <a:rPr lang="zh-CN" altLang="en-US" sz="2200" dirty="0">
                <a:latin typeface="Gill Sans MT" panose="020B0502020104020203" pitchFamily="34" charset="0"/>
              </a:rPr>
              <a:t> 具备图灵完备，可自运行的处理器。其主动从指令内存读取指令流，然后译码后执行；指令执行会涉及到数据的载入</a:t>
            </a:r>
            <a:r>
              <a:rPr lang="en-US" altLang="zh-CN" sz="2200" dirty="0">
                <a:latin typeface="Gill Sans MT" panose="020B0502020104020203" pitchFamily="34" charset="0"/>
              </a:rPr>
              <a:t>(Load)</a:t>
            </a:r>
            <a:r>
              <a:rPr lang="zh-CN" altLang="en-US" sz="2200" dirty="0">
                <a:latin typeface="Gill Sans MT" panose="020B0502020104020203" pitchFamily="34" charset="0"/>
              </a:rPr>
              <a:t>、计算和存储</a:t>
            </a:r>
            <a:r>
              <a:rPr lang="en-US" altLang="zh-CN" sz="2200" dirty="0">
                <a:latin typeface="Gill Sans MT" panose="020B0502020104020203" pitchFamily="34" charset="0"/>
              </a:rPr>
              <a:t>(Store)</a:t>
            </a:r>
            <a:r>
              <a:rPr lang="zh-CN" altLang="en-US" sz="2200" dirty="0">
                <a:latin typeface="Gill Sans MT" panose="020B0502020104020203" pitchFamily="34" charset="0"/>
              </a:rPr>
              <a:t>。</a:t>
            </a:r>
          </a:p>
          <a:p>
            <a:pPr>
              <a:spcAft>
                <a:spcPts val="1200"/>
              </a:spcAft>
            </a:pPr>
            <a:r>
              <a:rPr lang="en-US" altLang="zh-CN" sz="2200" dirty="0">
                <a:latin typeface="Gill Sans MT" panose="020B0502020104020203" pitchFamily="34" charset="0"/>
              </a:rPr>
              <a:t>ISA</a:t>
            </a:r>
            <a:r>
              <a:rPr lang="zh-CN" altLang="en-US" sz="2200" dirty="0">
                <a:latin typeface="Gill Sans MT" panose="020B0502020104020203" pitchFamily="34" charset="0"/>
              </a:rPr>
              <a:t> 是计算机体系结构与编程相关的部分，定义了：指令集、数据类型、寄存器、寻址模式、内存管理、</a:t>
            </a:r>
            <a:r>
              <a:rPr lang="en-US" altLang="zh-CN" sz="2200" dirty="0">
                <a:latin typeface="Gill Sans MT" panose="020B0502020104020203" pitchFamily="34" charset="0"/>
              </a:rPr>
              <a:t>I/O</a:t>
            </a:r>
            <a:r>
              <a:rPr lang="zh-CN" altLang="en-US" sz="2200" dirty="0">
                <a:latin typeface="Gill Sans MT" panose="020B0502020104020203" pitchFamily="34" charset="0"/>
              </a:rPr>
              <a:t>模型等。</a:t>
            </a:r>
          </a:p>
          <a:p>
            <a:pPr>
              <a:spcAft>
                <a:spcPts val="1200"/>
              </a:spcAft>
            </a:pPr>
            <a:r>
              <a:rPr lang="zh-CN" altLang="en-US" sz="2200" dirty="0">
                <a:latin typeface="Gill Sans MT" panose="020B0502020104020203" pitchFamily="34" charset="0"/>
              </a:rPr>
              <a:t>可以把 </a:t>
            </a:r>
            <a:r>
              <a:rPr lang="en-US" altLang="zh-CN" sz="2200" dirty="0">
                <a:latin typeface="Gill Sans MT" panose="020B0502020104020203" pitchFamily="34" charset="0"/>
              </a:rPr>
              <a:t>CPU</a:t>
            </a:r>
            <a:r>
              <a:rPr lang="zh-CN" altLang="en-US" sz="2200" dirty="0">
                <a:latin typeface="Gill Sans MT" panose="020B0502020104020203" pitchFamily="34" charset="0"/>
              </a:rPr>
              <a:t> 简单地分为控制平面和计算平面两部分，</a:t>
            </a:r>
            <a:r>
              <a:rPr lang="en-US" altLang="zh-CN" sz="2200" dirty="0">
                <a:latin typeface="Gill Sans MT" panose="020B0502020104020203" pitchFamily="34" charset="0"/>
              </a:rPr>
              <a:t>CPU</a:t>
            </a:r>
            <a:r>
              <a:rPr lang="zh-CN" altLang="en-US" sz="2200" dirty="0">
                <a:latin typeface="Gill Sans MT" panose="020B0502020104020203" pitchFamily="34" charset="0"/>
              </a:rPr>
              <a:t> 作为指令流驱动计算的处理引擎。</a:t>
            </a:r>
          </a:p>
        </p:txBody>
      </p:sp>
      <p:pic>
        <p:nvPicPr>
          <p:cNvPr id="4" name="图片 3">
            <a:extLst>
              <a:ext uri="{FF2B5EF4-FFF2-40B4-BE49-F238E27FC236}">
                <a16:creationId xmlns:a16="http://schemas.microsoft.com/office/drawing/2014/main" id="{0B07ED64-7201-AF4D-BA20-6A94C24DEBB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82557" y="1823354"/>
            <a:ext cx="4034587" cy="3848595"/>
          </a:xfrm>
          <a:prstGeom prst="rect">
            <a:avLst/>
          </a:prstGeom>
        </p:spPr>
      </p:pic>
    </p:spTree>
    <p:extLst>
      <p:ext uri="{BB962C8B-B14F-4D97-AF65-F5344CB8AC3E}">
        <p14:creationId xmlns:p14="http://schemas.microsoft.com/office/powerpoint/2010/main" val="1493167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130824"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芯片基础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通用处理器 </a:t>
            </a:r>
            <a:r>
              <a:rPr lang="en-US" altLang="zh-CN" sz="2400" dirty="0">
                <a:solidFill>
                  <a:srgbClr val="374154"/>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通用图形处理器 </a:t>
            </a:r>
            <a:r>
              <a:rPr lang="en-US" altLang="zh-CN" sz="2400" dirty="0">
                <a:solidFill>
                  <a:schemeClr val="bg1">
                    <a:lumMod val="75000"/>
                  </a:schemeClr>
                </a:solidFill>
                <a:latin typeface="Gill Sans MT" panose="020B0502020104020203" pitchFamily="34" charset="0"/>
              </a:rPr>
              <a:t>GPU</a:t>
            </a:r>
          </a:p>
          <a:p>
            <a:pPr lvl="1">
              <a:buFont typeface="Arial" panose="020B0604020202020204" pitchFamily="34" charset="0"/>
              <a:buChar char="•"/>
            </a:pPr>
            <a:r>
              <a:rPr lang="en-US" altLang="zh-CN" sz="2400" dirty="0">
                <a:solidFill>
                  <a:schemeClr val="bg1">
                    <a:lumMod val="75000"/>
                  </a:schemeClr>
                </a:solidFill>
                <a:latin typeface="Gill Sans MT" panose="020B0502020104020203" pitchFamily="34" charset="0"/>
              </a:rPr>
              <a:t>AI</a:t>
            </a:r>
            <a:r>
              <a:rPr lang="zh-CN" altLang="en-US" sz="2400" dirty="0">
                <a:solidFill>
                  <a:schemeClr val="bg1">
                    <a:lumMod val="75000"/>
                  </a:schemeClr>
                </a:solidFill>
                <a:latin typeface="Gill Sans MT" panose="020B0502020104020203" pitchFamily="34" charset="0"/>
              </a:rPr>
              <a:t>专用处理器 </a:t>
            </a:r>
            <a:r>
              <a:rPr lang="en-US" altLang="zh-CN" sz="2400" dirty="0">
                <a:solidFill>
                  <a:schemeClr val="bg1">
                    <a:lumMod val="75000"/>
                  </a:schemeClr>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0EFB8-B17C-4643-A831-538DF652CDF3}"/>
              </a:ext>
            </a:extLst>
          </p:cNvPr>
          <p:cNvSpPr>
            <a:spLocks noGrp="1"/>
          </p:cNvSpPr>
          <p:nvPr>
            <p:ph type="title"/>
          </p:nvPr>
        </p:nvSpPr>
        <p:spPr/>
        <p:txBody>
          <a:bodyPr/>
          <a:lstStyle/>
          <a:p>
            <a:r>
              <a:rPr kumimoji="1" lang="zh-CN" altLang="en-US" dirty="0"/>
              <a:t>引用</a:t>
            </a:r>
          </a:p>
        </p:txBody>
      </p:sp>
      <p:sp>
        <p:nvSpPr>
          <p:cNvPr id="3" name="内容占位符 2">
            <a:extLst>
              <a:ext uri="{FF2B5EF4-FFF2-40B4-BE49-F238E27FC236}">
                <a16:creationId xmlns:a16="http://schemas.microsoft.com/office/drawing/2014/main" id="{FBEB7A60-489D-A348-91C7-5CBAC09CF765}"/>
              </a:ext>
            </a:extLst>
          </p:cNvPr>
          <p:cNvSpPr>
            <a:spLocks noGrp="1"/>
          </p:cNvSpPr>
          <p:nvPr>
            <p:ph sz="half" idx="1"/>
          </p:nvPr>
        </p:nvSpPr>
        <p:spPr/>
        <p:txBody>
          <a:bodyPr/>
          <a:lstStyle/>
          <a:p>
            <a:pPr>
              <a:buFont typeface="+mj-lt"/>
              <a:buAutoNum type="arabicPeriod"/>
            </a:pPr>
            <a:r>
              <a:rPr lang="en-US" altLang="zh-CN" sz="1200" dirty="0">
                <a:hlinkClick r:id="rId2"/>
              </a:rPr>
              <a:t>Processor Architecture Design Practices: survey </a:t>
            </a:r>
            <a:r>
              <a:rPr lang="en-US" altLang="zh-CN" sz="1200">
                <a:hlinkClick r:id="rId2"/>
              </a:rPr>
              <a:t>&amp; Issues</a:t>
            </a:r>
            <a:endParaRPr lang="en-US" altLang="zh-CN" sz="1200" dirty="0">
              <a:hlinkClick r:id="rId2"/>
            </a:endParaRPr>
          </a:p>
        </p:txBody>
      </p:sp>
    </p:spTree>
    <p:extLst>
      <p:ext uri="{BB962C8B-B14F-4D97-AF65-F5344CB8AC3E}">
        <p14:creationId xmlns:p14="http://schemas.microsoft.com/office/powerpoint/2010/main" val="2087315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4" y="1268760"/>
            <a:ext cx="10963473" cy="4176464"/>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3200" b="1" dirty="0">
                <a:solidFill>
                  <a:srgbClr val="374154"/>
                </a:solidFill>
                <a:latin typeface="Gill Sans MT" panose="020B0502020104020203" pitchFamily="34" charset="0"/>
              </a:rPr>
              <a:t>通用处理器 </a:t>
            </a:r>
            <a:r>
              <a:rPr lang="en-US" altLang="zh-CN" sz="3200" b="1" dirty="0">
                <a:solidFill>
                  <a:srgbClr val="374154"/>
                </a:solidFill>
                <a:latin typeface="Gill Sans MT" panose="020B0502020104020203" pitchFamily="34" charset="0"/>
              </a:rPr>
              <a:t>CPU</a:t>
            </a:r>
          </a:p>
          <a:p>
            <a:pPr lvl="1"/>
            <a:r>
              <a:rPr lang="en-US" altLang="zh-CN" sz="2800" dirty="0">
                <a:solidFill>
                  <a:srgbClr val="374154"/>
                </a:solidFill>
                <a:latin typeface="Gill Sans MT" panose="020B0502020104020203" pitchFamily="34" charset="0"/>
              </a:rPr>
              <a:t>The</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History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CPU</a:t>
            </a:r>
            <a:r>
              <a:rPr lang="zh-CN" altLang="en-US" sz="2800" dirty="0">
                <a:solidFill>
                  <a:srgbClr val="374154"/>
                </a:solidFill>
                <a:latin typeface="Gill Sans MT" panose="020B0502020104020203" pitchFamily="34" charset="0"/>
              </a:rPr>
              <a:t> 发展历史和组成</a:t>
            </a:r>
            <a:endParaRPr lang="en-US" altLang="zh-CN" sz="2800" dirty="0">
              <a:solidFill>
                <a:srgbClr val="374154"/>
              </a:solidFill>
              <a:latin typeface="Gill Sans MT" panose="020B0502020104020203" pitchFamily="34" charset="0"/>
            </a:endParaRPr>
          </a:p>
          <a:p>
            <a:pPr lvl="1"/>
            <a:r>
              <a:rPr lang="en-US" altLang="zh-CN" sz="2800" dirty="0">
                <a:solidFill>
                  <a:srgbClr val="374154"/>
                </a:solidFill>
                <a:latin typeface="Gill Sans MT" panose="020B0502020104020203" pitchFamily="34" charset="0"/>
              </a:rPr>
              <a:t>Parallel Architecture</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CPU</a:t>
            </a:r>
            <a:r>
              <a:rPr lang="zh-CN" altLang="en-US" sz="2800" dirty="0">
                <a:solidFill>
                  <a:srgbClr val="374154"/>
                </a:solidFill>
                <a:latin typeface="Gill Sans MT" panose="020B0502020104020203" pitchFamily="34" charset="0"/>
              </a:rPr>
              <a:t> 并行处理架构</a:t>
            </a:r>
            <a:endParaRPr lang="en-US" altLang="zh-CN" sz="2800" dirty="0">
              <a:solidFill>
                <a:srgbClr val="374154"/>
              </a:solidFill>
              <a:latin typeface="Gill Sans MT" panose="020B0502020104020203" pitchFamily="34" charset="0"/>
            </a:endParaRPr>
          </a:p>
          <a:p>
            <a:pPr lvl="1"/>
            <a:r>
              <a:rPr lang="en-US" altLang="zh-CN" sz="2800" dirty="0">
                <a:solidFill>
                  <a:srgbClr val="374154"/>
                </a:solidFill>
                <a:latin typeface="Gill Sans MT" panose="020B0502020104020203" pitchFamily="34" charset="0"/>
              </a:rPr>
              <a:t>RoadMap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of</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AI</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Chip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ISA</a:t>
            </a:r>
            <a:r>
              <a:rPr lang="zh-CN" altLang="en-US" sz="2800" dirty="0">
                <a:solidFill>
                  <a:srgbClr val="374154"/>
                </a:solidFill>
                <a:latin typeface="Gill Sans MT" panose="020B0502020104020203" pitchFamily="34" charset="0"/>
              </a:rPr>
              <a:t>指令集架构</a:t>
            </a:r>
            <a:endParaRPr lang="en-US" altLang="zh-CN" sz="2800" dirty="0">
              <a:solidFill>
                <a:srgbClr val="374154"/>
              </a:solidFill>
              <a:latin typeface="Gill Sans MT" panose="020B0502020104020203" pitchFamily="34" charset="0"/>
            </a:endParaRPr>
          </a:p>
          <a:p>
            <a:pPr lvl="1"/>
            <a:r>
              <a:rPr lang="en-US" altLang="zh-CN" sz="2800" dirty="0">
                <a:solidFill>
                  <a:srgbClr val="374154"/>
                </a:solidFill>
                <a:latin typeface="Gill Sans MT" panose="020B0502020104020203" pitchFamily="34" charset="0"/>
              </a:rPr>
              <a:t>Application</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CPU</a:t>
            </a:r>
            <a:r>
              <a:rPr lang="zh-CN" altLang="en-US" sz="2800" dirty="0">
                <a:solidFill>
                  <a:srgbClr val="374154"/>
                </a:solidFill>
                <a:latin typeface="Gill Sans MT" panose="020B0502020104020203" pitchFamily="34" charset="0"/>
              </a:rPr>
              <a:t>的应用场景</a:t>
            </a:r>
          </a:p>
        </p:txBody>
      </p:sp>
    </p:spTree>
    <p:extLst>
      <p:ext uri="{BB962C8B-B14F-4D97-AF65-F5344CB8AC3E}">
        <p14:creationId xmlns:p14="http://schemas.microsoft.com/office/powerpoint/2010/main" val="118754771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EE3C9-1A14-C749-A9DD-051037E7FF16}"/>
              </a:ext>
            </a:extLst>
          </p:cNvPr>
          <p:cNvSpPr>
            <a:spLocks noGrp="1"/>
          </p:cNvSpPr>
          <p:nvPr>
            <p:ph type="title"/>
          </p:nvPr>
        </p:nvSpPr>
        <p:spPr/>
        <p:txBody>
          <a:bodyPr/>
          <a:lstStyle/>
          <a:p>
            <a:r>
              <a:rPr kumimoji="1" lang="en-US" altLang="zh-CN" dirty="0"/>
              <a:t>ISA</a:t>
            </a:r>
            <a:br>
              <a:rPr kumimoji="1" lang="en-US" altLang="zh-CN" dirty="0"/>
            </a:br>
            <a:r>
              <a:rPr kumimoji="1" lang="zh-CN" altLang="en-US" dirty="0"/>
              <a:t>指令集架构</a:t>
            </a:r>
          </a:p>
        </p:txBody>
      </p:sp>
    </p:spTree>
    <p:extLst>
      <p:ext uri="{BB962C8B-B14F-4D97-AF65-F5344CB8AC3E}">
        <p14:creationId xmlns:p14="http://schemas.microsoft.com/office/powerpoint/2010/main" val="2313995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D5C1BD-57F2-9B49-8BC2-94A609F3DFF8}"/>
              </a:ext>
            </a:extLst>
          </p:cNvPr>
          <p:cNvSpPr>
            <a:spLocks noGrp="1"/>
          </p:cNvSpPr>
          <p:nvPr>
            <p:ph type="title"/>
          </p:nvPr>
        </p:nvSpPr>
        <p:spPr/>
        <p:txBody>
          <a:bodyPr/>
          <a:lstStyle/>
          <a:p>
            <a:r>
              <a:rPr lang="en-US" altLang="zh-CN" dirty="0"/>
              <a:t>ISA</a:t>
            </a:r>
            <a:r>
              <a:rPr lang="zh-CN" altLang="en-US" dirty="0"/>
              <a:t> </a:t>
            </a:r>
            <a:r>
              <a:rPr lang="en-US" altLang="zh-CN" dirty="0"/>
              <a:t>-</a:t>
            </a:r>
            <a:r>
              <a:rPr lang="zh-CN" altLang="en-US" dirty="0"/>
              <a:t> </a:t>
            </a:r>
            <a:r>
              <a:rPr lang="en-US" altLang="zh-CN" dirty="0"/>
              <a:t>Instruction Set Architecture</a:t>
            </a:r>
            <a:endParaRPr lang="zh-CN" altLang="en-US" dirty="0"/>
          </a:p>
        </p:txBody>
      </p:sp>
      <p:sp>
        <p:nvSpPr>
          <p:cNvPr id="4" name="内容占位符 3">
            <a:extLst>
              <a:ext uri="{FF2B5EF4-FFF2-40B4-BE49-F238E27FC236}">
                <a16:creationId xmlns:a16="http://schemas.microsoft.com/office/drawing/2014/main" id="{9C8313EF-0F42-E64C-BF5B-530D8C9CDE91}"/>
              </a:ext>
            </a:extLst>
          </p:cNvPr>
          <p:cNvSpPr>
            <a:spLocks noGrp="1"/>
          </p:cNvSpPr>
          <p:nvPr>
            <p:ph sz="half" idx="1"/>
          </p:nvPr>
        </p:nvSpPr>
        <p:spPr>
          <a:xfrm>
            <a:off x="623635" y="1412776"/>
            <a:ext cx="10963473" cy="1941778"/>
          </a:xfrm>
        </p:spPr>
        <p:txBody>
          <a:bodyPr/>
          <a:lstStyle/>
          <a:p>
            <a:r>
              <a:rPr lang="en-US" altLang="zh-CN" dirty="0">
                <a:latin typeface="Gill Sans MT" panose="020B0502020104020203" pitchFamily="34" charset="0"/>
              </a:rPr>
              <a:t>CPU </a:t>
            </a:r>
            <a:r>
              <a:rPr lang="zh-CN" altLang="en-US" dirty="0">
                <a:latin typeface="Gill Sans MT" panose="020B0502020104020203" pitchFamily="34" charset="0"/>
              </a:rPr>
              <a:t>的全称叫中央处理器单元，通常用来区分 </a:t>
            </a:r>
            <a:r>
              <a:rPr lang="en-US" altLang="zh-CN" dirty="0">
                <a:latin typeface="Gill Sans MT" panose="020B0502020104020203" pitchFamily="34" charset="0"/>
              </a:rPr>
              <a:t>CPU </a:t>
            </a:r>
            <a:r>
              <a:rPr lang="zh-CN" altLang="en-US" dirty="0">
                <a:latin typeface="Gill Sans MT" panose="020B0502020104020203" pitchFamily="34" charset="0"/>
              </a:rPr>
              <a:t>的标准是指令集架构（</a:t>
            </a:r>
            <a:r>
              <a:rPr lang="en-US" altLang="zh-CN" dirty="0">
                <a:latin typeface="Gill Sans MT" panose="020B0502020104020203" pitchFamily="34" charset="0"/>
              </a:rPr>
              <a:t>Instruction Set Architecture</a:t>
            </a:r>
            <a:r>
              <a:rPr lang="zh-CN" altLang="en-US" dirty="0">
                <a:latin typeface="Gill Sans MT" panose="020B0502020104020203" pitchFamily="34" charset="0"/>
              </a:rPr>
              <a:t>，简称 </a:t>
            </a:r>
            <a:r>
              <a:rPr lang="en-US" altLang="zh-CN" dirty="0">
                <a:latin typeface="Gill Sans MT" panose="020B0502020104020203" pitchFamily="34" charset="0"/>
              </a:rPr>
              <a:t>ISA</a:t>
            </a:r>
            <a:r>
              <a:rPr lang="zh-CN" altLang="en-US" dirty="0">
                <a:latin typeface="Gill Sans MT" panose="020B0502020104020203" pitchFamily="34" charset="0"/>
              </a:rPr>
              <a:t>）。</a:t>
            </a:r>
          </a:p>
          <a:p>
            <a:r>
              <a:rPr lang="zh-CN" altLang="en-US" dirty="0">
                <a:latin typeface="Gill Sans MT" panose="020B0502020104020203" pitchFamily="34" charset="0"/>
              </a:rPr>
              <a:t>开发人员基于指令集架构（</a:t>
            </a:r>
            <a:r>
              <a:rPr lang="en-US" altLang="zh-CN" dirty="0">
                <a:latin typeface="Gill Sans MT" panose="020B0502020104020203" pitchFamily="34" charset="0"/>
              </a:rPr>
              <a:t>ISA</a:t>
            </a:r>
            <a:r>
              <a:rPr lang="zh-CN" altLang="en-US" dirty="0">
                <a:latin typeface="Gill Sans MT" panose="020B0502020104020203" pitchFamily="34" charset="0"/>
              </a:rPr>
              <a:t>），使用不同的处理器硬件实现方案，来设计不同性能的处理器，因此 </a:t>
            </a:r>
            <a:r>
              <a:rPr lang="en-US" altLang="zh-CN" dirty="0">
                <a:latin typeface="Gill Sans MT" panose="020B0502020104020203" pitchFamily="34" charset="0"/>
              </a:rPr>
              <a:t>ISA </a:t>
            </a:r>
            <a:r>
              <a:rPr lang="zh-CN" altLang="en-US" dirty="0">
                <a:latin typeface="Gill Sans MT" panose="020B0502020104020203" pitchFamily="34" charset="0"/>
              </a:rPr>
              <a:t>又被视作 </a:t>
            </a:r>
            <a:r>
              <a:rPr lang="en-US" altLang="zh-CN" dirty="0">
                <a:latin typeface="Gill Sans MT" panose="020B0502020104020203" pitchFamily="34" charset="0"/>
              </a:rPr>
              <a:t>CPU </a:t>
            </a:r>
            <a:r>
              <a:rPr lang="zh-CN" altLang="en-US" dirty="0">
                <a:latin typeface="Gill Sans MT" panose="020B0502020104020203" pitchFamily="34" charset="0"/>
              </a:rPr>
              <a:t>的灵魂。</a:t>
            </a:r>
          </a:p>
        </p:txBody>
      </p:sp>
      <p:sp>
        <p:nvSpPr>
          <p:cNvPr id="2" name="矩形 1">
            <a:extLst>
              <a:ext uri="{FF2B5EF4-FFF2-40B4-BE49-F238E27FC236}">
                <a16:creationId xmlns:a16="http://schemas.microsoft.com/office/drawing/2014/main" id="{67C32085-7580-6E4F-ACCB-CE39BD3DEFA8}"/>
              </a:ext>
            </a:extLst>
          </p:cNvPr>
          <p:cNvSpPr/>
          <p:nvPr/>
        </p:nvSpPr>
        <p:spPr>
          <a:xfrm>
            <a:off x="782786" y="5589240"/>
            <a:ext cx="10817319" cy="523220"/>
          </a:xfrm>
          <a:prstGeom prst="rect">
            <a:avLst/>
          </a:prstGeom>
        </p:spPr>
        <p:txBody>
          <a:bodyPr wrap="square">
            <a:spAutoFit/>
          </a:bodyPr>
          <a:lstStyle/>
          <a:p>
            <a:r>
              <a:rPr lang="en-US" altLang="zh-CN" sz="1400" dirty="0">
                <a:solidFill>
                  <a:srgbClr val="59595A"/>
                </a:solidFill>
                <a:latin typeface="Gill Sans MT" panose="020B0502020104020203" pitchFamily="34" charset="0"/>
              </a:rPr>
              <a:t>One instruction may have several fields, which identify the logical operation, and may also include source and destination addresses and constant values. This is the MIPS "Add Immediate" instruction, which allows selection of source and destination registers and inclusion of a small constant.</a:t>
            </a:r>
          </a:p>
        </p:txBody>
      </p:sp>
      <p:pic>
        <p:nvPicPr>
          <p:cNvPr id="7" name="图片 6">
            <a:extLst>
              <a:ext uri="{FF2B5EF4-FFF2-40B4-BE49-F238E27FC236}">
                <a16:creationId xmlns:a16="http://schemas.microsoft.com/office/drawing/2014/main" id="{D3F16AD8-CCDE-D24F-8F42-E8BDA64372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61430" y="3462266"/>
            <a:ext cx="6673901" cy="2116832"/>
          </a:xfrm>
          <a:prstGeom prst="rect">
            <a:avLst/>
          </a:prstGeom>
        </p:spPr>
      </p:pic>
    </p:spTree>
    <p:extLst>
      <p:ext uri="{BB962C8B-B14F-4D97-AF65-F5344CB8AC3E}">
        <p14:creationId xmlns:p14="http://schemas.microsoft.com/office/powerpoint/2010/main" val="1145581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D5C1BD-57F2-9B49-8BC2-94A609F3DFF8}"/>
              </a:ext>
            </a:extLst>
          </p:cNvPr>
          <p:cNvSpPr>
            <a:spLocks noGrp="1"/>
          </p:cNvSpPr>
          <p:nvPr>
            <p:ph type="title"/>
          </p:nvPr>
        </p:nvSpPr>
        <p:spPr/>
        <p:txBody>
          <a:bodyPr/>
          <a:lstStyle/>
          <a:p>
            <a:r>
              <a:rPr lang="en-US" altLang="zh-CN" dirty="0"/>
              <a:t>ISA</a:t>
            </a:r>
            <a:r>
              <a:rPr lang="zh-CN" altLang="en-US" dirty="0"/>
              <a:t> </a:t>
            </a:r>
            <a:r>
              <a:rPr lang="en-US" altLang="zh-CN" dirty="0"/>
              <a:t>-</a:t>
            </a:r>
            <a:r>
              <a:rPr lang="zh-CN" altLang="en-US" dirty="0"/>
              <a:t> </a:t>
            </a:r>
            <a:r>
              <a:rPr lang="en-US" altLang="zh-CN" dirty="0"/>
              <a:t>Instruction Set Architecture</a:t>
            </a:r>
            <a:endParaRPr lang="zh-CN" altLang="en-US" dirty="0"/>
          </a:p>
        </p:txBody>
      </p:sp>
      <p:sp>
        <p:nvSpPr>
          <p:cNvPr id="2" name="矩形 1">
            <a:extLst>
              <a:ext uri="{FF2B5EF4-FFF2-40B4-BE49-F238E27FC236}">
                <a16:creationId xmlns:a16="http://schemas.microsoft.com/office/drawing/2014/main" id="{67C32085-7580-6E4F-ACCB-CE39BD3DEFA8}"/>
              </a:ext>
            </a:extLst>
          </p:cNvPr>
          <p:cNvSpPr/>
          <p:nvPr/>
        </p:nvSpPr>
        <p:spPr>
          <a:xfrm>
            <a:off x="769789" y="4797152"/>
            <a:ext cx="10817319" cy="1156983"/>
          </a:xfrm>
          <a:prstGeom prst="rect">
            <a:avLst/>
          </a:prstGeom>
        </p:spPr>
        <p:txBody>
          <a:bodyPr wrap="square">
            <a:spAutoFit/>
          </a:bodyPr>
          <a:lstStyle/>
          <a:p>
            <a:pPr>
              <a:lnSpc>
                <a:spcPct val="150000"/>
              </a:lnSpc>
            </a:pPr>
            <a:r>
              <a:rPr lang="en-US" altLang="zh-CN" sz="1600" dirty="0">
                <a:solidFill>
                  <a:srgbClr val="59595A"/>
                </a:solidFill>
                <a:latin typeface="Gill Sans MT" panose="020B0502020104020203" pitchFamily="34" charset="0"/>
              </a:rPr>
              <a:t>One instruction may have several fields, which identify the logical operation, and may also include source and destination addresses and constant values. This is the MIPS "Add Immediate" instruction, which allows selection of source and destination registers and inclusion of a small constant.</a:t>
            </a:r>
          </a:p>
        </p:txBody>
      </p:sp>
      <p:pic>
        <p:nvPicPr>
          <p:cNvPr id="7" name="图片 6">
            <a:extLst>
              <a:ext uri="{FF2B5EF4-FFF2-40B4-BE49-F238E27FC236}">
                <a16:creationId xmlns:a16="http://schemas.microsoft.com/office/drawing/2014/main" id="{D3F16AD8-CCDE-D24F-8F42-E8BDA64372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71389" y="1700808"/>
            <a:ext cx="8853984" cy="2808312"/>
          </a:xfrm>
          <a:prstGeom prst="rect">
            <a:avLst/>
          </a:prstGeom>
        </p:spPr>
      </p:pic>
    </p:spTree>
    <p:extLst>
      <p:ext uri="{BB962C8B-B14F-4D97-AF65-F5344CB8AC3E}">
        <p14:creationId xmlns:p14="http://schemas.microsoft.com/office/powerpoint/2010/main" val="237133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D0BE024-321E-9141-9FC4-1640EB67164B}"/>
              </a:ext>
            </a:extLst>
          </p:cNvPr>
          <p:cNvSpPr>
            <a:spLocks noGrp="1"/>
          </p:cNvSpPr>
          <p:nvPr>
            <p:ph type="title"/>
          </p:nvPr>
        </p:nvSpPr>
        <p:spPr/>
        <p:txBody>
          <a:bodyPr/>
          <a:lstStyle/>
          <a:p>
            <a:r>
              <a:rPr lang="en-US" altLang="zh-CN" dirty="0"/>
              <a:t>ISA</a:t>
            </a:r>
            <a:r>
              <a:rPr lang="zh-CN" altLang="en-US" dirty="0"/>
              <a:t> </a:t>
            </a:r>
            <a:r>
              <a:rPr lang="en-US" altLang="zh-CN" dirty="0"/>
              <a:t>-</a:t>
            </a:r>
            <a:r>
              <a:rPr lang="zh-CN" altLang="en-US" dirty="0"/>
              <a:t> </a:t>
            </a:r>
            <a:r>
              <a:rPr lang="en-US" altLang="zh-CN" dirty="0"/>
              <a:t>Instruction Set Architecture</a:t>
            </a:r>
            <a:r>
              <a:rPr lang="zh-CN" altLang="en-US" dirty="0"/>
              <a:t> 基本分类</a:t>
            </a:r>
          </a:p>
        </p:txBody>
      </p:sp>
      <p:sp>
        <p:nvSpPr>
          <p:cNvPr id="3" name="内容占位符 2">
            <a:extLst>
              <a:ext uri="{FF2B5EF4-FFF2-40B4-BE49-F238E27FC236}">
                <a16:creationId xmlns:a16="http://schemas.microsoft.com/office/drawing/2014/main" id="{0DE84BFA-FA25-9C4A-8CD5-D635A7931AFF}"/>
              </a:ext>
            </a:extLst>
          </p:cNvPr>
          <p:cNvSpPr>
            <a:spLocks noGrp="1"/>
          </p:cNvSpPr>
          <p:nvPr>
            <p:ph sz="half" idx="1"/>
          </p:nvPr>
        </p:nvSpPr>
        <p:spPr/>
        <p:txBody>
          <a:bodyPr/>
          <a:lstStyle/>
          <a:p>
            <a:r>
              <a:rPr lang="zh-CN" altLang="en-US" sz="2400" dirty="0">
                <a:latin typeface="Gill Sans MT" panose="020B0502020104020203" pitchFamily="34" charset="0"/>
              </a:rPr>
              <a:t>运算指令：在 </a:t>
            </a:r>
            <a:r>
              <a:rPr lang="en-US" altLang="zh-CN" sz="2400" dirty="0">
                <a:latin typeface="Gill Sans MT" panose="020B0502020104020203" pitchFamily="34" charset="0"/>
              </a:rPr>
              <a:t>ALU</a:t>
            </a:r>
            <a:r>
              <a:rPr lang="zh-CN" altLang="en-US" sz="2400" dirty="0">
                <a:latin typeface="Gill Sans MT" panose="020B0502020104020203" pitchFamily="34" charset="0"/>
              </a:rPr>
              <a:t> 中执行的计算操作</a:t>
            </a:r>
          </a:p>
          <a:p>
            <a:r>
              <a:rPr lang="zh-CN" altLang="en-US" sz="2400" dirty="0">
                <a:latin typeface="Gill Sans MT" panose="020B0502020104020203" pitchFamily="34" charset="0"/>
              </a:rPr>
              <a:t>数据移动指令：读写存储操作（包括寄存器读写）</a:t>
            </a:r>
          </a:p>
          <a:p>
            <a:r>
              <a:rPr lang="zh-CN" altLang="en-US" sz="2400" dirty="0">
                <a:latin typeface="Gill Sans MT" panose="020B0502020104020203" pitchFamily="34" charset="0"/>
              </a:rPr>
              <a:t>控制指令：更改指令执行顺序，进行程序跳转，实现 </a:t>
            </a:r>
            <a:r>
              <a:rPr lang="en-US" altLang="zh-CN" sz="2400" dirty="0">
                <a:latin typeface="Gill Sans MT" panose="020B0502020104020203" pitchFamily="34" charset="0"/>
              </a:rPr>
              <a:t>if/else</a:t>
            </a:r>
            <a:r>
              <a:rPr lang="zh-CN" altLang="en-US" sz="2400" dirty="0">
                <a:latin typeface="Gill Sans MT" panose="020B0502020104020203" pitchFamily="34" charset="0"/>
              </a:rPr>
              <a:t>，循环等</a:t>
            </a:r>
          </a:p>
        </p:txBody>
      </p:sp>
    </p:spTree>
    <p:extLst>
      <p:ext uri="{BB962C8B-B14F-4D97-AF65-F5344CB8AC3E}">
        <p14:creationId xmlns:p14="http://schemas.microsoft.com/office/powerpoint/2010/main" val="70247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D0BE024-321E-9141-9FC4-1640EB67164B}"/>
              </a:ext>
            </a:extLst>
          </p:cNvPr>
          <p:cNvSpPr>
            <a:spLocks noGrp="1"/>
          </p:cNvSpPr>
          <p:nvPr>
            <p:ph type="title"/>
          </p:nvPr>
        </p:nvSpPr>
        <p:spPr/>
        <p:txBody>
          <a:bodyPr/>
          <a:lstStyle/>
          <a:p>
            <a:r>
              <a:rPr lang="en-US" altLang="zh-CN" dirty="0"/>
              <a:t>ISA</a:t>
            </a:r>
            <a:r>
              <a:rPr lang="zh-CN" altLang="en-US" dirty="0"/>
              <a:t> </a:t>
            </a:r>
            <a:r>
              <a:rPr lang="en-US" altLang="zh-CN" dirty="0"/>
              <a:t>-</a:t>
            </a:r>
            <a:r>
              <a:rPr lang="zh-CN" altLang="en-US" dirty="0"/>
              <a:t> </a:t>
            </a:r>
            <a:r>
              <a:rPr lang="en-US" altLang="zh-CN" dirty="0"/>
              <a:t>Instruction Set Architecture</a:t>
            </a:r>
            <a:r>
              <a:rPr lang="zh-CN" altLang="en-US" dirty="0"/>
              <a:t> 声明周期</a:t>
            </a:r>
          </a:p>
        </p:txBody>
      </p:sp>
      <p:sp>
        <p:nvSpPr>
          <p:cNvPr id="3" name="内容占位符 2">
            <a:extLst>
              <a:ext uri="{FF2B5EF4-FFF2-40B4-BE49-F238E27FC236}">
                <a16:creationId xmlns:a16="http://schemas.microsoft.com/office/drawing/2014/main" id="{0DE84BFA-FA25-9C4A-8CD5-D635A7931AFF}"/>
              </a:ext>
            </a:extLst>
          </p:cNvPr>
          <p:cNvSpPr>
            <a:spLocks noGrp="1"/>
          </p:cNvSpPr>
          <p:nvPr>
            <p:ph sz="half" idx="1"/>
          </p:nvPr>
        </p:nvSpPr>
        <p:spPr/>
        <p:txBody>
          <a:bodyPr/>
          <a:lstStyle/>
          <a:p>
            <a:r>
              <a:rPr lang="en-US" altLang="zh-CN" b="1" dirty="0">
                <a:latin typeface="Gill Sans MT" panose="020B0502020104020203" pitchFamily="34" charset="0"/>
              </a:rPr>
              <a:t>FETCH</a:t>
            </a:r>
            <a:r>
              <a:rPr lang="zh-CN" altLang="en-US" dirty="0">
                <a:latin typeface="Gill Sans MT" panose="020B0502020104020203" pitchFamily="34" charset="0"/>
              </a:rPr>
              <a:t>：将</a:t>
            </a:r>
            <a:r>
              <a:rPr lang="en-US" altLang="zh-CN" dirty="0">
                <a:latin typeface="Gill Sans MT" panose="020B0502020104020203" pitchFamily="34" charset="0"/>
              </a:rPr>
              <a:t>Memory</a:t>
            </a:r>
            <a:r>
              <a:rPr lang="zh-CN" altLang="en-US" dirty="0">
                <a:latin typeface="Gill Sans MT" panose="020B0502020104020203" pitchFamily="34" charset="0"/>
              </a:rPr>
              <a:t>中的指令放入</a:t>
            </a:r>
            <a:r>
              <a:rPr lang="en-US" altLang="zh-CN" dirty="0">
                <a:latin typeface="Gill Sans MT" panose="020B0502020104020203" pitchFamily="34" charset="0"/>
              </a:rPr>
              <a:t>Instruction Register </a:t>
            </a:r>
            <a:r>
              <a:rPr lang="zh-CN" altLang="en-US" dirty="0">
                <a:latin typeface="Gill Sans MT" panose="020B0502020104020203" pitchFamily="34" charset="0"/>
              </a:rPr>
              <a:t>，</a:t>
            </a:r>
            <a:r>
              <a:rPr lang="en-US" altLang="zh-CN" dirty="0">
                <a:latin typeface="Gill Sans MT" panose="020B0502020104020203" pitchFamily="34" charset="0"/>
              </a:rPr>
              <a:t>PC</a:t>
            </a:r>
            <a:r>
              <a:rPr lang="zh-CN" altLang="en-US" dirty="0">
                <a:latin typeface="Gill Sans MT" panose="020B0502020104020203" pitchFamily="34" charset="0"/>
              </a:rPr>
              <a:t>指定指令位置</a:t>
            </a:r>
            <a:endParaRPr lang="en-US" altLang="zh-CN" dirty="0">
              <a:latin typeface="Gill Sans MT" panose="020B0502020104020203" pitchFamily="34" charset="0"/>
            </a:endParaRPr>
          </a:p>
          <a:p>
            <a:r>
              <a:rPr lang="en-US" altLang="zh-CN" b="1" dirty="0">
                <a:latin typeface="Gill Sans MT" panose="020B0502020104020203" pitchFamily="34" charset="0"/>
              </a:rPr>
              <a:t>DECODE</a:t>
            </a:r>
            <a:r>
              <a:rPr lang="zh-CN" altLang="en-US" dirty="0">
                <a:latin typeface="Gill Sans MT" panose="020B0502020104020203" pitchFamily="34" charset="0"/>
              </a:rPr>
              <a:t>：通过指令解码过程，识别指令内容，开启控制信号通路</a:t>
            </a:r>
          </a:p>
          <a:p>
            <a:r>
              <a:rPr lang="en-US" altLang="zh-CN" b="1" dirty="0">
                <a:latin typeface="Gill Sans MT" panose="020B0502020104020203" pitchFamily="34" charset="0"/>
              </a:rPr>
              <a:t>EVALUATE</a:t>
            </a:r>
            <a:r>
              <a:rPr lang="en-US" altLang="zh-CN" dirty="0">
                <a:latin typeface="Gill Sans MT" panose="020B0502020104020203" pitchFamily="34" charset="0"/>
              </a:rPr>
              <a:t> </a:t>
            </a:r>
            <a:r>
              <a:rPr lang="en-US" altLang="zh-CN" b="1" dirty="0">
                <a:latin typeface="Gill Sans MT" panose="020B0502020104020203" pitchFamily="34" charset="0"/>
              </a:rPr>
              <a:t>ADDRESS</a:t>
            </a:r>
            <a:r>
              <a:rPr lang="zh-CN" altLang="en-US" dirty="0">
                <a:latin typeface="Gill Sans MT" panose="020B0502020104020203" pitchFamily="34" charset="0"/>
              </a:rPr>
              <a:t>：比如加载内存之前，通过寄存器内容和偏移量获得真正的内存位置</a:t>
            </a:r>
          </a:p>
          <a:p>
            <a:r>
              <a:rPr lang="en-US" altLang="zh-CN" b="1" dirty="0">
                <a:latin typeface="Gill Sans MT" panose="020B0502020104020203" pitchFamily="34" charset="0"/>
              </a:rPr>
              <a:t>FETCH OPERANDS</a:t>
            </a:r>
            <a:r>
              <a:rPr lang="zh-CN" altLang="en-US" b="1" dirty="0">
                <a:latin typeface="Gill Sans MT" panose="020B0502020104020203" pitchFamily="34" charset="0"/>
              </a:rPr>
              <a:t>：</a:t>
            </a:r>
            <a:r>
              <a:rPr lang="zh-CN" altLang="en-US" dirty="0">
                <a:latin typeface="Gill Sans MT" panose="020B0502020104020203" pitchFamily="34" charset="0"/>
              </a:rPr>
              <a:t>加载寄存器中的操作数，不同指令实际执行的内容不同</a:t>
            </a:r>
          </a:p>
          <a:p>
            <a:r>
              <a:rPr lang="en-US" altLang="zh-CN" b="1" dirty="0">
                <a:latin typeface="Gill Sans MT" panose="020B0502020104020203" pitchFamily="34" charset="0"/>
              </a:rPr>
              <a:t>EXECUTE</a:t>
            </a:r>
            <a:r>
              <a:rPr lang="zh-CN" altLang="en-US" dirty="0">
                <a:latin typeface="Gill Sans MT" panose="020B0502020104020203" pitchFamily="34" charset="0"/>
              </a:rPr>
              <a:t>：在</a:t>
            </a:r>
            <a:r>
              <a:rPr lang="en-US" altLang="zh-CN" dirty="0">
                <a:latin typeface="Gill Sans MT" panose="020B0502020104020203" pitchFamily="34" charset="0"/>
              </a:rPr>
              <a:t>ALU</a:t>
            </a:r>
            <a:r>
              <a:rPr lang="zh-CN" altLang="en-US" dirty="0">
                <a:latin typeface="Gill Sans MT" panose="020B0502020104020203" pitchFamily="34" charset="0"/>
              </a:rPr>
              <a:t>中执行计算逻辑</a:t>
            </a:r>
          </a:p>
          <a:p>
            <a:r>
              <a:rPr lang="en-US" altLang="zh-CN" b="1" dirty="0">
                <a:latin typeface="Gill Sans MT" panose="020B0502020104020203" pitchFamily="34" charset="0"/>
              </a:rPr>
              <a:t>STORE RESULT</a:t>
            </a:r>
            <a:r>
              <a:rPr lang="zh-CN" altLang="en-US" dirty="0">
                <a:latin typeface="Gill Sans MT" panose="020B0502020104020203" pitchFamily="34" charset="0"/>
              </a:rPr>
              <a:t>：存储计算结果</a:t>
            </a:r>
          </a:p>
        </p:txBody>
      </p:sp>
    </p:spTree>
    <p:extLst>
      <p:ext uri="{BB962C8B-B14F-4D97-AF65-F5344CB8AC3E}">
        <p14:creationId xmlns:p14="http://schemas.microsoft.com/office/powerpoint/2010/main" val="3083774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C9BCF7-3A0E-6041-A1E6-C415BFAF8904}"/>
              </a:ext>
            </a:extLst>
          </p:cNvPr>
          <p:cNvSpPr>
            <a:spLocks noGrp="1"/>
          </p:cNvSpPr>
          <p:nvPr>
            <p:ph type="title"/>
          </p:nvPr>
        </p:nvSpPr>
        <p:spPr/>
        <p:txBody>
          <a:bodyPr/>
          <a:lstStyle/>
          <a:p>
            <a:r>
              <a:rPr lang="en-US" altLang="zh-CN" dirty="0"/>
              <a:t>ISA</a:t>
            </a:r>
            <a:r>
              <a:rPr lang="zh-CN" altLang="en-US" dirty="0"/>
              <a:t> </a:t>
            </a:r>
            <a:r>
              <a:rPr lang="en-US" altLang="zh-CN" dirty="0"/>
              <a:t>-</a:t>
            </a:r>
            <a:r>
              <a:rPr lang="zh-CN" altLang="en-US" dirty="0"/>
              <a:t> </a:t>
            </a:r>
            <a:r>
              <a:rPr lang="en-US" altLang="zh-CN" dirty="0"/>
              <a:t>Instruction Set Architecture</a:t>
            </a:r>
            <a:endParaRPr lang="zh-CN" altLang="en-US" dirty="0"/>
          </a:p>
        </p:txBody>
      </p:sp>
      <p:sp>
        <p:nvSpPr>
          <p:cNvPr id="6" name="内容占位符 5">
            <a:extLst>
              <a:ext uri="{FF2B5EF4-FFF2-40B4-BE49-F238E27FC236}">
                <a16:creationId xmlns:a16="http://schemas.microsoft.com/office/drawing/2014/main" id="{7DC46047-7CCF-3A42-88F0-6C564CF5FC3D}"/>
              </a:ext>
            </a:extLst>
          </p:cNvPr>
          <p:cNvSpPr>
            <a:spLocks noGrp="1"/>
          </p:cNvSpPr>
          <p:nvPr>
            <p:ph sz="half" idx="1"/>
          </p:nvPr>
        </p:nvSpPr>
        <p:spPr/>
        <p:txBody>
          <a:bodyPr/>
          <a:lstStyle/>
          <a:p>
            <a:r>
              <a:rPr lang="zh-CN" altLang="en-US" dirty="0">
                <a:latin typeface="Gill Sans MT" panose="020B0502020104020203" pitchFamily="34" charset="0"/>
              </a:rPr>
              <a:t>可以将指令集架构理解为一个抽象层，它是处理器底层硬件与运行在硬件上的软件之间桥梁和接口。</a:t>
            </a:r>
          </a:p>
        </p:txBody>
      </p:sp>
      <p:pic>
        <p:nvPicPr>
          <p:cNvPr id="4" name="图片 3">
            <a:extLst>
              <a:ext uri="{FF2B5EF4-FFF2-40B4-BE49-F238E27FC236}">
                <a16:creationId xmlns:a16="http://schemas.microsoft.com/office/drawing/2014/main" id="{0F8226F5-B1B9-424F-804D-733A37842B0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9619" y="2276872"/>
            <a:ext cx="7337524" cy="4001490"/>
          </a:xfrm>
          <a:prstGeom prst="rect">
            <a:avLst/>
          </a:prstGeom>
        </p:spPr>
      </p:pic>
    </p:spTree>
    <p:extLst>
      <p:ext uri="{BB962C8B-B14F-4D97-AF65-F5344CB8AC3E}">
        <p14:creationId xmlns:p14="http://schemas.microsoft.com/office/powerpoint/2010/main" val="181852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33229</TotalTime>
  <Words>1198</Words>
  <Application>Microsoft Macintosh PowerPoint</Application>
  <PresentationFormat>自定义</PresentationFormat>
  <Paragraphs>136</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21</vt:i4>
      </vt:variant>
    </vt:vector>
  </HeadingPairs>
  <TitlesOfParts>
    <vt:vector size="40"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Futura Medium</vt:lpstr>
      <vt:lpstr>Gill Sans MT</vt:lpstr>
      <vt:lpstr>Wingdings</vt:lpstr>
      <vt:lpstr>Title1</vt:lpstr>
      <vt:lpstr>Title2</vt:lpstr>
      <vt:lpstr>content01</vt:lpstr>
      <vt:lpstr>Content02</vt:lpstr>
      <vt:lpstr>code01</vt:lpstr>
      <vt:lpstr>Thankyou</vt:lpstr>
      <vt:lpstr>AI 芯片</vt:lpstr>
      <vt:lpstr>PowerPoint 演示文稿</vt:lpstr>
      <vt:lpstr>PowerPoint 演示文稿</vt:lpstr>
      <vt:lpstr>ISA 指令集架构</vt:lpstr>
      <vt:lpstr>ISA - Instruction Set Architecture</vt:lpstr>
      <vt:lpstr>ISA - Instruction Set Architecture</vt:lpstr>
      <vt:lpstr>ISA - Instruction Set Architecture 基本分类</vt:lpstr>
      <vt:lpstr>ISA - Instruction Set Architecture 声明周期</vt:lpstr>
      <vt:lpstr>ISA - Instruction Set Architecture</vt:lpstr>
      <vt:lpstr>ISA 的作用</vt:lpstr>
      <vt:lpstr>CISC 架构与 RISC 架构</vt:lpstr>
      <vt:lpstr>CISC 架构与 RISC 架构</vt:lpstr>
      <vt:lpstr>CISC 架构与 RISC 架构</vt:lpstr>
      <vt:lpstr>CISC vs RISC</vt:lpstr>
      <vt:lpstr>ISA 种类</vt:lpstr>
      <vt:lpstr>CPU Application 应用场景</vt:lpstr>
      <vt:lpstr>应用场景</vt:lpstr>
      <vt:lpstr>Summary 总结</vt:lpstr>
      <vt:lpstr>总结</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5440</cp:revision>
  <dcterms:created xsi:type="dcterms:W3CDTF">2015-01-14T10:38:57Z</dcterms:created>
  <dcterms:modified xsi:type="dcterms:W3CDTF">2023-03-31T05:55:20Z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