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31"/>
  </p:notesMasterIdLst>
  <p:handoutMasterIdLst>
    <p:handoutMasterId r:id="rId32"/>
  </p:handoutMasterIdLst>
  <p:sldIdLst>
    <p:sldId id="603" r:id="rId8"/>
    <p:sldId id="1838" r:id="rId9"/>
    <p:sldId id="2041" r:id="rId10"/>
    <p:sldId id="2024" r:id="rId11"/>
    <p:sldId id="2049" r:id="rId12"/>
    <p:sldId id="2052" r:id="rId13"/>
    <p:sldId id="591" r:id="rId14"/>
    <p:sldId id="595" r:id="rId15"/>
    <p:sldId id="2053" r:id="rId16"/>
    <p:sldId id="596" r:id="rId17"/>
    <p:sldId id="593" r:id="rId18"/>
    <p:sldId id="594" r:id="rId19"/>
    <p:sldId id="597" r:id="rId20"/>
    <p:sldId id="2050" r:id="rId21"/>
    <p:sldId id="2054" r:id="rId22"/>
    <p:sldId id="598" r:id="rId23"/>
    <p:sldId id="2058" r:id="rId24"/>
    <p:sldId id="2051" r:id="rId25"/>
    <p:sldId id="599" r:id="rId26"/>
    <p:sldId id="600" r:id="rId27"/>
    <p:sldId id="601" r:id="rId28"/>
    <p:sldId id="2055" r:id="rId29"/>
    <p:sldId id="582" r:id="rId3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1D1D1A"/>
    <a:srgbClr val="221815"/>
    <a:srgbClr val="E9002F"/>
    <a:srgbClr val="F2F2F2"/>
    <a:srgbClr val="66BA36"/>
    <a:srgbClr val="3DBDCD"/>
    <a:srgbClr val="595757"/>
    <a:srgbClr val="B5B5B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40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214FDC-6B87-214E-A881-A1F197F5DB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" y="3896673"/>
            <a:ext cx="636527" cy="636527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C5C961-C360-9F43-A308-C9DB7AC7D5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" y="3896673"/>
            <a:ext cx="636527" cy="636527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chenzomi12/DeepLearningSyste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henzomi12.github.io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henzomi12.github.io/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819" r:id="rId3"/>
    <p:sldLayoutId id="2147483820" r:id="rId4"/>
    <p:sldLayoutId id="2147483892" r:id="rId5"/>
    <p:sldLayoutId id="2147483824" r:id="rId6"/>
    <p:sldLayoutId id="2147483968" r:id="rId7"/>
    <p:sldLayoutId id="2147483969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2023/7/26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9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56" r:id="rId4"/>
    <p:sldLayoutId id="2147483957" r:id="rId5"/>
    <p:sldLayoutId id="2147483958" r:id="rId6"/>
    <p:sldLayoutId id="2147483959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CA390A-81DE-684D-A5F6-A0D612A3FD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6763" cy="685800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4889" y="5346828"/>
            <a:ext cx="1944216" cy="643926"/>
          </a:xfrm>
        </p:spPr>
        <p:txBody>
          <a:bodyPr/>
          <a:lstStyle/>
          <a:p>
            <a:r>
              <a:rPr lang="en-US" altLang="zh-CN" dirty="0"/>
              <a:t>ZOMI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060" y="5379557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B330C0-432A-884E-91CA-41575524352A}"/>
              </a:ext>
            </a:extLst>
          </p:cNvPr>
          <p:cNvSpPr/>
          <p:nvPr/>
        </p:nvSpPr>
        <p:spPr>
          <a:xfrm>
            <a:off x="934432" y="1633249"/>
            <a:ext cx="101972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寒武纪 </a:t>
            </a:r>
            <a:r>
              <a:rPr lang="ja-JP" altLang="en-US" sz="9600" b="1">
                <a:solidFill>
                  <a:schemeClr val="tx2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の</a:t>
            </a:r>
            <a:endParaRPr lang="en-US" altLang="zh-CN" sz="9600" b="1" dirty="0">
              <a:solidFill>
                <a:schemeClr val="tx2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  <a:p>
            <a:pPr marL="444500" indent="-444500"/>
            <a:r>
              <a:rPr lang="en-US" altLang="zh-CN" sz="9600" b="1" dirty="0">
                <a:solidFill>
                  <a:schemeClr val="tx2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MLU03</a:t>
            </a:r>
            <a:r>
              <a:rPr lang="zh-CN" altLang="en-US" sz="9600" b="1" dirty="0">
                <a:solidFill>
                  <a:schemeClr val="tx2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芯片架构</a:t>
            </a:r>
            <a:endParaRPr lang="en-US" altLang="zh-CN" sz="9600" b="1" dirty="0">
              <a:solidFill>
                <a:schemeClr val="tx2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IPU</a:t>
            </a:r>
            <a:r>
              <a:rPr lang="zh-CN" altLang="en-US" dirty="0"/>
              <a:t> 存储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4D6B310-28E5-B045-9E05-AF451F226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4187851" cy="4994910"/>
          </a:xfrm>
        </p:spPr>
        <p:txBody>
          <a:bodyPr anchor="ctr"/>
          <a:lstStyle/>
          <a:p>
            <a:r>
              <a:rPr lang="en-US" altLang="zh-CN" b="1" dirty="0"/>
              <a:t>Neural-RAM</a:t>
            </a:r>
            <a:r>
              <a:rPr lang="zh-CN" altLang="en-US" dirty="0"/>
              <a:t>：</a:t>
            </a:r>
            <a:r>
              <a:rPr lang="en-US" altLang="zh-CN" dirty="0"/>
              <a:t>768KB</a:t>
            </a:r>
            <a:r>
              <a:rPr lang="zh-CN" altLang="en-US" dirty="0"/>
              <a:t>，需</a:t>
            </a:r>
            <a:r>
              <a:rPr lang="en-US" altLang="zh-CN" dirty="0"/>
              <a:t>16byte</a:t>
            </a:r>
            <a:r>
              <a:rPr lang="zh-CN" altLang="en-US" dirty="0"/>
              <a:t>对齐，存储</a:t>
            </a:r>
            <a:r>
              <a:rPr lang="en-US" altLang="zh-CN" dirty="0"/>
              <a:t>Input</a:t>
            </a:r>
            <a:r>
              <a:rPr lang="zh-CN" altLang="en-US" dirty="0"/>
              <a:t>和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数据。</a:t>
            </a:r>
            <a:endParaRPr lang="en-US" altLang="zh-CN" dirty="0"/>
          </a:p>
          <a:p>
            <a:r>
              <a:rPr lang="en-US" altLang="zh-CN" b="1" dirty="0"/>
              <a:t>Weight-RAM</a:t>
            </a:r>
            <a:r>
              <a:rPr lang="zh-CN" altLang="en-US" dirty="0"/>
              <a:t>：</a:t>
            </a:r>
            <a:r>
              <a:rPr lang="en-US" altLang="zh-CN" dirty="0"/>
              <a:t>1024KB</a:t>
            </a:r>
            <a:r>
              <a:rPr lang="zh-CN" altLang="en-US" dirty="0"/>
              <a:t>，需</a:t>
            </a:r>
            <a:r>
              <a:rPr lang="en-US" altLang="zh-CN" dirty="0"/>
              <a:t>8byte</a:t>
            </a:r>
            <a:r>
              <a:rPr lang="zh-CN" altLang="en-US" dirty="0"/>
              <a:t>对齐，存储权重和优化器数据。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08A044-B5FB-7142-ABB7-25EEB934F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999" y="2508068"/>
            <a:ext cx="6851877" cy="28568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6B67C1-F290-2049-82D2-BFCEF0CC2B90}"/>
              </a:ext>
            </a:extLst>
          </p:cNvPr>
          <p:cNvSpPr/>
          <p:nvPr/>
        </p:nvSpPr>
        <p:spPr>
          <a:xfrm>
            <a:off x="9064647" y="4571999"/>
            <a:ext cx="2805540" cy="914401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2805540"/>
                      <a:gd name="connsiteY0" fmla="*/ 0 h 914401"/>
                      <a:gd name="connsiteX1" fmla="*/ 476942 w 2805540"/>
                      <a:gd name="connsiteY1" fmla="*/ 0 h 914401"/>
                      <a:gd name="connsiteX2" fmla="*/ 1066105 w 2805540"/>
                      <a:gd name="connsiteY2" fmla="*/ 0 h 914401"/>
                      <a:gd name="connsiteX3" fmla="*/ 1571102 w 2805540"/>
                      <a:gd name="connsiteY3" fmla="*/ 0 h 914401"/>
                      <a:gd name="connsiteX4" fmla="*/ 2048044 w 2805540"/>
                      <a:gd name="connsiteY4" fmla="*/ 0 h 914401"/>
                      <a:gd name="connsiteX5" fmla="*/ 2805540 w 2805540"/>
                      <a:gd name="connsiteY5" fmla="*/ 0 h 914401"/>
                      <a:gd name="connsiteX6" fmla="*/ 2805540 w 2805540"/>
                      <a:gd name="connsiteY6" fmla="*/ 438912 h 914401"/>
                      <a:gd name="connsiteX7" fmla="*/ 2805540 w 2805540"/>
                      <a:gd name="connsiteY7" fmla="*/ 914401 h 914401"/>
                      <a:gd name="connsiteX8" fmla="*/ 2328598 w 2805540"/>
                      <a:gd name="connsiteY8" fmla="*/ 914401 h 914401"/>
                      <a:gd name="connsiteX9" fmla="*/ 1795546 w 2805540"/>
                      <a:gd name="connsiteY9" fmla="*/ 914401 h 914401"/>
                      <a:gd name="connsiteX10" fmla="*/ 1178327 w 2805540"/>
                      <a:gd name="connsiteY10" fmla="*/ 914401 h 914401"/>
                      <a:gd name="connsiteX11" fmla="*/ 617219 w 2805540"/>
                      <a:gd name="connsiteY11" fmla="*/ 914401 h 914401"/>
                      <a:gd name="connsiteX12" fmla="*/ 0 w 2805540"/>
                      <a:gd name="connsiteY12" fmla="*/ 914401 h 914401"/>
                      <a:gd name="connsiteX13" fmla="*/ 0 w 2805540"/>
                      <a:gd name="connsiteY13" fmla="*/ 475489 h 914401"/>
                      <a:gd name="connsiteX14" fmla="*/ 0 w 2805540"/>
                      <a:gd name="connsiteY14" fmla="*/ 0 h 914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805540" h="914401" extrusionOk="0">
                        <a:moveTo>
                          <a:pt x="0" y="0"/>
                        </a:moveTo>
                        <a:cubicBezTo>
                          <a:pt x="175770" y="-22022"/>
                          <a:pt x="267783" y="-22478"/>
                          <a:pt x="476942" y="0"/>
                        </a:cubicBezTo>
                        <a:cubicBezTo>
                          <a:pt x="686101" y="22478"/>
                          <a:pt x="897217" y="4453"/>
                          <a:pt x="1066105" y="0"/>
                        </a:cubicBezTo>
                        <a:cubicBezTo>
                          <a:pt x="1234993" y="-4453"/>
                          <a:pt x="1391683" y="22306"/>
                          <a:pt x="1571102" y="0"/>
                        </a:cubicBezTo>
                        <a:cubicBezTo>
                          <a:pt x="1750521" y="-22306"/>
                          <a:pt x="1851883" y="-21010"/>
                          <a:pt x="2048044" y="0"/>
                        </a:cubicBezTo>
                        <a:cubicBezTo>
                          <a:pt x="2244205" y="21010"/>
                          <a:pt x="2487698" y="5367"/>
                          <a:pt x="2805540" y="0"/>
                        </a:cubicBezTo>
                        <a:cubicBezTo>
                          <a:pt x="2823784" y="132854"/>
                          <a:pt x="2827343" y="341165"/>
                          <a:pt x="2805540" y="438912"/>
                        </a:cubicBezTo>
                        <a:cubicBezTo>
                          <a:pt x="2783737" y="536659"/>
                          <a:pt x="2808449" y="789836"/>
                          <a:pt x="2805540" y="914401"/>
                        </a:cubicBezTo>
                        <a:cubicBezTo>
                          <a:pt x="2571368" y="917460"/>
                          <a:pt x="2502116" y="904256"/>
                          <a:pt x="2328598" y="914401"/>
                        </a:cubicBezTo>
                        <a:cubicBezTo>
                          <a:pt x="2155080" y="924546"/>
                          <a:pt x="1974354" y="904274"/>
                          <a:pt x="1795546" y="914401"/>
                        </a:cubicBezTo>
                        <a:cubicBezTo>
                          <a:pt x="1616738" y="924528"/>
                          <a:pt x="1381955" y="915856"/>
                          <a:pt x="1178327" y="914401"/>
                        </a:cubicBezTo>
                        <a:cubicBezTo>
                          <a:pt x="974699" y="912946"/>
                          <a:pt x="814373" y="925296"/>
                          <a:pt x="617219" y="914401"/>
                        </a:cubicBezTo>
                        <a:cubicBezTo>
                          <a:pt x="420065" y="903506"/>
                          <a:pt x="227155" y="909008"/>
                          <a:pt x="0" y="914401"/>
                        </a:cubicBezTo>
                        <a:cubicBezTo>
                          <a:pt x="-12724" y="797000"/>
                          <a:pt x="-16705" y="614462"/>
                          <a:pt x="0" y="475489"/>
                        </a:cubicBezTo>
                        <a:cubicBezTo>
                          <a:pt x="16705" y="336516"/>
                          <a:pt x="9245" y="1475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59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IPU</a:t>
            </a:r>
            <a:r>
              <a:rPr lang="zh-CN" altLang="en-US" dirty="0"/>
              <a:t> 核心模块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24AB1F0D-89E4-5A4C-8498-81B705CE5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en-US" altLang="zh-CN" b="1" dirty="0"/>
              <a:t>ALU</a:t>
            </a:r>
            <a:r>
              <a:rPr lang="zh-CN" altLang="en-US" dirty="0"/>
              <a:t>：标量 </a:t>
            </a:r>
            <a:r>
              <a:rPr lang="en-US" altLang="zh-CN" dirty="0"/>
              <a:t>Scale</a:t>
            </a:r>
            <a:r>
              <a:rPr lang="zh-CN" altLang="en-US" dirty="0"/>
              <a:t> 数据的算术逻辑运算。</a:t>
            </a:r>
            <a:endParaRPr lang="en-US" altLang="zh-CN" dirty="0"/>
          </a:p>
          <a:p>
            <a:r>
              <a:rPr lang="en-US" altLang="zh-CN" b="1" dirty="0"/>
              <a:t>GPR</a:t>
            </a:r>
            <a:r>
              <a:rPr lang="zh-CN" altLang="en-US" dirty="0"/>
              <a:t>：位宽</a:t>
            </a:r>
            <a:r>
              <a:rPr lang="en-US" altLang="zh-CN" dirty="0"/>
              <a:t>48bit</a:t>
            </a:r>
            <a:r>
              <a:rPr lang="zh-CN" altLang="en-US" dirty="0"/>
              <a:t>，</a:t>
            </a:r>
            <a:r>
              <a:rPr lang="en-US" altLang="zh-CN" dirty="0"/>
              <a:t>IPU</a:t>
            </a:r>
            <a:r>
              <a:rPr lang="zh-CN" altLang="en-US" dirty="0"/>
              <a:t>为</a:t>
            </a:r>
            <a:r>
              <a:rPr lang="en-US" altLang="zh-CN" dirty="0"/>
              <a:t>Load/Store</a:t>
            </a:r>
            <a:r>
              <a:rPr lang="zh-CN" altLang="en-US" dirty="0"/>
              <a:t>架构，除立即数以外所有操作加载到</a:t>
            </a:r>
            <a:r>
              <a:rPr lang="en-US" altLang="zh-CN" dirty="0"/>
              <a:t>GPR</a:t>
            </a:r>
            <a:r>
              <a:rPr lang="zh-CN" altLang="en-US" dirty="0"/>
              <a:t>才能参与算术逻辑运算。</a:t>
            </a:r>
            <a:endParaRPr lang="en-US" altLang="zh-CN" dirty="0"/>
          </a:p>
          <a:p>
            <a:r>
              <a:rPr lang="en-US" altLang="zh-CN" b="1" dirty="0"/>
              <a:t>SREG</a:t>
            </a:r>
            <a:r>
              <a:rPr lang="zh-CN" altLang="en-US" dirty="0"/>
              <a:t>：</a:t>
            </a:r>
            <a:r>
              <a:rPr lang="en-US" altLang="zh-CN" dirty="0"/>
              <a:t>~</a:t>
            </a:r>
            <a:r>
              <a:rPr lang="zh-CN" altLang="en-US" dirty="0"/>
              <a:t>位宽</a:t>
            </a:r>
            <a:r>
              <a:rPr lang="en-US" altLang="zh-CN" dirty="0"/>
              <a:t>32bit</a:t>
            </a:r>
            <a:r>
              <a:rPr lang="zh-CN" altLang="en-US" dirty="0"/>
              <a:t>，用于存储硬件特定属性，如</a:t>
            </a:r>
            <a:r>
              <a:rPr lang="en-US" altLang="zh-CN" dirty="0"/>
              <a:t>Perf</a:t>
            </a:r>
            <a:r>
              <a:rPr lang="zh-CN" altLang="en-US" dirty="0"/>
              <a:t>计数、任务索引等。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B303CF-2940-114B-8737-7A827B978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999" y="2508068"/>
            <a:ext cx="6851877" cy="28568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3E1D635-1AB6-C141-BAEB-9020BF6B62AE}"/>
              </a:ext>
            </a:extLst>
          </p:cNvPr>
          <p:cNvSpPr/>
          <p:nvPr/>
        </p:nvSpPr>
        <p:spPr>
          <a:xfrm>
            <a:off x="6976167" y="3069770"/>
            <a:ext cx="2244033" cy="1594757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2244033"/>
                      <a:gd name="connsiteY0" fmla="*/ 0 h 1594757"/>
                      <a:gd name="connsiteX1" fmla="*/ 493687 w 2244033"/>
                      <a:gd name="connsiteY1" fmla="*/ 0 h 1594757"/>
                      <a:gd name="connsiteX2" fmla="*/ 1077136 w 2244033"/>
                      <a:gd name="connsiteY2" fmla="*/ 0 h 1594757"/>
                      <a:gd name="connsiteX3" fmla="*/ 1593263 w 2244033"/>
                      <a:gd name="connsiteY3" fmla="*/ 0 h 1594757"/>
                      <a:gd name="connsiteX4" fmla="*/ 2244033 w 2244033"/>
                      <a:gd name="connsiteY4" fmla="*/ 0 h 1594757"/>
                      <a:gd name="connsiteX5" fmla="*/ 2244033 w 2244033"/>
                      <a:gd name="connsiteY5" fmla="*/ 563481 h 1594757"/>
                      <a:gd name="connsiteX6" fmla="*/ 2244033 w 2244033"/>
                      <a:gd name="connsiteY6" fmla="*/ 1063171 h 1594757"/>
                      <a:gd name="connsiteX7" fmla="*/ 2244033 w 2244033"/>
                      <a:gd name="connsiteY7" fmla="*/ 1594757 h 1594757"/>
                      <a:gd name="connsiteX8" fmla="*/ 1750346 w 2244033"/>
                      <a:gd name="connsiteY8" fmla="*/ 1594757 h 1594757"/>
                      <a:gd name="connsiteX9" fmla="*/ 1211778 w 2244033"/>
                      <a:gd name="connsiteY9" fmla="*/ 1594757 h 1594757"/>
                      <a:gd name="connsiteX10" fmla="*/ 605889 w 2244033"/>
                      <a:gd name="connsiteY10" fmla="*/ 1594757 h 1594757"/>
                      <a:gd name="connsiteX11" fmla="*/ 0 w 2244033"/>
                      <a:gd name="connsiteY11" fmla="*/ 1594757 h 1594757"/>
                      <a:gd name="connsiteX12" fmla="*/ 0 w 2244033"/>
                      <a:gd name="connsiteY12" fmla="*/ 1063171 h 1594757"/>
                      <a:gd name="connsiteX13" fmla="*/ 0 w 2244033"/>
                      <a:gd name="connsiteY13" fmla="*/ 579428 h 1594757"/>
                      <a:gd name="connsiteX14" fmla="*/ 0 w 2244033"/>
                      <a:gd name="connsiteY14" fmla="*/ 0 h 1594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44033" h="1594757" extrusionOk="0">
                        <a:moveTo>
                          <a:pt x="0" y="0"/>
                        </a:moveTo>
                        <a:cubicBezTo>
                          <a:pt x="196606" y="9710"/>
                          <a:pt x="306738" y="5638"/>
                          <a:pt x="493687" y="0"/>
                        </a:cubicBezTo>
                        <a:cubicBezTo>
                          <a:pt x="680636" y="-5638"/>
                          <a:pt x="922982" y="27124"/>
                          <a:pt x="1077136" y="0"/>
                        </a:cubicBezTo>
                        <a:cubicBezTo>
                          <a:pt x="1231290" y="-27124"/>
                          <a:pt x="1487578" y="7658"/>
                          <a:pt x="1593263" y="0"/>
                        </a:cubicBezTo>
                        <a:cubicBezTo>
                          <a:pt x="1698948" y="-7658"/>
                          <a:pt x="2102117" y="13079"/>
                          <a:pt x="2244033" y="0"/>
                        </a:cubicBezTo>
                        <a:cubicBezTo>
                          <a:pt x="2262499" y="218241"/>
                          <a:pt x="2266667" y="335889"/>
                          <a:pt x="2244033" y="563481"/>
                        </a:cubicBezTo>
                        <a:cubicBezTo>
                          <a:pt x="2221399" y="791073"/>
                          <a:pt x="2220008" y="899713"/>
                          <a:pt x="2244033" y="1063171"/>
                        </a:cubicBezTo>
                        <a:cubicBezTo>
                          <a:pt x="2268059" y="1226629"/>
                          <a:pt x="2232859" y="1485820"/>
                          <a:pt x="2244033" y="1594757"/>
                        </a:cubicBezTo>
                        <a:cubicBezTo>
                          <a:pt x="2032089" y="1571426"/>
                          <a:pt x="1943196" y="1607510"/>
                          <a:pt x="1750346" y="1594757"/>
                        </a:cubicBezTo>
                        <a:cubicBezTo>
                          <a:pt x="1557496" y="1582004"/>
                          <a:pt x="1342239" y="1597212"/>
                          <a:pt x="1211778" y="1594757"/>
                        </a:cubicBezTo>
                        <a:cubicBezTo>
                          <a:pt x="1081317" y="1592302"/>
                          <a:pt x="831943" y="1607198"/>
                          <a:pt x="605889" y="1594757"/>
                        </a:cubicBezTo>
                        <a:cubicBezTo>
                          <a:pt x="379835" y="1582316"/>
                          <a:pt x="258064" y="1583327"/>
                          <a:pt x="0" y="1594757"/>
                        </a:cubicBezTo>
                        <a:cubicBezTo>
                          <a:pt x="-3566" y="1488104"/>
                          <a:pt x="20643" y="1319833"/>
                          <a:pt x="0" y="1063171"/>
                        </a:cubicBezTo>
                        <a:cubicBezTo>
                          <a:pt x="-20643" y="806509"/>
                          <a:pt x="-12266" y="768800"/>
                          <a:pt x="0" y="579428"/>
                        </a:cubicBezTo>
                        <a:cubicBezTo>
                          <a:pt x="12266" y="390056"/>
                          <a:pt x="14954" y="1720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87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IPU</a:t>
            </a:r>
            <a:r>
              <a:rPr lang="zh-CN" altLang="en-US" dirty="0"/>
              <a:t> 核心模块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AAE487D-EF96-4347-B6EB-224064003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en-US" altLang="zh-CN" b="1" dirty="0"/>
              <a:t>VFU/TFU</a:t>
            </a:r>
            <a:r>
              <a:rPr lang="zh-CN" altLang="en-US" b="1" dirty="0"/>
              <a:t>：</a:t>
            </a:r>
            <a:r>
              <a:rPr lang="zh-CN" altLang="en-US" dirty="0"/>
              <a:t>实现张量 </a:t>
            </a:r>
            <a:r>
              <a:rPr lang="en-US" altLang="zh-CN" dirty="0"/>
              <a:t>Tensor</a:t>
            </a:r>
            <a:r>
              <a:rPr lang="zh-CN" altLang="en-US" dirty="0"/>
              <a:t> 和向量 </a:t>
            </a:r>
            <a:r>
              <a:rPr lang="en-US" altLang="zh-CN" dirty="0"/>
              <a:t>Vector</a:t>
            </a:r>
            <a:r>
              <a:rPr lang="zh-CN" altLang="en-US" dirty="0"/>
              <a:t> 运算；</a:t>
            </a:r>
            <a:endParaRPr lang="en-US" altLang="zh-CN" dirty="0"/>
          </a:p>
          <a:p>
            <a:r>
              <a:rPr lang="zh-CN" altLang="en-US" b="1" dirty="0"/>
              <a:t>输入输出：</a:t>
            </a:r>
            <a:r>
              <a:rPr lang="en-US" altLang="zh-CN" dirty="0"/>
              <a:t>Vector</a:t>
            </a:r>
            <a:r>
              <a:rPr lang="zh-CN" altLang="en-US" dirty="0"/>
              <a:t> 运算输入输出在</a:t>
            </a:r>
            <a:r>
              <a:rPr lang="en-US" altLang="zh-CN" dirty="0"/>
              <a:t>Neuron-RAM</a:t>
            </a:r>
            <a:r>
              <a:rPr lang="zh-CN" altLang="en-US" dirty="0"/>
              <a:t>；</a:t>
            </a:r>
            <a:r>
              <a:rPr lang="en-US" altLang="zh-CN" dirty="0"/>
              <a:t>Tensor</a:t>
            </a:r>
            <a:r>
              <a:rPr lang="zh-CN" altLang="en-US" dirty="0"/>
              <a:t> 运算输入自</a:t>
            </a:r>
            <a:r>
              <a:rPr lang="en-US" altLang="zh-CN" dirty="0"/>
              <a:t>Neuron-RAM</a:t>
            </a:r>
            <a:r>
              <a:rPr lang="zh-CN" altLang="en-US" dirty="0"/>
              <a:t>和</a:t>
            </a:r>
            <a:r>
              <a:rPr lang="en-US" altLang="zh-CN" dirty="0"/>
              <a:t>Weight-RAM</a:t>
            </a:r>
            <a:r>
              <a:rPr lang="zh-CN" altLang="en-US" dirty="0"/>
              <a:t>，输出根据调度情况到</a:t>
            </a:r>
            <a:r>
              <a:rPr lang="en-US" altLang="zh-CN" dirty="0"/>
              <a:t>Neuron-RAM</a:t>
            </a:r>
            <a:r>
              <a:rPr lang="zh-CN" altLang="en-US" dirty="0"/>
              <a:t>和</a:t>
            </a:r>
            <a:r>
              <a:rPr lang="en-US" altLang="zh-CN" dirty="0"/>
              <a:t>Weight-RAM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3811FE-55CE-BF47-8661-A1743C3C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999" y="2508068"/>
            <a:ext cx="6851877" cy="28568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06EF8C-6CB7-1044-9FC3-2907181D50CD}"/>
              </a:ext>
            </a:extLst>
          </p:cNvPr>
          <p:cNvSpPr/>
          <p:nvPr/>
        </p:nvSpPr>
        <p:spPr>
          <a:xfrm>
            <a:off x="9053766" y="2373087"/>
            <a:ext cx="2805540" cy="236220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2805540"/>
                      <a:gd name="connsiteY0" fmla="*/ 0 h 2362200"/>
                      <a:gd name="connsiteX1" fmla="*/ 476942 w 2805540"/>
                      <a:gd name="connsiteY1" fmla="*/ 0 h 2362200"/>
                      <a:gd name="connsiteX2" fmla="*/ 1066105 w 2805540"/>
                      <a:gd name="connsiteY2" fmla="*/ 0 h 2362200"/>
                      <a:gd name="connsiteX3" fmla="*/ 1571102 w 2805540"/>
                      <a:gd name="connsiteY3" fmla="*/ 0 h 2362200"/>
                      <a:gd name="connsiteX4" fmla="*/ 2048044 w 2805540"/>
                      <a:gd name="connsiteY4" fmla="*/ 0 h 2362200"/>
                      <a:gd name="connsiteX5" fmla="*/ 2805540 w 2805540"/>
                      <a:gd name="connsiteY5" fmla="*/ 0 h 2362200"/>
                      <a:gd name="connsiteX6" fmla="*/ 2805540 w 2805540"/>
                      <a:gd name="connsiteY6" fmla="*/ 543306 h 2362200"/>
                      <a:gd name="connsiteX7" fmla="*/ 2805540 w 2805540"/>
                      <a:gd name="connsiteY7" fmla="*/ 1110234 h 2362200"/>
                      <a:gd name="connsiteX8" fmla="*/ 2805540 w 2805540"/>
                      <a:gd name="connsiteY8" fmla="*/ 1629918 h 2362200"/>
                      <a:gd name="connsiteX9" fmla="*/ 2805540 w 2805540"/>
                      <a:gd name="connsiteY9" fmla="*/ 2362200 h 2362200"/>
                      <a:gd name="connsiteX10" fmla="*/ 2272487 w 2805540"/>
                      <a:gd name="connsiteY10" fmla="*/ 2362200 h 2362200"/>
                      <a:gd name="connsiteX11" fmla="*/ 1711379 w 2805540"/>
                      <a:gd name="connsiteY11" fmla="*/ 2362200 h 2362200"/>
                      <a:gd name="connsiteX12" fmla="*/ 1150271 w 2805540"/>
                      <a:gd name="connsiteY12" fmla="*/ 2362200 h 2362200"/>
                      <a:gd name="connsiteX13" fmla="*/ 645274 w 2805540"/>
                      <a:gd name="connsiteY13" fmla="*/ 2362200 h 2362200"/>
                      <a:gd name="connsiteX14" fmla="*/ 0 w 2805540"/>
                      <a:gd name="connsiteY14" fmla="*/ 2362200 h 2362200"/>
                      <a:gd name="connsiteX15" fmla="*/ 0 w 2805540"/>
                      <a:gd name="connsiteY15" fmla="*/ 1748028 h 2362200"/>
                      <a:gd name="connsiteX16" fmla="*/ 0 w 2805540"/>
                      <a:gd name="connsiteY16" fmla="*/ 1110234 h 2362200"/>
                      <a:gd name="connsiteX17" fmla="*/ 0 w 2805540"/>
                      <a:gd name="connsiteY17" fmla="*/ 0 h 2362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805540" h="2362200" extrusionOk="0">
                        <a:moveTo>
                          <a:pt x="0" y="0"/>
                        </a:moveTo>
                        <a:cubicBezTo>
                          <a:pt x="175770" y="-22022"/>
                          <a:pt x="267783" y="-22478"/>
                          <a:pt x="476942" y="0"/>
                        </a:cubicBezTo>
                        <a:cubicBezTo>
                          <a:pt x="686101" y="22478"/>
                          <a:pt x="897217" y="4453"/>
                          <a:pt x="1066105" y="0"/>
                        </a:cubicBezTo>
                        <a:cubicBezTo>
                          <a:pt x="1234993" y="-4453"/>
                          <a:pt x="1391683" y="22306"/>
                          <a:pt x="1571102" y="0"/>
                        </a:cubicBezTo>
                        <a:cubicBezTo>
                          <a:pt x="1750521" y="-22306"/>
                          <a:pt x="1851883" y="-21010"/>
                          <a:pt x="2048044" y="0"/>
                        </a:cubicBezTo>
                        <a:cubicBezTo>
                          <a:pt x="2244205" y="21010"/>
                          <a:pt x="2487698" y="5367"/>
                          <a:pt x="2805540" y="0"/>
                        </a:cubicBezTo>
                        <a:cubicBezTo>
                          <a:pt x="2815669" y="219764"/>
                          <a:pt x="2810160" y="343559"/>
                          <a:pt x="2805540" y="543306"/>
                        </a:cubicBezTo>
                        <a:cubicBezTo>
                          <a:pt x="2800920" y="743053"/>
                          <a:pt x="2779860" y="852956"/>
                          <a:pt x="2805540" y="1110234"/>
                        </a:cubicBezTo>
                        <a:cubicBezTo>
                          <a:pt x="2831220" y="1367512"/>
                          <a:pt x="2801049" y="1466221"/>
                          <a:pt x="2805540" y="1629918"/>
                        </a:cubicBezTo>
                        <a:cubicBezTo>
                          <a:pt x="2810031" y="1793615"/>
                          <a:pt x="2836112" y="2125852"/>
                          <a:pt x="2805540" y="2362200"/>
                        </a:cubicBezTo>
                        <a:cubicBezTo>
                          <a:pt x="2686234" y="2342715"/>
                          <a:pt x="2427108" y="2345646"/>
                          <a:pt x="2272487" y="2362200"/>
                        </a:cubicBezTo>
                        <a:cubicBezTo>
                          <a:pt x="2117866" y="2378754"/>
                          <a:pt x="1908533" y="2373095"/>
                          <a:pt x="1711379" y="2362200"/>
                        </a:cubicBezTo>
                        <a:cubicBezTo>
                          <a:pt x="1514225" y="2351305"/>
                          <a:pt x="1400509" y="2376142"/>
                          <a:pt x="1150271" y="2362200"/>
                        </a:cubicBezTo>
                        <a:cubicBezTo>
                          <a:pt x="900033" y="2348258"/>
                          <a:pt x="852644" y="2362850"/>
                          <a:pt x="645274" y="2362200"/>
                        </a:cubicBezTo>
                        <a:cubicBezTo>
                          <a:pt x="437904" y="2361550"/>
                          <a:pt x="152569" y="2383909"/>
                          <a:pt x="0" y="2362200"/>
                        </a:cubicBezTo>
                        <a:cubicBezTo>
                          <a:pt x="-8740" y="2144912"/>
                          <a:pt x="28575" y="1985812"/>
                          <a:pt x="0" y="1748028"/>
                        </a:cubicBezTo>
                        <a:cubicBezTo>
                          <a:pt x="-28575" y="1510244"/>
                          <a:pt x="-1139" y="1269755"/>
                          <a:pt x="0" y="1110234"/>
                        </a:cubicBezTo>
                        <a:cubicBezTo>
                          <a:pt x="1139" y="950713"/>
                          <a:pt x="-18167" y="3218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11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IPU</a:t>
            </a:r>
            <a:r>
              <a:rPr lang="zh-CN" altLang="en-US" dirty="0"/>
              <a:t> 指令流水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DACFE527-F748-AF47-AF71-56A555B78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zh-CN" altLang="en-US" b="1" dirty="0"/>
              <a:t>指令流水：</a:t>
            </a:r>
            <a:r>
              <a:rPr lang="zh-CN" altLang="en-US" dirty="0"/>
              <a:t>每个</a:t>
            </a:r>
            <a:r>
              <a:rPr lang="en-US" altLang="zh-CN" dirty="0"/>
              <a:t>IPU</a:t>
            </a:r>
            <a:r>
              <a:rPr lang="zh-CN" altLang="en-US" dirty="0"/>
              <a:t>计算核心包括三个指令队列，</a:t>
            </a:r>
            <a:r>
              <a:rPr lang="en-US" altLang="zh-CN" dirty="0"/>
              <a:t>XFU-PIPE</a:t>
            </a:r>
            <a:r>
              <a:rPr lang="zh-CN" altLang="en-US" dirty="0"/>
              <a:t>、</a:t>
            </a:r>
            <a:r>
              <a:rPr lang="en-US" altLang="zh-CN" dirty="0"/>
              <a:t> DMA-PIPE</a:t>
            </a:r>
            <a:r>
              <a:rPr lang="zh-CN" altLang="en-US" dirty="0"/>
              <a:t>、</a:t>
            </a:r>
            <a:r>
              <a:rPr lang="en-US" altLang="zh-CN" dirty="0"/>
              <a:t>ALU-PIPE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XFU-PIPE</a:t>
            </a:r>
            <a:r>
              <a:rPr lang="zh-CN" altLang="en-US" b="1" dirty="0"/>
              <a:t>：</a:t>
            </a:r>
            <a:r>
              <a:rPr lang="zh-CN" altLang="en-US" dirty="0"/>
              <a:t>执行向量和张量单元指令。</a:t>
            </a:r>
            <a:endParaRPr lang="en-US" altLang="zh-CN" dirty="0"/>
          </a:p>
          <a:p>
            <a:r>
              <a:rPr lang="en-US" altLang="zh-CN" b="1" dirty="0"/>
              <a:t>DMA-PIPE</a:t>
            </a:r>
            <a:r>
              <a:rPr lang="zh-CN" altLang="en-US" dirty="0"/>
              <a:t>：支持双流同时进行数据搬运执行。</a:t>
            </a:r>
            <a:endParaRPr lang="en-US" altLang="zh-CN" dirty="0"/>
          </a:p>
          <a:p>
            <a:r>
              <a:rPr lang="en-US" altLang="zh-CN" b="1" dirty="0"/>
              <a:t>ALU-PIPE</a:t>
            </a:r>
            <a:r>
              <a:rPr lang="zh-CN" altLang="en-US" dirty="0"/>
              <a:t>：执行标量数据算术逻辑指令。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EA089-BF36-4E4B-AE2B-383D482A8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971" y="1772376"/>
            <a:ext cx="6638823" cy="42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8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DEFEE-B010-3844-83C3-846973B20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MLU03-MPU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核心</a:t>
            </a:r>
          </a:p>
        </p:txBody>
      </p:sp>
    </p:spTree>
    <p:extLst>
      <p:ext uri="{BB962C8B-B14F-4D97-AF65-F5344CB8AC3E}">
        <p14:creationId xmlns:p14="http://schemas.microsoft.com/office/powerpoint/2010/main" val="1895415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MPU</a:t>
            </a:r>
            <a:r>
              <a:rPr lang="zh-CN" altLang="en-US" dirty="0"/>
              <a:t> 核心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5A928E47-1562-6346-A7C4-80C344659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zh-CN" altLang="en-US" b="1" dirty="0"/>
              <a:t>主要功能：</a:t>
            </a:r>
            <a:r>
              <a:rPr lang="zh-CN" altLang="en-US" dirty="0"/>
              <a:t>单个 </a:t>
            </a:r>
            <a:r>
              <a:rPr lang="en-US" altLang="zh-CN" dirty="0"/>
              <a:t>Cluster</a:t>
            </a:r>
            <a:r>
              <a:rPr lang="zh-CN" altLang="en-US" dirty="0"/>
              <a:t> 内部 </a:t>
            </a:r>
            <a:r>
              <a:rPr lang="en-US" altLang="zh-CN" dirty="0"/>
              <a:t>Shared-RAM</a:t>
            </a:r>
            <a:r>
              <a:rPr lang="zh-CN" altLang="en-US" dirty="0"/>
              <a:t> 和多个 </a:t>
            </a:r>
            <a:r>
              <a:rPr lang="en-US" altLang="zh-CN" dirty="0"/>
              <a:t>Cluster</a:t>
            </a:r>
            <a:r>
              <a:rPr lang="zh-CN" altLang="en-US" dirty="0"/>
              <a:t> 间 </a:t>
            </a:r>
            <a:r>
              <a:rPr lang="en-US" altLang="zh-CN" dirty="0"/>
              <a:t>Shared-RAM</a:t>
            </a:r>
            <a:r>
              <a:rPr lang="zh-CN" altLang="en-US" dirty="0"/>
              <a:t> 的管理和通信。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89F949-4F99-0B4C-A2D8-80ED33286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8380" y="1436914"/>
            <a:ext cx="7138915" cy="45565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56856A-F1B8-0E4C-A8F3-4B24A34BCACC}"/>
              </a:ext>
            </a:extLst>
          </p:cNvPr>
          <p:cNvSpPr/>
          <p:nvPr/>
        </p:nvSpPr>
        <p:spPr>
          <a:xfrm>
            <a:off x="4662843" y="3080656"/>
            <a:ext cx="7333213" cy="1306287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7333213"/>
                      <a:gd name="connsiteY0" fmla="*/ 0 h 1306287"/>
                      <a:gd name="connsiteX1" fmla="*/ 446659 w 7333213"/>
                      <a:gd name="connsiteY1" fmla="*/ 0 h 1306287"/>
                      <a:gd name="connsiteX2" fmla="*/ 1186647 w 7333213"/>
                      <a:gd name="connsiteY2" fmla="*/ 0 h 1306287"/>
                      <a:gd name="connsiteX3" fmla="*/ 1706639 w 7333213"/>
                      <a:gd name="connsiteY3" fmla="*/ 0 h 1306287"/>
                      <a:gd name="connsiteX4" fmla="*/ 2153298 w 7333213"/>
                      <a:gd name="connsiteY4" fmla="*/ 0 h 1306287"/>
                      <a:gd name="connsiteX5" fmla="*/ 2966618 w 7333213"/>
                      <a:gd name="connsiteY5" fmla="*/ 0 h 1306287"/>
                      <a:gd name="connsiteX6" fmla="*/ 3486609 w 7333213"/>
                      <a:gd name="connsiteY6" fmla="*/ 0 h 1306287"/>
                      <a:gd name="connsiteX7" fmla="*/ 4153265 w 7333213"/>
                      <a:gd name="connsiteY7" fmla="*/ 0 h 1306287"/>
                      <a:gd name="connsiteX8" fmla="*/ 4599925 w 7333213"/>
                      <a:gd name="connsiteY8" fmla="*/ 0 h 1306287"/>
                      <a:gd name="connsiteX9" fmla="*/ 5339912 w 7333213"/>
                      <a:gd name="connsiteY9" fmla="*/ 0 h 1306287"/>
                      <a:gd name="connsiteX10" fmla="*/ 6006568 w 7333213"/>
                      <a:gd name="connsiteY10" fmla="*/ 0 h 1306287"/>
                      <a:gd name="connsiteX11" fmla="*/ 6673224 w 7333213"/>
                      <a:gd name="connsiteY11" fmla="*/ 0 h 1306287"/>
                      <a:gd name="connsiteX12" fmla="*/ 7333213 w 7333213"/>
                      <a:gd name="connsiteY12" fmla="*/ 0 h 1306287"/>
                      <a:gd name="connsiteX13" fmla="*/ 7333213 w 7333213"/>
                      <a:gd name="connsiteY13" fmla="*/ 679269 h 1306287"/>
                      <a:gd name="connsiteX14" fmla="*/ 7333213 w 7333213"/>
                      <a:gd name="connsiteY14" fmla="*/ 1306287 h 1306287"/>
                      <a:gd name="connsiteX15" fmla="*/ 6519893 w 7333213"/>
                      <a:gd name="connsiteY15" fmla="*/ 1306287 h 1306287"/>
                      <a:gd name="connsiteX16" fmla="*/ 5706573 w 7333213"/>
                      <a:gd name="connsiteY16" fmla="*/ 1306287 h 1306287"/>
                      <a:gd name="connsiteX17" fmla="*/ 5113249 w 7333213"/>
                      <a:gd name="connsiteY17" fmla="*/ 1306287 h 1306287"/>
                      <a:gd name="connsiteX18" fmla="*/ 4299929 w 7333213"/>
                      <a:gd name="connsiteY18" fmla="*/ 1306287 h 1306287"/>
                      <a:gd name="connsiteX19" fmla="*/ 3486609 w 7333213"/>
                      <a:gd name="connsiteY19" fmla="*/ 1306287 h 1306287"/>
                      <a:gd name="connsiteX20" fmla="*/ 2746622 w 7333213"/>
                      <a:gd name="connsiteY20" fmla="*/ 1306287 h 1306287"/>
                      <a:gd name="connsiteX21" fmla="*/ 2153298 w 7333213"/>
                      <a:gd name="connsiteY21" fmla="*/ 1306287 h 1306287"/>
                      <a:gd name="connsiteX22" fmla="*/ 1706639 w 7333213"/>
                      <a:gd name="connsiteY22" fmla="*/ 1306287 h 1306287"/>
                      <a:gd name="connsiteX23" fmla="*/ 1039983 w 7333213"/>
                      <a:gd name="connsiteY23" fmla="*/ 1306287 h 1306287"/>
                      <a:gd name="connsiteX24" fmla="*/ 0 w 7333213"/>
                      <a:gd name="connsiteY24" fmla="*/ 1306287 h 1306287"/>
                      <a:gd name="connsiteX25" fmla="*/ 0 w 7333213"/>
                      <a:gd name="connsiteY25" fmla="*/ 640081 h 1306287"/>
                      <a:gd name="connsiteX26" fmla="*/ 0 w 7333213"/>
                      <a:gd name="connsiteY26" fmla="*/ 0 h 1306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333213" h="1306287" extrusionOk="0">
                        <a:moveTo>
                          <a:pt x="0" y="0"/>
                        </a:moveTo>
                        <a:cubicBezTo>
                          <a:pt x="163573" y="1154"/>
                          <a:pt x="323071" y="626"/>
                          <a:pt x="446659" y="0"/>
                        </a:cubicBezTo>
                        <a:cubicBezTo>
                          <a:pt x="570247" y="-626"/>
                          <a:pt x="849746" y="12695"/>
                          <a:pt x="1186647" y="0"/>
                        </a:cubicBezTo>
                        <a:cubicBezTo>
                          <a:pt x="1523548" y="-12695"/>
                          <a:pt x="1585297" y="-4305"/>
                          <a:pt x="1706639" y="0"/>
                        </a:cubicBezTo>
                        <a:cubicBezTo>
                          <a:pt x="1827981" y="4305"/>
                          <a:pt x="1937211" y="-6515"/>
                          <a:pt x="2153298" y="0"/>
                        </a:cubicBezTo>
                        <a:cubicBezTo>
                          <a:pt x="2369385" y="6515"/>
                          <a:pt x="2725291" y="-14359"/>
                          <a:pt x="2966618" y="0"/>
                        </a:cubicBezTo>
                        <a:cubicBezTo>
                          <a:pt x="3207945" y="14359"/>
                          <a:pt x="3356016" y="8258"/>
                          <a:pt x="3486609" y="0"/>
                        </a:cubicBezTo>
                        <a:cubicBezTo>
                          <a:pt x="3617202" y="-8258"/>
                          <a:pt x="3891230" y="-14169"/>
                          <a:pt x="4153265" y="0"/>
                        </a:cubicBezTo>
                        <a:cubicBezTo>
                          <a:pt x="4415300" y="14169"/>
                          <a:pt x="4439948" y="11685"/>
                          <a:pt x="4599925" y="0"/>
                        </a:cubicBezTo>
                        <a:cubicBezTo>
                          <a:pt x="4759902" y="-11685"/>
                          <a:pt x="5067861" y="-17744"/>
                          <a:pt x="5339912" y="0"/>
                        </a:cubicBezTo>
                        <a:cubicBezTo>
                          <a:pt x="5611963" y="17744"/>
                          <a:pt x="5762741" y="2382"/>
                          <a:pt x="6006568" y="0"/>
                        </a:cubicBezTo>
                        <a:cubicBezTo>
                          <a:pt x="6250395" y="-2382"/>
                          <a:pt x="6384072" y="10864"/>
                          <a:pt x="6673224" y="0"/>
                        </a:cubicBezTo>
                        <a:cubicBezTo>
                          <a:pt x="6962376" y="-10864"/>
                          <a:pt x="7114339" y="19393"/>
                          <a:pt x="7333213" y="0"/>
                        </a:cubicBezTo>
                        <a:cubicBezTo>
                          <a:pt x="7332914" y="168061"/>
                          <a:pt x="7328342" y="516119"/>
                          <a:pt x="7333213" y="679269"/>
                        </a:cubicBezTo>
                        <a:cubicBezTo>
                          <a:pt x="7338084" y="842419"/>
                          <a:pt x="7358136" y="1012582"/>
                          <a:pt x="7333213" y="1306287"/>
                        </a:cubicBezTo>
                        <a:cubicBezTo>
                          <a:pt x="6961038" y="1281915"/>
                          <a:pt x="6738003" y="1268822"/>
                          <a:pt x="6519893" y="1306287"/>
                        </a:cubicBezTo>
                        <a:cubicBezTo>
                          <a:pt x="6301783" y="1343752"/>
                          <a:pt x="5939009" y="1323534"/>
                          <a:pt x="5706573" y="1306287"/>
                        </a:cubicBezTo>
                        <a:cubicBezTo>
                          <a:pt x="5474137" y="1289040"/>
                          <a:pt x="5280250" y="1309345"/>
                          <a:pt x="5113249" y="1306287"/>
                        </a:cubicBezTo>
                        <a:cubicBezTo>
                          <a:pt x="4946248" y="1303229"/>
                          <a:pt x="4693513" y="1315682"/>
                          <a:pt x="4299929" y="1306287"/>
                        </a:cubicBezTo>
                        <a:cubicBezTo>
                          <a:pt x="3906345" y="1296892"/>
                          <a:pt x="3772051" y="1278973"/>
                          <a:pt x="3486609" y="1306287"/>
                        </a:cubicBezTo>
                        <a:cubicBezTo>
                          <a:pt x="3201167" y="1333601"/>
                          <a:pt x="3051266" y="1319955"/>
                          <a:pt x="2746622" y="1306287"/>
                        </a:cubicBezTo>
                        <a:cubicBezTo>
                          <a:pt x="2441978" y="1292619"/>
                          <a:pt x="2293389" y="1286694"/>
                          <a:pt x="2153298" y="1306287"/>
                        </a:cubicBezTo>
                        <a:cubicBezTo>
                          <a:pt x="2013207" y="1325880"/>
                          <a:pt x="1820555" y="1290062"/>
                          <a:pt x="1706639" y="1306287"/>
                        </a:cubicBezTo>
                        <a:cubicBezTo>
                          <a:pt x="1592723" y="1322512"/>
                          <a:pt x="1324166" y="1324143"/>
                          <a:pt x="1039983" y="1306287"/>
                        </a:cubicBezTo>
                        <a:cubicBezTo>
                          <a:pt x="755800" y="1288431"/>
                          <a:pt x="449943" y="1259963"/>
                          <a:pt x="0" y="1306287"/>
                        </a:cubicBezTo>
                        <a:cubicBezTo>
                          <a:pt x="17670" y="1144695"/>
                          <a:pt x="-32062" y="945298"/>
                          <a:pt x="0" y="640081"/>
                        </a:cubicBezTo>
                        <a:cubicBezTo>
                          <a:pt x="32062" y="334864"/>
                          <a:pt x="-6933" y="1515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59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MPU</a:t>
            </a:r>
            <a:r>
              <a:rPr lang="zh-CN" altLang="en-US" dirty="0"/>
              <a:t> 核心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43BF8FB-D91E-FA42-B492-F021B3E51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en-US" altLang="zh-CN" b="1" dirty="0"/>
              <a:t>Cluster-DMA</a:t>
            </a:r>
            <a:r>
              <a:rPr lang="zh-CN" altLang="en-US" b="1" dirty="0"/>
              <a:t>：</a:t>
            </a:r>
            <a:r>
              <a:rPr lang="zh-CN" altLang="en-US" dirty="0"/>
              <a:t>负责</a:t>
            </a:r>
            <a:r>
              <a:rPr lang="en-US" altLang="zh-CN" dirty="0"/>
              <a:t>Cluster</a:t>
            </a:r>
            <a:r>
              <a:rPr lang="zh-CN" altLang="en-US" dirty="0"/>
              <a:t>间和</a:t>
            </a:r>
            <a:r>
              <a:rPr lang="en-US" altLang="zh-CN" dirty="0"/>
              <a:t>Shared-RMA</a:t>
            </a:r>
            <a:r>
              <a:rPr lang="zh-CN" altLang="en-US" dirty="0"/>
              <a:t>间数据传输。</a:t>
            </a:r>
            <a:endParaRPr lang="en-US" altLang="zh-CN" dirty="0"/>
          </a:p>
          <a:p>
            <a:r>
              <a:rPr lang="en-US" altLang="zh-CN" b="1" dirty="0"/>
              <a:t>Global-DMA</a:t>
            </a:r>
            <a:r>
              <a:rPr lang="zh-CN" altLang="en-US" b="1" dirty="0"/>
              <a:t>：</a:t>
            </a:r>
            <a:r>
              <a:rPr lang="zh-CN" altLang="en-US" dirty="0"/>
              <a:t>负责</a:t>
            </a:r>
            <a:r>
              <a:rPr lang="en-US" altLang="zh-CN" dirty="0"/>
              <a:t>GPR</a:t>
            </a:r>
            <a:r>
              <a:rPr lang="zh-CN" altLang="en-US" dirty="0"/>
              <a:t>与片外内存，</a:t>
            </a:r>
            <a:r>
              <a:rPr lang="en-US" altLang="zh-CN" dirty="0"/>
              <a:t>GPR</a:t>
            </a:r>
            <a:r>
              <a:rPr lang="zh-CN" altLang="en-US" dirty="0"/>
              <a:t>与</a:t>
            </a:r>
            <a:r>
              <a:rPr lang="en-US" altLang="zh-CN" dirty="0"/>
              <a:t>Shared-RAM</a:t>
            </a:r>
            <a:r>
              <a:rPr lang="zh-CN" altLang="en-US" dirty="0"/>
              <a:t>，</a:t>
            </a:r>
            <a:r>
              <a:rPr lang="en-US" altLang="zh-CN" dirty="0"/>
              <a:t> Shared-RAM</a:t>
            </a:r>
            <a:r>
              <a:rPr lang="zh-CN" altLang="en-US" dirty="0"/>
              <a:t>和</a:t>
            </a:r>
            <a:r>
              <a:rPr lang="en-US" altLang="zh-CN" dirty="0"/>
              <a:t>DRAM</a:t>
            </a:r>
            <a:r>
              <a:rPr lang="zh-CN" altLang="en-US" dirty="0"/>
              <a:t>间数据传输。</a:t>
            </a:r>
            <a:endParaRPr lang="en-US" altLang="zh-CN" dirty="0"/>
          </a:p>
          <a:p>
            <a:r>
              <a:rPr lang="en-US" altLang="zh-CN" b="1" dirty="0"/>
              <a:t>Shared-RAM</a:t>
            </a:r>
            <a:r>
              <a:rPr lang="zh-CN" altLang="en-US" b="1" dirty="0"/>
              <a:t>：</a:t>
            </a:r>
            <a:r>
              <a:rPr lang="en-US" altLang="zh-CN" dirty="0"/>
              <a:t>4MB</a:t>
            </a:r>
            <a:r>
              <a:rPr lang="zh-CN" altLang="en-US" dirty="0"/>
              <a:t>，相当于</a:t>
            </a:r>
            <a:r>
              <a:rPr lang="en-US" altLang="zh-CN" dirty="0"/>
              <a:t>1</a:t>
            </a:r>
            <a:r>
              <a:rPr lang="zh-CN" altLang="en-US" dirty="0"/>
              <a:t>级缓存，给具体计算提供数据。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897E57-13A6-3349-BC7E-E266F06A6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371" y="2324100"/>
            <a:ext cx="7200559" cy="26122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CA1525-593B-AB49-A7D4-7DC191296D61}"/>
              </a:ext>
            </a:extLst>
          </p:cNvPr>
          <p:cNvSpPr/>
          <p:nvPr/>
        </p:nvSpPr>
        <p:spPr>
          <a:xfrm>
            <a:off x="10940144" y="2166258"/>
            <a:ext cx="1142999" cy="290648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1142999"/>
                      <a:gd name="connsiteY0" fmla="*/ 0 h 2906486"/>
                      <a:gd name="connsiteX1" fmla="*/ 537210 w 1142999"/>
                      <a:gd name="connsiteY1" fmla="*/ 0 h 2906486"/>
                      <a:gd name="connsiteX2" fmla="*/ 1142999 w 1142999"/>
                      <a:gd name="connsiteY2" fmla="*/ 0 h 2906486"/>
                      <a:gd name="connsiteX3" fmla="*/ 1142999 w 1142999"/>
                      <a:gd name="connsiteY3" fmla="*/ 523167 h 2906486"/>
                      <a:gd name="connsiteX4" fmla="*/ 1142999 w 1142999"/>
                      <a:gd name="connsiteY4" fmla="*/ 1017270 h 2906486"/>
                      <a:gd name="connsiteX5" fmla="*/ 1142999 w 1142999"/>
                      <a:gd name="connsiteY5" fmla="*/ 1540438 h 2906486"/>
                      <a:gd name="connsiteX6" fmla="*/ 1142999 w 1142999"/>
                      <a:gd name="connsiteY6" fmla="*/ 2063605 h 2906486"/>
                      <a:gd name="connsiteX7" fmla="*/ 1142999 w 1142999"/>
                      <a:gd name="connsiteY7" fmla="*/ 2906486 h 2906486"/>
                      <a:gd name="connsiteX8" fmla="*/ 605789 w 1142999"/>
                      <a:gd name="connsiteY8" fmla="*/ 2906486 h 2906486"/>
                      <a:gd name="connsiteX9" fmla="*/ 0 w 1142999"/>
                      <a:gd name="connsiteY9" fmla="*/ 2906486 h 2906486"/>
                      <a:gd name="connsiteX10" fmla="*/ 0 w 1142999"/>
                      <a:gd name="connsiteY10" fmla="*/ 2267059 h 2906486"/>
                      <a:gd name="connsiteX11" fmla="*/ 0 w 1142999"/>
                      <a:gd name="connsiteY11" fmla="*/ 1627632 h 2906486"/>
                      <a:gd name="connsiteX12" fmla="*/ 0 w 1142999"/>
                      <a:gd name="connsiteY12" fmla="*/ 1046335 h 2906486"/>
                      <a:gd name="connsiteX13" fmla="*/ 0 w 1142999"/>
                      <a:gd name="connsiteY13" fmla="*/ 552232 h 2906486"/>
                      <a:gd name="connsiteX14" fmla="*/ 0 w 1142999"/>
                      <a:gd name="connsiteY14" fmla="*/ 0 h 2906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142999" h="2906486" extrusionOk="0">
                        <a:moveTo>
                          <a:pt x="0" y="0"/>
                        </a:moveTo>
                        <a:cubicBezTo>
                          <a:pt x="165592" y="20008"/>
                          <a:pt x="351973" y="-19117"/>
                          <a:pt x="537210" y="0"/>
                        </a:cubicBezTo>
                        <a:cubicBezTo>
                          <a:pt x="722447" y="19117"/>
                          <a:pt x="916059" y="18308"/>
                          <a:pt x="1142999" y="0"/>
                        </a:cubicBezTo>
                        <a:cubicBezTo>
                          <a:pt x="1126622" y="258121"/>
                          <a:pt x="1135433" y="320922"/>
                          <a:pt x="1142999" y="523167"/>
                        </a:cubicBezTo>
                        <a:cubicBezTo>
                          <a:pt x="1150565" y="725412"/>
                          <a:pt x="1130134" y="874043"/>
                          <a:pt x="1142999" y="1017270"/>
                        </a:cubicBezTo>
                        <a:cubicBezTo>
                          <a:pt x="1155864" y="1160497"/>
                          <a:pt x="1152380" y="1394550"/>
                          <a:pt x="1142999" y="1540438"/>
                        </a:cubicBezTo>
                        <a:cubicBezTo>
                          <a:pt x="1133618" y="1686326"/>
                          <a:pt x="1152830" y="1913991"/>
                          <a:pt x="1142999" y="2063605"/>
                        </a:cubicBezTo>
                        <a:cubicBezTo>
                          <a:pt x="1133168" y="2213219"/>
                          <a:pt x="1132117" y="2614804"/>
                          <a:pt x="1142999" y="2906486"/>
                        </a:cubicBezTo>
                        <a:cubicBezTo>
                          <a:pt x="934749" y="2922912"/>
                          <a:pt x="843649" y="2893669"/>
                          <a:pt x="605789" y="2906486"/>
                        </a:cubicBezTo>
                        <a:cubicBezTo>
                          <a:pt x="367929" y="2919304"/>
                          <a:pt x="124556" y="2914695"/>
                          <a:pt x="0" y="2906486"/>
                        </a:cubicBezTo>
                        <a:cubicBezTo>
                          <a:pt x="27605" y="2649491"/>
                          <a:pt x="-20787" y="2452377"/>
                          <a:pt x="0" y="2267059"/>
                        </a:cubicBezTo>
                        <a:cubicBezTo>
                          <a:pt x="20787" y="2081741"/>
                          <a:pt x="26290" y="1890990"/>
                          <a:pt x="0" y="1627632"/>
                        </a:cubicBezTo>
                        <a:cubicBezTo>
                          <a:pt x="-26290" y="1364274"/>
                          <a:pt x="-16540" y="1299006"/>
                          <a:pt x="0" y="1046335"/>
                        </a:cubicBezTo>
                        <a:cubicBezTo>
                          <a:pt x="16540" y="793664"/>
                          <a:pt x="147" y="680203"/>
                          <a:pt x="0" y="552232"/>
                        </a:cubicBezTo>
                        <a:cubicBezTo>
                          <a:pt x="-147" y="424261"/>
                          <a:pt x="17990" y="2079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91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MPU</a:t>
            </a:r>
            <a:r>
              <a:rPr lang="zh-CN" altLang="en-US" dirty="0"/>
              <a:t> 核心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43BF8FB-D91E-FA42-B492-F021B3E51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en-US" altLang="zh-CN" b="1" dirty="0"/>
              <a:t>Cluster-DMA</a:t>
            </a:r>
            <a:r>
              <a:rPr lang="zh-CN" altLang="en-US" b="1" dirty="0"/>
              <a:t>：</a:t>
            </a:r>
            <a:r>
              <a:rPr lang="zh-CN" altLang="en-US" dirty="0"/>
              <a:t>负责</a:t>
            </a:r>
            <a:r>
              <a:rPr lang="en-US" altLang="zh-CN" dirty="0"/>
              <a:t>Cluster</a:t>
            </a:r>
            <a:r>
              <a:rPr lang="zh-CN" altLang="en-US" dirty="0"/>
              <a:t>间和</a:t>
            </a:r>
            <a:r>
              <a:rPr lang="en-US" altLang="zh-CN" dirty="0"/>
              <a:t>Shared-RMA</a:t>
            </a:r>
            <a:r>
              <a:rPr lang="zh-CN" altLang="en-US" dirty="0"/>
              <a:t>间数据传输。</a:t>
            </a:r>
            <a:endParaRPr lang="en-US" altLang="zh-CN" dirty="0"/>
          </a:p>
          <a:p>
            <a:r>
              <a:rPr lang="en-US" altLang="zh-CN" b="1" dirty="0"/>
              <a:t>Global-DMA</a:t>
            </a:r>
            <a:r>
              <a:rPr lang="zh-CN" altLang="en-US" b="1" dirty="0"/>
              <a:t>：</a:t>
            </a:r>
            <a:r>
              <a:rPr lang="zh-CN" altLang="en-US" dirty="0"/>
              <a:t>负责</a:t>
            </a:r>
            <a:r>
              <a:rPr lang="en-US" altLang="zh-CN" dirty="0"/>
              <a:t>GPR</a:t>
            </a:r>
            <a:r>
              <a:rPr lang="zh-CN" altLang="en-US" dirty="0"/>
              <a:t>与片外内存，</a:t>
            </a:r>
            <a:r>
              <a:rPr lang="en-US" altLang="zh-CN" dirty="0"/>
              <a:t>GPR</a:t>
            </a:r>
            <a:r>
              <a:rPr lang="zh-CN" altLang="en-US" dirty="0"/>
              <a:t>与</a:t>
            </a:r>
            <a:r>
              <a:rPr lang="en-US" altLang="zh-CN" dirty="0"/>
              <a:t>Shared-RAM</a:t>
            </a:r>
            <a:r>
              <a:rPr lang="zh-CN" altLang="en-US" dirty="0"/>
              <a:t>，</a:t>
            </a:r>
            <a:r>
              <a:rPr lang="en-US" altLang="zh-CN" dirty="0"/>
              <a:t> Shared-RAM</a:t>
            </a:r>
            <a:r>
              <a:rPr lang="zh-CN" altLang="en-US" dirty="0"/>
              <a:t>和</a:t>
            </a:r>
            <a:r>
              <a:rPr lang="en-US" altLang="zh-CN" dirty="0"/>
              <a:t>DRAM</a:t>
            </a:r>
            <a:r>
              <a:rPr lang="zh-CN" altLang="en-US" dirty="0"/>
              <a:t>间数据传输。</a:t>
            </a:r>
            <a:endParaRPr lang="en-US" altLang="zh-CN" dirty="0"/>
          </a:p>
          <a:p>
            <a:r>
              <a:rPr lang="en-US" altLang="zh-CN" b="1" dirty="0"/>
              <a:t>Shared-RAM</a:t>
            </a:r>
            <a:r>
              <a:rPr lang="zh-CN" altLang="en-US" b="1" dirty="0"/>
              <a:t>：</a:t>
            </a:r>
            <a:r>
              <a:rPr lang="en-US" altLang="zh-CN" dirty="0"/>
              <a:t>4MB</a:t>
            </a:r>
            <a:r>
              <a:rPr lang="zh-CN" altLang="en-US" dirty="0"/>
              <a:t>，相当于</a:t>
            </a:r>
            <a:r>
              <a:rPr lang="en-US" altLang="zh-CN" dirty="0"/>
              <a:t>1</a:t>
            </a:r>
            <a:r>
              <a:rPr lang="zh-CN" altLang="en-US" dirty="0"/>
              <a:t>级缓存，给具体计算提供数据。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897E57-13A6-3349-BC7E-E266F06A6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371" y="2324100"/>
            <a:ext cx="7200559" cy="26122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CA1525-593B-AB49-A7D4-7DC191296D61}"/>
              </a:ext>
            </a:extLst>
          </p:cNvPr>
          <p:cNvSpPr/>
          <p:nvPr/>
        </p:nvSpPr>
        <p:spPr>
          <a:xfrm>
            <a:off x="7641772" y="2830286"/>
            <a:ext cx="3439885" cy="2242458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3439885"/>
                      <a:gd name="connsiteY0" fmla="*/ 0 h 2242458"/>
                      <a:gd name="connsiteX1" fmla="*/ 584780 w 3439885"/>
                      <a:gd name="connsiteY1" fmla="*/ 0 h 2242458"/>
                      <a:gd name="connsiteX2" fmla="*/ 1307156 w 3439885"/>
                      <a:gd name="connsiteY2" fmla="*/ 0 h 2242458"/>
                      <a:gd name="connsiteX3" fmla="*/ 1926336 w 3439885"/>
                      <a:gd name="connsiteY3" fmla="*/ 0 h 2242458"/>
                      <a:gd name="connsiteX4" fmla="*/ 2511116 w 3439885"/>
                      <a:gd name="connsiteY4" fmla="*/ 0 h 2242458"/>
                      <a:gd name="connsiteX5" fmla="*/ 3439885 w 3439885"/>
                      <a:gd name="connsiteY5" fmla="*/ 0 h 2242458"/>
                      <a:gd name="connsiteX6" fmla="*/ 3439885 w 3439885"/>
                      <a:gd name="connsiteY6" fmla="*/ 515765 h 2242458"/>
                      <a:gd name="connsiteX7" fmla="*/ 3439885 w 3439885"/>
                      <a:gd name="connsiteY7" fmla="*/ 1053955 h 2242458"/>
                      <a:gd name="connsiteX8" fmla="*/ 3439885 w 3439885"/>
                      <a:gd name="connsiteY8" fmla="*/ 1547296 h 2242458"/>
                      <a:gd name="connsiteX9" fmla="*/ 3439885 w 3439885"/>
                      <a:gd name="connsiteY9" fmla="*/ 2242458 h 2242458"/>
                      <a:gd name="connsiteX10" fmla="*/ 2786307 w 3439885"/>
                      <a:gd name="connsiteY10" fmla="*/ 2242458 h 2242458"/>
                      <a:gd name="connsiteX11" fmla="*/ 2098330 w 3439885"/>
                      <a:gd name="connsiteY11" fmla="*/ 2242458 h 2242458"/>
                      <a:gd name="connsiteX12" fmla="*/ 1410353 w 3439885"/>
                      <a:gd name="connsiteY12" fmla="*/ 2242458 h 2242458"/>
                      <a:gd name="connsiteX13" fmla="*/ 791174 w 3439885"/>
                      <a:gd name="connsiteY13" fmla="*/ 2242458 h 2242458"/>
                      <a:gd name="connsiteX14" fmla="*/ 0 w 3439885"/>
                      <a:gd name="connsiteY14" fmla="*/ 2242458 h 2242458"/>
                      <a:gd name="connsiteX15" fmla="*/ 0 w 3439885"/>
                      <a:gd name="connsiteY15" fmla="*/ 1659419 h 2242458"/>
                      <a:gd name="connsiteX16" fmla="*/ 0 w 3439885"/>
                      <a:gd name="connsiteY16" fmla="*/ 1053955 h 2242458"/>
                      <a:gd name="connsiteX17" fmla="*/ 0 w 3439885"/>
                      <a:gd name="connsiteY17" fmla="*/ 0 h 2242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39885" h="2242458" extrusionOk="0">
                        <a:moveTo>
                          <a:pt x="0" y="0"/>
                        </a:moveTo>
                        <a:cubicBezTo>
                          <a:pt x="153641" y="-8202"/>
                          <a:pt x="333929" y="22048"/>
                          <a:pt x="584780" y="0"/>
                        </a:cubicBezTo>
                        <a:cubicBezTo>
                          <a:pt x="835631" y="-22048"/>
                          <a:pt x="1092522" y="-12471"/>
                          <a:pt x="1307156" y="0"/>
                        </a:cubicBezTo>
                        <a:cubicBezTo>
                          <a:pt x="1521790" y="12471"/>
                          <a:pt x="1709017" y="18340"/>
                          <a:pt x="1926336" y="0"/>
                        </a:cubicBezTo>
                        <a:cubicBezTo>
                          <a:pt x="2143655" y="-18340"/>
                          <a:pt x="2307353" y="16079"/>
                          <a:pt x="2511116" y="0"/>
                        </a:cubicBezTo>
                        <a:cubicBezTo>
                          <a:pt x="2714879" y="-16079"/>
                          <a:pt x="3031378" y="-31115"/>
                          <a:pt x="3439885" y="0"/>
                        </a:cubicBezTo>
                        <a:cubicBezTo>
                          <a:pt x="3426741" y="131578"/>
                          <a:pt x="3458685" y="313200"/>
                          <a:pt x="3439885" y="515765"/>
                        </a:cubicBezTo>
                        <a:cubicBezTo>
                          <a:pt x="3421085" y="718331"/>
                          <a:pt x="3432564" y="803270"/>
                          <a:pt x="3439885" y="1053955"/>
                        </a:cubicBezTo>
                        <a:cubicBezTo>
                          <a:pt x="3447207" y="1304640"/>
                          <a:pt x="3463358" y="1352039"/>
                          <a:pt x="3439885" y="1547296"/>
                        </a:cubicBezTo>
                        <a:cubicBezTo>
                          <a:pt x="3416412" y="1742553"/>
                          <a:pt x="3464839" y="1915683"/>
                          <a:pt x="3439885" y="2242458"/>
                        </a:cubicBezTo>
                        <a:cubicBezTo>
                          <a:pt x="3164094" y="2247930"/>
                          <a:pt x="2926325" y="2270072"/>
                          <a:pt x="2786307" y="2242458"/>
                        </a:cubicBezTo>
                        <a:cubicBezTo>
                          <a:pt x="2646289" y="2214844"/>
                          <a:pt x="2246650" y="2223226"/>
                          <a:pt x="2098330" y="2242458"/>
                        </a:cubicBezTo>
                        <a:cubicBezTo>
                          <a:pt x="1950010" y="2261690"/>
                          <a:pt x="1705791" y="2239536"/>
                          <a:pt x="1410353" y="2242458"/>
                        </a:cubicBezTo>
                        <a:cubicBezTo>
                          <a:pt x="1114915" y="2245380"/>
                          <a:pt x="948359" y="2269098"/>
                          <a:pt x="791174" y="2242458"/>
                        </a:cubicBezTo>
                        <a:cubicBezTo>
                          <a:pt x="633989" y="2215818"/>
                          <a:pt x="266206" y="2256241"/>
                          <a:pt x="0" y="2242458"/>
                        </a:cubicBezTo>
                        <a:cubicBezTo>
                          <a:pt x="23500" y="2024390"/>
                          <a:pt x="-12644" y="1893797"/>
                          <a:pt x="0" y="1659419"/>
                        </a:cubicBezTo>
                        <a:cubicBezTo>
                          <a:pt x="12644" y="1425041"/>
                          <a:pt x="3855" y="1346449"/>
                          <a:pt x="0" y="1053955"/>
                        </a:cubicBezTo>
                        <a:cubicBezTo>
                          <a:pt x="-3855" y="761461"/>
                          <a:pt x="-9929" y="3109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11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DEFEE-B010-3844-83C3-846973B20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MLU03-</a:t>
            </a:r>
            <a:r>
              <a:rPr lang="zh-CN" altLang="en-US" dirty="0"/>
              <a:t>片内通信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77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核心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5A928E47-1562-6346-A7C4-80C344659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en-US" altLang="zh-CN" b="1" dirty="0"/>
              <a:t>Cluster</a:t>
            </a:r>
            <a:r>
              <a:rPr lang="zh-CN" altLang="en-US" b="1" dirty="0"/>
              <a:t>内：</a:t>
            </a:r>
            <a:r>
              <a:rPr lang="en-US" altLang="zh-CN" dirty="0"/>
              <a:t>MPU</a:t>
            </a:r>
            <a:r>
              <a:rPr lang="zh-CN" altLang="en-US" dirty="0"/>
              <a:t>与片外</a:t>
            </a:r>
            <a:r>
              <a:rPr lang="en-US" altLang="zh-CN" dirty="0"/>
              <a:t>DRAM</a:t>
            </a:r>
            <a:r>
              <a:rPr lang="zh-CN" altLang="en-US" dirty="0"/>
              <a:t>交互，提供 </a:t>
            </a:r>
            <a:r>
              <a:rPr lang="en-US" altLang="zh-CN" dirty="0"/>
              <a:t>Shared-RDMA</a:t>
            </a:r>
            <a:r>
              <a:rPr lang="zh-CN" altLang="en-US" dirty="0"/>
              <a:t> 和 </a:t>
            </a:r>
            <a:r>
              <a:rPr lang="en-US" altLang="zh-CN" dirty="0"/>
              <a:t>IPU</a:t>
            </a:r>
            <a:r>
              <a:rPr lang="zh-CN" altLang="en-US" dirty="0"/>
              <a:t> 广播数据。</a:t>
            </a:r>
            <a:endParaRPr lang="en-US" altLang="zh-CN" dirty="0"/>
          </a:p>
          <a:p>
            <a:r>
              <a:rPr lang="en-US" altLang="zh-CN" b="1" dirty="0"/>
              <a:t>Cluster</a:t>
            </a:r>
            <a:r>
              <a:rPr lang="zh-CN" altLang="en-US" b="1" dirty="0"/>
              <a:t>间</a:t>
            </a:r>
            <a:r>
              <a:rPr lang="zh-CN" altLang="en-US" dirty="0"/>
              <a:t>：向其他 </a:t>
            </a:r>
            <a:r>
              <a:rPr lang="en-US" altLang="zh-CN" dirty="0"/>
              <a:t>MPU</a:t>
            </a:r>
            <a:r>
              <a:rPr lang="zh-CN" altLang="en-US" dirty="0"/>
              <a:t> 传输数据。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1DE605-035F-CA46-BD24-9ABAA7C78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8380" y="1436914"/>
            <a:ext cx="7138915" cy="4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AD4934B-A6D5-F641-A028-A1441C365755}"/>
              </a:ext>
            </a:extLst>
          </p:cNvPr>
          <p:cNvSpPr>
            <a:spLocks noGrp="1"/>
          </p:cNvSpPr>
          <p:nvPr/>
        </p:nvSpPr>
        <p:spPr>
          <a:xfrm>
            <a:off x="616645" y="404664"/>
            <a:ext cx="10963473" cy="589190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3199" b="1" i="0" u="none" strike="noStrike" kern="0" cap="none" spc="0" normalizeH="0" baseline="0" dirty="0">
                <a:ln>
                  <a:noFill/>
                </a:ln>
                <a:solidFill>
                  <a:srgbClr val="38405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6854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3707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0561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7414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r>
              <a:rPr lang="en-US" altLang="zh-CN" b="0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  <a:sym typeface="Huawei Sans" panose="020C0503030203020204" pitchFamily="34" charset="0"/>
              </a:rPr>
              <a:t>Talk Overview</a:t>
            </a:r>
            <a:endParaRPr kumimoji="1" lang="zh-CN" altLang="en-US" b="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28C6012-4342-8D48-B02F-0D396FBD4945}"/>
              </a:ext>
            </a:extLst>
          </p:cNvPr>
          <p:cNvSpPr>
            <a:spLocks noGrp="1"/>
          </p:cNvSpPr>
          <p:nvPr/>
        </p:nvSpPr>
        <p:spPr>
          <a:xfrm>
            <a:off x="895549" y="1052736"/>
            <a:ext cx="5346848" cy="5145013"/>
          </a:xfrm>
          <a:prstGeom prst="rect">
            <a:avLst/>
          </a:prstGeom>
          <a:noFill/>
        </p:spPr>
        <p:txBody>
          <a:bodyPr numCol="1" anchor="t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Char char="•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98987" indent="-22842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41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694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547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401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254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AI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 计算体系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深度学习计算模式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计算体系与矩阵运算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AI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 芯片基础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通用处理器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CPU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从数据看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CPU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 计算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通用图形处理器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GPU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74154"/>
                </a:solidFill>
                <a:latin typeface="Gill Sans MT" panose="020B0502020104020203" pitchFamily="34" charset="0"/>
              </a:rPr>
              <a:t>AI</a:t>
            </a:r>
            <a:r>
              <a:rPr lang="zh-CN" altLang="en-US" sz="2400" dirty="0">
                <a:solidFill>
                  <a:srgbClr val="374154"/>
                </a:solidFill>
                <a:latin typeface="Gill Sans MT" panose="020B0502020104020203" pitchFamily="34" charset="0"/>
              </a:rPr>
              <a:t>专用处理器 </a:t>
            </a:r>
            <a:r>
              <a:rPr lang="en-US" altLang="zh-CN" sz="2400" dirty="0">
                <a:solidFill>
                  <a:srgbClr val="374154"/>
                </a:solidFill>
                <a:latin typeface="Gill Sans MT" panose="020B0502020104020203" pitchFamily="34" charset="0"/>
              </a:rPr>
              <a:t>NPU/TPU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计算体系架构的黄金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10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年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2392998-9E18-8942-825D-2293DF0A70D8}"/>
              </a:ext>
            </a:extLst>
          </p:cNvPr>
          <p:cNvSpPr>
            <a:spLocks noGrp="1"/>
          </p:cNvSpPr>
          <p:nvPr/>
        </p:nvSpPr>
        <p:spPr>
          <a:xfrm>
            <a:off x="6242397" y="1232756"/>
            <a:ext cx="4761656" cy="5023875"/>
          </a:xfrm>
          <a:prstGeom prst="rect">
            <a:avLst/>
          </a:prstGeom>
          <a:noFill/>
        </p:spPr>
        <p:txBody>
          <a:bodyPr numCol="1" anchor="t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Char char="•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98987" indent="-22842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41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694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547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401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254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华为昇腾 </a:t>
            </a:r>
            <a:r>
              <a:rPr lang="en-US" altLang="zh-CN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NPU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达芬奇架构</a:t>
            </a:r>
            <a:endParaRPr lang="en-US" altLang="zh-CN" sz="2000" dirty="0">
              <a:solidFill>
                <a:srgbClr val="374154"/>
              </a:solidFill>
              <a:latin typeface="Gill Sans MT" panose="020B05020201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昇腾</a:t>
            </a:r>
            <a:r>
              <a:rPr lang="en-US" altLang="zh-CN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处理器</a:t>
            </a:r>
            <a:endParaRPr lang="en-US" altLang="zh-CN" sz="2400" dirty="0">
              <a:solidFill>
                <a:srgbClr val="374154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谷歌 </a:t>
            </a:r>
            <a:r>
              <a:rPr lang="en-US" altLang="zh-CN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TPU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 核心脉动阵列</a:t>
            </a:r>
            <a:endParaRPr lang="en-US" altLang="zh-CN" sz="2000" dirty="0">
              <a:solidFill>
                <a:srgbClr val="374154"/>
              </a:solidFill>
              <a:latin typeface="Gill Sans MT" panose="020B05020201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 系列架构</a:t>
            </a:r>
            <a:endParaRPr lang="en-US" altLang="zh-CN" sz="2000" dirty="0">
              <a:solidFill>
                <a:srgbClr val="374154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特斯拉 </a:t>
            </a:r>
            <a:r>
              <a:rPr lang="en-US" altLang="zh-CN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DOJO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DOJO</a:t>
            </a:r>
            <a:r>
              <a:rPr lang="zh-CN" altLang="en-US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 架构</a:t>
            </a:r>
            <a:endParaRPr lang="en-US" altLang="zh-CN" sz="2000" dirty="0">
              <a:solidFill>
                <a:srgbClr val="374154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国内外其他</a:t>
            </a:r>
            <a:r>
              <a:rPr lang="en-US" altLang="zh-CN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solidFill>
                  <a:srgbClr val="374154"/>
                </a:solidFill>
                <a:latin typeface="Gill Sans MT" panose="020B0502020104020203" pitchFamily="34" charset="0"/>
              </a:rPr>
              <a:t>芯片</a:t>
            </a:r>
            <a:endParaRPr lang="en-US" altLang="zh-CN" sz="2400" b="1" dirty="0">
              <a:solidFill>
                <a:srgbClr val="374154"/>
              </a:solidFill>
              <a:latin typeface="Gill Sans MT" panose="020B05020201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solidFill>
                  <a:srgbClr val="374154"/>
                </a:solidFill>
                <a:latin typeface="Gill Sans MT" panose="020B0502020104020203" pitchFamily="34" charset="0"/>
              </a:rPr>
              <a:t>芯片的思考</a:t>
            </a:r>
            <a:endParaRPr lang="en-US" altLang="zh-CN" sz="2000" dirty="0">
              <a:solidFill>
                <a:srgbClr val="374154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7E2C7A77-2B0A-C448-A3B9-BC0C5068C8D7}"/>
              </a:ext>
            </a:extLst>
          </p:cNvPr>
          <p:cNvSpPr/>
          <p:nvPr/>
        </p:nvSpPr>
        <p:spPr bwMode="auto">
          <a:xfrm>
            <a:off x="5378301" y="1412775"/>
            <a:ext cx="360040" cy="4784973"/>
          </a:xfrm>
          <a:prstGeom prst="leftBrace">
            <a:avLst>
              <a:gd name="adj1" fmla="val 8333"/>
              <a:gd name="adj2" fmla="val 83892"/>
            </a:avLst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37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核心之通信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764A8-F718-A844-AC60-EB35A5539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3948365" cy="4994910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b="1" dirty="0"/>
              <a:t>数据通路过程：</a:t>
            </a:r>
            <a:endParaRPr lang="en-US" altLang="zh-CN" b="1" dirty="0"/>
          </a:p>
          <a:p>
            <a:r>
              <a:rPr lang="en-US" altLang="zh-CN" b="1" dirty="0"/>
              <a:t>I Cache</a:t>
            </a:r>
            <a:r>
              <a:rPr lang="zh-CN" altLang="en-US" b="1" dirty="0"/>
              <a:t>  访问 </a:t>
            </a:r>
            <a:r>
              <a:rPr lang="en-US" altLang="zh-CN" b="1" dirty="0"/>
              <a:t>Global-DRAM</a:t>
            </a:r>
            <a:r>
              <a:rPr lang="zh-CN" altLang="en-US" b="1" dirty="0"/>
              <a:t>：</a:t>
            </a:r>
            <a:r>
              <a:rPr lang="en-US" altLang="zh-CN" dirty="0"/>
              <a:t>IO-DMA</a:t>
            </a:r>
            <a:r>
              <a:rPr lang="zh-CN" altLang="en-US" dirty="0"/>
              <a:t>读取指令并保存大</a:t>
            </a:r>
            <a:r>
              <a:rPr lang="en-US" altLang="zh-CN" dirty="0"/>
              <a:t>I Cache</a:t>
            </a:r>
          </a:p>
          <a:p>
            <a:r>
              <a:rPr lang="en-US" altLang="zh-CN" b="1" dirty="0"/>
              <a:t>DRAM</a:t>
            </a:r>
            <a:r>
              <a:rPr lang="zh-CN" altLang="en-US" b="1" dirty="0"/>
              <a:t> 与 </a:t>
            </a:r>
            <a:r>
              <a:rPr lang="en-US" altLang="zh-CN" b="1" dirty="0"/>
              <a:t>S/W/N-RAM</a:t>
            </a:r>
            <a:r>
              <a:rPr lang="zh-CN" altLang="en-US" b="1" dirty="0"/>
              <a:t> 和 </a:t>
            </a:r>
            <a:r>
              <a:rPr lang="en-US" altLang="zh-CN" b="1" dirty="0"/>
              <a:t>GPR</a:t>
            </a:r>
            <a:r>
              <a:rPr lang="zh-CN" altLang="en-US" b="1" dirty="0"/>
              <a:t>互相访问 ：</a:t>
            </a:r>
            <a:r>
              <a:rPr lang="zh-CN" altLang="en-US" dirty="0"/>
              <a:t>通过 </a:t>
            </a:r>
            <a:r>
              <a:rPr lang="en-US" altLang="zh-CN" dirty="0"/>
              <a:t>IO-DMA</a:t>
            </a:r>
            <a:r>
              <a:rPr lang="zh-CN" altLang="en-US" dirty="0"/>
              <a:t> 实现</a:t>
            </a:r>
            <a:endParaRPr lang="en-US" altLang="zh-CN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S/W/N-RAM</a:t>
            </a:r>
            <a:r>
              <a:rPr lang="zh-CN" altLang="en-US" b="1" dirty="0"/>
              <a:t> 与 </a:t>
            </a:r>
            <a:r>
              <a:rPr lang="en-US" altLang="zh-CN" b="1" dirty="0"/>
              <a:t>GPR</a:t>
            </a:r>
            <a:r>
              <a:rPr lang="zh-CN" altLang="en-US" b="1" dirty="0"/>
              <a:t> 互相访问</a:t>
            </a:r>
            <a:r>
              <a:rPr lang="zh-CN" altLang="en-US" dirty="0"/>
              <a:t>：通过 </a:t>
            </a:r>
            <a:r>
              <a:rPr lang="en-US" altLang="zh-CN" dirty="0"/>
              <a:t>Move-DMA</a:t>
            </a:r>
            <a:r>
              <a:rPr lang="zh-CN" altLang="en-US" dirty="0"/>
              <a:t> 实现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E21F0B-F243-984D-97E9-83B2658D3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140" y="1664218"/>
            <a:ext cx="6664014" cy="43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核心之通信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764A8-F718-A844-AC60-EB35A5539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3959251" cy="4994910"/>
          </a:xfrm>
        </p:spPr>
        <p:txBody>
          <a:bodyPr anchor="ctr"/>
          <a:lstStyle/>
          <a:p>
            <a:pPr marL="0" indent="0">
              <a:buNone/>
            </a:pPr>
            <a:r>
              <a:rPr lang="zh-CN" altLang="en-US" b="1" dirty="0"/>
              <a:t>数据通路过程：</a:t>
            </a:r>
            <a:endParaRPr lang="en-US" altLang="zh-CN" b="1" dirty="0"/>
          </a:p>
          <a:p>
            <a:r>
              <a:rPr lang="en-US" altLang="zh-CN" b="1" dirty="0"/>
              <a:t>Global-DRAM</a:t>
            </a:r>
            <a:r>
              <a:rPr lang="zh-CN" altLang="en-US" b="1" dirty="0"/>
              <a:t> 访问 </a:t>
            </a:r>
            <a:r>
              <a:rPr lang="en-US" altLang="zh-CN" b="1" dirty="0" err="1"/>
              <a:t>ICache</a:t>
            </a:r>
            <a:r>
              <a:rPr lang="zh-CN" altLang="en-US" b="1" dirty="0"/>
              <a:t>：</a:t>
            </a:r>
            <a:r>
              <a:rPr lang="en-US" altLang="zh-CN" b="1" dirty="0"/>
              <a:t> </a:t>
            </a:r>
            <a:r>
              <a:rPr lang="en-US" altLang="zh-CN" dirty="0"/>
              <a:t>Global-DRAM</a:t>
            </a:r>
            <a:r>
              <a:rPr lang="zh-CN" altLang="en-US" dirty="0"/>
              <a:t> 读取指令并保存到 </a:t>
            </a:r>
            <a:r>
              <a:rPr lang="en-US" altLang="zh-CN" dirty="0" err="1"/>
              <a:t>ICache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Global-DRAM</a:t>
            </a:r>
            <a:r>
              <a:rPr lang="zh-CN" altLang="en-US" b="1" dirty="0"/>
              <a:t> 访问 </a:t>
            </a:r>
            <a:r>
              <a:rPr lang="en-US" altLang="zh-CN" b="1" dirty="0"/>
              <a:t>Shared-RAM</a:t>
            </a:r>
            <a:r>
              <a:rPr lang="zh-CN" altLang="en-US" b="1" dirty="0"/>
              <a:t> 和 </a:t>
            </a:r>
            <a:r>
              <a:rPr lang="en-US" altLang="zh-CN" b="1" dirty="0"/>
              <a:t>GPR</a:t>
            </a:r>
            <a:r>
              <a:rPr lang="zh-CN" altLang="en-US" b="1" dirty="0"/>
              <a:t>：</a:t>
            </a:r>
            <a:r>
              <a:rPr lang="zh-CN" altLang="en-US" dirty="0"/>
              <a:t>通过</a:t>
            </a:r>
            <a:r>
              <a:rPr lang="en-US" altLang="zh-CN" dirty="0"/>
              <a:t>Global-DMA</a:t>
            </a:r>
            <a:r>
              <a:rPr lang="zh-CN" altLang="en-US" dirty="0"/>
              <a:t> 实现 </a:t>
            </a:r>
            <a:endParaRPr lang="en-US" altLang="zh-CN" dirty="0"/>
          </a:p>
          <a:p>
            <a:r>
              <a:rPr lang="en-US" altLang="zh-CN" b="1" dirty="0"/>
              <a:t>Cluster</a:t>
            </a:r>
            <a:r>
              <a:rPr lang="zh-CN" altLang="en-US" b="1" dirty="0"/>
              <a:t> </a:t>
            </a:r>
            <a:r>
              <a:rPr lang="en-US" altLang="zh-CN" b="1" dirty="0"/>
              <a:t>Shared-RAM</a:t>
            </a:r>
            <a:r>
              <a:rPr lang="zh-CN" altLang="en-US" b="1" dirty="0"/>
              <a:t> 和 </a:t>
            </a:r>
            <a:r>
              <a:rPr lang="en-US" altLang="zh-CN" b="1" dirty="0"/>
              <a:t>Shared-RAM</a:t>
            </a:r>
            <a:r>
              <a:rPr lang="zh-CN" altLang="en-US" b="1" dirty="0"/>
              <a:t> 相互访问</a:t>
            </a:r>
            <a:r>
              <a:rPr lang="zh-CN" altLang="en-US" dirty="0"/>
              <a:t>：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DMA</a:t>
            </a:r>
            <a:r>
              <a:rPr lang="zh-CN" altLang="en-US" dirty="0"/>
              <a:t>实现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9C3FF7-4254-0B44-B39D-F05669ED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781" y="2111829"/>
            <a:ext cx="7272699" cy="35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5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9AAE4A8-F402-714B-A4C5-4E3D9E4E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思考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D8875-76D4-5741-9C72-1A90AFC5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7" y="1143002"/>
            <a:ext cx="10958765" cy="4996542"/>
          </a:xfrm>
        </p:spPr>
        <p:txBody>
          <a:bodyPr/>
          <a:lstStyle/>
          <a:p>
            <a:r>
              <a:rPr lang="zh-CN" altLang="en-US" sz="2400" dirty="0">
                <a:latin typeface="Gill Sans MT" panose="020B0502020104020203" pitchFamily="34" charset="0"/>
              </a:rPr>
              <a:t>寒武纪属于比较典型的自研 </a:t>
            </a:r>
            <a:r>
              <a:rPr lang="en-US" altLang="zh-CN" sz="2400" dirty="0">
                <a:latin typeface="Gill Sans MT" panose="020B0502020104020203" pitchFamily="34" charset="0"/>
              </a:rPr>
              <a:t>DSA</a:t>
            </a:r>
            <a:r>
              <a:rPr lang="zh-CN" altLang="en-US" sz="2400" dirty="0">
                <a:latin typeface="Gill Sans MT" panose="020B0502020104020203" pitchFamily="34" charset="0"/>
              </a:rPr>
              <a:t> 计算架构，与特斯拉 </a:t>
            </a:r>
            <a:r>
              <a:rPr lang="en-US" altLang="zh-CN" sz="2400" dirty="0">
                <a:latin typeface="Gill Sans MT" panose="020B0502020104020203" pitchFamily="34" charset="0"/>
              </a:rPr>
              <a:t>DOJO</a:t>
            </a:r>
            <a:r>
              <a:rPr lang="zh-CN" altLang="en-US" sz="2400" dirty="0">
                <a:latin typeface="Gill Sans MT" panose="020B0502020104020203" pitchFamily="34" charset="0"/>
              </a:rPr>
              <a:t> 的存算一体架构和</a:t>
            </a:r>
            <a:r>
              <a:rPr lang="zh-CN" altLang="en-US" sz="24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壁仞科技的近存架构各自有什么优缺点吗？</a:t>
            </a:r>
            <a:endParaRPr lang="en-US" altLang="zh-CN" sz="24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Gill Sans MT" panose="020B0502020104020203" pitchFamily="34" charset="0"/>
              </a:rPr>
              <a:t>相对 </a:t>
            </a:r>
            <a:r>
              <a:rPr lang="en-US" altLang="zh-CN" sz="2400" dirty="0">
                <a:latin typeface="Gill Sans MT" panose="020B0502020104020203" pitchFamily="34" charset="0"/>
              </a:rPr>
              <a:t>GPU</a:t>
            </a:r>
            <a:r>
              <a:rPr lang="zh-CN" altLang="en-US" sz="2400" dirty="0">
                <a:latin typeface="Gill Sans MT" panose="020B0502020104020203" pitchFamily="34" charset="0"/>
              </a:rPr>
              <a:t> 的通用架构而言，寒武纪的软件栈中的自研指令随着架构的演进，有多大的</a:t>
            </a:r>
            <a:r>
              <a:rPr lang="zh-CN" altLang="en-US" sz="2400">
                <a:latin typeface="Gill Sans MT" panose="020B0502020104020203" pitchFamily="34" charset="0"/>
              </a:rPr>
              <a:t>继承性？</a:t>
            </a:r>
            <a:endParaRPr lang="en-US" altLang="zh-CN" sz="2400" dirty="0">
              <a:latin typeface="Gill Sans MT" panose="020B0502020104020203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E863C7-601B-784B-AC57-942F0FCDA0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304" y="3589789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24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AD4934B-A6D5-F641-A028-A1441C365755}"/>
              </a:ext>
            </a:extLst>
          </p:cNvPr>
          <p:cNvSpPr>
            <a:spLocks noGrp="1"/>
          </p:cNvSpPr>
          <p:nvPr/>
        </p:nvSpPr>
        <p:spPr>
          <a:xfrm>
            <a:off x="616645" y="404664"/>
            <a:ext cx="10963473" cy="589190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3199" b="1" i="0" u="none" strike="noStrike" kern="0" cap="none" spc="0" normalizeH="0" baseline="0" dirty="0">
                <a:ln>
                  <a:noFill/>
                </a:ln>
                <a:solidFill>
                  <a:srgbClr val="38405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6854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3707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0561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7414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r>
              <a:rPr lang="en-US" altLang="zh-CN" b="0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  <a:sym typeface="Huawei Sans" panose="020C0503030203020204" pitchFamily="34" charset="0"/>
              </a:rPr>
              <a:t>Talk Overview</a:t>
            </a:r>
            <a:endParaRPr kumimoji="1" lang="zh-CN" altLang="en-US" b="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28C6012-4342-8D48-B02F-0D396FBD4945}"/>
              </a:ext>
            </a:extLst>
          </p:cNvPr>
          <p:cNvSpPr>
            <a:spLocks noGrp="1"/>
          </p:cNvSpPr>
          <p:nvPr/>
        </p:nvSpPr>
        <p:spPr>
          <a:xfrm>
            <a:off x="895549" y="1052736"/>
            <a:ext cx="6066928" cy="5145013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Char char="•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98987" indent="-22842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41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694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547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401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254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374154"/>
                </a:solidFill>
                <a:latin typeface="Gill Sans MT" panose="020B0502020104020203" pitchFamily="34" charset="0"/>
              </a:rPr>
              <a:t>国内其他 </a:t>
            </a:r>
            <a:r>
              <a:rPr lang="en-US" altLang="zh-CN" sz="3200" b="1" dirty="0">
                <a:solidFill>
                  <a:srgbClr val="374154"/>
                </a:solidFill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solidFill>
                  <a:srgbClr val="374154"/>
                </a:solidFill>
                <a:latin typeface="Gill Sans MT" panose="020B0502020104020203" pitchFamily="34" charset="0"/>
              </a:rPr>
              <a:t> 芯片</a:t>
            </a:r>
            <a:endParaRPr lang="en-US" altLang="zh-CN" sz="3200" b="1" dirty="0">
              <a:solidFill>
                <a:srgbClr val="374154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壁仞 芯片剖析</a:t>
            </a:r>
            <a:endParaRPr lang="en-US" altLang="zh-CN" sz="28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寒武纪 芯片剖析</a:t>
            </a:r>
            <a:endParaRPr lang="en-US" altLang="zh-CN" sz="28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燧原科技 芯片剖析</a:t>
            </a:r>
            <a:endParaRPr lang="en-US" altLang="zh-CN" sz="28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AI</a:t>
            </a:r>
            <a:r>
              <a:rPr lang="zh-CN" altLang="en-US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芯片架构的思考</a:t>
            </a:r>
            <a:endParaRPr lang="en-US" altLang="zh-CN" sz="28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07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9AAE4A8-F402-714B-A4C5-4E3D9E4E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Futura Medium" panose="020B0602020204020303" pitchFamily="34" charset="-79"/>
                <a:cs typeface="Futura Medium" panose="020B0602020204020303" pitchFamily="34" charset="-79"/>
                <a:sym typeface="Huawei Sans" panose="020C0503030203020204" pitchFamily="34" charset="0"/>
              </a:rPr>
              <a:t>Talk Overview</a:t>
            </a:r>
            <a:endParaRPr kumimoji="1" lang="zh-CN" altLang="en-US" b="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DB0A1D-6C52-4149-AEBC-A2D06EC2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8381" y="1306287"/>
            <a:ext cx="5484018" cy="4996542"/>
          </a:xfrm>
        </p:spPr>
        <p:txBody>
          <a:bodyPr anchor="ctr"/>
          <a:lstStyle/>
          <a:p>
            <a:pPr marL="444500" indent="-444500"/>
            <a:r>
              <a:rPr lang="zh-CN" altLang="en-US" sz="28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寒武纪的产品形态</a:t>
            </a:r>
            <a:endParaRPr lang="en-US" altLang="zh-CN" sz="28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44500" indent="-444500"/>
            <a:r>
              <a:rPr lang="zh-CN" altLang="en-US" sz="28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寒武纪</a:t>
            </a:r>
            <a:r>
              <a:rPr lang="en-US" altLang="zh-CN" sz="28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MLU03</a:t>
            </a:r>
            <a:r>
              <a:rPr lang="zh-CN" altLang="en-US" sz="28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芯片架构</a:t>
            </a:r>
            <a:endParaRPr lang="en-US" altLang="zh-CN" sz="28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44500" indent="-444500"/>
            <a:r>
              <a:rPr lang="zh-CN" altLang="en-US" sz="28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寒武纪软件栈和通信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D1C0CBC-615E-C843-A6AA-EF61C1A5291B}"/>
              </a:ext>
            </a:extLst>
          </p:cNvPr>
          <p:cNvSpPr>
            <a:spLocks noGrp="1"/>
          </p:cNvSpPr>
          <p:nvPr/>
        </p:nvSpPr>
        <p:spPr>
          <a:xfrm>
            <a:off x="895549" y="1052736"/>
            <a:ext cx="4626768" cy="5145013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Char char="•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2133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98987" indent="-22842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41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694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547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401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254" indent="-22842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5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374154"/>
                </a:solidFill>
                <a:latin typeface="Gill Sans MT" panose="020B0502020104020203" pitchFamily="34" charset="0"/>
              </a:rPr>
              <a:t>国内其他 </a:t>
            </a:r>
            <a:r>
              <a:rPr lang="en-US" altLang="zh-CN" sz="3200" b="1" dirty="0">
                <a:solidFill>
                  <a:srgbClr val="374154"/>
                </a:solidFill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solidFill>
                  <a:srgbClr val="374154"/>
                </a:solidFill>
                <a:latin typeface="Gill Sans MT" panose="020B0502020104020203" pitchFamily="34" charset="0"/>
              </a:rPr>
              <a:t> 芯片</a:t>
            </a:r>
            <a:endParaRPr lang="en-US" altLang="zh-CN" sz="3200" b="1" dirty="0">
              <a:solidFill>
                <a:srgbClr val="374154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壁仞 芯片剖析</a:t>
            </a:r>
            <a:endParaRPr lang="en-US" altLang="zh-CN" sz="28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寒武纪 芯片剖析</a:t>
            </a:r>
            <a:endParaRPr lang="en-US" altLang="zh-CN" sz="28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燧原科技 芯片剖析</a:t>
            </a:r>
            <a:endParaRPr lang="en-US" altLang="zh-CN" sz="28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AI</a:t>
            </a:r>
            <a:r>
              <a:rPr lang="zh-CN" altLang="en-US" sz="28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芯片架构的思考</a:t>
            </a:r>
            <a:endParaRPr lang="en-US" altLang="zh-CN" sz="28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66B6A9B-750A-0B4E-88D4-4F61315E3835}"/>
              </a:ext>
            </a:extLst>
          </p:cNvPr>
          <p:cNvSpPr/>
          <p:nvPr/>
        </p:nvSpPr>
        <p:spPr bwMode="auto">
          <a:xfrm>
            <a:off x="5434190" y="2971867"/>
            <a:ext cx="360040" cy="1730762"/>
          </a:xfrm>
          <a:prstGeom prst="leftBrace">
            <a:avLst>
              <a:gd name="adj1" fmla="val 8333"/>
              <a:gd name="adj2" fmla="val 50500"/>
            </a:avLst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360040 w 360040"/>
                      <a:gd name="connsiteY0" fmla="*/ 1730762 h 1730762"/>
                      <a:gd name="connsiteX1" fmla="*/ 180020 w 360040"/>
                      <a:gd name="connsiteY1" fmla="*/ 1700760 h 1730762"/>
                      <a:gd name="connsiteX2" fmla="*/ 180020 w 360040"/>
                      <a:gd name="connsiteY2" fmla="*/ 1326300 h 1730762"/>
                      <a:gd name="connsiteX3" fmla="*/ 180020 w 360040"/>
                      <a:gd name="connsiteY3" fmla="*/ 904037 h 1730762"/>
                      <a:gd name="connsiteX4" fmla="*/ 0 w 360040"/>
                      <a:gd name="connsiteY4" fmla="*/ 874035 h 1730762"/>
                      <a:gd name="connsiteX5" fmla="*/ 180020 w 360040"/>
                      <a:gd name="connsiteY5" fmla="*/ 844033 h 1730762"/>
                      <a:gd name="connsiteX6" fmla="*/ 180020 w 360040"/>
                      <a:gd name="connsiteY6" fmla="*/ 437018 h 1730762"/>
                      <a:gd name="connsiteX7" fmla="*/ 180020 w 360040"/>
                      <a:gd name="connsiteY7" fmla="*/ 30002 h 1730762"/>
                      <a:gd name="connsiteX8" fmla="*/ 360040 w 360040"/>
                      <a:gd name="connsiteY8" fmla="*/ 0 h 1730762"/>
                      <a:gd name="connsiteX9" fmla="*/ 360040 w 360040"/>
                      <a:gd name="connsiteY9" fmla="*/ 559613 h 1730762"/>
                      <a:gd name="connsiteX10" fmla="*/ 360040 w 360040"/>
                      <a:gd name="connsiteY10" fmla="*/ 1119226 h 1730762"/>
                      <a:gd name="connsiteX11" fmla="*/ 360040 w 360040"/>
                      <a:gd name="connsiteY11" fmla="*/ 1730762 h 1730762"/>
                      <a:gd name="connsiteX0" fmla="*/ 360040 w 360040"/>
                      <a:gd name="connsiteY0" fmla="*/ 1730762 h 1730762"/>
                      <a:gd name="connsiteX1" fmla="*/ 180020 w 360040"/>
                      <a:gd name="connsiteY1" fmla="*/ 1700760 h 1730762"/>
                      <a:gd name="connsiteX2" fmla="*/ 180020 w 360040"/>
                      <a:gd name="connsiteY2" fmla="*/ 1286464 h 1730762"/>
                      <a:gd name="connsiteX3" fmla="*/ 180020 w 360040"/>
                      <a:gd name="connsiteY3" fmla="*/ 904037 h 1730762"/>
                      <a:gd name="connsiteX4" fmla="*/ 0 w 360040"/>
                      <a:gd name="connsiteY4" fmla="*/ 874035 h 1730762"/>
                      <a:gd name="connsiteX5" fmla="*/ 180020 w 360040"/>
                      <a:gd name="connsiteY5" fmla="*/ 844033 h 1730762"/>
                      <a:gd name="connsiteX6" fmla="*/ 180020 w 360040"/>
                      <a:gd name="connsiteY6" fmla="*/ 437018 h 1730762"/>
                      <a:gd name="connsiteX7" fmla="*/ 180020 w 360040"/>
                      <a:gd name="connsiteY7" fmla="*/ 30002 h 1730762"/>
                      <a:gd name="connsiteX8" fmla="*/ 360040 w 360040"/>
                      <a:gd name="connsiteY8" fmla="*/ 0 h 173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0040" h="1730762" stroke="0" extrusionOk="0">
                        <a:moveTo>
                          <a:pt x="360040" y="1730762"/>
                        </a:moveTo>
                        <a:cubicBezTo>
                          <a:pt x="262436" y="1729149"/>
                          <a:pt x="178871" y="1717981"/>
                          <a:pt x="180020" y="1700760"/>
                        </a:cubicBezTo>
                        <a:cubicBezTo>
                          <a:pt x="186047" y="1553509"/>
                          <a:pt x="190934" y="1477701"/>
                          <a:pt x="180020" y="1326300"/>
                        </a:cubicBezTo>
                        <a:cubicBezTo>
                          <a:pt x="169106" y="1174899"/>
                          <a:pt x="194864" y="1038092"/>
                          <a:pt x="180020" y="904037"/>
                        </a:cubicBezTo>
                        <a:cubicBezTo>
                          <a:pt x="178211" y="888600"/>
                          <a:pt x="107332" y="866570"/>
                          <a:pt x="0" y="874035"/>
                        </a:cubicBezTo>
                        <a:cubicBezTo>
                          <a:pt x="100056" y="874087"/>
                          <a:pt x="179528" y="864123"/>
                          <a:pt x="180020" y="844033"/>
                        </a:cubicBezTo>
                        <a:cubicBezTo>
                          <a:pt x="172328" y="652468"/>
                          <a:pt x="161831" y="633381"/>
                          <a:pt x="180020" y="437018"/>
                        </a:cubicBezTo>
                        <a:cubicBezTo>
                          <a:pt x="198209" y="240656"/>
                          <a:pt x="195164" y="123449"/>
                          <a:pt x="180020" y="30002"/>
                        </a:cubicBezTo>
                        <a:cubicBezTo>
                          <a:pt x="179816" y="29231"/>
                          <a:pt x="268495" y="-2705"/>
                          <a:pt x="360040" y="0"/>
                        </a:cubicBezTo>
                        <a:cubicBezTo>
                          <a:pt x="342902" y="211136"/>
                          <a:pt x="372089" y="322562"/>
                          <a:pt x="360040" y="559613"/>
                        </a:cubicBezTo>
                        <a:cubicBezTo>
                          <a:pt x="347991" y="796664"/>
                          <a:pt x="340938" y="903255"/>
                          <a:pt x="360040" y="1119226"/>
                        </a:cubicBezTo>
                        <a:cubicBezTo>
                          <a:pt x="379142" y="1335197"/>
                          <a:pt x="340008" y="1425670"/>
                          <a:pt x="360040" y="1730762"/>
                        </a:cubicBezTo>
                        <a:close/>
                      </a:path>
                      <a:path w="360040" h="1730762" fill="none" extrusionOk="0">
                        <a:moveTo>
                          <a:pt x="360040" y="1730762"/>
                        </a:moveTo>
                        <a:cubicBezTo>
                          <a:pt x="258406" y="1731813"/>
                          <a:pt x="182873" y="1718097"/>
                          <a:pt x="180020" y="1700760"/>
                        </a:cubicBezTo>
                        <a:cubicBezTo>
                          <a:pt x="176356" y="1566669"/>
                          <a:pt x="176926" y="1485382"/>
                          <a:pt x="180020" y="1286464"/>
                        </a:cubicBezTo>
                        <a:cubicBezTo>
                          <a:pt x="183114" y="1087546"/>
                          <a:pt x="190541" y="1011770"/>
                          <a:pt x="180020" y="904037"/>
                        </a:cubicBezTo>
                        <a:cubicBezTo>
                          <a:pt x="178321" y="868162"/>
                          <a:pt x="114394" y="869776"/>
                          <a:pt x="0" y="874035"/>
                        </a:cubicBezTo>
                        <a:cubicBezTo>
                          <a:pt x="97972" y="874023"/>
                          <a:pt x="180329" y="863567"/>
                          <a:pt x="180020" y="844033"/>
                        </a:cubicBezTo>
                        <a:cubicBezTo>
                          <a:pt x="169746" y="718381"/>
                          <a:pt x="187220" y="573130"/>
                          <a:pt x="180020" y="437018"/>
                        </a:cubicBezTo>
                        <a:cubicBezTo>
                          <a:pt x="172820" y="300906"/>
                          <a:pt x="193144" y="158940"/>
                          <a:pt x="180020" y="30002"/>
                        </a:cubicBezTo>
                        <a:cubicBezTo>
                          <a:pt x="184478" y="31901"/>
                          <a:pt x="254901" y="-5116"/>
                          <a:pt x="360040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24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DEFEE-B010-3844-83C3-846973B20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MLU03-IPU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核心</a:t>
            </a:r>
          </a:p>
        </p:txBody>
      </p:sp>
    </p:spTree>
    <p:extLst>
      <p:ext uri="{BB962C8B-B14F-4D97-AF65-F5344CB8AC3E}">
        <p14:creationId xmlns:p14="http://schemas.microsoft.com/office/powerpoint/2010/main" val="408867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IPU</a:t>
            </a:r>
            <a:r>
              <a:rPr lang="zh-CN" altLang="en-US" dirty="0"/>
              <a:t> 核心模块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764A8-F718-A844-AC60-EB35A5539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10963473" cy="58919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执行指令控制 </a:t>
            </a:r>
            <a:r>
              <a:rPr lang="en-US" altLang="zh-CN" dirty="0"/>
              <a:t>&gt;</a:t>
            </a:r>
            <a:r>
              <a:rPr lang="zh-CN" altLang="en-US" dirty="0"/>
              <a:t> 数据搬运 </a:t>
            </a:r>
            <a:r>
              <a:rPr lang="en-US" altLang="zh-CN" dirty="0"/>
              <a:t>&gt;</a:t>
            </a:r>
            <a:r>
              <a:rPr lang="zh-CN" altLang="en-US" dirty="0"/>
              <a:t> 具体 </a:t>
            </a:r>
            <a:r>
              <a:rPr lang="en-US" altLang="zh-CN" dirty="0"/>
              <a:t>AI</a:t>
            </a:r>
            <a:r>
              <a:rPr lang="zh-CN" altLang="en-US" dirty="0"/>
              <a:t> 计算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D18C12-4F50-6347-81F6-6C0DD797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7219" y="2315414"/>
            <a:ext cx="9082323" cy="3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3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IPU</a:t>
            </a:r>
            <a:r>
              <a:rPr lang="zh-CN" altLang="en-US" dirty="0"/>
              <a:t> 核心模块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764A8-F718-A844-AC60-EB35A5539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Unit</a:t>
            </a:r>
            <a:r>
              <a:rPr lang="zh-CN" altLang="en-US" dirty="0"/>
              <a:t>：负责指令读取，译码和发射 </a:t>
            </a:r>
            <a:r>
              <a:rPr lang="en-US" altLang="zh-CN" dirty="0"/>
              <a:t>Dispatch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指令发射：</a:t>
            </a:r>
            <a:r>
              <a:rPr lang="zh-CN" altLang="en-US" dirty="0"/>
              <a:t>自研指令可以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被负责计算和访存的调度器</a:t>
            </a:r>
            <a:r>
              <a:rPr lang="en-US" altLang="zh-CN" dirty="0"/>
              <a:t>Dispatch</a:t>
            </a:r>
            <a:r>
              <a:rPr lang="zh-CN" altLang="en-US" dirty="0"/>
              <a:t>到</a:t>
            </a:r>
            <a:r>
              <a:rPr lang="en-US" altLang="zh-CN" dirty="0"/>
              <a:t>ALU</a:t>
            </a:r>
            <a:r>
              <a:rPr lang="zh-CN" altLang="en-US" dirty="0"/>
              <a:t>、</a:t>
            </a:r>
            <a:r>
              <a:rPr lang="en-US" altLang="zh-CN" dirty="0"/>
              <a:t>VFU</a:t>
            </a:r>
            <a:r>
              <a:rPr lang="zh-CN" altLang="en-US" dirty="0"/>
              <a:t>、</a:t>
            </a:r>
            <a:r>
              <a:rPr lang="en-US" altLang="zh-CN" dirty="0"/>
              <a:t>TFU</a:t>
            </a:r>
            <a:r>
              <a:rPr lang="zh-CN" altLang="en-US" dirty="0"/>
              <a:t>、</a:t>
            </a:r>
            <a:r>
              <a:rPr lang="en-US" altLang="zh-CN" dirty="0"/>
              <a:t>IO-DMA</a:t>
            </a:r>
            <a:r>
              <a:rPr lang="zh-CN" altLang="en-US" dirty="0"/>
              <a:t>、</a:t>
            </a:r>
            <a:r>
              <a:rPr lang="en-US" altLang="zh-CN" dirty="0"/>
              <a:t>Move-DMA</a:t>
            </a:r>
            <a:r>
              <a:rPr lang="zh-CN" altLang="en-US" dirty="0"/>
              <a:t> 四个队列。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201F70-A7A8-E448-8CD3-4C20B4919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999" y="2508068"/>
            <a:ext cx="6851877" cy="28568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12DFFE-4F9A-E141-A787-CC9C5CE83FD1}"/>
              </a:ext>
            </a:extLst>
          </p:cNvPr>
          <p:cNvSpPr/>
          <p:nvPr/>
        </p:nvSpPr>
        <p:spPr>
          <a:xfrm>
            <a:off x="7053944" y="2373085"/>
            <a:ext cx="2188028" cy="914401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2188028"/>
                      <a:gd name="connsiteY0" fmla="*/ 0 h 914401"/>
                      <a:gd name="connsiteX1" fmla="*/ 481366 w 2188028"/>
                      <a:gd name="connsiteY1" fmla="*/ 0 h 914401"/>
                      <a:gd name="connsiteX2" fmla="*/ 1050253 w 2188028"/>
                      <a:gd name="connsiteY2" fmla="*/ 0 h 914401"/>
                      <a:gd name="connsiteX3" fmla="*/ 1553500 w 2188028"/>
                      <a:gd name="connsiteY3" fmla="*/ 0 h 914401"/>
                      <a:gd name="connsiteX4" fmla="*/ 2188028 w 2188028"/>
                      <a:gd name="connsiteY4" fmla="*/ 0 h 914401"/>
                      <a:gd name="connsiteX5" fmla="*/ 2188028 w 2188028"/>
                      <a:gd name="connsiteY5" fmla="*/ 475489 h 914401"/>
                      <a:gd name="connsiteX6" fmla="*/ 2188028 w 2188028"/>
                      <a:gd name="connsiteY6" fmla="*/ 914401 h 914401"/>
                      <a:gd name="connsiteX7" fmla="*/ 1662901 w 2188028"/>
                      <a:gd name="connsiteY7" fmla="*/ 914401 h 914401"/>
                      <a:gd name="connsiteX8" fmla="*/ 1094014 w 2188028"/>
                      <a:gd name="connsiteY8" fmla="*/ 914401 h 914401"/>
                      <a:gd name="connsiteX9" fmla="*/ 568887 w 2188028"/>
                      <a:gd name="connsiteY9" fmla="*/ 914401 h 914401"/>
                      <a:gd name="connsiteX10" fmla="*/ 0 w 2188028"/>
                      <a:gd name="connsiteY10" fmla="*/ 914401 h 914401"/>
                      <a:gd name="connsiteX11" fmla="*/ 0 w 2188028"/>
                      <a:gd name="connsiteY11" fmla="*/ 457201 h 914401"/>
                      <a:gd name="connsiteX12" fmla="*/ 0 w 2188028"/>
                      <a:gd name="connsiteY12" fmla="*/ 0 h 914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8028" h="914401" extrusionOk="0">
                        <a:moveTo>
                          <a:pt x="0" y="0"/>
                        </a:moveTo>
                        <a:cubicBezTo>
                          <a:pt x="209976" y="-233"/>
                          <a:pt x="377818" y="16106"/>
                          <a:pt x="481366" y="0"/>
                        </a:cubicBezTo>
                        <a:cubicBezTo>
                          <a:pt x="584914" y="-16106"/>
                          <a:pt x="786930" y="-3934"/>
                          <a:pt x="1050253" y="0"/>
                        </a:cubicBezTo>
                        <a:cubicBezTo>
                          <a:pt x="1313576" y="3934"/>
                          <a:pt x="1419727" y="-16175"/>
                          <a:pt x="1553500" y="0"/>
                        </a:cubicBezTo>
                        <a:cubicBezTo>
                          <a:pt x="1687273" y="16175"/>
                          <a:pt x="1886071" y="30716"/>
                          <a:pt x="2188028" y="0"/>
                        </a:cubicBezTo>
                        <a:cubicBezTo>
                          <a:pt x="2193194" y="202243"/>
                          <a:pt x="2175470" y="370080"/>
                          <a:pt x="2188028" y="475489"/>
                        </a:cubicBezTo>
                        <a:cubicBezTo>
                          <a:pt x="2200586" y="580898"/>
                          <a:pt x="2209831" y="816654"/>
                          <a:pt x="2188028" y="914401"/>
                        </a:cubicBezTo>
                        <a:cubicBezTo>
                          <a:pt x="2001509" y="898631"/>
                          <a:pt x="1809294" y="902958"/>
                          <a:pt x="1662901" y="914401"/>
                        </a:cubicBezTo>
                        <a:cubicBezTo>
                          <a:pt x="1516508" y="925844"/>
                          <a:pt x="1350365" y="901934"/>
                          <a:pt x="1094014" y="914401"/>
                        </a:cubicBezTo>
                        <a:cubicBezTo>
                          <a:pt x="837663" y="926868"/>
                          <a:pt x="743644" y="916468"/>
                          <a:pt x="568887" y="914401"/>
                        </a:cubicBezTo>
                        <a:cubicBezTo>
                          <a:pt x="394130" y="912334"/>
                          <a:pt x="280548" y="904954"/>
                          <a:pt x="0" y="914401"/>
                        </a:cubicBezTo>
                        <a:cubicBezTo>
                          <a:pt x="-2185" y="737838"/>
                          <a:pt x="17186" y="666165"/>
                          <a:pt x="0" y="457201"/>
                        </a:cubicBezTo>
                        <a:cubicBezTo>
                          <a:pt x="-17186" y="248237"/>
                          <a:pt x="-18651" y="1129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626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A4C13A-BEC1-484C-915E-3001D47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IPU</a:t>
            </a:r>
            <a:r>
              <a:rPr lang="zh-CN" altLang="en-US" dirty="0"/>
              <a:t> 核心模块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64358BC2-6F25-9F4A-83CC-51A40F838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436914"/>
            <a:ext cx="4104745" cy="4918166"/>
          </a:xfrm>
        </p:spPr>
        <p:txBody>
          <a:bodyPr anchor="ctr"/>
          <a:lstStyle/>
          <a:p>
            <a:r>
              <a:rPr lang="en-US" altLang="zh-CN" b="1" dirty="0"/>
              <a:t>IO-DMA</a:t>
            </a:r>
            <a:r>
              <a:rPr lang="zh-CN" altLang="en-US" dirty="0"/>
              <a:t>：实现片外</a:t>
            </a:r>
            <a:r>
              <a:rPr lang="en-US" altLang="zh-CN" dirty="0"/>
              <a:t>DRAM</a:t>
            </a:r>
            <a:r>
              <a:rPr lang="zh-CN" altLang="en-US" dirty="0"/>
              <a:t>与</a:t>
            </a:r>
            <a:r>
              <a:rPr lang="en-US" altLang="zh-CN" dirty="0"/>
              <a:t>W/N-RAM</a:t>
            </a:r>
            <a:r>
              <a:rPr lang="zh-CN" altLang="en-US" dirty="0"/>
              <a:t>数据传输，也可以用于实现</a:t>
            </a:r>
            <a:r>
              <a:rPr lang="en-US" altLang="zh-CN" dirty="0"/>
              <a:t>Register</a:t>
            </a:r>
            <a:r>
              <a:rPr lang="zh-CN" altLang="en-US" dirty="0"/>
              <a:t>与片内</a:t>
            </a:r>
            <a:r>
              <a:rPr lang="en-US" altLang="zh-CN" dirty="0"/>
              <a:t>RAM</a:t>
            </a:r>
            <a:r>
              <a:rPr lang="zh-CN" altLang="en-US" dirty="0"/>
              <a:t>之间的</a:t>
            </a:r>
            <a:r>
              <a:rPr lang="en-US" altLang="zh-CN" dirty="0"/>
              <a:t>Load/Store</a:t>
            </a:r>
            <a:r>
              <a:rPr lang="zh-CN" altLang="en-US" dirty="0"/>
              <a:t>操作以及原子操作。</a:t>
            </a:r>
            <a:endParaRPr lang="en-US" altLang="zh-CN" dirty="0"/>
          </a:p>
          <a:p>
            <a:r>
              <a:rPr lang="en-US" altLang="zh-CN" b="1" dirty="0"/>
              <a:t>Move-DMA</a:t>
            </a:r>
            <a:r>
              <a:rPr lang="zh-CN" altLang="en-US" dirty="0"/>
              <a:t>：</a:t>
            </a:r>
            <a:r>
              <a:rPr lang="en-US" altLang="zh-CN" dirty="0"/>
              <a:t>IPU</a:t>
            </a:r>
            <a:r>
              <a:rPr lang="zh-CN" altLang="en-US" dirty="0"/>
              <a:t>中</a:t>
            </a:r>
            <a:r>
              <a:rPr lang="en-US" altLang="zh-CN" dirty="0"/>
              <a:t>W/N-RAM</a:t>
            </a:r>
            <a:r>
              <a:rPr lang="zh-CN" altLang="en-US" dirty="0"/>
              <a:t>与</a:t>
            </a:r>
            <a:r>
              <a:rPr lang="en-US" altLang="zh-CN" dirty="0"/>
              <a:t>MPU</a:t>
            </a:r>
            <a:r>
              <a:rPr lang="zh-CN" altLang="en-US" dirty="0"/>
              <a:t> </a:t>
            </a:r>
            <a:r>
              <a:rPr lang="en-US" altLang="zh-CN" dirty="0"/>
              <a:t>S-RAM</a:t>
            </a:r>
            <a:r>
              <a:rPr lang="zh-CN" altLang="en-US" dirty="0"/>
              <a:t>间数据传输和类型转换。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577F18-9CDA-3542-A488-0B739BBF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999" y="2508068"/>
            <a:ext cx="6851877" cy="28568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FC284E-9BC3-9747-9961-99C49FE44F72}"/>
              </a:ext>
            </a:extLst>
          </p:cNvPr>
          <p:cNvSpPr/>
          <p:nvPr/>
        </p:nvSpPr>
        <p:spPr>
          <a:xfrm>
            <a:off x="4822372" y="4582885"/>
            <a:ext cx="4321627" cy="914401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4321627"/>
                      <a:gd name="connsiteY0" fmla="*/ 0 h 914401"/>
                      <a:gd name="connsiteX1" fmla="*/ 487726 w 4321627"/>
                      <a:gd name="connsiteY1" fmla="*/ 0 h 914401"/>
                      <a:gd name="connsiteX2" fmla="*/ 1148318 w 4321627"/>
                      <a:gd name="connsiteY2" fmla="*/ 0 h 914401"/>
                      <a:gd name="connsiteX3" fmla="*/ 1679261 w 4321627"/>
                      <a:gd name="connsiteY3" fmla="*/ 0 h 914401"/>
                      <a:gd name="connsiteX4" fmla="*/ 2166987 w 4321627"/>
                      <a:gd name="connsiteY4" fmla="*/ 0 h 914401"/>
                      <a:gd name="connsiteX5" fmla="*/ 2870795 w 4321627"/>
                      <a:gd name="connsiteY5" fmla="*/ 0 h 914401"/>
                      <a:gd name="connsiteX6" fmla="*/ 3401738 w 4321627"/>
                      <a:gd name="connsiteY6" fmla="*/ 0 h 914401"/>
                      <a:gd name="connsiteX7" fmla="*/ 4321627 w 4321627"/>
                      <a:gd name="connsiteY7" fmla="*/ 0 h 914401"/>
                      <a:gd name="connsiteX8" fmla="*/ 4321627 w 4321627"/>
                      <a:gd name="connsiteY8" fmla="*/ 429768 h 914401"/>
                      <a:gd name="connsiteX9" fmla="*/ 4321627 w 4321627"/>
                      <a:gd name="connsiteY9" fmla="*/ 914401 h 914401"/>
                      <a:gd name="connsiteX10" fmla="*/ 3747468 w 4321627"/>
                      <a:gd name="connsiteY10" fmla="*/ 914401 h 914401"/>
                      <a:gd name="connsiteX11" fmla="*/ 3130093 w 4321627"/>
                      <a:gd name="connsiteY11" fmla="*/ 914401 h 914401"/>
                      <a:gd name="connsiteX12" fmla="*/ 2512717 w 4321627"/>
                      <a:gd name="connsiteY12" fmla="*/ 914401 h 914401"/>
                      <a:gd name="connsiteX13" fmla="*/ 1981775 w 4321627"/>
                      <a:gd name="connsiteY13" fmla="*/ 914401 h 914401"/>
                      <a:gd name="connsiteX14" fmla="*/ 1494048 w 4321627"/>
                      <a:gd name="connsiteY14" fmla="*/ 914401 h 914401"/>
                      <a:gd name="connsiteX15" fmla="*/ 833457 w 4321627"/>
                      <a:gd name="connsiteY15" fmla="*/ 914401 h 914401"/>
                      <a:gd name="connsiteX16" fmla="*/ 0 w 4321627"/>
                      <a:gd name="connsiteY16" fmla="*/ 914401 h 914401"/>
                      <a:gd name="connsiteX17" fmla="*/ 0 w 4321627"/>
                      <a:gd name="connsiteY17" fmla="*/ 466345 h 914401"/>
                      <a:gd name="connsiteX18" fmla="*/ 0 w 4321627"/>
                      <a:gd name="connsiteY18" fmla="*/ 0 h 914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321627" h="914401" extrusionOk="0">
                        <a:moveTo>
                          <a:pt x="0" y="0"/>
                        </a:moveTo>
                        <a:cubicBezTo>
                          <a:pt x="207407" y="13720"/>
                          <a:pt x="314349" y="-23253"/>
                          <a:pt x="487726" y="0"/>
                        </a:cubicBezTo>
                        <a:cubicBezTo>
                          <a:pt x="661103" y="23253"/>
                          <a:pt x="941805" y="-3119"/>
                          <a:pt x="1148318" y="0"/>
                        </a:cubicBezTo>
                        <a:cubicBezTo>
                          <a:pt x="1354831" y="3119"/>
                          <a:pt x="1458618" y="5738"/>
                          <a:pt x="1679261" y="0"/>
                        </a:cubicBezTo>
                        <a:cubicBezTo>
                          <a:pt x="1899904" y="-5738"/>
                          <a:pt x="1950429" y="22568"/>
                          <a:pt x="2166987" y="0"/>
                        </a:cubicBezTo>
                        <a:cubicBezTo>
                          <a:pt x="2383545" y="-22568"/>
                          <a:pt x="2645016" y="-19536"/>
                          <a:pt x="2870795" y="0"/>
                        </a:cubicBezTo>
                        <a:cubicBezTo>
                          <a:pt x="3096574" y="19536"/>
                          <a:pt x="3288912" y="16604"/>
                          <a:pt x="3401738" y="0"/>
                        </a:cubicBezTo>
                        <a:cubicBezTo>
                          <a:pt x="3514564" y="-16604"/>
                          <a:pt x="3951227" y="35727"/>
                          <a:pt x="4321627" y="0"/>
                        </a:cubicBezTo>
                        <a:cubicBezTo>
                          <a:pt x="4314993" y="141141"/>
                          <a:pt x="4300448" y="277699"/>
                          <a:pt x="4321627" y="429768"/>
                        </a:cubicBezTo>
                        <a:cubicBezTo>
                          <a:pt x="4342806" y="581837"/>
                          <a:pt x="4334860" y="683032"/>
                          <a:pt x="4321627" y="914401"/>
                        </a:cubicBezTo>
                        <a:cubicBezTo>
                          <a:pt x="4079002" y="903435"/>
                          <a:pt x="3993965" y="916804"/>
                          <a:pt x="3747468" y="914401"/>
                        </a:cubicBezTo>
                        <a:cubicBezTo>
                          <a:pt x="3500971" y="911998"/>
                          <a:pt x="3370918" y="902700"/>
                          <a:pt x="3130093" y="914401"/>
                        </a:cubicBezTo>
                        <a:cubicBezTo>
                          <a:pt x="2889269" y="926102"/>
                          <a:pt x="2750670" y="901114"/>
                          <a:pt x="2512717" y="914401"/>
                        </a:cubicBezTo>
                        <a:cubicBezTo>
                          <a:pt x="2274764" y="927688"/>
                          <a:pt x="2115850" y="925025"/>
                          <a:pt x="1981775" y="914401"/>
                        </a:cubicBezTo>
                        <a:cubicBezTo>
                          <a:pt x="1847700" y="903777"/>
                          <a:pt x="1720539" y="895905"/>
                          <a:pt x="1494048" y="914401"/>
                        </a:cubicBezTo>
                        <a:cubicBezTo>
                          <a:pt x="1267557" y="932897"/>
                          <a:pt x="1017814" y="905404"/>
                          <a:pt x="833457" y="914401"/>
                        </a:cubicBezTo>
                        <a:cubicBezTo>
                          <a:pt x="649100" y="923398"/>
                          <a:pt x="236236" y="875536"/>
                          <a:pt x="0" y="914401"/>
                        </a:cubicBezTo>
                        <a:cubicBezTo>
                          <a:pt x="21885" y="700833"/>
                          <a:pt x="9837" y="658471"/>
                          <a:pt x="0" y="466345"/>
                        </a:cubicBezTo>
                        <a:cubicBezTo>
                          <a:pt x="-9837" y="274219"/>
                          <a:pt x="15241" y="12182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0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E6F695-6858-0C45-8574-F8B9F4A9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MLUv03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IPU</a:t>
            </a:r>
            <a:r>
              <a:rPr lang="zh-CN" altLang="en-US" dirty="0"/>
              <a:t> 核心模块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F632A3-4ECE-C34F-B694-DAF1D495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4187851" cy="4994910"/>
          </a:xfrm>
        </p:spPr>
        <p:txBody>
          <a:bodyPr anchor="ctr"/>
          <a:lstStyle/>
          <a:p>
            <a:r>
              <a:rPr lang="en-US" altLang="zh-CN" b="1" dirty="0"/>
              <a:t>I-Cache</a:t>
            </a:r>
            <a:r>
              <a:rPr lang="zh-CN" altLang="en-US" dirty="0"/>
              <a:t>：指令缓存，</a:t>
            </a:r>
            <a:r>
              <a:rPr lang="en-US" altLang="zh-CN" dirty="0"/>
              <a:t>64KB</a:t>
            </a:r>
            <a:r>
              <a:rPr lang="zh-CN" altLang="en-US" dirty="0"/>
              <a:t>，如</a:t>
            </a:r>
            <a:r>
              <a:rPr lang="en-US" altLang="zh-CN" dirty="0"/>
              <a:t>512bit</a:t>
            </a:r>
            <a:r>
              <a:rPr lang="zh-CN" altLang="en-US" dirty="0"/>
              <a:t>指令可以缓存</a:t>
            </a:r>
            <a:r>
              <a:rPr lang="en-US" altLang="zh-CN" dirty="0"/>
              <a:t>1024</a:t>
            </a:r>
            <a:r>
              <a:rPr lang="zh-CN" altLang="en-US" dirty="0"/>
              <a:t>条。</a:t>
            </a:r>
            <a:endParaRPr lang="en-US" altLang="zh-CN" dirty="0"/>
          </a:p>
          <a:p>
            <a:r>
              <a:rPr lang="en-US" altLang="zh-CN" b="1" dirty="0"/>
              <a:t>VA-Cache</a:t>
            </a:r>
            <a:r>
              <a:rPr lang="en-US" altLang="zh-CN" dirty="0"/>
              <a:t>(Vector</a:t>
            </a:r>
            <a:r>
              <a:rPr lang="zh-CN" altLang="en-US" dirty="0"/>
              <a:t> </a:t>
            </a:r>
            <a:r>
              <a:rPr lang="en-US" altLang="zh-CN" dirty="0"/>
              <a:t>Addressing)</a:t>
            </a:r>
            <a:r>
              <a:rPr lang="zh-CN" altLang="en-US" dirty="0"/>
              <a:t>：离散数据访问指令的专用缓存。用于加速离散向量访问效率，减少对总线和存储单元读写次数。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3522FD-95AB-924E-B3F5-32951297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999" y="2508068"/>
            <a:ext cx="6851877" cy="28568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B19B66-A888-6F40-96D5-8B0592AECF35}"/>
              </a:ext>
            </a:extLst>
          </p:cNvPr>
          <p:cNvSpPr/>
          <p:nvPr/>
        </p:nvSpPr>
        <p:spPr>
          <a:xfrm>
            <a:off x="4800599" y="2383971"/>
            <a:ext cx="2432279" cy="914401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224172416">
                  <a:custGeom>
                    <a:avLst/>
                    <a:gdLst>
                      <a:gd name="connsiteX0" fmla="*/ 0 w 2432279"/>
                      <a:gd name="connsiteY0" fmla="*/ 0 h 914401"/>
                      <a:gd name="connsiteX1" fmla="*/ 535101 w 2432279"/>
                      <a:gd name="connsiteY1" fmla="*/ 0 h 914401"/>
                      <a:gd name="connsiteX2" fmla="*/ 1167494 w 2432279"/>
                      <a:gd name="connsiteY2" fmla="*/ 0 h 914401"/>
                      <a:gd name="connsiteX3" fmla="*/ 1726918 w 2432279"/>
                      <a:gd name="connsiteY3" fmla="*/ 0 h 914401"/>
                      <a:gd name="connsiteX4" fmla="*/ 2432279 w 2432279"/>
                      <a:gd name="connsiteY4" fmla="*/ 0 h 914401"/>
                      <a:gd name="connsiteX5" fmla="*/ 2432279 w 2432279"/>
                      <a:gd name="connsiteY5" fmla="*/ 475489 h 914401"/>
                      <a:gd name="connsiteX6" fmla="*/ 2432279 w 2432279"/>
                      <a:gd name="connsiteY6" fmla="*/ 914401 h 914401"/>
                      <a:gd name="connsiteX7" fmla="*/ 1848532 w 2432279"/>
                      <a:gd name="connsiteY7" fmla="*/ 914401 h 914401"/>
                      <a:gd name="connsiteX8" fmla="*/ 1216140 w 2432279"/>
                      <a:gd name="connsiteY8" fmla="*/ 914401 h 914401"/>
                      <a:gd name="connsiteX9" fmla="*/ 632393 w 2432279"/>
                      <a:gd name="connsiteY9" fmla="*/ 914401 h 914401"/>
                      <a:gd name="connsiteX10" fmla="*/ 0 w 2432279"/>
                      <a:gd name="connsiteY10" fmla="*/ 914401 h 914401"/>
                      <a:gd name="connsiteX11" fmla="*/ 0 w 2432279"/>
                      <a:gd name="connsiteY11" fmla="*/ 457201 h 914401"/>
                      <a:gd name="connsiteX12" fmla="*/ 0 w 2432279"/>
                      <a:gd name="connsiteY12" fmla="*/ 0 h 914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32279" h="914401" extrusionOk="0">
                        <a:moveTo>
                          <a:pt x="0" y="0"/>
                        </a:moveTo>
                        <a:cubicBezTo>
                          <a:pt x="213056" y="-3580"/>
                          <a:pt x="303659" y="-6469"/>
                          <a:pt x="535101" y="0"/>
                        </a:cubicBezTo>
                        <a:cubicBezTo>
                          <a:pt x="766543" y="6469"/>
                          <a:pt x="891263" y="-18470"/>
                          <a:pt x="1167494" y="0"/>
                        </a:cubicBezTo>
                        <a:cubicBezTo>
                          <a:pt x="1443725" y="18470"/>
                          <a:pt x="1610751" y="13023"/>
                          <a:pt x="1726918" y="0"/>
                        </a:cubicBezTo>
                        <a:cubicBezTo>
                          <a:pt x="1843085" y="-13023"/>
                          <a:pt x="2091062" y="31517"/>
                          <a:pt x="2432279" y="0"/>
                        </a:cubicBezTo>
                        <a:cubicBezTo>
                          <a:pt x="2437445" y="202243"/>
                          <a:pt x="2419721" y="370080"/>
                          <a:pt x="2432279" y="475489"/>
                        </a:cubicBezTo>
                        <a:cubicBezTo>
                          <a:pt x="2444837" y="580898"/>
                          <a:pt x="2454082" y="816654"/>
                          <a:pt x="2432279" y="914401"/>
                        </a:cubicBezTo>
                        <a:cubicBezTo>
                          <a:pt x="2144497" y="915544"/>
                          <a:pt x="2086290" y="941677"/>
                          <a:pt x="1848532" y="914401"/>
                        </a:cubicBezTo>
                        <a:cubicBezTo>
                          <a:pt x="1610774" y="887125"/>
                          <a:pt x="1472658" y="933626"/>
                          <a:pt x="1216140" y="914401"/>
                        </a:cubicBezTo>
                        <a:cubicBezTo>
                          <a:pt x="959622" y="895176"/>
                          <a:pt x="838020" y="943178"/>
                          <a:pt x="632393" y="914401"/>
                        </a:cubicBezTo>
                        <a:cubicBezTo>
                          <a:pt x="426766" y="885624"/>
                          <a:pt x="251625" y="892902"/>
                          <a:pt x="0" y="914401"/>
                        </a:cubicBezTo>
                        <a:cubicBezTo>
                          <a:pt x="-2185" y="737838"/>
                          <a:pt x="17186" y="666165"/>
                          <a:pt x="0" y="457201"/>
                        </a:cubicBezTo>
                        <a:cubicBezTo>
                          <a:pt x="-17186" y="248237"/>
                          <a:pt x="-18651" y="1129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31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17462</TotalTime>
  <Words>830</Words>
  <Application>Microsoft Macintosh PowerPoint</Application>
  <PresentationFormat>自定义</PresentationFormat>
  <Paragraphs>96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PowerPoint 演示文稿</vt:lpstr>
      <vt:lpstr>PowerPoint 演示文稿</vt:lpstr>
      <vt:lpstr>Talk Overview</vt:lpstr>
      <vt:lpstr>PowerPoint 演示文稿</vt:lpstr>
      <vt:lpstr>MLUv03 – IPU 核心模块</vt:lpstr>
      <vt:lpstr>MLUv03 – IPU 核心模块</vt:lpstr>
      <vt:lpstr>MLUv03 – IPU 核心模块</vt:lpstr>
      <vt:lpstr>MLUv03 – IPU 核心模块</vt:lpstr>
      <vt:lpstr>MLUv03 – IPU 存储</vt:lpstr>
      <vt:lpstr>MLUv03 – IPU 核心模块</vt:lpstr>
      <vt:lpstr>MLUv03 – IPU 核心模块</vt:lpstr>
      <vt:lpstr>MLUv03 – IPU 指令流水</vt:lpstr>
      <vt:lpstr>PowerPoint 演示文稿</vt:lpstr>
      <vt:lpstr>MLUv03 – MPU 核心</vt:lpstr>
      <vt:lpstr>MLUv03 – MPU 核心</vt:lpstr>
      <vt:lpstr>MLUv03 – MPU 核心</vt:lpstr>
      <vt:lpstr>PowerPoint 演示文稿</vt:lpstr>
      <vt:lpstr>MLUv03 – Cluster 核心</vt:lpstr>
      <vt:lpstr>MLUv03 – Cluster 核心之通信</vt:lpstr>
      <vt:lpstr>MLUv03 – Cluster 核心之通信</vt:lpstr>
      <vt:lpstr>思考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5235</cp:revision>
  <dcterms:created xsi:type="dcterms:W3CDTF">2020-08-28T08:44:19Z</dcterms:created>
  <dcterms:modified xsi:type="dcterms:W3CDTF">2023-07-25T17:36:47Z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