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693" r:id="rId7"/>
    <p:sldId id="716" r:id="rId8"/>
    <p:sldId id="710"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84056"/>
    <a:srgbClr val="34393C"/>
    <a:srgbClr val="FFB8B8"/>
    <a:srgbClr val="FFF3D7"/>
    <a:srgbClr val="FFC000"/>
    <a:srgbClr val="DBF2FF"/>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2023/1/6</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429" y="1988840"/>
            <a:ext cx="5954987" cy="2207832"/>
          </a:xfrm>
        </p:spPr>
        <p:txBody>
          <a:bodyPr/>
          <a:lstStyle/>
          <a:p>
            <a:pPr>
              <a:lnSpc>
                <a:spcPct val="100000"/>
              </a:lnSpc>
            </a:pPr>
            <a:r>
              <a:rPr lang="zh-CN" altLang="en-US" sz="9600" dirty="0"/>
              <a:t>自动微分</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2400" b="1" dirty="0">
                <a:solidFill>
                  <a:srgbClr val="34393C"/>
                </a:solidFill>
              </a:rPr>
              <a:t>课程背景</a:t>
            </a:r>
            <a:endParaRPr lang="en-US" altLang="zh-CN" sz="2400" b="1" dirty="0">
              <a:solidFill>
                <a:srgbClr val="34393C"/>
              </a:solidFill>
            </a:endParaRPr>
          </a:p>
          <a:p>
            <a:pPr marL="694190" lvl="1" indent="-457200">
              <a:buFont typeface="Arial" panose="020B0604020202020204" pitchFamily="34" charset="0"/>
              <a:buChar char="•"/>
            </a:pPr>
            <a:r>
              <a:rPr lang="en-US" altLang="zh-CN" sz="2000" dirty="0">
                <a:solidFill>
                  <a:srgbClr val="384056"/>
                </a:solidFill>
              </a:rPr>
              <a:t>AI</a:t>
            </a:r>
            <a:r>
              <a:rPr lang="zh-CN" altLang="en-US" sz="2000" dirty="0">
                <a:solidFill>
                  <a:srgbClr val="384056"/>
                </a:solidFill>
              </a:rPr>
              <a:t>框架中自动微分的重要性</a:t>
            </a:r>
          </a:p>
          <a:p>
            <a:pPr marL="457200" indent="-457200">
              <a:buFont typeface="+mj-lt"/>
              <a:buAutoNum type="arabicPeriod"/>
            </a:pPr>
            <a:r>
              <a:rPr lang="zh-CN" altLang="en-US" sz="2400" b="1" dirty="0">
                <a:solidFill>
                  <a:srgbClr val="34393C"/>
                </a:solidFill>
              </a:rPr>
              <a:t>课程内容</a:t>
            </a:r>
          </a:p>
          <a:p>
            <a:pPr lvl="1"/>
            <a:r>
              <a:rPr lang="zh-CN" altLang="en-US" sz="2000" dirty="0">
                <a:solidFill>
                  <a:srgbClr val="384056"/>
                </a:solidFill>
              </a:rPr>
              <a:t>微分基本概念：数值微分 </a:t>
            </a:r>
            <a:r>
              <a:rPr lang="en-US" altLang="zh-CN" sz="2000" dirty="0">
                <a:solidFill>
                  <a:srgbClr val="384056"/>
                </a:solidFill>
              </a:rPr>
              <a:t>-</a:t>
            </a:r>
            <a:r>
              <a:rPr lang="zh-CN" altLang="en-US" sz="2000" dirty="0">
                <a:solidFill>
                  <a:srgbClr val="384056"/>
                </a:solidFill>
              </a:rPr>
              <a:t> 符号微分 </a:t>
            </a:r>
            <a:r>
              <a:rPr lang="en-US" altLang="zh-CN" sz="2000" dirty="0">
                <a:solidFill>
                  <a:srgbClr val="384056"/>
                </a:solidFill>
              </a:rPr>
              <a:t>-</a:t>
            </a:r>
            <a:r>
              <a:rPr lang="zh-CN" altLang="en-US" sz="2000" dirty="0">
                <a:solidFill>
                  <a:srgbClr val="384056"/>
                </a:solidFill>
              </a:rPr>
              <a:t> 自动微分</a:t>
            </a:r>
            <a:endParaRPr lang="en-US" altLang="zh-CN" sz="2000" dirty="0">
              <a:solidFill>
                <a:srgbClr val="384056"/>
              </a:solidFill>
            </a:endParaRPr>
          </a:p>
          <a:p>
            <a:pPr lvl="1"/>
            <a:r>
              <a:rPr lang="zh-CN" altLang="en-US" sz="2000" dirty="0">
                <a:solidFill>
                  <a:srgbClr val="384056"/>
                </a:solidFill>
              </a:rPr>
              <a:t>自动微分模式：前向微分 </a:t>
            </a:r>
            <a:r>
              <a:rPr lang="en-US" altLang="zh-CN" sz="2000" dirty="0">
                <a:solidFill>
                  <a:srgbClr val="384056"/>
                </a:solidFill>
              </a:rPr>
              <a:t>–</a:t>
            </a:r>
            <a:r>
              <a:rPr lang="zh-CN" altLang="en-US" sz="2000" dirty="0">
                <a:solidFill>
                  <a:srgbClr val="384056"/>
                </a:solidFill>
              </a:rPr>
              <a:t> 后向微分 </a:t>
            </a:r>
            <a:r>
              <a:rPr lang="en-US" altLang="zh-CN" sz="2000" dirty="0">
                <a:solidFill>
                  <a:srgbClr val="384056"/>
                </a:solidFill>
              </a:rPr>
              <a:t>–</a:t>
            </a:r>
            <a:r>
              <a:rPr lang="zh-CN" altLang="en-US" sz="2000" dirty="0">
                <a:solidFill>
                  <a:srgbClr val="384056"/>
                </a:solidFill>
              </a:rPr>
              <a:t> 雅克比原理</a:t>
            </a:r>
            <a:endParaRPr lang="en-US" altLang="zh-CN" sz="2000" dirty="0">
              <a:solidFill>
                <a:srgbClr val="384056"/>
              </a:solidFill>
            </a:endParaRPr>
          </a:p>
          <a:p>
            <a:pPr lvl="1"/>
            <a:r>
              <a:rPr lang="zh-CN" altLang="en-US" sz="2000" dirty="0">
                <a:solidFill>
                  <a:srgbClr val="384056"/>
                </a:solidFill>
              </a:rPr>
              <a:t>具体实现方式：表达式或图 </a:t>
            </a:r>
            <a:r>
              <a:rPr lang="en-US" altLang="zh-CN" sz="2000" dirty="0">
                <a:solidFill>
                  <a:srgbClr val="384056"/>
                </a:solidFill>
              </a:rPr>
              <a:t>–</a:t>
            </a:r>
            <a:r>
              <a:rPr lang="zh-CN" altLang="en-US" sz="2000" dirty="0">
                <a:solidFill>
                  <a:srgbClr val="384056"/>
                </a:solidFill>
              </a:rPr>
              <a:t> 操作符重载</a:t>
            </a:r>
            <a:r>
              <a:rPr lang="en-US" altLang="zh-CN" sz="2000" dirty="0">
                <a:solidFill>
                  <a:srgbClr val="384056"/>
                </a:solidFill>
              </a:rPr>
              <a:t>OO</a:t>
            </a:r>
            <a:r>
              <a:rPr lang="zh-CN" altLang="en-US" sz="2000" dirty="0">
                <a:solidFill>
                  <a:srgbClr val="384056"/>
                </a:solidFill>
              </a:rPr>
              <a:t> </a:t>
            </a:r>
            <a:r>
              <a:rPr lang="en-US" altLang="zh-CN" sz="2000" dirty="0">
                <a:solidFill>
                  <a:srgbClr val="384056"/>
                </a:solidFill>
              </a:rPr>
              <a:t>–</a:t>
            </a:r>
            <a:r>
              <a:rPr lang="zh-CN" altLang="en-US" sz="2000" dirty="0">
                <a:solidFill>
                  <a:srgbClr val="384056"/>
                </a:solidFill>
              </a:rPr>
              <a:t> 源码转换 </a:t>
            </a:r>
            <a:r>
              <a:rPr lang="en-US" altLang="zh-CN" sz="2000" dirty="0">
                <a:solidFill>
                  <a:srgbClr val="384056"/>
                </a:solidFill>
              </a:rPr>
              <a:t>AST</a:t>
            </a:r>
          </a:p>
          <a:p>
            <a:pPr lvl="1"/>
            <a:r>
              <a:rPr lang="zh-CN" altLang="en-US" sz="2000" dirty="0">
                <a:solidFill>
                  <a:srgbClr val="384056"/>
                </a:solidFill>
              </a:rPr>
              <a:t>手把手实现：基于表达式的前向自动微分</a:t>
            </a:r>
            <a:endParaRPr lang="en-US" altLang="zh-CN" sz="2000" dirty="0">
              <a:solidFill>
                <a:srgbClr val="384056"/>
              </a:solidFill>
            </a:endParaRPr>
          </a:p>
          <a:p>
            <a:pPr lvl="1"/>
            <a:r>
              <a:rPr lang="zh-CN" altLang="en-US" sz="2000" dirty="0">
                <a:solidFill>
                  <a:srgbClr val="384056"/>
                </a:solidFill>
              </a:rPr>
              <a:t>手把手实现：基于</a:t>
            </a:r>
            <a:r>
              <a:rPr lang="en-US" altLang="zh-CN" sz="2000" dirty="0">
                <a:solidFill>
                  <a:srgbClr val="384056"/>
                </a:solidFill>
              </a:rPr>
              <a:t>OO</a:t>
            </a:r>
            <a:r>
              <a:rPr lang="zh-CN" altLang="en-US" sz="2000" dirty="0">
                <a:solidFill>
                  <a:srgbClr val="384056"/>
                </a:solidFill>
              </a:rPr>
              <a:t>的反向自动微分</a:t>
            </a:r>
            <a:endParaRPr lang="en-US" altLang="zh-CN" sz="2000" dirty="0">
              <a:solidFill>
                <a:srgbClr val="384056"/>
              </a:solidFill>
            </a:endParaRPr>
          </a:p>
          <a:p>
            <a:pPr lvl="1"/>
            <a:r>
              <a:rPr lang="zh-CN" altLang="en-US" sz="2000" dirty="0">
                <a:solidFill>
                  <a:srgbClr val="384056"/>
                </a:solidFill>
              </a:rPr>
              <a:t>自动微分的未来挑战</a:t>
            </a:r>
            <a:endParaRPr lang="en-US" altLang="zh-CN" sz="2000" dirty="0">
              <a:solidFill>
                <a:srgbClr val="384056"/>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cs typeface="Arial" panose="020B0604020202020204" pitchFamily="34" charset="0"/>
                <a:sym typeface="Huawei Sans" panose="020C0503030203020204" pitchFamily="34" charset="0"/>
              </a:rPr>
              <a:t>培训目标</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0" indent="0">
              <a:buNone/>
            </a:pPr>
            <a:r>
              <a:rPr lang="zh-CN" altLang="en-US" sz="2400" b="1" dirty="0">
                <a:solidFill>
                  <a:srgbClr val="34393C"/>
                </a:solidFill>
              </a:rPr>
              <a:t>学完本课程后，您将能够：</a:t>
            </a:r>
            <a:endParaRPr lang="en-US" altLang="zh-CN" sz="2400" b="1" dirty="0">
              <a:solidFill>
                <a:srgbClr val="34393C"/>
              </a:solidFill>
            </a:endParaRPr>
          </a:p>
          <a:p>
            <a:pPr marL="457200" indent="-457200">
              <a:buFont typeface="+mj-lt"/>
              <a:buAutoNum type="arabicPeriod"/>
            </a:pPr>
            <a:r>
              <a:rPr lang="zh-CN" altLang="en-US" sz="2000" dirty="0">
                <a:solidFill>
                  <a:srgbClr val="384056"/>
                </a:solidFill>
              </a:rPr>
              <a:t>了解到</a:t>
            </a:r>
            <a:r>
              <a:rPr lang="en-US" altLang="zh-CN" sz="2000" dirty="0">
                <a:solidFill>
                  <a:srgbClr val="384056"/>
                </a:solidFill>
              </a:rPr>
              <a:t>AI</a:t>
            </a:r>
            <a:r>
              <a:rPr lang="zh-CN" altLang="en-US" sz="2000" dirty="0">
                <a:solidFill>
                  <a:srgbClr val="384056"/>
                </a:solidFill>
              </a:rPr>
              <a:t>框架实现中最重要的自动微分原理</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知道全场景</a:t>
            </a:r>
            <a:r>
              <a:rPr lang="en-US" altLang="zh-CN" sz="2000" dirty="0">
                <a:solidFill>
                  <a:srgbClr val="384056"/>
                </a:solidFill>
              </a:rPr>
              <a:t>AI</a:t>
            </a:r>
            <a:r>
              <a:rPr lang="zh-CN" altLang="en-US" sz="2000" dirty="0">
                <a:solidFill>
                  <a:srgbClr val="384056"/>
                </a:solidFill>
              </a:rPr>
              <a:t>框架</a:t>
            </a:r>
            <a:r>
              <a:rPr lang="en-US" altLang="zh-CN" sz="2000" dirty="0">
                <a:solidFill>
                  <a:srgbClr val="384056"/>
                </a:solidFill>
              </a:rPr>
              <a:t>MindSpore</a:t>
            </a:r>
            <a:r>
              <a:rPr lang="zh-CN" altLang="en-US" sz="2000" dirty="0">
                <a:solidFill>
                  <a:srgbClr val="384056"/>
                </a:solidFill>
              </a:rPr>
              <a:t>的具体实现方式</a:t>
            </a:r>
            <a:endParaRPr lang="en-US" altLang="zh-CN" sz="2000" dirty="0">
              <a:solidFill>
                <a:srgbClr val="384056"/>
              </a:solidFill>
            </a:endParaRPr>
          </a:p>
          <a:p>
            <a:pPr marL="457200" indent="-457200">
              <a:buFont typeface="+mj-lt"/>
              <a:buAutoNum type="arabicPeriod"/>
            </a:pPr>
            <a:r>
              <a:rPr lang="zh-CN" altLang="en-US" sz="2000" dirty="0">
                <a:solidFill>
                  <a:srgbClr val="384056"/>
                </a:solidFill>
              </a:rPr>
              <a:t>自动微分的技术未来发展动向与面临的挑战</a:t>
            </a:r>
          </a:p>
        </p:txBody>
      </p:sp>
    </p:spTree>
    <p:extLst>
      <p:ext uri="{BB962C8B-B14F-4D97-AF65-F5344CB8AC3E}">
        <p14:creationId xmlns:p14="http://schemas.microsoft.com/office/powerpoint/2010/main" val="418492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14334</TotalTime>
  <Words>133</Words>
  <Application>Microsoft Macintosh PowerPoint</Application>
  <PresentationFormat>自定义</PresentationFormat>
  <Paragraphs>19</Paragraphs>
  <Slides>4</Slides>
  <Notes>1</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4</vt:i4>
      </vt:variant>
    </vt:vector>
  </HeadingPairs>
  <TitlesOfParts>
    <vt:vector size="19" baseType="lpstr">
      <vt:lpstr>黑体</vt:lpstr>
      <vt:lpstr>微软雅黑</vt:lpstr>
      <vt:lpstr>FrutigerNext LT Bold</vt:lpstr>
      <vt:lpstr>FrutigerNext LT Light</vt:lpstr>
      <vt:lpstr>FrutigerNext LT Medium</vt:lpstr>
      <vt:lpstr>Arial</vt:lpstr>
      <vt:lpstr>Calibri</vt:lpstr>
      <vt:lpstr>Franklin Gothic Medium</vt:lpstr>
      <vt:lpstr>Wingdings</vt:lpstr>
      <vt:lpstr>Title1</vt:lpstr>
      <vt:lpstr>Title2</vt:lpstr>
      <vt:lpstr>content01</vt:lpstr>
      <vt:lpstr>Content02</vt:lpstr>
      <vt:lpstr>code01</vt:lpstr>
      <vt:lpstr>Thankyou</vt:lpstr>
      <vt:lpstr>自动微分</vt:lpstr>
      <vt:lpstr>关于本课程</vt:lpstr>
      <vt:lpstr>培训目标</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1072</cp:revision>
  <dcterms:created xsi:type="dcterms:W3CDTF">2015-01-14T10:38:57Z</dcterms:created>
  <dcterms:modified xsi:type="dcterms:W3CDTF">2023-01-06T03:00:41Z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