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22"/>
  </p:notesMasterIdLst>
  <p:handoutMasterIdLst>
    <p:handoutMasterId r:id="rId23"/>
  </p:handoutMasterIdLst>
  <p:sldIdLst>
    <p:sldId id="693" r:id="rId7"/>
    <p:sldId id="716" r:id="rId8"/>
    <p:sldId id="712" r:id="rId9"/>
    <p:sldId id="725" r:id="rId10"/>
    <p:sldId id="718" r:id="rId11"/>
    <p:sldId id="727" r:id="rId12"/>
    <p:sldId id="719" r:id="rId13"/>
    <p:sldId id="724" r:id="rId14"/>
    <p:sldId id="720" r:id="rId15"/>
    <p:sldId id="723" r:id="rId16"/>
    <p:sldId id="721" r:id="rId17"/>
    <p:sldId id="726" r:id="rId18"/>
    <p:sldId id="722" r:id="rId19"/>
    <p:sldId id="710" r:id="rId20"/>
    <p:sldId id="680" r:id="rId21"/>
  </p:sldIdLst>
  <p:sldSz cx="12196763" cy="6858000"/>
  <p:notesSz cx="6805613" cy="9939338"/>
  <p:custDataLst>
    <p:tags r:id="rId24"/>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4393C"/>
    <a:srgbClr val="FFFFFF"/>
    <a:srgbClr val="C00000"/>
    <a:srgbClr val="384056"/>
    <a:srgbClr val="FFB8B8"/>
    <a:srgbClr val="FFF3D7"/>
    <a:srgbClr val="FFC000"/>
    <a:srgbClr val="DBF2FF"/>
    <a:srgbClr val="C5E5FF"/>
    <a:srgbClr val="2D7C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927" autoAdjust="0"/>
    <p:restoredTop sz="95879" autoAdjust="0"/>
  </p:normalViewPr>
  <p:slideViewPr>
    <p:cSldViewPr showGuides="1">
      <p:cViewPr varScale="1">
        <p:scale>
          <a:sx n="93" d="100"/>
          <a:sy n="93" d="100"/>
        </p:scale>
        <p:origin x="232" y="720"/>
      </p:cViewPr>
      <p:guideLst>
        <p:guide orient="horz" pos="407"/>
        <p:guide orient="horz" pos="708"/>
        <p:guide orient="horz" pos="829"/>
        <p:guide orient="horz" pos="2824"/>
        <p:guide orient="horz" pos="3973"/>
        <p:guide pos="7048"/>
        <p:guide pos="63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79" d="100"/>
          <a:sy n="79" d="100"/>
        </p:scale>
        <p:origin x="3954"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4939"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2023/1/6</a:t>
            </a:fld>
            <a:endParaRPr lang="en-US" altLang="zh-CN"/>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2023/1/6</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b="0" i="0" kern="1200" dirty="0">
                <a:solidFill>
                  <a:schemeClr val="tx1"/>
                </a:solidFill>
                <a:effectLst/>
                <a:latin typeface="+mn-lt"/>
                <a:ea typeface="+mn-ea"/>
                <a:cs typeface="+mn-cs"/>
              </a:rPr>
              <a:t>通过雅克比矩阵转置与后续节点梯度值的乘积，可以得到当前节点的梯度值</a:t>
            </a:r>
            <a:endParaRPr kumimoji="1" lang="zh-CN" altLang="en-US" dirty="0"/>
          </a:p>
        </p:txBody>
      </p:sp>
      <p:sp>
        <p:nvSpPr>
          <p:cNvPr id="4" name="灯片编号占位符 3"/>
          <p:cNvSpPr>
            <a:spLocks noGrp="1"/>
          </p:cNvSpPr>
          <p:nvPr>
            <p:ph type="sldNum" sz="quarter" idx="5"/>
          </p:nvPr>
        </p:nvSpPr>
        <p:spPr/>
        <p:txBody>
          <a:bodyPr/>
          <a:lstStyle/>
          <a:p>
            <a:fld id="{5DFA3554-790F-44C9-BFAE-3E6D5D7BE10A}" type="slidenum">
              <a:rPr lang="zh-CN" altLang="en-US" smtClean="0"/>
              <a:pPr/>
              <a:t>10</a:t>
            </a:fld>
            <a:endParaRPr lang="zh-CN" altLang="en-US"/>
          </a:p>
        </p:txBody>
      </p:sp>
    </p:spTree>
    <p:extLst>
      <p:ext uri="{BB962C8B-B14F-4D97-AF65-F5344CB8AC3E}">
        <p14:creationId xmlns:p14="http://schemas.microsoft.com/office/powerpoint/2010/main" val="2373051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b="1" i="0" kern="1200" dirty="0">
                <a:solidFill>
                  <a:schemeClr val="tx1"/>
                </a:solidFill>
                <a:effectLst/>
                <a:latin typeface="+mn-lt"/>
                <a:ea typeface="+mn-ea"/>
                <a:cs typeface="+mn-cs"/>
              </a:rPr>
              <a:t>符号微分</a:t>
            </a:r>
            <a:r>
              <a:rPr lang="zh-CN" altLang="en-US" sz="1600" b="0" i="0" kern="1200" dirty="0">
                <a:solidFill>
                  <a:schemeClr val="tx1"/>
                </a:solidFill>
                <a:effectLst/>
                <a:latin typeface="+mn-lt"/>
                <a:ea typeface="+mn-ea"/>
                <a:cs typeface="+mn-cs"/>
              </a:rPr>
              <a:t>基于微分规则对程序表达式进行变换，不复用产生的变换结果</a:t>
            </a:r>
          </a:p>
          <a:p>
            <a:r>
              <a:rPr lang="zh-CN" altLang="en-US" sz="1600" b="1" i="0" kern="1200" dirty="0">
                <a:solidFill>
                  <a:schemeClr val="tx1"/>
                </a:solidFill>
                <a:effectLst/>
                <a:latin typeface="+mn-lt"/>
                <a:ea typeface="+mn-ea"/>
                <a:cs typeface="+mn-cs"/>
              </a:rPr>
              <a:t>自动微分</a:t>
            </a:r>
            <a:r>
              <a:rPr lang="zh-CN" altLang="en-US" sz="1600" b="0" i="0" kern="1200" dirty="0">
                <a:solidFill>
                  <a:schemeClr val="tx1"/>
                </a:solidFill>
                <a:effectLst/>
                <a:latin typeface="+mn-lt"/>
                <a:ea typeface="+mn-ea"/>
                <a:cs typeface="+mn-cs"/>
              </a:rPr>
              <a:t>则将程序分解为基本表达式的组合，仅对基本表达式应用符号微分规则，并复用每一个基本表达式的求导结果</a:t>
            </a:r>
          </a:p>
        </p:txBody>
      </p:sp>
      <p:sp>
        <p:nvSpPr>
          <p:cNvPr id="4" name="灯片编号占位符 3"/>
          <p:cNvSpPr>
            <a:spLocks noGrp="1"/>
          </p:cNvSpPr>
          <p:nvPr>
            <p:ph type="sldNum" sz="quarter" idx="5"/>
          </p:nvPr>
        </p:nvSpPr>
        <p:spPr/>
        <p:txBody>
          <a:bodyPr/>
          <a:lstStyle/>
          <a:p>
            <a:fld id="{5DFA3554-790F-44C9-BFAE-3E6D5D7BE10A}" type="slidenum">
              <a:rPr lang="zh-CN" altLang="en-US" smtClean="0"/>
              <a:pPr/>
              <a:t>14</a:t>
            </a:fld>
            <a:endParaRPr lang="zh-CN" altLang="en-US"/>
          </a:p>
        </p:txBody>
      </p:sp>
    </p:spTree>
    <p:extLst>
      <p:ext uri="{BB962C8B-B14F-4D97-AF65-F5344CB8AC3E}">
        <p14:creationId xmlns:p14="http://schemas.microsoft.com/office/powerpoint/2010/main" val="4294174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15</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15</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5954987" cy="2207832"/>
          </a:xfrm>
          <a:prstGeom prst="rect">
            <a:avLst/>
          </a:prstGeom>
        </p:spPr>
        <p:txBody>
          <a:bodyPr anchor="ctr"/>
          <a:lstStyle>
            <a:lvl1pPr>
              <a:lnSpc>
                <a:spcPct val="150000"/>
              </a:lnSpc>
              <a:defRPr sz="4798">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23635" y="4389106"/>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p:transition advClick="0" advTm="8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p:transition advClick="0" advTm="8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731329"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p:transition advClick="0" advTm="8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963473" cy="4525736"/>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b="1">
                <a:solidFill>
                  <a:srgbClr val="384056"/>
                </a:solidFill>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506462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344304"/>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413398"/>
            <a:ext cx="10757396"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7.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43957"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mj-ea"/>
                <a:ea typeface="+mj-ea"/>
              </a:rPr>
              <a:t>www.mindspore.cn</a:t>
            </a:r>
            <a:endParaRPr lang="zh-CN" altLang="en-US" sz="1333" b="0" dirty="0">
              <a:solidFill>
                <a:srgbClr val="FFFFFF">
                  <a:lumMod val="50000"/>
                </a:srgbClr>
              </a:solidFill>
              <a:latin typeface="+mj-ea"/>
              <a:ea typeface="+mj-ea"/>
            </a:endParaRPr>
          </a:p>
        </p:txBody>
      </p:sp>
      <p:pic>
        <p:nvPicPr>
          <p:cNvPr id="6" name="图片 5"/>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431540" y="357607"/>
            <a:ext cx="2003784" cy="1247753"/>
          </a:xfrm>
          <a:prstGeom prst="rect">
            <a:avLst/>
          </a:prstGeom>
        </p:spPr>
      </p:pic>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p:transition advClick="0" advTm="8000">
    <p:fade thruBlk="1"/>
  </p:transition>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1278919" y="6300502"/>
            <a:ext cx="781181" cy="486440"/>
          </a:xfrm>
          <a:prstGeom prst="rect">
            <a:avLst/>
          </a:prstGeom>
        </p:spPr>
      </p:pic>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63355"/>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1138941" y="306668"/>
            <a:ext cx="851206" cy="530044"/>
          </a:xfrm>
          <a:prstGeom prst="rect">
            <a:avLst/>
          </a:prstGeom>
        </p:spPr>
      </p:pic>
      <p:sp>
        <p:nvSpPr>
          <p:cNvPr id="8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04" r:id="rId1"/>
    <p:sldLayoutId id="2147483905" r:id="rId2"/>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pic>
        <p:nvPicPr>
          <p:cNvPr id="5" name="图片 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138941" y="306668"/>
            <a:ext cx="851206" cy="530044"/>
          </a:xfrm>
          <a:prstGeom prst="rect">
            <a:avLst/>
          </a:prstGeom>
        </p:spPr>
      </p:pic>
      <p:sp>
        <p:nvSpPr>
          <p:cNvPr id="6"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734133" y="6387318"/>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862" r:id="rId2"/>
  </p:sldLayoutIdLs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138941" y="306668"/>
            <a:ext cx="851206" cy="530044"/>
          </a:xfrm>
          <a:prstGeom prst="rect">
            <a:avLst/>
          </a:prstGeom>
          <a:noFill/>
        </p:spPr>
      </p:pic>
      <p:sp>
        <p:nvSpPr>
          <p:cNvPr id="8"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73413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734830" y="3045076"/>
            <a:ext cx="4161704" cy="2591488"/>
          </a:xfrm>
          <a:prstGeom prst="rect">
            <a:avLst/>
          </a:prstGeom>
        </p:spPr>
      </p:pic>
      <p:sp>
        <p:nvSpPr>
          <p:cNvPr id="4101" name="Rectangle 79"/>
          <p:cNvSpPr>
            <a:spLocks noChangeArrowheads="1"/>
          </p:cNvSpPr>
          <p:nvPr/>
        </p:nvSpPr>
        <p:spPr bwMode="auto">
          <a:xfrm>
            <a:off x="12340755" y="8469"/>
            <a:ext cx="1494950" cy="91999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spcBef>
                <a:spcPct val="20000"/>
              </a:spcBef>
            </a:pPr>
            <a:r>
              <a:rPr lang="zh-CN" altLang="en-US" sz="1466">
                <a:solidFill>
                  <a:srgbClr val="FFFFFF"/>
                </a:solidFill>
                <a:latin typeface="Calibri" charset="0"/>
                <a:ea typeface="宋体" charset="-122"/>
              </a:rPr>
              <a:t>客户或者合作伙伴的标志放在右上角</a:t>
            </a:r>
            <a:r>
              <a:rPr lang="en-US" altLang="zh-CN" sz="1466">
                <a:solidFill>
                  <a:srgbClr val="FFFFFF"/>
                </a:solidFill>
                <a:latin typeface="Calibri" charset="0"/>
                <a:ea typeface="宋体" charset="-122"/>
              </a:rPr>
              <a:t>.</a:t>
            </a:r>
            <a:endParaRPr lang="zh-CN" altLang="en-US" sz="1466">
              <a:solidFill>
                <a:srgbClr val="FFFFFF"/>
              </a:solidFill>
              <a:latin typeface="Calibri" charset="0"/>
              <a:ea typeface="宋体" charset="-122"/>
            </a:endParaRPr>
          </a:p>
        </p:txBody>
      </p:sp>
      <p:sp>
        <p:nvSpPr>
          <p:cNvPr id="76" name="矩形 75"/>
          <p:cNvSpPr/>
          <p:nvPr userDrawn="1"/>
        </p:nvSpPr>
        <p:spPr bwMode="auto">
          <a:xfrm>
            <a:off x="2338743" y="63661"/>
            <a:ext cx="6891755" cy="6446427"/>
          </a:xfrm>
          <a:prstGeom prst="rect">
            <a:avLst/>
          </a:prstGeom>
          <a:blipFill dpi="0" rotWithShape="1">
            <a:blip r:embed="rId4"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1355915" y="3924867"/>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589382" y="1555451"/>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6" cstate="print">
            <a:extLst>
              <a:ext uri="{28A0092B-C50C-407E-A947-70E740481C1C}">
                <a14:useLocalDpi xmlns:a14="http://schemas.microsoft.com/office/drawing/2010/main"/>
              </a:ext>
            </a:extLst>
          </a:blip>
          <a:srcRect/>
          <a:stretch>
            <a:fillRect/>
          </a:stretch>
        </p:blipFill>
        <p:spPr bwMode="auto">
          <a:xfrm>
            <a:off x="3779727" y="729024"/>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9"/>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099574" y="306668"/>
            <a:ext cx="851206" cy="530044"/>
          </a:xfrm>
          <a:prstGeom prst="rect">
            <a:avLst/>
          </a:prstGeom>
        </p:spPr>
      </p:pic>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p:transition advClick="0" advTm="8000">
    <p:fade thruBlk="1"/>
  </p:transition>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 Id="rId5" Type="http://schemas.openxmlformats.org/officeDocument/2006/relationships/image" Target="../media/image39.png"/><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image" Target="../media/image40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0.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9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4429" y="1988840"/>
            <a:ext cx="7634192" cy="2207832"/>
          </a:xfrm>
          <a:solidFill>
            <a:srgbClr val="FFFFFF">
              <a:alpha val="50196"/>
            </a:srgbClr>
          </a:solidFill>
        </p:spPr>
        <p:txBody>
          <a:bodyPr/>
          <a:lstStyle/>
          <a:p>
            <a:pPr>
              <a:lnSpc>
                <a:spcPct val="100000"/>
              </a:lnSpc>
            </a:pPr>
            <a:r>
              <a:rPr lang="zh-CN" altLang="en-US" sz="9600" dirty="0"/>
              <a:t>自动微分模式</a:t>
            </a: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1"/>
          </p:nvPr>
        </p:nvSpPr>
        <p:spPr>
          <a:xfrm>
            <a:off x="1417861" y="4389106"/>
            <a:ext cx="5160761" cy="768086"/>
          </a:xfrm>
        </p:spPr>
        <p:txBody>
          <a:bodyPr/>
          <a:lstStyle/>
          <a:p>
            <a:r>
              <a:rPr lang="en-US" altLang="zh-CN" sz="2200" b="1" dirty="0"/>
              <a:t>ZOMI</a:t>
            </a:r>
            <a:r>
              <a:rPr lang="zh-CN" altLang="en-US" sz="2200" b="1" dirty="0"/>
              <a:t> 酱</a:t>
            </a: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97781" y="4485630"/>
            <a:ext cx="575037" cy="575037"/>
          </a:xfrm>
          <a:prstGeom prst="ellipse">
            <a:avLst/>
          </a:prstGeom>
          <a:ln w="57150" cap="rnd">
            <a:noFill/>
            <a:prstDash val="sysDot"/>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73046949"/>
      </p:ext>
    </p:extLst>
  </p:cSld>
  <p:clrMapOvr>
    <a:masterClrMapping/>
  </p:clrMapOvr>
  <p:transition advClick="0" advTm="8000">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Reverse</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Mode:</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V</a:t>
            </a:r>
            <a:r>
              <a:rPr lang="en-US" altLang="zh-CN" dirty="0">
                <a:latin typeface="+mj-ea"/>
              </a:rPr>
              <a:t>ector-</a:t>
            </a:r>
            <a:r>
              <a:rPr lang="en-US" altLang="zh-CN" dirty="0">
                <a:latin typeface="+mj-ea"/>
                <a:cs typeface="Arial" panose="020B0604020202020204" pitchFamily="34" charset="0"/>
                <a:sym typeface="Huawei Sans" panose="020C0503030203020204" pitchFamily="34" charset="0"/>
              </a:rPr>
              <a:t>Jacobian</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Production</a:t>
            </a:r>
            <a:endParaRPr lang="zh-CN" altLang="en-US" dirty="0">
              <a:latin typeface="+mj-ea"/>
            </a:endParaRP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E4CEF382-37BB-6141-83C9-5089C40B241A}"/>
                  </a:ext>
                </a:extLst>
              </p:cNvPr>
              <p:cNvSpPr/>
              <p:nvPr/>
            </p:nvSpPr>
            <p:spPr>
              <a:xfrm>
                <a:off x="623636" y="1268760"/>
                <a:ext cx="9643089" cy="369332"/>
              </a:xfrm>
              <a:prstGeom prst="rect">
                <a:avLst/>
              </a:prstGeom>
            </p:spPr>
            <p:txBody>
              <a:bodyPr wrap="none">
                <a:spAutoFit/>
              </a:bodyPr>
              <a:lstStyle/>
              <a:p>
                <a:r>
                  <a:rPr lang="zh-CN" altLang="en-US" dirty="0">
                    <a:solidFill>
                      <a:srgbClr val="384056"/>
                    </a:solidFill>
                    <a:latin typeface="+mj-ea"/>
                    <a:ea typeface="+mj-ea"/>
                  </a:rPr>
                  <a:t>对于函数 </a:t>
                </a:r>
                <a14:m>
                  <m:oMath xmlns:m="http://schemas.openxmlformats.org/officeDocument/2006/math">
                    <m:acc>
                      <m:accPr>
                        <m:chr m:val="⃗"/>
                        <m:ctrlPr>
                          <a:rPr lang="en-US" altLang="zh-CN" b="1" i="1" dirty="0">
                            <a:solidFill>
                              <a:srgbClr val="384056"/>
                            </a:solidFill>
                            <a:latin typeface="Cambria Math" panose="02040503050406030204" pitchFamily="18" charset="0"/>
                          </a:rPr>
                        </m:ctrlPr>
                      </m:accPr>
                      <m:e>
                        <m:r>
                          <a:rPr lang="en-US" altLang="zh-CN" b="1" i="1" dirty="0" smtClean="0">
                            <a:solidFill>
                              <a:srgbClr val="384056"/>
                            </a:solidFill>
                            <a:latin typeface="Cambria Math" panose="02040503050406030204" pitchFamily="18" charset="0"/>
                          </a:rPr>
                          <m:t>𝒚</m:t>
                        </m:r>
                      </m:e>
                    </m:acc>
                    <m:r>
                      <a:rPr lang="en-US" altLang="zh-CN" b="1" i="1" dirty="0" smtClean="0">
                        <a:solidFill>
                          <a:srgbClr val="384056"/>
                        </a:solidFill>
                        <a:latin typeface="Cambria Math" panose="02040503050406030204" pitchFamily="18" charset="0"/>
                        <a:ea typeface="+mj-ea"/>
                      </a:rPr>
                      <m:t>=</m:t>
                    </m:r>
                    <m:r>
                      <a:rPr lang="en-US" altLang="zh-CN" b="1" i="1" dirty="0">
                        <a:solidFill>
                          <a:srgbClr val="384056"/>
                        </a:solidFill>
                        <a:latin typeface="Cambria Math" panose="02040503050406030204" pitchFamily="18" charset="0"/>
                        <a:ea typeface="+mj-ea"/>
                      </a:rPr>
                      <m:t>𝒇</m:t>
                    </m:r>
                    <m:r>
                      <a:rPr lang="en-US" altLang="zh-CN" b="1" i="1" dirty="0">
                        <a:solidFill>
                          <a:srgbClr val="384056"/>
                        </a:solidFill>
                        <a:latin typeface="Cambria Math" panose="02040503050406030204" pitchFamily="18" charset="0"/>
                        <a:ea typeface="+mj-ea"/>
                      </a:rPr>
                      <m:t>(</m:t>
                    </m:r>
                    <m:acc>
                      <m:accPr>
                        <m:chr m:val="⃗"/>
                        <m:ctrlPr>
                          <a:rPr lang="en-US" altLang="zh-CN" b="1" i="1" dirty="0" smtClean="0">
                            <a:solidFill>
                              <a:srgbClr val="384056"/>
                            </a:solidFill>
                            <a:latin typeface="Cambria Math" panose="02040503050406030204" pitchFamily="18" charset="0"/>
                            <a:ea typeface="+mj-ea"/>
                          </a:rPr>
                        </m:ctrlPr>
                      </m:accPr>
                      <m:e>
                        <m:r>
                          <a:rPr lang="en-US" altLang="zh-CN" b="1" i="1" dirty="0">
                            <a:solidFill>
                              <a:srgbClr val="384056"/>
                            </a:solidFill>
                            <a:latin typeface="Cambria Math" panose="02040503050406030204" pitchFamily="18" charset="0"/>
                          </a:rPr>
                          <m:t>𝒙</m:t>
                        </m:r>
                      </m:e>
                    </m:acc>
                    <m:r>
                      <a:rPr lang="en-US" altLang="zh-CN" b="1" i="1" dirty="0">
                        <a:solidFill>
                          <a:srgbClr val="384056"/>
                        </a:solidFill>
                        <a:latin typeface="Cambria Math" panose="02040503050406030204" pitchFamily="18" charset="0"/>
                        <a:ea typeface="+mj-ea"/>
                      </a:rPr>
                      <m:t>)</m:t>
                    </m:r>
                    <m:r>
                      <a:rPr lang="en-US" altLang="zh-CN" b="1" i="1">
                        <a:solidFill>
                          <a:srgbClr val="384056"/>
                        </a:solidFill>
                        <a:latin typeface="Cambria Math" panose="02040503050406030204" pitchFamily="18" charset="0"/>
                      </a:rPr>
                      <m:t> </m:t>
                    </m:r>
                  </m:oMath>
                </a14:m>
                <a:r>
                  <a:rPr lang="zh-CN" altLang="en-US" dirty="0">
                    <a:solidFill>
                      <a:srgbClr val="384056"/>
                    </a:solidFill>
                    <a:latin typeface="+mj-ea"/>
                    <a:ea typeface="+mj-ea"/>
                  </a:rPr>
                  <a:t>，其中 </a:t>
                </a:r>
                <a14:m>
                  <m:oMath xmlns:m="http://schemas.openxmlformats.org/officeDocument/2006/math">
                    <m:r>
                      <a:rPr lang="en-US" altLang="zh-CN" b="1" i="1" smtClean="0">
                        <a:solidFill>
                          <a:srgbClr val="384056"/>
                        </a:solidFill>
                        <a:latin typeface="Cambria Math" panose="02040503050406030204" pitchFamily="18" charset="0"/>
                        <a:ea typeface="+mj-ea"/>
                      </a:rPr>
                      <m:t>𝒇</m:t>
                    </m:r>
                    <m:r>
                      <a:rPr lang="en-US" altLang="zh-CN" b="0" i="1" smtClean="0">
                        <a:solidFill>
                          <a:srgbClr val="384056"/>
                        </a:solidFill>
                        <a:latin typeface="Cambria Math" panose="02040503050406030204" pitchFamily="18" charset="0"/>
                        <a:ea typeface="+mj-ea"/>
                      </a:rPr>
                      <m:t>:</m:t>
                    </m:r>
                    <m:sSup>
                      <m:sSupPr>
                        <m:ctrlPr>
                          <a:rPr lang="en-US" altLang="zh-CN" b="0" i="1" smtClean="0">
                            <a:solidFill>
                              <a:srgbClr val="384056"/>
                            </a:solidFill>
                            <a:latin typeface="Cambria Math" panose="02040503050406030204" pitchFamily="18" charset="0"/>
                            <a:ea typeface="+mj-ea"/>
                          </a:rPr>
                        </m:ctrlPr>
                      </m:sSupPr>
                      <m:e>
                        <m:r>
                          <a:rPr lang="en-US" altLang="zh-CN" i="1">
                            <a:solidFill>
                              <a:srgbClr val="384056"/>
                            </a:solidFill>
                            <a:latin typeface="Cambria Math" panose="02040503050406030204" pitchFamily="18" charset="0"/>
                            <a:ea typeface="Cambria Math" panose="02040503050406030204" pitchFamily="18" charset="0"/>
                          </a:rPr>
                          <m:t>ℝ</m:t>
                        </m:r>
                      </m:e>
                      <m:sup>
                        <m:r>
                          <a:rPr lang="en-US" altLang="zh-CN" b="0" i="1" smtClean="0">
                            <a:solidFill>
                              <a:srgbClr val="384056"/>
                            </a:solidFill>
                            <a:latin typeface="Cambria Math" panose="02040503050406030204" pitchFamily="18" charset="0"/>
                            <a:ea typeface="+mj-ea"/>
                          </a:rPr>
                          <m:t>𝑛</m:t>
                        </m:r>
                      </m:sup>
                    </m:sSup>
                    <m:r>
                      <a:rPr lang="en-US" altLang="zh-CN" b="0" i="1" smtClean="0">
                        <a:solidFill>
                          <a:srgbClr val="384056"/>
                        </a:solidFill>
                        <a:latin typeface="Cambria Math" panose="02040503050406030204" pitchFamily="18" charset="0"/>
                        <a:ea typeface="Cambria Math" panose="02040503050406030204" pitchFamily="18" charset="0"/>
                      </a:rPr>
                      <m:t>→</m:t>
                    </m:r>
                    <m:sSup>
                      <m:sSupPr>
                        <m:ctrlPr>
                          <a:rPr lang="en-US" altLang="zh-CN" i="1">
                            <a:solidFill>
                              <a:srgbClr val="384056"/>
                            </a:solidFill>
                            <a:latin typeface="Cambria Math" panose="02040503050406030204" pitchFamily="18" charset="0"/>
                          </a:rPr>
                        </m:ctrlPr>
                      </m:sSupPr>
                      <m:e>
                        <m:r>
                          <a:rPr lang="en-US" altLang="zh-CN" i="1">
                            <a:solidFill>
                              <a:srgbClr val="384056"/>
                            </a:solidFill>
                            <a:latin typeface="Cambria Math" panose="02040503050406030204" pitchFamily="18" charset="0"/>
                            <a:ea typeface="Cambria Math" panose="02040503050406030204" pitchFamily="18" charset="0"/>
                          </a:rPr>
                          <m:t>ℝ</m:t>
                        </m:r>
                      </m:e>
                      <m:sup>
                        <m:r>
                          <a:rPr lang="en-US" altLang="zh-CN" b="0" i="1" smtClean="0">
                            <a:solidFill>
                              <a:srgbClr val="384056"/>
                            </a:solidFill>
                            <a:latin typeface="Cambria Math" panose="02040503050406030204" pitchFamily="18" charset="0"/>
                            <a:ea typeface="Cambria Math" panose="02040503050406030204" pitchFamily="18" charset="0"/>
                          </a:rPr>
                          <m:t>𝑚</m:t>
                        </m:r>
                      </m:sup>
                    </m:sSup>
                  </m:oMath>
                </a14:m>
                <a:r>
                  <a:rPr lang="zh-CN" altLang="en-US" dirty="0">
                    <a:latin typeface="+mj-ea"/>
                    <a:ea typeface="+mj-ea"/>
                  </a:rPr>
                  <a:t>，</a:t>
                </a:r>
                <a:r>
                  <a:rPr lang="zh-CN" altLang="en-US" dirty="0">
                    <a:solidFill>
                      <a:srgbClr val="384056"/>
                    </a:solidFill>
                    <a:latin typeface="+mj-ea"/>
                    <a:ea typeface="+mj-ea"/>
                  </a:rPr>
                  <a:t>那么 </a:t>
                </a:r>
                <a14:m>
                  <m:oMath xmlns:m="http://schemas.openxmlformats.org/officeDocument/2006/math">
                    <m:acc>
                      <m:accPr>
                        <m:chr m:val="⃗"/>
                        <m:ctrlPr>
                          <a:rPr lang="en-US" altLang="zh-CN" b="1" i="1" dirty="0">
                            <a:solidFill>
                              <a:srgbClr val="384056"/>
                            </a:solidFill>
                            <a:latin typeface="Cambria Math" panose="02040503050406030204" pitchFamily="18" charset="0"/>
                          </a:rPr>
                        </m:ctrlPr>
                      </m:accPr>
                      <m:e>
                        <m:r>
                          <a:rPr lang="en-US" altLang="zh-CN" b="1" i="1" dirty="0">
                            <a:solidFill>
                              <a:srgbClr val="384056"/>
                            </a:solidFill>
                            <a:latin typeface="Cambria Math" panose="02040503050406030204" pitchFamily="18" charset="0"/>
                          </a:rPr>
                          <m:t>𝒚</m:t>
                        </m:r>
                      </m:e>
                    </m:acc>
                  </m:oMath>
                </a14:m>
                <a:r>
                  <a:rPr lang="zh-CN" altLang="en-US" dirty="0">
                    <a:solidFill>
                      <a:srgbClr val="384056"/>
                    </a:solidFill>
                    <a:latin typeface="+mj-ea"/>
                    <a:ea typeface="+mj-ea"/>
                  </a:rPr>
                  <a:t> 中关于 </a:t>
                </a:r>
                <a14:m>
                  <m:oMath xmlns:m="http://schemas.openxmlformats.org/officeDocument/2006/math">
                    <m:acc>
                      <m:accPr>
                        <m:chr m:val="⃗"/>
                        <m:ctrlPr>
                          <a:rPr lang="en-US" altLang="zh-CN" b="1" i="1" dirty="0">
                            <a:solidFill>
                              <a:srgbClr val="384056"/>
                            </a:solidFill>
                            <a:latin typeface="Cambria Math" panose="02040503050406030204" pitchFamily="18" charset="0"/>
                          </a:rPr>
                        </m:ctrlPr>
                      </m:accPr>
                      <m:e>
                        <m:r>
                          <a:rPr lang="en-US" altLang="zh-CN" b="1" i="1" dirty="0">
                            <a:solidFill>
                              <a:srgbClr val="384056"/>
                            </a:solidFill>
                            <a:latin typeface="Cambria Math" panose="02040503050406030204" pitchFamily="18" charset="0"/>
                          </a:rPr>
                          <m:t>𝒙</m:t>
                        </m:r>
                      </m:e>
                    </m:acc>
                  </m:oMath>
                </a14:m>
                <a:r>
                  <a:rPr lang="zh-CN" altLang="en-US" dirty="0">
                    <a:solidFill>
                      <a:srgbClr val="384056"/>
                    </a:solidFill>
                    <a:latin typeface="+mj-ea"/>
                    <a:ea typeface="+mj-ea"/>
                  </a:rPr>
                  <a:t> 的梯度可以表示为 </a:t>
                </a:r>
                <a:r>
                  <a:rPr lang="en-US" altLang="zh-CN" dirty="0">
                    <a:solidFill>
                      <a:srgbClr val="384056"/>
                    </a:solidFill>
                    <a:latin typeface="+mj-ea"/>
                    <a:ea typeface="+mj-ea"/>
                  </a:rPr>
                  <a:t>Jacobian</a:t>
                </a:r>
                <a:r>
                  <a:rPr lang="zh-CN" altLang="en-US" dirty="0">
                    <a:solidFill>
                      <a:srgbClr val="384056"/>
                    </a:solidFill>
                    <a:latin typeface="+mj-ea"/>
                    <a:ea typeface="+mj-ea"/>
                  </a:rPr>
                  <a:t> 矩阵：</a:t>
                </a:r>
              </a:p>
            </p:txBody>
          </p:sp>
        </mc:Choice>
        <mc:Fallback xmlns="">
          <p:sp>
            <p:nvSpPr>
              <p:cNvPr id="3" name="矩形 2">
                <a:extLst>
                  <a:ext uri="{FF2B5EF4-FFF2-40B4-BE49-F238E27FC236}">
                    <a16:creationId xmlns:a16="http://schemas.microsoft.com/office/drawing/2014/main" id="{E4CEF382-37BB-6141-83C9-5089C40B241A}"/>
                  </a:ext>
                </a:extLst>
              </p:cNvPr>
              <p:cNvSpPr>
                <a:spLocks noRot="1" noChangeAspect="1" noMove="1" noResize="1" noEditPoints="1" noAdjustHandles="1" noChangeArrowheads="1" noChangeShapeType="1" noTextEdit="1"/>
              </p:cNvSpPr>
              <p:nvPr/>
            </p:nvSpPr>
            <p:spPr>
              <a:xfrm>
                <a:off x="623636" y="1268760"/>
                <a:ext cx="9643089" cy="369332"/>
              </a:xfrm>
              <a:prstGeom prst="rect">
                <a:avLst/>
              </a:prstGeom>
              <a:blipFill>
                <a:blip r:embed="rId3"/>
                <a:stretch>
                  <a:fillRect l="-395" t="-6667"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D331AF48-3C34-4E42-80BE-09FCAA2DAFE4}"/>
                  </a:ext>
                </a:extLst>
              </p:cNvPr>
              <p:cNvSpPr/>
              <p:nvPr/>
            </p:nvSpPr>
            <p:spPr>
              <a:xfrm>
                <a:off x="4076034" y="1725596"/>
                <a:ext cx="3795077" cy="13451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dirty="0" smtClean="0">
                              <a:latin typeface="Cambria Math" panose="02040503050406030204" pitchFamily="18" charset="0"/>
                            </a:rPr>
                          </m:ctrlPr>
                        </m:sSubPr>
                        <m:e>
                          <m:r>
                            <a:rPr lang="en-US" altLang="zh-CN" sz="1600" b="1" i="1" dirty="0">
                              <a:latin typeface="Cambria Math" panose="02040503050406030204" pitchFamily="18" charset="0"/>
                            </a:rPr>
                            <m:t>𝑱</m:t>
                          </m:r>
                        </m:e>
                        <m:sub>
                          <m:r>
                            <a:rPr lang="en-US" altLang="zh-CN" sz="1600" b="0" i="1" dirty="0" smtClean="0">
                              <a:latin typeface="Cambria Math" panose="02040503050406030204" pitchFamily="18" charset="0"/>
                            </a:rPr>
                            <m:t>𝑓</m:t>
                          </m:r>
                        </m:sub>
                      </m:sSub>
                      <m:r>
                        <a:rPr lang="en-US" altLang="zh-CN" sz="1600" b="0" i="1" dirty="0" smtClean="0">
                          <a:latin typeface="Cambria Math" panose="02040503050406030204" pitchFamily="18" charset="0"/>
                        </a:rPr>
                        <m:t>=</m:t>
                      </m:r>
                      <m:d>
                        <m:dPr>
                          <m:begChr m:val="["/>
                          <m:endChr m:val="]"/>
                          <m:ctrlPr>
                            <a:rPr lang="en-US" altLang="zh-CN" sz="1600" i="1" dirty="0" smtClean="0">
                              <a:latin typeface="Cambria Math" panose="02040503050406030204" pitchFamily="18" charset="0"/>
                            </a:rPr>
                          </m:ctrlPr>
                        </m:dPr>
                        <m:e>
                          <m:m>
                            <m:mPr>
                              <m:mcs>
                                <m:mc>
                                  <m:mcPr>
                                    <m:count m:val="3"/>
                                    <m:mcJc m:val="center"/>
                                  </m:mcPr>
                                </m:mc>
                              </m:mcs>
                              <m:ctrlPr>
                                <a:rPr lang="en-US" altLang="zh-CN" sz="1600" i="1" dirty="0" smtClean="0">
                                  <a:latin typeface="Cambria Math" panose="02040503050406030204" pitchFamily="18" charset="0"/>
                                </a:rPr>
                              </m:ctrlPr>
                            </m:mPr>
                            <m:mr>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r>
                                      <a:rPr lang="en-US" altLang="zh-CN" sz="1600" b="1" i="1">
                                        <a:latin typeface="Cambria Math" panose="02040503050406030204" pitchFamily="18" charset="0"/>
                                        <a:ea typeface="Cambria Math" panose="02040503050406030204" pitchFamily="18" charset="0"/>
                                      </a:rPr>
                                      <m:t>𝒚</m:t>
                                    </m:r>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i="1">
                                            <a:latin typeface="Cambria Math" panose="02040503050406030204" pitchFamily="18" charset="0"/>
                                            <a:ea typeface="Cambria Math" panose="02040503050406030204" pitchFamily="18" charset="0"/>
                                          </a:rPr>
                                          <m:t>1</m:t>
                                        </m:r>
                                      </m:sub>
                                    </m:sSub>
                                  </m:den>
                                </m:f>
                              </m:e>
                              <m:e>
                                <m:r>
                                  <a:rPr lang="en-US" altLang="zh-CN" sz="1600" i="1" dirty="0" smtClean="0">
                                    <a:latin typeface="Cambria Math" panose="02040503050406030204" pitchFamily="18" charset="0"/>
                                    <a:ea typeface="Cambria Math" panose="02040503050406030204" pitchFamily="18" charset="0"/>
                                  </a:rPr>
                                  <m:t>⋯</m:t>
                                </m:r>
                              </m:e>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r>
                                      <a:rPr lang="en-US" altLang="zh-CN" sz="1600" b="1" i="1">
                                        <a:latin typeface="Cambria Math" panose="02040503050406030204" pitchFamily="18" charset="0"/>
                                        <a:ea typeface="Cambria Math" panose="02040503050406030204" pitchFamily="18" charset="0"/>
                                      </a:rPr>
                                      <m:t>𝒚</m:t>
                                    </m:r>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i="1">
                                            <a:latin typeface="Cambria Math" panose="02040503050406030204" pitchFamily="18" charset="0"/>
                                            <a:ea typeface="Cambria Math" panose="02040503050406030204" pitchFamily="18" charset="0"/>
                                          </a:rPr>
                                          <m:t>1</m:t>
                                        </m:r>
                                      </m:sub>
                                    </m:sSub>
                                  </m:den>
                                </m:f>
                              </m:e>
                            </m:mr>
                          </m:m>
                        </m:e>
                      </m:d>
                      <m:r>
                        <a:rPr lang="en-US" altLang="zh-CN" sz="1600" b="0" i="1" dirty="0" smtClean="0">
                          <a:latin typeface="Cambria Math" panose="02040503050406030204" pitchFamily="18" charset="0"/>
                        </a:rPr>
                        <m:t>=</m:t>
                      </m:r>
                      <m:d>
                        <m:dPr>
                          <m:begChr m:val="["/>
                          <m:endChr m:val="]"/>
                          <m:ctrlPr>
                            <a:rPr lang="en-US" altLang="zh-CN" sz="1600" b="0" i="1" dirty="0" smtClean="0">
                              <a:latin typeface="Cambria Math" panose="02040503050406030204" pitchFamily="18" charset="0"/>
                            </a:rPr>
                          </m:ctrlPr>
                        </m:dPr>
                        <m:e>
                          <m:m>
                            <m:mPr>
                              <m:mcs>
                                <m:mc>
                                  <m:mcPr>
                                    <m:count m:val="3"/>
                                    <m:mcJc m:val="center"/>
                                  </m:mcPr>
                                </m:mc>
                              </m:mcs>
                              <m:ctrlPr>
                                <a:rPr lang="en-US" altLang="zh-CN" sz="1600" b="0" i="1" dirty="0" smtClean="0">
                                  <a:latin typeface="Cambria Math" panose="02040503050406030204" pitchFamily="18" charset="0"/>
                                </a:rPr>
                              </m:ctrlPr>
                            </m:mPr>
                            <m:mr>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b="0" i="1" smtClean="0">
                                            <a:latin typeface="Cambria Math" panose="02040503050406030204" pitchFamily="18" charset="0"/>
                                            <a:ea typeface="Cambria Math" panose="02040503050406030204" pitchFamily="18" charset="0"/>
                                          </a:rPr>
                                          <m:t>1</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𝑥</m:t>
                                        </m:r>
                                      </m:e>
                                      <m:sub>
                                        <m:r>
                                          <a:rPr lang="en-US" altLang="zh-CN" sz="1600" b="0" i="1" smtClean="0">
                                            <a:latin typeface="Cambria Math" panose="02040503050406030204" pitchFamily="18" charset="0"/>
                                            <a:ea typeface="Cambria Math" panose="02040503050406030204" pitchFamily="18" charset="0"/>
                                          </a:rPr>
                                          <m:t>1</m:t>
                                        </m:r>
                                      </m:sub>
                                    </m:sSub>
                                  </m:den>
                                </m:f>
                              </m:e>
                              <m:e>
                                <m:r>
                                  <a:rPr lang="en-US" altLang="zh-CN" sz="1600" b="0" i="1" dirty="0" smtClean="0">
                                    <a:latin typeface="Cambria Math" panose="02040503050406030204" pitchFamily="18" charset="0"/>
                                  </a:rPr>
                                  <m:t>⋯</m:t>
                                </m:r>
                              </m:e>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i="1">
                                            <a:latin typeface="Cambria Math" panose="02040503050406030204" pitchFamily="18" charset="0"/>
                                            <a:ea typeface="Cambria Math" panose="02040503050406030204" pitchFamily="18" charset="0"/>
                                          </a:rPr>
                                          <m:t>1</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b="0" i="1" smtClean="0">
                                            <a:latin typeface="Cambria Math" panose="02040503050406030204" pitchFamily="18" charset="0"/>
                                            <a:ea typeface="Cambria Math" panose="02040503050406030204" pitchFamily="18" charset="0"/>
                                          </a:rPr>
                                          <m:t>𝑛</m:t>
                                        </m:r>
                                      </m:sub>
                                    </m:sSub>
                                  </m:den>
                                </m:f>
                              </m:e>
                            </m:mr>
                            <m:mr>
                              <m:e>
                                <m:r>
                                  <a:rPr lang="en-US" altLang="zh-CN" sz="1600" b="0" i="1" dirty="0" smtClean="0">
                                    <a:latin typeface="Cambria Math" panose="02040503050406030204" pitchFamily="18" charset="0"/>
                                  </a:rPr>
                                  <m:t>⋮</m:t>
                                </m:r>
                              </m:e>
                              <m:e>
                                <m:r>
                                  <a:rPr lang="en-US" altLang="zh-CN" sz="1600" b="0" i="1" dirty="0" smtClean="0">
                                    <a:latin typeface="Cambria Math" panose="02040503050406030204" pitchFamily="18" charset="0"/>
                                  </a:rPr>
                                  <m:t>⋱</m:t>
                                </m:r>
                              </m:e>
                              <m:e>
                                <m:r>
                                  <a:rPr lang="en-US" altLang="zh-CN" sz="1600" b="0" i="1" dirty="0" smtClean="0">
                                    <a:latin typeface="Cambria Math" panose="02040503050406030204" pitchFamily="18" charset="0"/>
                                  </a:rPr>
                                  <m:t>⋮</m:t>
                                </m:r>
                              </m:e>
                            </m:mr>
                            <m:mr>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b="0" i="1" smtClean="0">
                                            <a:latin typeface="Cambria Math" panose="02040503050406030204" pitchFamily="18" charset="0"/>
                                            <a:ea typeface="Cambria Math" panose="02040503050406030204" pitchFamily="18" charset="0"/>
                                          </a:rPr>
                                          <m:t>𝑚</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i="1">
                                            <a:latin typeface="Cambria Math" panose="02040503050406030204" pitchFamily="18" charset="0"/>
                                            <a:ea typeface="Cambria Math" panose="02040503050406030204" pitchFamily="18" charset="0"/>
                                          </a:rPr>
                                          <m:t>1</m:t>
                                        </m:r>
                                      </m:sub>
                                    </m:sSub>
                                  </m:den>
                                </m:f>
                              </m:e>
                              <m:e>
                                <m:r>
                                  <a:rPr lang="en-US" altLang="zh-CN" sz="1600" b="0" i="1" dirty="0" smtClean="0">
                                    <a:latin typeface="Cambria Math" panose="02040503050406030204" pitchFamily="18" charset="0"/>
                                  </a:rPr>
                                  <m:t>⋯</m:t>
                                </m:r>
                              </m:e>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b="0" i="1" smtClean="0">
                                            <a:latin typeface="Cambria Math" panose="02040503050406030204" pitchFamily="18" charset="0"/>
                                            <a:ea typeface="Cambria Math" panose="02040503050406030204" pitchFamily="18" charset="0"/>
                                          </a:rPr>
                                          <m:t>𝑚</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b="0" i="1" smtClean="0">
                                            <a:latin typeface="Cambria Math" panose="02040503050406030204" pitchFamily="18" charset="0"/>
                                            <a:ea typeface="Cambria Math" panose="02040503050406030204" pitchFamily="18" charset="0"/>
                                          </a:rPr>
                                          <m:t>𝑛</m:t>
                                        </m:r>
                                      </m:sub>
                                    </m:sSub>
                                  </m:den>
                                </m:f>
                              </m:e>
                            </m:mr>
                          </m:m>
                        </m:e>
                      </m:d>
                    </m:oMath>
                  </m:oMathPara>
                </a14:m>
                <a:endParaRPr lang="zh-CN" altLang="en-US" sz="1600" dirty="0"/>
              </a:p>
            </p:txBody>
          </p:sp>
        </mc:Choice>
        <mc:Fallback xmlns="">
          <p:sp>
            <p:nvSpPr>
              <p:cNvPr id="5" name="矩形 4">
                <a:extLst>
                  <a:ext uri="{FF2B5EF4-FFF2-40B4-BE49-F238E27FC236}">
                    <a16:creationId xmlns:a16="http://schemas.microsoft.com/office/drawing/2014/main" id="{D331AF48-3C34-4E42-80BE-09FCAA2DAFE4}"/>
                  </a:ext>
                </a:extLst>
              </p:cNvPr>
              <p:cNvSpPr>
                <a:spLocks noRot="1" noChangeAspect="1" noMove="1" noResize="1" noEditPoints="1" noAdjustHandles="1" noChangeArrowheads="1" noChangeShapeType="1" noTextEdit="1"/>
              </p:cNvSpPr>
              <p:nvPr/>
            </p:nvSpPr>
            <p:spPr>
              <a:xfrm>
                <a:off x="4076034" y="1725596"/>
                <a:ext cx="3795077" cy="134517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E643B738-6124-9A44-AB0A-6D563304CA75}"/>
                  </a:ext>
                </a:extLst>
              </p:cNvPr>
              <p:cNvSpPr/>
              <p:nvPr/>
            </p:nvSpPr>
            <p:spPr>
              <a:xfrm>
                <a:off x="623635" y="2987660"/>
                <a:ext cx="4062394" cy="369332"/>
              </a:xfrm>
              <a:prstGeom prst="rect">
                <a:avLst/>
              </a:prstGeom>
            </p:spPr>
            <p:txBody>
              <a:bodyPr wrap="none">
                <a:spAutoFit/>
              </a:bodyPr>
              <a:lstStyle/>
              <a:p>
                <a:r>
                  <a:rPr lang="zh-CN" altLang="en-US" dirty="0">
                    <a:solidFill>
                      <a:srgbClr val="384056"/>
                    </a:solidFill>
                    <a:latin typeface="+mj-ea"/>
                    <a:ea typeface="+mj-ea"/>
                  </a:rPr>
                  <a:t>设置 </a:t>
                </a:r>
                <a14:m>
                  <m:oMath xmlns:m="http://schemas.openxmlformats.org/officeDocument/2006/math">
                    <m:acc>
                      <m:accPr>
                        <m:chr m:val="⃗"/>
                        <m:ctrlPr>
                          <a:rPr lang="en-US" altLang="zh-CN" b="1" i="1" dirty="0">
                            <a:solidFill>
                              <a:srgbClr val="384056"/>
                            </a:solidFill>
                            <a:latin typeface="Cambria Math" panose="02040503050406030204" pitchFamily="18" charset="0"/>
                          </a:rPr>
                        </m:ctrlPr>
                      </m:accPr>
                      <m:e>
                        <m:r>
                          <a:rPr lang="en-US" altLang="zh-CN" b="1" i="1" dirty="0" smtClean="0">
                            <a:solidFill>
                              <a:srgbClr val="384056"/>
                            </a:solidFill>
                            <a:latin typeface="Cambria Math" panose="02040503050406030204" pitchFamily="18" charset="0"/>
                          </a:rPr>
                          <m:t>𝒗</m:t>
                        </m:r>
                      </m:e>
                    </m:acc>
                  </m:oMath>
                </a14:m>
                <a:r>
                  <a:rPr lang="zh-CN" altLang="en-US" dirty="0">
                    <a:solidFill>
                      <a:srgbClr val="384056"/>
                    </a:solidFill>
                    <a:latin typeface="+mj-ea"/>
                    <a:ea typeface="+mj-ea"/>
                  </a:rPr>
                  <a:t> 是关于函数 </a:t>
                </a:r>
                <a14:m>
                  <m:oMath xmlns:m="http://schemas.openxmlformats.org/officeDocument/2006/math">
                    <m:r>
                      <a:rPr lang="en-US" altLang="zh-CN" b="0" i="1" smtClean="0">
                        <a:solidFill>
                          <a:srgbClr val="384056"/>
                        </a:solidFill>
                        <a:latin typeface="Cambria Math" panose="02040503050406030204" pitchFamily="18" charset="0"/>
                        <a:ea typeface="+mj-ea"/>
                      </a:rPr>
                      <m:t>𝑙</m:t>
                    </m:r>
                    <m:r>
                      <a:rPr lang="en-US" altLang="zh-CN" b="0" i="1" smtClean="0">
                        <a:solidFill>
                          <a:srgbClr val="384056"/>
                        </a:solidFill>
                        <a:latin typeface="Cambria Math" panose="02040503050406030204" pitchFamily="18" charset="0"/>
                        <a:ea typeface="+mj-ea"/>
                      </a:rPr>
                      <m:t>=</m:t>
                    </m:r>
                    <m:r>
                      <a:rPr lang="en-US" altLang="zh-CN" b="0" i="1" smtClean="0">
                        <a:solidFill>
                          <a:srgbClr val="384056"/>
                        </a:solidFill>
                        <a:latin typeface="Cambria Math" panose="02040503050406030204" pitchFamily="18" charset="0"/>
                        <a:ea typeface="+mj-ea"/>
                      </a:rPr>
                      <m:t>𝑔</m:t>
                    </m:r>
                    <m:r>
                      <a:rPr lang="en-US" altLang="zh-CN" b="0" i="1" smtClean="0">
                        <a:solidFill>
                          <a:srgbClr val="384056"/>
                        </a:solidFill>
                        <a:latin typeface="Cambria Math" panose="02040503050406030204" pitchFamily="18" charset="0"/>
                        <a:ea typeface="+mj-ea"/>
                      </a:rPr>
                      <m:t>(</m:t>
                    </m:r>
                    <m:acc>
                      <m:accPr>
                        <m:chr m:val="⃗"/>
                        <m:ctrlPr>
                          <a:rPr lang="en-US" altLang="zh-CN" b="1" i="1" dirty="0">
                            <a:solidFill>
                              <a:srgbClr val="384056"/>
                            </a:solidFill>
                            <a:latin typeface="Cambria Math" panose="02040503050406030204" pitchFamily="18" charset="0"/>
                          </a:rPr>
                        </m:ctrlPr>
                      </m:accPr>
                      <m:e>
                        <m:r>
                          <a:rPr lang="en-US" altLang="zh-CN" b="1" i="1" dirty="0">
                            <a:solidFill>
                              <a:srgbClr val="384056"/>
                            </a:solidFill>
                            <a:latin typeface="Cambria Math" panose="02040503050406030204" pitchFamily="18" charset="0"/>
                          </a:rPr>
                          <m:t>𝒚</m:t>
                        </m:r>
                      </m:e>
                    </m:acc>
                    <m:r>
                      <a:rPr lang="en-US" altLang="zh-CN" b="0" i="1" smtClean="0">
                        <a:solidFill>
                          <a:srgbClr val="384056"/>
                        </a:solidFill>
                        <a:latin typeface="Cambria Math" panose="02040503050406030204" pitchFamily="18" charset="0"/>
                        <a:ea typeface="+mj-ea"/>
                      </a:rPr>
                      <m:t>)</m:t>
                    </m:r>
                  </m:oMath>
                </a14:m>
                <a:r>
                  <a:rPr lang="zh-CN" altLang="en-US" dirty="0">
                    <a:solidFill>
                      <a:srgbClr val="384056"/>
                    </a:solidFill>
                    <a:latin typeface="+mj-ea"/>
                    <a:ea typeface="+mj-ea"/>
                  </a:rPr>
                  <a:t> 的梯度： </a:t>
                </a:r>
              </a:p>
            </p:txBody>
          </p:sp>
        </mc:Choice>
        <mc:Fallback xmlns="">
          <p:sp>
            <p:nvSpPr>
              <p:cNvPr id="10" name="矩形 9">
                <a:extLst>
                  <a:ext uri="{FF2B5EF4-FFF2-40B4-BE49-F238E27FC236}">
                    <a16:creationId xmlns:a16="http://schemas.microsoft.com/office/drawing/2014/main" id="{E643B738-6124-9A44-AB0A-6D563304CA75}"/>
                  </a:ext>
                </a:extLst>
              </p:cNvPr>
              <p:cNvSpPr>
                <a:spLocks noRot="1" noChangeAspect="1" noMove="1" noResize="1" noEditPoints="1" noAdjustHandles="1" noChangeArrowheads="1" noChangeShapeType="1" noTextEdit="1"/>
              </p:cNvSpPr>
              <p:nvPr/>
            </p:nvSpPr>
            <p:spPr>
              <a:xfrm>
                <a:off x="623635" y="2987660"/>
                <a:ext cx="4062394" cy="369332"/>
              </a:xfrm>
              <a:prstGeom prst="rect">
                <a:avLst/>
              </a:prstGeom>
              <a:blipFill>
                <a:blip r:embed="rId5"/>
                <a:stretch>
                  <a:fillRect l="-935" t="-3333" b="-2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F22CA28E-AEC2-E74A-9B5E-0987980BF061}"/>
                  </a:ext>
                </a:extLst>
              </p:cNvPr>
              <p:cNvSpPr/>
              <p:nvPr/>
            </p:nvSpPr>
            <p:spPr>
              <a:xfrm>
                <a:off x="4955152" y="3429000"/>
                <a:ext cx="2156552" cy="6563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CN" sz="1600" b="1" i="1" dirty="0" smtClean="0">
                              <a:solidFill>
                                <a:schemeClr val="tx1"/>
                              </a:solidFill>
                              <a:latin typeface="Cambria Math" panose="02040503050406030204" pitchFamily="18" charset="0"/>
                            </a:rPr>
                          </m:ctrlPr>
                        </m:accPr>
                        <m:e>
                          <m:r>
                            <a:rPr lang="en-US" altLang="zh-CN" sz="1600" b="1" i="1" dirty="0">
                              <a:solidFill>
                                <a:schemeClr val="tx1"/>
                              </a:solidFill>
                              <a:latin typeface="Cambria Math" panose="02040503050406030204" pitchFamily="18" charset="0"/>
                            </a:rPr>
                            <m:t>𝒗</m:t>
                          </m:r>
                        </m:e>
                      </m:acc>
                      <m:r>
                        <a:rPr lang="en-US" altLang="zh-CN" sz="1600" b="0" i="1" dirty="0" smtClean="0">
                          <a:solidFill>
                            <a:schemeClr val="tx1"/>
                          </a:solidFill>
                          <a:latin typeface="Cambria Math" panose="02040503050406030204" pitchFamily="18" charset="0"/>
                        </a:rPr>
                        <m:t>=</m:t>
                      </m:r>
                      <m:sSup>
                        <m:sSupPr>
                          <m:ctrlPr>
                            <a:rPr lang="en-US" altLang="zh-CN" sz="1600" b="0" i="1" dirty="0" smtClean="0">
                              <a:solidFill>
                                <a:schemeClr val="tx1"/>
                              </a:solidFill>
                              <a:latin typeface="Cambria Math" panose="02040503050406030204" pitchFamily="18" charset="0"/>
                            </a:rPr>
                          </m:ctrlPr>
                        </m:sSupPr>
                        <m:e>
                          <m:d>
                            <m:dPr>
                              <m:begChr m:val="["/>
                              <m:endChr m:val="]"/>
                              <m:ctrlPr>
                                <a:rPr lang="en-US" altLang="zh-CN" sz="1600" i="1" dirty="0">
                                  <a:solidFill>
                                    <a:schemeClr val="tx1"/>
                                  </a:solidFill>
                                  <a:latin typeface="Cambria Math" panose="02040503050406030204" pitchFamily="18" charset="0"/>
                                </a:rPr>
                              </m:ctrlPr>
                            </m:dPr>
                            <m:e>
                              <m:m>
                                <m:mPr>
                                  <m:mcs>
                                    <m:mc>
                                      <m:mcPr>
                                        <m:count m:val="3"/>
                                        <m:mcJc m:val="center"/>
                                      </m:mcPr>
                                    </m:mc>
                                  </m:mcs>
                                  <m:ctrlPr>
                                    <a:rPr lang="en-US" altLang="zh-CN" sz="1600" i="1" dirty="0">
                                      <a:solidFill>
                                        <a:schemeClr val="tx1"/>
                                      </a:solidFill>
                                      <a:latin typeface="Cambria Math" panose="02040503050406030204" pitchFamily="18" charset="0"/>
                                    </a:rPr>
                                  </m:ctrlPr>
                                </m:mPr>
                                <m:mr>
                                  <m:e>
                                    <m:f>
                                      <m:fPr>
                                        <m:ctrlPr>
                                          <a:rPr lang="en-US" altLang="zh-CN" sz="1600" i="1">
                                            <a:solidFill>
                                              <a:schemeClr val="tx1"/>
                                            </a:solidFill>
                                            <a:latin typeface="Cambria Math" panose="02040503050406030204" pitchFamily="18" charset="0"/>
                                          </a:rPr>
                                        </m:ctrlPr>
                                      </m:fPr>
                                      <m:num>
                                        <m:r>
                                          <a:rPr lang="en-US" altLang="zh-CN" sz="1600" i="1">
                                            <a:solidFill>
                                              <a:schemeClr val="tx1"/>
                                            </a:solidFill>
                                            <a:latin typeface="Cambria Math" panose="02040503050406030204" pitchFamily="18" charset="0"/>
                                            <a:ea typeface="Cambria Math" panose="02040503050406030204" pitchFamily="18" charset="0"/>
                                          </a:rPr>
                                          <m:t>𝜕</m:t>
                                        </m:r>
                                        <m:r>
                                          <a:rPr lang="en-US" altLang="zh-CN" sz="1600" b="0" i="1" smtClean="0">
                                            <a:solidFill>
                                              <a:schemeClr val="tx1"/>
                                            </a:solidFill>
                                            <a:latin typeface="Cambria Math" panose="02040503050406030204" pitchFamily="18" charset="0"/>
                                            <a:ea typeface="Cambria Math" panose="02040503050406030204" pitchFamily="18" charset="0"/>
                                          </a:rPr>
                                          <m:t>𝑙</m:t>
                                        </m:r>
                                      </m:num>
                                      <m:den>
                                        <m:r>
                                          <a:rPr lang="en-US" altLang="zh-CN" sz="1600" i="1">
                                            <a:solidFill>
                                              <a:schemeClr val="tx1"/>
                                            </a:solidFill>
                                            <a:latin typeface="Cambria Math" panose="02040503050406030204" pitchFamily="18" charset="0"/>
                                            <a:ea typeface="Cambria Math" panose="02040503050406030204" pitchFamily="18" charset="0"/>
                                          </a:rPr>
                                          <m:t>𝜕</m:t>
                                        </m:r>
                                        <m:sSub>
                                          <m:sSubPr>
                                            <m:ctrlPr>
                                              <a:rPr lang="en-US" altLang="zh-CN" sz="1600" i="1">
                                                <a:solidFill>
                                                  <a:schemeClr val="tx1"/>
                                                </a:solidFill>
                                                <a:latin typeface="Cambria Math" panose="02040503050406030204" pitchFamily="18" charset="0"/>
                                                <a:ea typeface="Cambria Math" panose="02040503050406030204" pitchFamily="18" charset="0"/>
                                              </a:rPr>
                                            </m:ctrlPr>
                                          </m:sSubPr>
                                          <m:e>
                                            <m:r>
                                              <a:rPr lang="en-US" altLang="zh-CN" sz="1600" b="0" i="1" smtClean="0">
                                                <a:solidFill>
                                                  <a:schemeClr val="tx1"/>
                                                </a:solidFill>
                                                <a:latin typeface="Cambria Math" panose="02040503050406030204" pitchFamily="18" charset="0"/>
                                                <a:ea typeface="Cambria Math" panose="02040503050406030204" pitchFamily="18" charset="0"/>
                                              </a:rPr>
                                              <m:t>𝑦</m:t>
                                            </m:r>
                                          </m:e>
                                          <m:sub>
                                            <m:r>
                                              <a:rPr lang="en-US" altLang="zh-CN" sz="1600" b="0" i="1" smtClean="0">
                                                <a:solidFill>
                                                  <a:schemeClr val="tx1"/>
                                                </a:solidFill>
                                                <a:latin typeface="Cambria Math" panose="02040503050406030204" pitchFamily="18" charset="0"/>
                                                <a:ea typeface="Cambria Math" panose="02040503050406030204" pitchFamily="18" charset="0"/>
                                              </a:rPr>
                                              <m:t>1</m:t>
                                            </m:r>
                                          </m:sub>
                                        </m:sSub>
                                      </m:den>
                                    </m:f>
                                  </m:e>
                                  <m:e>
                                    <m:r>
                                      <a:rPr lang="en-US" altLang="zh-CN" sz="1600" i="1" dirty="0">
                                        <a:solidFill>
                                          <a:schemeClr val="tx1"/>
                                        </a:solidFill>
                                        <a:latin typeface="Cambria Math" panose="02040503050406030204" pitchFamily="18" charset="0"/>
                                        <a:ea typeface="Cambria Math" panose="02040503050406030204" pitchFamily="18" charset="0"/>
                                      </a:rPr>
                                      <m:t>⋯</m:t>
                                    </m:r>
                                  </m:e>
                                  <m:e>
                                    <m:f>
                                      <m:fPr>
                                        <m:ctrlPr>
                                          <a:rPr lang="en-US" altLang="zh-CN" sz="1600" i="1">
                                            <a:solidFill>
                                              <a:schemeClr val="tx1"/>
                                            </a:solidFill>
                                            <a:latin typeface="Cambria Math" panose="02040503050406030204" pitchFamily="18" charset="0"/>
                                          </a:rPr>
                                        </m:ctrlPr>
                                      </m:fPr>
                                      <m:num>
                                        <m:r>
                                          <a:rPr lang="en-US" altLang="zh-CN" sz="1600" i="1">
                                            <a:solidFill>
                                              <a:schemeClr val="tx1"/>
                                            </a:solidFill>
                                            <a:latin typeface="Cambria Math" panose="02040503050406030204" pitchFamily="18" charset="0"/>
                                            <a:ea typeface="Cambria Math" panose="02040503050406030204" pitchFamily="18" charset="0"/>
                                          </a:rPr>
                                          <m:t>𝜕</m:t>
                                        </m:r>
                                        <m:r>
                                          <a:rPr lang="en-US" altLang="zh-CN" sz="1600" b="0" i="1" smtClean="0">
                                            <a:solidFill>
                                              <a:schemeClr val="tx1"/>
                                            </a:solidFill>
                                            <a:latin typeface="Cambria Math" panose="02040503050406030204" pitchFamily="18" charset="0"/>
                                            <a:ea typeface="Cambria Math" panose="02040503050406030204" pitchFamily="18" charset="0"/>
                                          </a:rPr>
                                          <m:t>𝑙</m:t>
                                        </m:r>
                                      </m:num>
                                      <m:den>
                                        <m:r>
                                          <a:rPr lang="en-US" altLang="zh-CN" sz="1600" i="1">
                                            <a:solidFill>
                                              <a:schemeClr val="tx1"/>
                                            </a:solidFill>
                                            <a:latin typeface="Cambria Math" panose="02040503050406030204" pitchFamily="18" charset="0"/>
                                            <a:ea typeface="Cambria Math" panose="02040503050406030204" pitchFamily="18" charset="0"/>
                                          </a:rPr>
                                          <m:t>𝜕</m:t>
                                        </m:r>
                                        <m:sSub>
                                          <m:sSubPr>
                                            <m:ctrlPr>
                                              <a:rPr lang="en-US" altLang="zh-CN" sz="1600" i="1">
                                                <a:solidFill>
                                                  <a:schemeClr val="tx1"/>
                                                </a:solidFill>
                                                <a:latin typeface="Cambria Math" panose="02040503050406030204" pitchFamily="18" charset="0"/>
                                                <a:ea typeface="Cambria Math" panose="02040503050406030204" pitchFamily="18" charset="0"/>
                                              </a:rPr>
                                            </m:ctrlPr>
                                          </m:sSubPr>
                                          <m:e>
                                            <m:r>
                                              <a:rPr lang="en-US" altLang="zh-CN" sz="1600" b="0" i="1" smtClean="0">
                                                <a:solidFill>
                                                  <a:schemeClr val="tx1"/>
                                                </a:solidFill>
                                                <a:latin typeface="Cambria Math" panose="02040503050406030204" pitchFamily="18" charset="0"/>
                                                <a:ea typeface="Cambria Math" panose="02040503050406030204" pitchFamily="18" charset="0"/>
                                              </a:rPr>
                                              <m:t>𝑦</m:t>
                                            </m:r>
                                          </m:e>
                                          <m:sub>
                                            <m:r>
                                              <a:rPr lang="en-US" altLang="zh-CN" sz="1600" b="0" i="1" smtClean="0">
                                                <a:solidFill>
                                                  <a:schemeClr val="tx1"/>
                                                </a:solidFill>
                                                <a:latin typeface="Cambria Math" panose="02040503050406030204" pitchFamily="18" charset="0"/>
                                                <a:ea typeface="Cambria Math" panose="02040503050406030204" pitchFamily="18" charset="0"/>
                                              </a:rPr>
                                              <m:t>𝑚</m:t>
                                            </m:r>
                                          </m:sub>
                                        </m:sSub>
                                      </m:den>
                                    </m:f>
                                  </m:e>
                                </m:mr>
                              </m:m>
                            </m:e>
                          </m:d>
                        </m:e>
                        <m:sup>
                          <m:r>
                            <m:rPr>
                              <m:sty m:val="p"/>
                            </m:rPr>
                            <a:rPr lang="en-US" altLang="zh-CN" sz="1600" i="1" dirty="0">
                              <a:solidFill>
                                <a:schemeClr val="tx1"/>
                              </a:solidFill>
                              <a:latin typeface="Cambria Math" panose="02040503050406030204" pitchFamily="18" charset="0"/>
                            </a:rPr>
                            <m:t>T</m:t>
                          </m:r>
                        </m:sup>
                      </m:sSup>
                    </m:oMath>
                  </m:oMathPara>
                </a14:m>
                <a:endParaRPr lang="zh-CN" altLang="en-US" sz="1600" dirty="0">
                  <a:solidFill>
                    <a:schemeClr val="tx1"/>
                  </a:solidFill>
                </a:endParaRPr>
              </a:p>
            </p:txBody>
          </p:sp>
        </mc:Choice>
        <mc:Fallback xmlns="">
          <p:sp>
            <p:nvSpPr>
              <p:cNvPr id="11" name="矩形 10">
                <a:extLst>
                  <a:ext uri="{FF2B5EF4-FFF2-40B4-BE49-F238E27FC236}">
                    <a16:creationId xmlns:a16="http://schemas.microsoft.com/office/drawing/2014/main" id="{F22CA28E-AEC2-E74A-9B5E-0987980BF061}"/>
                  </a:ext>
                </a:extLst>
              </p:cNvPr>
              <p:cNvSpPr>
                <a:spLocks noRot="1" noChangeAspect="1" noMove="1" noResize="1" noEditPoints="1" noAdjustHandles="1" noChangeArrowheads="1" noChangeShapeType="1" noTextEdit="1"/>
              </p:cNvSpPr>
              <p:nvPr/>
            </p:nvSpPr>
            <p:spPr>
              <a:xfrm>
                <a:off x="4955152" y="3429000"/>
                <a:ext cx="2156552" cy="656334"/>
              </a:xfrm>
              <a:prstGeom prst="rect">
                <a:avLst/>
              </a:prstGeom>
              <a:blipFill>
                <a:blip r:embed="rId6"/>
                <a:stretch>
                  <a:fillRect b="-37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1AC1A96D-B9ED-E24E-B54A-7B91A0CB3B8C}"/>
                  </a:ext>
                </a:extLst>
              </p:cNvPr>
              <p:cNvSpPr/>
              <p:nvPr/>
            </p:nvSpPr>
            <p:spPr>
              <a:xfrm>
                <a:off x="623635" y="4283804"/>
                <a:ext cx="5420715" cy="369332"/>
              </a:xfrm>
              <a:prstGeom prst="rect">
                <a:avLst/>
              </a:prstGeom>
            </p:spPr>
            <p:txBody>
              <a:bodyPr wrap="none">
                <a:spAutoFit/>
              </a:bodyPr>
              <a:lstStyle/>
              <a:p>
                <a:r>
                  <a:rPr lang="en-US" altLang="zh-CN" dirty="0">
                    <a:solidFill>
                      <a:srgbClr val="384056"/>
                    </a:solidFill>
                    <a:latin typeface="+mj-ea"/>
                    <a:ea typeface="+mj-ea"/>
                  </a:rPr>
                  <a:t>vector</a:t>
                </a:r>
                <a:r>
                  <a:rPr lang="zh-CN" altLang="en-US" dirty="0">
                    <a:solidFill>
                      <a:srgbClr val="384056"/>
                    </a:solidFill>
                    <a:latin typeface="+mj-ea"/>
                    <a:ea typeface="+mj-ea"/>
                  </a:rPr>
                  <a:t> </a:t>
                </a:r>
                <a:r>
                  <a:rPr lang="en-US" altLang="zh-CN" dirty="0">
                    <a:solidFill>
                      <a:srgbClr val="384056"/>
                    </a:solidFill>
                    <a:latin typeface="+mj-ea"/>
                    <a:ea typeface="+mj-ea"/>
                  </a:rPr>
                  <a:t>–</a:t>
                </a:r>
                <a:r>
                  <a:rPr lang="zh-CN" altLang="en-US" dirty="0">
                    <a:solidFill>
                      <a:srgbClr val="384056"/>
                    </a:solidFill>
                    <a:latin typeface="+mj-ea"/>
                    <a:ea typeface="+mj-ea"/>
                  </a:rPr>
                  <a:t> </a:t>
                </a:r>
                <a:r>
                  <a:rPr lang="en-US" altLang="zh-CN" dirty="0">
                    <a:solidFill>
                      <a:srgbClr val="384056"/>
                    </a:solidFill>
                    <a:latin typeface="+mj-ea"/>
                    <a:ea typeface="+mj-ea"/>
                  </a:rPr>
                  <a:t>Jacobian</a:t>
                </a:r>
                <a:r>
                  <a:rPr lang="zh-CN" altLang="en-US" dirty="0">
                    <a:solidFill>
                      <a:srgbClr val="384056"/>
                    </a:solidFill>
                    <a:latin typeface="+mj-ea"/>
                    <a:ea typeface="+mj-ea"/>
                  </a:rPr>
                  <a:t> 积就是函数 </a:t>
                </a:r>
                <a14:m>
                  <m:oMath xmlns:m="http://schemas.openxmlformats.org/officeDocument/2006/math">
                    <m:r>
                      <a:rPr lang="en-US" altLang="zh-CN" i="1">
                        <a:solidFill>
                          <a:srgbClr val="384056"/>
                        </a:solidFill>
                        <a:latin typeface="Cambria Math" panose="02040503050406030204" pitchFamily="18" charset="0"/>
                      </a:rPr>
                      <m:t>𝑙</m:t>
                    </m:r>
                  </m:oMath>
                </a14:m>
                <a:r>
                  <a:rPr lang="zh-CN" altLang="en-US" dirty="0">
                    <a:solidFill>
                      <a:srgbClr val="384056"/>
                    </a:solidFill>
                    <a:latin typeface="+mj-ea"/>
                    <a:ea typeface="+mj-ea"/>
                  </a:rPr>
                  <a:t> 中关于 </a:t>
                </a:r>
                <a14:m>
                  <m:oMath xmlns:m="http://schemas.openxmlformats.org/officeDocument/2006/math">
                    <m:acc>
                      <m:accPr>
                        <m:chr m:val="⃗"/>
                        <m:ctrlPr>
                          <a:rPr lang="en-US" altLang="zh-CN" b="1" i="1" dirty="0">
                            <a:solidFill>
                              <a:srgbClr val="384056"/>
                            </a:solidFill>
                            <a:latin typeface="Cambria Math" panose="02040503050406030204" pitchFamily="18" charset="0"/>
                          </a:rPr>
                        </m:ctrlPr>
                      </m:accPr>
                      <m:e>
                        <m:r>
                          <a:rPr lang="en-US" altLang="zh-CN" b="1" i="1" dirty="0">
                            <a:solidFill>
                              <a:srgbClr val="384056"/>
                            </a:solidFill>
                            <a:latin typeface="Cambria Math" panose="02040503050406030204" pitchFamily="18" charset="0"/>
                          </a:rPr>
                          <m:t>𝒙</m:t>
                        </m:r>
                      </m:e>
                    </m:acc>
                  </m:oMath>
                </a14:m>
                <a:r>
                  <a:rPr lang="zh-CN" altLang="en-US" dirty="0">
                    <a:solidFill>
                      <a:srgbClr val="384056"/>
                    </a:solidFill>
                    <a:latin typeface="+mj-ea"/>
                    <a:ea typeface="+mj-ea"/>
                  </a:rPr>
                  <a:t> 的梯度：</a:t>
                </a:r>
              </a:p>
            </p:txBody>
          </p:sp>
        </mc:Choice>
        <mc:Fallback xmlns="">
          <p:sp>
            <p:nvSpPr>
              <p:cNvPr id="12" name="矩形 11">
                <a:extLst>
                  <a:ext uri="{FF2B5EF4-FFF2-40B4-BE49-F238E27FC236}">
                    <a16:creationId xmlns:a16="http://schemas.microsoft.com/office/drawing/2014/main" id="{1AC1A96D-B9ED-E24E-B54A-7B91A0CB3B8C}"/>
                  </a:ext>
                </a:extLst>
              </p:cNvPr>
              <p:cNvSpPr>
                <a:spLocks noRot="1" noChangeAspect="1" noMove="1" noResize="1" noEditPoints="1" noAdjustHandles="1" noChangeArrowheads="1" noChangeShapeType="1" noTextEdit="1"/>
              </p:cNvSpPr>
              <p:nvPr/>
            </p:nvSpPr>
            <p:spPr>
              <a:xfrm>
                <a:off x="623635" y="4283804"/>
                <a:ext cx="5420715" cy="369332"/>
              </a:xfrm>
              <a:prstGeom prst="rect">
                <a:avLst/>
              </a:prstGeom>
              <a:blipFill>
                <a:blip r:embed="rId7"/>
                <a:stretch>
                  <a:fillRect l="-701" t="-3333"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07F345C3-7946-CB4B-8C96-46D28F6B09D2}"/>
                  </a:ext>
                </a:extLst>
              </p:cNvPr>
              <p:cNvSpPr/>
              <p:nvPr/>
            </p:nvSpPr>
            <p:spPr>
              <a:xfrm>
                <a:off x="3981265" y="4797152"/>
                <a:ext cx="3834383" cy="13462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sz="1600" b="1" i="1" dirty="0" smtClean="0">
                              <a:solidFill>
                                <a:srgbClr val="384056"/>
                              </a:solidFill>
                              <a:latin typeface="Cambria Math" panose="02040503050406030204" pitchFamily="18" charset="0"/>
                            </a:rPr>
                          </m:ctrlPr>
                        </m:sSupPr>
                        <m:e>
                          <m:r>
                            <a:rPr lang="en-US" altLang="zh-CN" sz="1600" b="1" i="1" dirty="0">
                              <a:latin typeface="Cambria Math" panose="02040503050406030204" pitchFamily="18" charset="0"/>
                              <a:ea typeface="Cambria Math" panose="02040503050406030204" pitchFamily="18" charset="0"/>
                            </a:rPr>
                            <m:t>𝑱</m:t>
                          </m:r>
                        </m:e>
                        <m:sup>
                          <m:r>
                            <m:rPr>
                              <m:sty m:val="p"/>
                            </m:rPr>
                            <a:rPr lang="en-US" altLang="zh-CN" sz="1600" b="1" i="1" dirty="0">
                              <a:solidFill>
                                <a:srgbClr val="384056"/>
                              </a:solidFill>
                              <a:latin typeface="Cambria Math" panose="02040503050406030204" pitchFamily="18" charset="0"/>
                            </a:rPr>
                            <m:t>T</m:t>
                          </m:r>
                        </m:sup>
                      </m:sSup>
                      <m:r>
                        <a:rPr lang="en-US" altLang="zh-CN" sz="1600" i="1" dirty="0" smtClean="0">
                          <a:latin typeface="Cambria Math" panose="02040503050406030204" pitchFamily="18" charset="0"/>
                          <a:ea typeface="Cambria Math" panose="02040503050406030204" pitchFamily="18" charset="0"/>
                        </a:rPr>
                        <m:t>∙</m:t>
                      </m:r>
                      <m:acc>
                        <m:accPr>
                          <m:chr m:val="⃗"/>
                          <m:ctrlPr>
                            <a:rPr lang="en-US" altLang="zh-CN" sz="1600" b="1" i="1" dirty="0">
                              <a:solidFill>
                                <a:srgbClr val="384056"/>
                              </a:solidFill>
                              <a:latin typeface="Cambria Math" panose="02040503050406030204" pitchFamily="18" charset="0"/>
                            </a:rPr>
                          </m:ctrlPr>
                        </m:accPr>
                        <m:e>
                          <m:r>
                            <a:rPr lang="en-US" altLang="zh-CN" sz="1600" b="1" i="1" dirty="0">
                              <a:solidFill>
                                <a:srgbClr val="384056"/>
                              </a:solidFill>
                              <a:latin typeface="Cambria Math" panose="02040503050406030204" pitchFamily="18" charset="0"/>
                            </a:rPr>
                            <m:t>𝒗</m:t>
                          </m:r>
                        </m:e>
                      </m:acc>
                      <m:r>
                        <a:rPr lang="en-US" altLang="zh-CN" sz="1600" b="0" i="1" dirty="0" smtClean="0">
                          <a:latin typeface="Cambria Math" panose="02040503050406030204" pitchFamily="18" charset="0"/>
                        </a:rPr>
                        <m:t>=</m:t>
                      </m:r>
                      <m:d>
                        <m:dPr>
                          <m:begChr m:val="["/>
                          <m:endChr m:val="]"/>
                          <m:ctrlPr>
                            <a:rPr lang="en-US" altLang="zh-CN" sz="1600" i="1" dirty="0">
                              <a:latin typeface="Cambria Math" panose="02040503050406030204" pitchFamily="18" charset="0"/>
                            </a:rPr>
                          </m:ctrlPr>
                        </m:dPr>
                        <m:e>
                          <m:m>
                            <m:mPr>
                              <m:mcs>
                                <m:mc>
                                  <m:mcPr>
                                    <m:count m:val="3"/>
                                    <m:mcJc m:val="center"/>
                                  </m:mcPr>
                                </m:mc>
                              </m:mcs>
                              <m:ctrlPr>
                                <a:rPr lang="en-US" altLang="zh-CN" sz="1600" i="1" dirty="0">
                                  <a:latin typeface="Cambria Math" panose="02040503050406030204" pitchFamily="18" charset="0"/>
                                </a:rPr>
                              </m:ctrlPr>
                            </m:mPr>
                            <m:mr>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i="1">
                                            <a:latin typeface="Cambria Math" panose="02040503050406030204" pitchFamily="18" charset="0"/>
                                            <a:ea typeface="Cambria Math" panose="02040503050406030204" pitchFamily="18" charset="0"/>
                                          </a:rPr>
                                          <m:t>1</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i="1">
                                            <a:latin typeface="Cambria Math" panose="02040503050406030204" pitchFamily="18" charset="0"/>
                                            <a:ea typeface="Cambria Math" panose="02040503050406030204" pitchFamily="18" charset="0"/>
                                          </a:rPr>
                                          <m:t>1</m:t>
                                        </m:r>
                                      </m:sub>
                                    </m:sSub>
                                  </m:den>
                                </m:f>
                              </m:e>
                              <m:e>
                                <m:r>
                                  <a:rPr lang="en-US" altLang="zh-CN" sz="1600" i="1" dirty="0">
                                    <a:latin typeface="Cambria Math" panose="02040503050406030204" pitchFamily="18" charset="0"/>
                                  </a:rPr>
                                  <m:t>⋯</m:t>
                                </m:r>
                              </m:e>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b="0" i="1" smtClean="0">
                                            <a:latin typeface="Cambria Math" panose="02040503050406030204" pitchFamily="18" charset="0"/>
                                            <a:ea typeface="Cambria Math" panose="02040503050406030204" pitchFamily="18" charset="0"/>
                                          </a:rPr>
                                          <m:t>𝑚</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b="0" i="1" smtClean="0">
                                            <a:latin typeface="Cambria Math" panose="02040503050406030204" pitchFamily="18" charset="0"/>
                                            <a:ea typeface="Cambria Math" panose="02040503050406030204" pitchFamily="18" charset="0"/>
                                          </a:rPr>
                                          <m:t>1</m:t>
                                        </m:r>
                                      </m:sub>
                                    </m:sSub>
                                  </m:den>
                                </m:f>
                              </m:e>
                            </m:mr>
                            <m:mr>
                              <m:e>
                                <m:r>
                                  <a:rPr lang="en-US" altLang="zh-CN" sz="1600" i="1" dirty="0">
                                    <a:latin typeface="Cambria Math" panose="02040503050406030204" pitchFamily="18" charset="0"/>
                                  </a:rPr>
                                  <m:t>⋮</m:t>
                                </m:r>
                              </m:e>
                              <m:e>
                                <m:r>
                                  <a:rPr lang="en-US" altLang="zh-CN" sz="1600" i="1" dirty="0">
                                    <a:latin typeface="Cambria Math" panose="02040503050406030204" pitchFamily="18" charset="0"/>
                                  </a:rPr>
                                  <m:t>⋱</m:t>
                                </m:r>
                              </m:e>
                              <m:e>
                                <m:r>
                                  <a:rPr lang="en-US" altLang="zh-CN" sz="1600" i="1" dirty="0">
                                    <a:latin typeface="Cambria Math" panose="02040503050406030204" pitchFamily="18" charset="0"/>
                                  </a:rPr>
                                  <m:t>⋮</m:t>
                                </m:r>
                              </m:e>
                            </m:mr>
                            <m:mr>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b="0" i="1" smtClean="0">
                                            <a:latin typeface="Cambria Math" panose="02040503050406030204" pitchFamily="18" charset="0"/>
                                            <a:ea typeface="Cambria Math" panose="02040503050406030204" pitchFamily="18" charset="0"/>
                                          </a:rPr>
                                          <m:t>1</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b="0" i="1" smtClean="0">
                                            <a:latin typeface="Cambria Math" panose="02040503050406030204" pitchFamily="18" charset="0"/>
                                            <a:ea typeface="Cambria Math" panose="02040503050406030204" pitchFamily="18" charset="0"/>
                                          </a:rPr>
                                          <m:t>𝑛</m:t>
                                        </m:r>
                                      </m:sub>
                                    </m:sSub>
                                  </m:den>
                                </m:f>
                              </m:e>
                              <m:e>
                                <m:r>
                                  <a:rPr lang="en-US" altLang="zh-CN" sz="1600" i="1" dirty="0">
                                    <a:latin typeface="Cambria Math" panose="02040503050406030204" pitchFamily="18" charset="0"/>
                                  </a:rPr>
                                  <m:t>⋯</m:t>
                                </m:r>
                              </m:e>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i="1">
                                            <a:latin typeface="Cambria Math" panose="02040503050406030204" pitchFamily="18" charset="0"/>
                                            <a:ea typeface="Cambria Math" panose="02040503050406030204" pitchFamily="18" charset="0"/>
                                          </a:rPr>
                                          <m:t>𝑚</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i="1">
                                            <a:latin typeface="Cambria Math" panose="02040503050406030204" pitchFamily="18" charset="0"/>
                                            <a:ea typeface="Cambria Math" panose="02040503050406030204" pitchFamily="18" charset="0"/>
                                          </a:rPr>
                                          <m:t>𝑛</m:t>
                                        </m:r>
                                      </m:sub>
                                    </m:sSub>
                                  </m:den>
                                </m:f>
                              </m:e>
                            </m:mr>
                          </m:m>
                        </m:e>
                      </m:d>
                      <m:r>
                        <a:rPr lang="en-US" altLang="zh-CN" sz="1600" i="1">
                          <a:latin typeface="Cambria Math" panose="02040503050406030204" pitchFamily="18" charset="0"/>
                          <a:ea typeface="Cambria Math" panose="02040503050406030204" pitchFamily="18" charset="0"/>
                        </a:rPr>
                        <m:t>∙</m:t>
                      </m:r>
                      <m:d>
                        <m:dPr>
                          <m:begChr m:val="["/>
                          <m:endChr m:val="]"/>
                          <m:ctrlPr>
                            <a:rPr lang="en-US" altLang="zh-CN" sz="1600" i="1">
                              <a:latin typeface="Cambria Math" panose="02040503050406030204" pitchFamily="18" charset="0"/>
                              <a:ea typeface="Cambria Math" panose="02040503050406030204" pitchFamily="18" charset="0"/>
                            </a:rPr>
                          </m:ctrlPr>
                        </m:dPr>
                        <m:e>
                          <m:m>
                            <m:mPr>
                              <m:mcs>
                                <m:mc>
                                  <m:mcPr>
                                    <m:count m:val="1"/>
                                    <m:mcJc m:val="center"/>
                                  </m:mcPr>
                                </m:mc>
                              </m:mcs>
                              <m:ctrlPr>
                                <a:rPr lang="en-US" altLang="zh-CN" sz="1600" i="1">
                                  <a:latin typeface="Cambria Math" panose="02040503050406030204" pitchFamily="18" charset="0"/>
                                  <a:ea typeface="Cambria Math" panose="02040503050406030204" pitchFamily="18" charset="0"/>
                                </a:rPr>
                              </m:ctrlPr>
                            </m:mPr>
                            <m:mr>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𝑙</m:t>
                                    </m:r>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i="1">
                                            <a:latin typeface="Cambria Math" panose="02040503050406030204" pitchFamily="18" charset="0"/>
                                            <a:ea typeface="Cambria Math" panose="02040503050406030204" pitchFamily="18" charset="0"/>
                                          </a:rPr>
                                          <m:t>1</m:t>
                                        </m:r>
                                      </m:sub>
                                    </m:sSub>
                                  </m:den>
                                </m:f>
                              </m:e>
                            </m:mr>
                            <m:mr>
                              <m:e>
                                <m:r>
                                  <a:rPr lang="en-US" altLang="zh-CN" sz="1600" i="1" dirty="0">
                                    <a:latin typeface="Cambria Math" panose="02040503050406030204" pitchFamily="18" charset="0"/>
                                  </a:rPr>
                                  <m:t>⋮</m:t>
                                </m:r>
                              </m:e>
                            </m:mr>
                            <m:mr>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𝑙</m:t>
                                    </m:r>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i="1">
                                            <a:latin typeface="Cambria Math" panose="02040503050406030204" pitchFamily="18" charset="0"/>
                                            <a:ea typeface="Cambria Math" panose="02040503050406030204" pitchFamily="18" charset="0"/>
                                          </a:rPr>
                                          <m:t>𝑚</m:t>
                                        </m:r>
                                      </m:sub>
                                    </m:sSub>
                                  </m:den>
                                </m:f>
                              </m:e>
                            </m:mr>
                          </m:m>
                        </m:e>
                      </m:d>
                      <m:r>
                        <a:rPr lang="en-US" altLang="zh-CN" sz="1600" b="0" i="1" dirty="0" smtClean="0">
                          <a:latin typeface="Cambria Math" panose="02040503050406030204" pitchFamily="18" charset="0"/>
                        </a:rPr>
                        <m:t>=</m:t>
                      </m:r>
                      <m:d>
                        <m:dPr>
                          <m:begChr m:val="["/>
                          <m:endChr m:val="]"/>
                          <m:ctrlPr>
                            <a:rPr lang="en-US" altLang="zh-CN" sz="1600" i="1">
                              <a:latin typeface="Cambria Math" panose="02040503050406030204" pitchFamily="18" charset="0"/>
                              <a:ea typeface="Cambria Math" panose="02040503050406030204" pitchFamily="18" charset="0"/>
                            </a:rPr>
                          </m:ctrlPr>
                        </m:dPr>
                        <m:e>
                          <m:m>
                            <m:mPr>
                              <m:mcs>
                                <m:mc>
                                  <m:mcPr>
                                    <m:count m:val="1"/>
                                    <m:mcJc m:val="center"/>
                                  </m:mcPr>
                                </m:mc>
                              </m:mcs>
                              <m:ctrlPr>
                                <a:rPr lang="en-US" altLang="zh-CN" sz="1600" i="1">
                                  <a:latin typeface="Cambria Math" panose="02040503050406030204" pitchFamily="18" charset="0"/>
                                  <a:ea typeface="Cambria Math" panose="02040503050406030204" pitchFamily="18" charset="0"/>
                                </a:rPr>
                              </m:ctrlPr>
                            </m:mPr>
                            <m:mr>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𝑙</m:t>
                                    </m:r>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𝑥</m:t>
                                        </m:r>
                                      </m:e>
                                      <m:sub>
                                        <m:r>
                                          <a:rPr lang="en-US" altLang="zh-CN" sz="1600" i="1">
                                            <a:latin typeface="Cambria Math" panose="02040503050406030204" pitchFamily="18" charset="0"/>
                                            <a:ea typeface="Cambria Math" panose="02040503050406030204" pitchFamily="18" charset="0"/>
                                          </a:rPr>
                                          <m:t>1</m:t>
                                        </m:r>
                                      </m:sub>
                                    </m:sSub>
                                  </m:den>
                                </m:f>
                              </m:e>
                            </m:mr>
                            <m:mr>
                              <m:e>
                                <m:r>
                                  <a:rPr lang="en-US" altLang="zh-CN" sz="1600" i="1" dirty="0">
                                    <a:latin typeface="Cambria Math" panose="02040503050406030204" pitchFamily="18" charset="0"/>
                                  </a:rPr>
                                  <m:t>⋮</m:t>
                                </m:r>
                              </m:e>
                            </m:mr>
                            <m:mr>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𝑙</m:t>
                                    </m:r>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𝑥</m:t>
                                        </m:r>
                                      </m:e>
                                      <m:sub>
                                        <m:r>
                                          <a:rPr lang="en-US" altLang="zh-CN" sz="1600" b="0" i="1" smtClean="0">
                                            <a:latin typeface="Cambria Math" panose="02040503050406030204" pitchFamily="18" charset="0"/>
                                            <a:ea typeface="Cambria Math" panose="02040503050406030204" pitchFamily="18" charset="0"/>
                                          </a:rPr>
                                          <m:t>𝑛</m:t>
                                        </m:r>
                                      </m:sub>
                                    </m:sSub>
                                  </m:den>
                                </m:f>
                              </m:e>
                            </m:mr>
                          </m:m>
                        </m:e>
                      </m:d>
                    </m:oMath>
                  </m:oMathPara>
                </a14:m>
                <a:endParaRPr lang="zh-CN" altLang="en-US" sz="1600" dirty="0"/>
              </a:p>
            </p:txBody>
          </p:sp>
        </mc:Choice>
        <mc:Fallback xmlns="">
          <p:sp>
            <p:nvSpPr>
              <p:cNvPr id="13" name="矩形 12">
                <a:extLst>
                  <a:ext uri="{FF2B5EF4-FFF2-40B4-BE49-F238E27FC236}">
                    <a16:creationId xmlns:a16="http://schemas.microsoft.com/office/drawing/2014/main" id="{07F345C3-7946-CB4B-8C96-46D28F6B09D2}"/>
                  </a:ext>
                </a:extLst>
              </p:cNvPr>
              <p:cNvSpPr>
                <a:spLocks noRot="1" noChangeAspect="1" noMove="1" noResize="1" noEditPoints="1" noAdjustHandles="1" noChangeArrowheads="1" noChangeShapeType="1" noTextEdit="1"/>
              </p:cNvSpPr>
              <p:nvPr/>
            </p:nvSpPr>
            <p:spPr>
              <a:xfrm>
                <a:off x="3981265" y="4797152"/>
                <a:ext cx="3834383" cy="1346202"/>
              </a:xfrm>
              <a:prstGeom prst="rect">
                <a:avLst/>
              </a:prstGeom>
              <a:blipFill>
                <a:blip r:embed="rId8"/>
                <a:stretch>
                  <a:fillRect b="-9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37265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Reverse</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Mode</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VS</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Forward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Mode</a:t>
            </a:r>
            <a:endParaRPr lang="zh-CN" altLang="en-US" dirty="0">
              <a:latin typeface="+mj-ea"/>
            </a:endParaRP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E4CEF382-37BB-6141-83C9-5089C40B241A}"/>
                  </a:ext>
                </a:extLst>
              </p:cNvPr>
              <p:cNvSpPr/>
              <p:nvPr/>
            </p:nvSpPr>
            <p:spPr>
              <a:xfrm>
                <a:off x="623636" y="1412776"/>
                <a:ext cx="4616457" cy="369332"/>
              </a:xfrm>
              <a:prstGeom prst="rect">
                <a:avLst/>
              </a:prstGeom>
            </p:spPr>
            <p:txBody>
              <a:bodyPr wrap="none">
                <a:spAutoFit/>
              </a:bodyPr>
              <a:lstStyle/>
              <a:p>
                <a:r>
                  <a:rPr lang="zh-CN" altLang="en-US" dirty="0">
                    <a:solidFill>
                      <a:srgbClr val="384056"/>
                    </a:solidFill>
                    <a:latin typeface="+mj-ea"/>
                    <a:ea typeface="+mj-ea"/>
                  </a:rPr>
                  <a:t>对于函数 </a:t>
                </a:r>
                <a14:m>
                  <m:oMath xmlns:m="http://schemas.openxmlformats.org/officeDocument/2006/math">
                    <m:r>
                      <a:rPr lang="en-US" altLang="zh-CN" b="0" i="1" smtClean="0">
                        <a:solidFill>
                          <a:srgbClr val="384056"/>
                        </a:solidFill>
                        <a:latin typeface="Cambria Math" panose="02040503050406030204" pitchFamily="18" charset="0"/>
                        <a:ea typeface="+mj-ea"/>
                      </a:rPr>
                      <m:t>𝑓</m:t>
                    </m:r>
                    <m:r>
                      <a:rPr lang="en-US" altLang="zh-CN" b="0" i="1" smtClean="0">
                        <a:solidFill>
                          <a:srgbClr val="384056"/>
                        </a:solidFill>
                        <a:latin typeface="Cambria Math" panose="02040503050406030204" pitchFamily="18" charset="0"/>
                        <a:ea typeface="+mj-ea"/>
                      </a:rPr>
                      <m:t>:</m:t>
                    </m:r>
                    <m:sSup>
                      <m:sSupPr>
                        <m:ctrlPr>
                          <a:rPr lang="en-US" altLang="zh-CN" b="0" i="1" smtClean="0">
                            <a:solidFill>
                              <a:srgbClr val="384056"/>
                            </a:solidFill>
                            <a:latin typeface="Cambria Math" panose="02040503050406030204" pitchFamily="18" charset="0"/>
                            <a:ea typeface="+mj-ea"/>
                          </a:rPr>
                        </m:ctrlPr>
                      </m:sSupPr>
                      <m:e>
                        <m:r>
                          <a:rPr lang="en-US" altLang="zh-CN" i="1">
                            <a:solidFill>
                              <a:srgbClr val="384056"/>
                            </a:solidFill>
                            <a:latin typeface="Cambria Math" panose="02040503050406030204" pitchFamily="18" charset="0"/>
                            <a:ea typeface="Cambria Math" panose="02040503050406030204" pitchFamily="18" charset="0"/>
                          </a:rPr>
                          <m:t>ℝ</m:t>
                        </m:r>
                      </m:e>
                      <m:sup>
                        <m:r>
                          <a:rPr lang="en-US" altLang="zh-CN" b="0" i="1" smtClean="0">
                            <a:solidFill>
                              <a:srgbClr val="384056"/>
                            </a:solidFill>
                            <a:latin typeface="Cambria Math" panose="02040503050406030204" pitchFamily="18" charset="0"/>
                            <a:ea typeface="+mj-ea"/>
                          </a:rPr>
                          <m:t>𝑛</m:t>
                        </m:r>
                      </m:sup>
                    </m:sSup>
                    <m:r>
                      <a:rPr lang="en-US" altLang="zh-CN" b="0" i="1" smtClean="0">
                        <a:solidFill>
                          <a:srgbClr val="384056"/>
                        </a:solidFill>
                        <a:latin typeface="Cambria Math" panose="02040503050406030204" pitchFamily="18" charset="0"/>
                        <a:ea typeface="Cambria Math" panose="02040503050406030204" pitchFamily="18" charset="0"/>
                      </a:rPr>
                      <m:t>→</m:t>
                    </m:r>
                    <m:sSup>
                      <m:sSupPr>
                        <m:ctrlPr>
                          <a:rPr lang="en-US" altLang="zh-CN" i="1">
                            <a:solidFill>
                              <a:srgbClr val="384056"/>
                            </a:solidFill>
                            <a:latin typeface="Cambria Math" panose="02040503050406030204" pitchFamily="18" charset="0"/>
                          </a:rPr>
                        </m:ctrlPr>
                      </m:sSupPr>
                      <m:e>
                        <m:r>
                          <a:rPr lang="en-US" altLang="zh-CN" i="1">
                            <a:solidFill>
                              <a:srgbClr val="384056"/>
                            </a:solidFill>
                            <a:latin typeface="Cambria Math" panose="02040503050406030204" pitchFamily="18" charset="0"/>
                            <a:ea typeface="Cambria Math" panose="02040503050406030204" pitchFamily="18" charset="0"/>
                          </a:rPr>
                          <m:t>ℝ</m:t>
                        </m:r>
                      </m:e>
                      <m:sup>
                        <m:r>
                          <a:rPr lang="en-US" altLang="zh-CN" b="0" i="1" smtClean="0">
                            <a:solidFill>
                              <a:srgbClr val="384056"/>
                            </a:solidFill>
                            <a:latin typeface="Cambria Math" panose="02040503050406030204" pitchFamily="18" charset="0"/>
                            <a:ea typeface="Cambria Math" panose="02040503050406030204" pitchFamily="18" charset="0"/>
                          </a:rPr>
                          <m:t>𝑚</m:t>
                        </m:r>
                      </m:sup>
                    </m:sSup>
                  </m:oMath>
                </a14:m>
                <a:r>
                  <a:rPr lang="zh-CN" altLang="en-US" dirty="0">
                    <a:latin typeface="+mj-ea"/>
                    <a:ea typeface="+mj-ea"/>
                  </a:rPr>
                  <a:t>，</a:t>
                </a:r>
                <a:r>
                  <a:rPr lang="zh-CN" altLang="en-US" dirty="0">
                    <a:solidFill>
                      <a:srgbClr val="384056"/>
                    </a:solidFill>
                    <a:latin typeface="+mj-ea"/>
                    <a:ea typeface="+mj-ea"/>
                  </a:rPr>
                  <a:t>有 </a:t>
                </a:r>
                <a:r>
                  <a:rPr lang="en-US" altLang="zh-CN" dirty="0">
                    <a:solidFill>
                      <a:srgbClr val="384056"/>
                    </a:solidFill>
                    <a:latin typeface="+mj-ea"/>
                    <a:ea typeface="+mj-ea"/>
                  </a:rPr>
                  <a:t>Jacobian</a:t>
                </a:r>
                <a:r>
                  <a:rPr lang="zh-CN" altLang="en-US" dirty="0">
                    <a:solidFill>
                      <a:srgbClr val="384056"/>
                    </a:solidFill>
                    <a:latin typeface="+mj-ea"/>
                    <a:ea typeface="+mj-ea"/>
                  </a:rPr>
                  <a:t> 矩阵：</a:t>
                </a:r>
              </a:p>
            </p:txBody>
          </p:sp>
        </mc:Choice>
        <mc:Fallback xmlns="">
          <p:sp>
            <p:nvSpPr>
              <p:cNvPr id="3" name="矩形 2">
                <a:extLst>
                  <a:ext uri="{FF2B5EF4-FFF2-40B4-BE49-F238E27FC236}">
                    <a16:creationId xmlns:a16="http://schemas.microsoft.com/office/drawing/2014/main" id="{E4CEF382-37BB-6141-83C9-5089C40B241A}"/>
                  </a:ext>
                </a:extLst>
              </p:cNvPr>
              <p:cNvSpPr>
                <a:spLocks noRot="1" noChangeAspect="1" noMove="1" noResize="1" noEditPoints="1" noAdjustHandles="1" noChangeArrowheads="1" noChangeShapeType="1" noTextEdit="1"/>
              </p:cNvSpPr>
              <p:nvPr/>
            </p:nvSpPr>
            <p:spPr>
              <a:xfrm>
                <a:off x="623636" y="1412776"/>
                <a:ext cx="4616457" cy="369332"/>
              </a:xfrm>
              <a:prstGeom prst="rect">
                <a:avLst/>
              </a:prstGeom>
              <a:blipFill>
                <a:blip r:embed="rId2"/>
                <a:stretch>
                  <a:fillRect l="-822" t="-6667"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D331AF48-3C34-4E42-80BE-09FCAA2DAFE4}"/>
                  </a:ext>
                </a:extLst>
              </p:cNvPr>
              <p:cNvSpPr/>
              <p:nvPr/>
            </p:nvSpPr>
            <p:spPr>
              <a:xfrm>
                <a:off x="3866133" y="2286204"/>
                <a:ext cx="2643544" cy="16581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dirty="0" smtClean="0">
                              <a:latin typeface="Cambria Math" panose="02040503050406030204" pitchFamily="18" charset="0"/>
                            </a:rPr>
                          </m:ctrlPr>
                        </m:sSubPr>
                        <m:e>
                          <m:r>
                            <a:rPr lang="en-US" altLang="zh-CN" sz="2000" b="1" i="1" dirty="0">
                              <a:latin typeface="Cambria Math" panose="02040503050406030204" pitchFamily="18" charset="0"/>
                            </a:rPr>
                            <m:t>𝑱</m:t>
                          </m:r>
                        </m:e>
                        <m:sub>
                          <m:r>
                            <a:rPr lang="en-US" altLang="zh-CN" sz="2000" b="0" i="1" dirty="0" smtClean="0">
                              <a:latin typeface="Cambria Math" panose="02040503050406030204" pitchFamily="18" charset="0"/>
                            </a:rPr>
                            <m:t>𝑓</m:t>
                          </m:r>
                        </m:sub>
                      </m:sSub>
                      <m:r>
                        <a:rPr lang="en-US" altLang="zh-CN" sz="2000" b="0" i="1" dirty="0" smtClean="0">
                          <a:latin typeface="Cambria Math" panose="02040503050406030204" pitchFamily="18" charset="0"/>
                        </a:rPr>
                        <m:t>=</m:t>
                      </m:r>
                      <m:d>
                        <m:dPr>
                          <m:begChr m:val="["/>
                          <m:endChr m:val="]"/>
                          <m:ctrlPr>
                            <a:rPr lang="en-US" altLang="zh-CN" sz="2000" b="0" i="1" dirty="0" smtClean="0">
                              <a:latin typeface="Cambria Math" panose="02040503050406030204" pitchFamily="18" charset="0"/>
                            </a:rPr>
                          </m:ctrlPr>
                        </m:dPr>
                        <m:e>
                          <m:m>
                            <m:mPr>
                              <m:mcs>
                                <m:mc>
                                  <m:mcPr>
                                    <m:count m:val="3"/>
                                    <m:mcJc m:val="center"/>
                                  </m:mcPr>
                                </m:mc>
                              </m:mcs>
                              <m:ctrlPr>
                                <a:rPr lang="en-US" altLang="zh-CN" sz="2000" b="0" i="1" dirty="0" smtClean="0">
                                  <a:latin typeface="Cambria Math" panose="02040503050406030204" pitchFamily="18" charset="0"/>
                                </a:rPr>
                              </m:ctrlPr>
                            </m:mPr>
                            <m:mr>
                              <m:e>
                                <m:f>
                                  <m:fPr>
                                    <m:ctrlPr>
                                      <a:rPr lang="en-US" altLang="zh-CN" sz="2000" i="1">
                                        <a:latin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𝑦</m:t>
                                        </m:r>
                                      </m:e>
                                      <m:sub>
                                        <m:r>
                                          <a:rPr lang="en-US" altLang="zh-CN" sz="2000" b="0" i="1" smtClean="0">
                                            <a:latin typeface="Cambria Math" panose="02040503050406030204" pitchFamily="18" charset="0"/>
                                            <a:ea typeface="Cambria Math" panose="02040503050406030204" pitchFamily="18" charset="0"/>
                                          </a:rPr>
                                          <m:t>1</m:t>
                                        </m:r>
                                      </m:sub>
                                    </m:sSub>
                                  </m:num>
                                  <m:den>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1</m:t>
                                        </m:r>
                                      </m:sub>
                                    </m:sSub>
                                  </m:den>
                                </m:f>
                              </m:e>
                              <m:e>
                                <m:r>
                                  <a:rPr lang="en-US" altLang="zh-CN" sz="2000" b="0" i="1" dirty="0" smtClean="0">
                                    <a:latin typeface="Cambria Math" panose="02040503050406030204" pitchFamily="18" charset="0"/>
                                  </a:rPr>
                                  <m:t>⋯</m:t>
                                </m:r>
                              </m:e>
                              <m:e>
                                <m:f>
                                  <m:fPr>
                                    <m:ctrlPr>
                                      <a:rPr lang="en-US" altLang="zh-CN" sz="2000" i="1">
                                        <a:latin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𝑦</m:t>
                                        </m:r>
                                      </m:e>
                                      <m:sub>
                                        <m:r>
                                          <a:rPr lang="en-US" altLang="zh-CN" sz="2000" i="1">
                                            <a:latin typeface="Cambria Math" panose="02040503050406030204" pitchFamily="18" charset="0"/>
                                            <a:ea typeface="Cambria Math" panose="02040503050406030204" pitchFamily="18" charset="0"/>
                                          </a:rPr>
                                          <m:t>1</m:t>
                                        </m:r>
                                      </m:sub>
                                    </m:sSub>
                                  </m:num>
                                  <m:den>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𝑛</m:t>
                                        </m:r>
                                      </m:sub>
                                    </m:sSub>
                                  </m:den>
                                </m:f>
                              </m:e>
                            </m:mr>
                            <m:mr>
                              <m:e>
                                <m:r>
                                  <a:rPr lang="en-US" altLang="zh-CN" sz="2000" b="0" i="1" dirty="0" smtClean="0">
                                    <a:latin typeface="Cambria Math" panose="02040503050406030204" pitchFamily="18" charset="0"/>
                                  </a:rPr>
                                  <m:t>⋮</m:t>
                                </m:r>
                              </m:e>
                              <m:e>
                                <m:r>
                                  <a:rPr lang="en-US" altLang="zh-CN" sz="2000" b="0" i="1" dirty="0" smtClean="0">
                                    <a:latin typeface="Cambria Math" panose="02040503050406030204" pitchFamily="18" charset="0"/>
                                  </a:rPr>
                                  <m:t>⋱</m:t>
                                </m:r>
                              </m:e>
                              <m:e>
                                <m:r>
                                  <a:rPr lang="en-US" altLang="zh-CN" sz="2000" b="0" i="1" dirty="0" smtClean="0">
                                    <a:latin typeface="Cambria Math" panose="02040503050406030204" pitchFamily="18" charset="0"/>
                                  </a:rPr>
                                  <m:t>⋮</m:t>
                                </m:r>
                              </m:e>
                            </m:mr>
                            <m:mr>
                              <m:e>
                                <m:f>
                                  <m:fPr>
                                    <m:ctrlPr>
                                      <a:rPr lang="en-US" altLang="zh-CN" sz="2000" i="1">
                                        <a:latin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𝑦</m:t>
                                        </m:r>
                                      </m:e>
                                      <m:sub>
                                        <m:r>
                                          <a:rPr lang="en-US" altLang="zh-CN" sz="2000" b="0" i="1" smtClean="0">
                                            <a:latin typeface="Cambria Math" panose="02040503050406030204" pitchFamily="18" charset="0"/>
                                            <a:ea typeface="Cambria Math" panose="02040503050406030204" pitchFamily="18" charset="0"/>
                                          </a:rPr>
                                          <m:t>𝑚</m:t>
                                        </m:r>
                                      </m:sub>
                                    </m:sSub>
                                  </m:num>
                                  <m:den>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1</m:t>
                                        </m:r>
                                      </m:sub>
                                    </m:sSub>
                                  </m:den>
                                </m:f>
                              </m:e>
                              <m:e>
                                <m:r>
                                  <a:rPr lang="en-US" altLang="zh-CN" sz="2000" b="0" i="1" dirty="0" smtClean="0">
                                    <a:latin typeface="Cambria Math" panose="02040503050406030204" pitchFamily="18" charset="0"/>
                                  </a:rPr>
                                  <m:t>⋯</m:t>
                                </m:r>
                              </m:e>
                              <m:e>
                                <m:f>
                                  <m:fPr>
                                    <m:ctrlPr>
                                      <a:rPr lang="en-US" altLang="zh-CN" sz="2000" i="1">
                                        <a:latin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𝑦</m:t>
                                        </m:r>
                                      </m:e>
                                      <m:sub>
                                        <m:r>
                                          <a:rPr lang="en-US" altLang="zh-CN" sz="2000" b="0" i="1" smtClean="0">
                                            <a:latin typeface="Cambria Math" panose="02040503050406030204" pitchFamily="18" charset="0"/>
                                            <a:ea typeface="Cambria Math" panose="02040503050406030204" pitchFamily="18" charset="0"/>
                                          </a:rPr>
                                          <m:t>𝑚</m:t>
                                        </m:r>
                                      </m:sub>
                                    </m:sSub>
                                  </m:num>
                                  <m:den>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𝑛</m:t>
                                        </m:r>
                                      </m:sub>
                                    </m:sSub>
                                  </m:den>
                                </m:f>
                              </m:e>
                            </m:mr>
                          </m:m>
                        </m:e>
                      </m:d>
                    </m:oMath>
                  </m:oMathPara>
                </a14:m>
                <a:endParaRPr lang="zh-CN" altLang="en-US" sz="2000" dirty="0"/>
              </a:p>
            </p:txBody>
          </p:sp>
        </mc:Choice>
        <mc:Fallback xmlns="">
          <p:sp>
            <p:nvSpPr>
              <p:cNvPr id="5" name="矩形 4">
                <a:extLst>
                  <a:ext uri="{FF2B5EF4-FFF2-40B4-BE49-F238E27FC236}">
                    <a16:creationId xmlns:a16="http://schemas.microsoft.com/office/drawing/2014/main" id="{D331AF48-3C34-4E42-80BE-09FCAA2DAFE4}"/>
                  </a:ext>
                </a:extLst>
              </p:cNvPr>
              <p:cNvSpPr>
                <a:spLocks noRot="1" noChangeAspect="1" noMove="1" noResize="1" noEditPoints="1" noAdjustHandles="1" noChangeArrowheads="1" noChangeShapeType="1" noTextEdit="1"/>
              </p:cNvSpPr>
              <p:nvPr/>
            </p:nvSpPr>
            <p:spPr>
              <a:xfrm>
                <a:off x="3866133" y="2286204"/>
                <a:ext cx="2643544" cy="1658146"/>
              </a:xfrm>
              <a:prstGeom prst="rect">
                <a:avLst/>
              </a:prstGeom>
              <a:blipFill>
                <a:blip r:embed="rId3"/>
                <a:stretch>
                  <a:fillRect/>
                </a:stretch>
              </a:blipFill>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658DF988-2674-B54C-99E4-8A89B96077E9}"/>
              </a:ext>
            </a:extLst>
          </p:cNvPr>
          <p:cNvSpPr/>
          <p:nvPr/>
        </p:nvSpPr>
        <p:spPr>
          <a:xfrm>
            <a:off x="623636" y="5157192"/>
            <a:ext cx="4673074" cy="874407"/>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dirty="0">
                <a:solidFill>
                  <a:srgbClr val="384056"/>
                </a:solidFill>
                <a:latin typeface="+mj-ea"/>
                <a:ea typeface="+mj-ea"/>
              </a:rPr>
              <a:t>当 </a:t>
            </a:r>
            <a:r>
              <a:rPr lang="en-US" altLang="zh-CN" dirty="0">
                <a:solidFill>
                  <a:srgbClr val="384056"/>
                </a:solidFill>
                <a:latin typeface="+mj-ea"/>
                <a:ea typeface="+mj-ea"/>
              </a:rPr>
              <a:t>m</a:t>
            </a:r>
            <a:r>
              <a:rPr lang="zh-CN" altLang="en-US" dirty="0">
                <a:solidFill>
                  <a:srgbClr val="384056"/>
                </a:solidFill>
                <a:latin typeface="+mj-ea"/>
                <a:ea typeface="+mj-ea"/>
              </a:rPr>
              <a:t> </a:t>
            </a:r>
            <a:r>
              <a:rPr lang="en-US" altLang="zh-CN" dirty="0">
                <a:solidFill>
                  <a:srgbClr val="384056"/>
                </a:solidFill>
                <a:latin typeface="+mj-ea"/>
                <a:ea typeface="+mj-ea"/>
              </a:rPr>
              <a:t>&gt;</a:t>
            </a:r>
            <a:r>
              <a:rPr lang="zh-CN" altLang="en-US" dirty="0">
                <a:solidFill>
                  <a:srgbClr val="384056"/>
                </a:solidFill>
                <a:latin typeface="+mj-ea"/>
                <a:ea typeface="+mj-ea"/>
              </a:rPr>
              <a:t> </a:t>
            </a:r>
            <a:r>
              <a:rPr lang="en-US" altLang="zh-CN" dirty="0">
                <a:solidFill>
                  <a:srgbClr val="384056"/>
                </a:solidFill>
                <a:latin typeface="+mj-ea"/>
                <a:ea typeface="+mj-ea"/>
              </a:rPr>
              <a:t>n</a:t>
            </a:r>
            <a:r>
              <a:rPr lang="zh-CN" altLang="en-US" dirty="0">
                <a:solidFill>
                  <a:srgbClr val="384056"/>
                </a:solidFill>
                <a:latin typeface="+mj-ea"/>
                <a:ea typeface="+mj-ea"/>
              </a:rPr>
              <a:t>，适合使用前向模式自动微分；</a:t>
            </a:r>
            <a:endParaRPr lang="en-US" altLang="zh-CN" dirty="0">
              <a:solidFill>
                <a:srgbClr val="384056"/>
              </a:solidFill>
              <a:latin typeface="+mj-ea"/>
              <a:ea typeface="+mj-ea"/>
            </a:endParaRPr>
          </a:p>
          <a:p>
            <a:pPr marL="285750" indent="-285750">
              <a:lnSpc>
                <a:spcPct val="150000"/>
              </a:lnSpc>
              <a:buFont typeface="Arial" panose="020B0604020202020204" pitchFamily="34" charset="0"/>
              <a:buChar char="•"/>
            </a:pPr>
            <a:r>
              <a:rPr lang="zh-CN" altLang="en-US" dirty="0">
                <a:solidFill>
                  <a:srgbClr val="384056"/>
                </a:solidFill>
                <a:latin typeface="+mj-ea"/>
                <a:ea typeface="+mj-ea"/>
              </a:rPr>
              <a:t>当 </a:t>
            </a:r>
            <a:r>
              <a:rPr lang="en-US" altLang="zh-CN" dirty="0">
                <a:solidFill>
                  <a:srgbClr val="384056"/>
                </a:solidFill>
                <a:latin typeface="+mj-ea"/>
                <a:ea typeface="+mj-ea"/>
              </a:rPr>
              <a:t>n</a:t>
            </a:r>
            <a:r>
              <a:rPr lang="zh-CN" altLang="en-US" dirty="0">
                <a:solidFill>
                  <a:srgbClr val="384056"/>
                </a:solidFill>
                <a:latin typeface="+mj-ea"/>
                <a:ea typeface="+mj-ea"/>
              </a:rPr>
              <a:t> </a:t>
            </a:r>
            <a:r>
              <a:rPr lang="en-US" altLang="zh-CN" dirty="0">
                <a:solidFill>
                  <a:srgbClr val="384056"/>
                </a:solidFill>
                <a:latin typeface="+mj-ea"/>
                <a:ea typeface="+mj-ea"/>
              </a:rPr>
              <a:t>&gt;</a:t>
            </a:r>
            <a:r>
              <a:rPr lang="zh-CN" altLang="en-US" dirty="0">
                <a:solidFill>
                  <a:srgbClr val="384056"/>
                </a:solidFill>
                <a:latin typeface="+mj-ea"/>
                <a:ea typeface="+mj-ea"/>
              </a:rPr>
              <a:t> </a:t>
            </a:r>
            <a:r>
              <a:rPr lang="en-US" altLang="zh-CN" dirty="0">
                <a:solidFill>
                  <a:srgbClr val="384056"/>
                </a:solidFill>
                <a:latin typeface="+mj-ea"/>
                <a:ea typeface="+mj-ea"/>
              </a:rPr>
              <a:t>m</a:t>
            </a:r>
            <a:r>
              <a:rPr lang="zh-CN" altLang="en-US" dirty="0">
                <a:solidFill>
                  <a:srgbClr val="384056"/>
                </a:solidFill>
                <a:latin typeface="+mj-ea"/>
                <a:ea typeface="+mj-ea"/>
              </a:rPr>
              <a:t>，适合使用反向模式自动微分；</a:t>
            </a:r>
            <a:endParaRPr lang="en-US" altLang="zh-CN" dirty="0">
              <a:solidFill>
                <a:srgbClr val="384056"/>
              </a:solidFill>
              <a:latin typeface="+mj-ea"/>
              <a:ea typeface="+mj-ea"/>
            </a:endParaRPr>
          </a:p>
        </p:txBody>
      </p:sp>
      <p:sp>
        <p:nvSpPr>
          <p:cNvPr id="4" name="矩形 3">
            <a:extLst>
              <a:ext uri="{FF2B5EF4-FFF2-40B4-BE49-F238E27FC236}">
                <a16:creationId xmlns:a16="http://schemas.microsoft.com/office/drawing/2014/main" id="{EB4BE780-C4BF-474A-8BE0-FEFD80B3D6D5}"/>
              </a:ext>
            </a:extLst>
          </p:cNvPr>
          <p:cNvSpPr/>
          <p:nvPr/>
        </p:nvSpPr>
        <p:spPr bwMode="auto">
          <a:xfrm>
            <a:off x="4467825" y="2130193"/>
            <a:ext cx="720080" cy="1887876"/>
          </a:xfrm>
          <a:prstGeom prst="rect">
            <a:avLst/>
          </a:prstGeom>
          <a:noFill/>
          <a:ln w="38100" cap="flat" cmpd="sng" algn="ctr">
            <a:solidFill>
              <a:srgbClr val="FFC000"/>
            </a:solidFill>
            <a:prstDash val="solid"/>
            <a:round/>
            <a:headEnd type="none" w="med" len="med"/>
            <a:tailEnd type="none" w="med" len="med"/>
            <a:extLst>
              <a:ext uri="{C807C97D-BFC1-408E-A445-0C87EB9F89A2}">
                <ask:lineSketchStyleProps xmlns:ask="http://schemas.microsoft.com/office/drawing/2018/sketchyshapes" sd="3736673711">
                  <a:custGeom>
                    <a:avLst/>
                    <a:gdLst>
                      <a:gd name="connsiteX0" fmla="*/ 0 w 720080"/>
                      <a:gd name="connsiteY0" fmla="*/ 0 h 1887876"/>
                      <a:gd name="connsiteX1" fmla="*/ 360040 w 720080"/>
                      <a:gd name="connsiteY1" fmla="*/ 0 h 1887876"/>
                      <a:gd name="connsiteX2" fmla="*/ 720080 w 720080"/>
                      <a:gd name="connsiteY2" fmla="*/ 0 h 1887876"/>
                      <a:gd name="connsiteX3" fmla="*/ 720080 w 720080"/>
                      <a:gd name="connsiteY3" fmla="*/ 591534 h 1887876"/>
                      <a:gd name="connsiteX4" fmla="*/ 720080 w 720080"/>
                      <a:gd name="connsiteY4" fmla="*/ 1239705 h 1887876"/>
                      <a:gd name="connsiteX5" fmla="*/ 720080 w 720080"/>
                      <a:gd name="connsiteY5" fmla="*/ 1887876 h 1887876"/>
                      <a:gd name="connsiteX6" fmla="*/ 381642 w 720080"/>
                      <a:gd name="connsiteY6" fmla="*/ 1887876 h 1887876"/>
                      <a:gd name="connsiteX7" fmla="*/ 0 w 720080"/>
                      <a:gd name="connsiteY7" fmla="*/ 1887876 h 1887876"/>
                      <a:gd name="connsiteX8" fmla="*/ 0 w 720080"/>
                      <a:gd name="connsiteY8" fmla="*/ 1296342 h 1887876"/>
                      <a:gd name="connsiteX9" fmla="*/ 0 w 720080"/>
                      <a:gd name="connsiteY9" fmla="*/ 648171 h 1887876"/>
                      <a:gd name="connsiteX10" fmla="*/ 0 w 720080"/>
                      <a:gd name="connsiteY10" fmla="*/ 0 h 1887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0080" h="1887876" extrusionOk="0">
                        <a:moveTo>
                          <a:pt x="0" y="0"/>
                        </a:moveTo>
                        <a:cubicBezTo>
                          <a:pt x="86371" y="-1090"/>
                          <a:pt x="228769" y="-5492"/>
                          <a:pt x="360040" y="0"/>
                        </a:cubicBezTo>
                        <a:cubicBezTo>
                          <a:pt x="491311" y="5492"/>
                          <a:pt x="636181" y="16891"/>
                          <a:pt x="720080" y="0"/>
                        </a:cubicBezTo>
                        <a:cubicBezTo>
                          <a:pt x="692183" y="290525"/>
                          <a:pt x="721829" y="350515"/>
                          <a:pt x="720080" y="591534"/>
                        </a:cubicBezTo>
                        <a:cubicBezTo>
                          <a:pt x="718331" y="832553"/>
                          <a:pt x="702471" y="956499"/>
                          <a:pt x="720080" y="1239705"/>
                        </a:cubicBezTo>
                        <a:cubicBezTo>
                          <a:pt x="737689" y="1522911"/>
                          <a:pt x="706086" y="1593749"/>
                          <a:pt x="720080" y="1887876"/>
                        </a:cubicBezTo>
                        <a:cubicBezTo>
                          <a:pt x="651356" y="1903596"/>
                          <a:pt x="486238" y="1883064"/>
                          <a:pt x="381642" y="1887876"/>
                        </a:cubicBezTo>
                        <a:cubicBezTo>
                          <a:pt x="277046" y="1892688"/>
                          <a:pt x="131683" y="1870944"/>
                          <a:pt x="0" y="1887876"/>
                        </a:cubicBezTo>
                        <a:cubicBezTo>
                          <a:pt x="-7948" y="1689837"/>
                          <a:pt x="-23888" y="1494415"/>
                          <a:pt x="0" y="1296342"/>
                        </a:cubicBezTo>
                        <a:cubicBezTo>
                          <a:pt x="23888" y="1098269"/>
                          <a:pt x="-20094" y="839947"/>
                          <a:pt x="0" y="648171"/>
                        </a:cubicBezTo>
                        <a:cubicBezTo>
                          <a:pt x="20094" y="456395"/>
                          <a:pt x="-21050" y="131253"/>
                          <a:pt x="0" y="0"/>
                        </a:cubicBezTo>
                        <a:close/>
                      </a:path>
                    </a:pathLst>
                  </a:custGeom>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7" name="矩形 6">
            <a:extLst>
              <a:ext uri="{FF2B5EF4-FFF2-40B4-BE49-F238E27FC236}">
                <a16:creationId xmlns:a16="http://schemas.microsoft.com/office/drawing/2014/main" id="{5BBA27B6-1C3C-4B42-AE15-5C20BABAEA17}"/>
              </a:ext>
            </a:extLst>
          </p:cNvPr>
          <p:cNvSpPr/>
          <p:nvPr/>
        </p:nvSpPr>
        <p:spPr bwMode="auto">
          <a:xfrm>
            <a:off x="4421445" y="2292096"/>
            <a:ext cx="2088232" cy="785965"/>
          </a:xfrm>
          <a:prstGeom prst="rect">
            <a:avLst/>
          </a:prstGeom>
          <a:noFill/>
          <a:ln w="38100" cap="flat" cmpd="sng" algn="ctr">
            <a:solidFill>
              <a:srgbClr val="C00000"/>
            </a:solidFill>
            <a:prstDash val="solid"/>
            <a:round/>
            <a:headEnd type="none" w="med" len="med"/>
            <a:tailEnd type="none" w="med" len="med"/>
            <a:extLst>
              <a:ext uri="{C807C97D-BFC1-408E-A445-0C87EB9F89A2}">
                <ask:lineSketchStyleProps xmlns:ask="http://schemas.microsoft.com/office/drawing/2018/sketchyshapes" sd="3736673711">
                  <a:custGeom>
                    <a:avLst/>
                    <a:gdLst>
                      <a:gd name="connsiteX0" fmla="*/ 0 w 2088232"/>
                      <a:gd name="connsiteY0" fmla="*/ 0 h 785965"/>
                      <a:gd name="connsiteX1" fmla="*/ 696077 w 2088232"/>
                      <a:gd name="connsiteY1" fmla="*/ 0 h 785965"/>
                      <a:gd name="connsiteX2" fmla="*/ 1329508 w 2088232"/>
                      <a:gd name="connsiteY2" fmla="*/ 0 h 785965"/>
                      <a:gd name="connsiteX3" fmla="*/ 2088232 w 2088232"/>
                      <a:gd name="connsiteY3" fmla="*/ 0 h 785965"/>
                      <a:gd name="connsiteX4" fmla="*/ 2088232 w 2088232"/>
                      <a:gd name="connsiteY4" fmla="*/ 392983 h 785965"/>
                      <a:gd name="connsiteX5" fmla="*/ 2088232 w 2088232"/>
                      <a:gd name="connsiteY5" fmla="*/ 785965 h 785965"/>
                      <a:gd name="connsiteX6" fmla="*/ 1454802 w 2088232"/>
                      <a:gd name="connsiteY6" fmla="*/ 785965 h 785965"/>
                      <a:gd name="connsiteX7" fmla="*/ 779607 w 2088232"/>
                      <a:gd name="connsiteY7" fmla="*/ 785965 h 785965"/>
                      <a:gd name="connsiteX8" fmla="*/ 0 w 2088232"/>
                      <a:gd name="connsiteY8" fmla="*/ 785965 h 785965"/>
                      <a:gd name="connsiteX9" fmla="*/ 0 w 2088232"/>
                      <a:gd name="connsiteY9" fmla="*/ 400842 h 785965"/>
                      <a:gd name="connsiteX10" fmla="*/ 0 w 2088232"/>
                      <a:gd name="connsiteY10" fmla="*/ 0 h 785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8232" h="785965" extrusionOk="0">
                        <a:moveTo>
                          <a:pt x="0" y="0"/>
                        </a:moveTo>
                        <a:cubicBezTo>
                          <a:pt x="261432" y="25467"/>
                          <a:pt x="421230" y="28964"/>
                          <a:pt x="696077" y="0"/>
                        </a:cubicBezTo>
                        <a:cubicBezTo>
                          <a:pt x="970924" y="-28964"/>
                          <a:pt x="1182669" y="26675"/>
                          <a:pt x="1329508" y="0"/>
                        </a:cubicBezTo>
                        <a:cubicBezTo>
                          <a:pt x="1476347" y="-26675"/>
                          <a:pt x="1726316" y="7386"/>
                          <a:pt x="2088232" y="0"/>
                        </a:cubicBezTo>
                        <a:cubicBezTo>
                          <a:pt x="2104812" y="193086"/>
                          <a:pt x="2090466" y="273429"/>
                          <a:pt x="2088232" y="392983"/>
                        </a:cubicBezTo>
                        <a:cubicBezTo>
                          <a:pt x="2085998" y="512537"/>
                          <a:pt x="2078359" y="694488"/>
                          <a:pt x="2088232" y="785965"/>
                        </a:cubicBezTo>
                        <a:cubicBezTo>
                          <a:pt x="1911080" y="778110"/>
                          <a:pt x="1591839" y="761587"/>
                          <a:pt x="1454802" y="785965"/>
                        </a:cubicBezTo>
                        <a:cubicBezTo>
                          <a:pt x="1317765" y="810344"/>
                          <a:pt x="1068377" y="767359"/>
                          <a:pt x="779607" y="785965"/>
                        </a:cubicBezTo>
                        <a:cubicBezTo>
                          <a:pt x="490837" y="804571"/>
                          <a:pt x="335529" y="793253"/>
                          <a:pt x="0" y="785965"/>
                        </a:cubicBezTo>
                        <a:cubicBezTo>
                          <a:pt x="9898" y="704949"/>
                          <a:pt x="12396" y="585563"/>
                          <a:pt x="0" y="400842"/>
                        </a:cubicBezTo>
                        <a:cubicBezTo>
                          <a:pt x="-12396" y="216121"/>
                          <a:pt x="-9495" y="100585"/>
                          <a:pt x="0" y="0"/>
                        </a:cubicBezTo>
                        <a:close/>
                      </a:path>
                    </a:pathLst>
                  </a:custGeom>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F6593FBB-4DF5-AF44-A1AE-88F24B8C602D}"/>
                  </a:ext>
                </a:extLst>
              </p:cNvPr>
              <p:cNvSpPr/>
              <p:nvPr/>
            </p:nvSpPr>
            <p:spPr>
              <a:xfrm>
                <a:off x="6674445" y="2109774"/>
                <a:ext cx="4826911" cy="874407"/>
              </a:xfrm>
              <a:prstGeom prst="rect">
                <a:avLst/>
              </a:prstGeom>
            </p:spPr>
            <p:txBody>
              <a:bodyPr wrap="square">
                <a:spAutoFit/>
              </a:bodyPr>
              <a:lstStyle/>
              <a:p>
                <a:pPr>
                  <a:lnSpc>
                    <a:spcPct val="150000"/>
                  </a:lnSpc>
                </a:pPr>
                <a:r>
                  <a:rPr lang="zh-CN" altLang="en-US" dirty="0">
                    <a:solidFill>
                      <a:srgbClr val="C00000"/>
                    </a:solidFill>
                    <a:latin typeface="+mj-ea"/>
                    <a:ea typeface="+mj-ea"/>
                  </a:rPr>
                  <a:t>对于一个输出变量 </a:t>
                </a:r>
                <a14:m>
                  <m:oMath xmlns:m="http://schemas.openxmlformats.org/officeDocument/2006/math">
                    <m:sSub>
                      <m:sSubPr>
                        <m:ctrlPr>
                          <a:rPr lang="en-US" altLang="zh-CN" i="1" dirty="0" smtClean="0">
                            <a:solidFill>
                              <a:srgbClr val="C00000"/>
                            </a:solidFill>
                            <a:latin typeface="Cambria Math" panose="02040503050406030204" pitchFamily="18" charset="0"/>
                            <a:ea typeface="+mj-ea"/>
                          </a:rPr>
                        </m:ctrlPr>
                      </m:sSubPr>
                      <m:e>
                        <m:r>
                          <a:rPr lang="en-US" altLang="zh-CN" i="1" dirty="0">
                            <a:solidFill>
                              <a:srgbClr val="C00000"/>
                            </a:solidFill>
                            <a:latin typeface="Cambria Math" panose="02040503050406030204" pitchFamily="18" charset="0"/>
                          </a:rPr>
                          <m:t>𝑦</m:t>
                        </m:r>
                      </m:e>
                      <m:sub>
                        <m:r>
                          <a:rPr lang="en-US" altLang="zh-CN" b="0" i="1" dirty="0" smtClean="0">
                            <a:solidFill>
                              <a:srgbClr val="C00000"/>
                            </a:solidFill>
                            <a:latin typeface="Cambria Math" panose="02040503050406030204" pitchFamily="18" charset="0"/>
                            <a:ea typeface="+mj-ea"/>
                          </a:rPr>
                          <m:t>𝑖</m:t>
                        </m:r>
                      </m:sub>
                    </m:sSub>
                    <m:r>
                      <a:rPr lang="zh-CN" altLang="en-US" b="0" i="1" dirty="0" smtClean="0">
                        <a:solidFill>
                          <a:srgbClr val="C00000"/>
                        </a:solidFill>
                        <a:latin typeface="Cambria Math" panose="02040503050406030204" pitchFamily="18" charset="0"/>
                        <a:ea typeface="+mj-ea"/>
                      </a:rPr>
                      <m:t> </m:t>
                    </m:r>
                  </m:oMath>
                </a14:m>
                <a:r>
                  <a:rPr lang="zh-CN" altLang="en-US" dirty="0">
                    <a:solidFill>
                      <a:srgbClr val="C00000"/>
                    </a:solidFill>
                    <a:latin typeface="+mj-ea"/>
                    <a:ea typeface="+mj-ea"/>
                  </a:rPr>
                  <a:t>进行一次反向模式，迭代计算出 </a:t>
                </a:r>
                <a:r>
                  <a:rPr lang="en-US" altLang="zh-CN" dirty="0">
                    <a:solidFill>
                      <a:srgbClr val="C00000"/>
                    </a:solidFill>
                    <a:latin typeface="+mj-ea"/>
                    <a:ea typeface="+mj-ea"/>
                  </a:rPr>
                  <a:t>Jacobian</a:t>
                </a:r>
                <a:r>
                  <a:rPr lang="zh-CN" altLang="en-US" dirty="0">
                    <a:solidFill>
                      <a:srgbClr val="C00000"/>
                    </a:solidFill>
                    <a:latin typeface="+mj-ea"/>
                    <a:ea typeface="+mj-ea"/>
                  </a:rPr>
                  <a:t> 矩阵每一行</a:t>
                </a:r>
              </a:p>
            </p:txBody>
          </p:sp>
        </mc:Choice>
        <mc:Fallback xmlns="">
          <p:sp>
            <p:nvSpPr>
              <p:cNvPr id="6" name="矩形 5">
                <a:extLst>
                  <a:ext uri="{FF2B5EF4-FFF2-40B4-BE49-F238E27FC236}">
                    <a16:creationId xmlns:a16="http://schemas.microsoft.com/office/drawing/2014/main" id="{F6593FBB-4DF5-AF44-A1AE-88F24B8C602D}"/>
                  </a:ext>
                </a:extLst>
              </p:cNvPr>
              <p:cNvSpPr>
                <a:spLocks noRot="1" noChangeAspect="1" noMove="1" noResize="1" noEditPoints="1" noAdjustHandles="1" noChangeArrowheads="1" noChangeShapeType="1" noTextEdit="1"/>
              </p:cNvSpPr>
              <p:nvPr/>
            </p:nvSpPr>
            <p:spPr>
              <a:xfrm>
                <a:off x="6674445" y="2109774"/>
                <a:ext cx="4826911" cy="874407"/>
              </a:xfrm>
              <a:prstGeom prst="rect">
                <a:avLst/>
              </a:prstGeom>
              <a:blipFill>
                <a:blip r:embed="rId4"/>
                <a:stretch>
                  <a:fillRect l="-1050" b="-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9E5829CF-1F86-5A4F-AC42-F04144D01CCC}"/>
                  </a:ext>
                </a:extLst>
              </p:cNvPr>
              <p:cNvSpPr/>
              <p:nvPr/>
            </p:nvSpPr>
            <p:spPr>
              <a:xfrm>
                <a:off x="3290069" y="4066761"/>
                <a:ext cx="4826911" cy="874407"/>
              </a:xfrm>
              <a:prstGeom prst="rect">
                <a:avLst/>
              </a:prstGeom>
            </p:spPr>
            <p:txBody>
              <a:bodyPr wrap="square">
                <a:spAutoFit/>
              </a:bodyPr>
              <a:lstStyle/>
              <a:p>
                <a:pPr>
                  <a:lnSpc>
                    <a:spcPct val="150000"/>
                  </a:lnSpc>
                </a:pPr>
                <a:r>
                  <a:rPr lang="zh-CN" altLang="en-US" dirty="0">
                    <a:solidFill>
                      <a:srgbClr val="FFC000"/>
                    </a:solidFill>
                    <a:latin typeface="+mj-ea"/>
                    <a:ea typeface="+mj-ea"/>
                  </a:rPr>
                  <a:t>对于一个输入变量 </a:t>
                </a:r>
                <a14:m>
                  <m:oMath xmlns:m="http://schemas.openxmlformats.org/officeDocument/2006/math">
                    <m:sSub>
                      <m:sSubPr>
                        <m:ctrlPr>
                          <a:rPr lang="en-US" altLang="zh-CN" i="1" dirty="0" smtClean="0">
                            <a:solidFill>
                              <a:srgbClr val="FFC000"/>
                            </a:solidFill>
                            <a:latin typeface="Cambria Math" panose="02040503050406030204" pitchFamily="18" charset="0"/>
                            <a:ea typeface="+mj-ea"/>
                          </a:rPr>
                        </m:ctrlPr>
                      </m:sSubPr>
                      <m:e>
                        <m:r>
                          <a:rPr lang="en-US" altLang="zh-CN" b="0" i="1" dirty="0" smtClean="0">
                            <a:solidFill>
                              <a:srgbClr val="FFC000"/>
                            </a:solidFill>
                            <a:latin typeface="Cambria Math" panose="02040503050406030204" pitchFamily="18" charset="0"/>
                            <a:ea typeface="+mj-ea"/>
                          </a:rPr>
                          <m:t>𝑥</m:t>
                        </m:r>
                      </m:e>
                      <m:sub>
                        <m:r>
                          <a:rPr lang="en-US" altLang="zh-CN" b="0" i="1" dirty="0" smtClean="0">
                            <a:solidFill>
                              <a:srgbClr val="FFC000"/>
                            </a:solidFill>
                            <a:latin typeface="Cambria Math" panose="02040503050406030204" pitchFamily="18" charset="0"/>
                            <a:ea typeface="+mj-ea"/>
                          </a:rPr>
                          <m:t>𝑖</m:t>
                        </m:r>
                      </m:sub>
                    </m:sSub>
                    <m:r>
                      <a:rPr lang="zh-CN" altLang="en-US" b="0" i="1" dirty="0" smtClean="0">
                        <a:solidFill>
                          <a:srgbClr val="FFC000"/>
                        </a:solidFill>
                        <a:latin typeface="Cambria Math" panose="02040503050406030204" pitchFamily="18" charset="0"/>
                        <a:ea typeface="+mj-ea"/>
                      </a:rPr>
                      <m:t> </m:t>
                    </m:r>
                  </m:oMath>
                </a14:m>
                <a:r>
                  <a:rPr lang="zh-CN" altLang="en-US" dirty="0">
                    <a:solidFill>
                      <a:srgbClr val="FFC000"/>
                    </a:solidFill>
                    <a:latin typeface="+mj-ea"/>
                    <a:ea typeface="+mj-ea"/>
                  </a:rPr>
                  <a:t>进行一次前向模式，迭代计算出</a:t>
                </a:r>
                <a:r>
                  <a:rPr lang="en-US" altLang="zh-CN" dirty="0">
                    <a:solidFill>
                      <a:srgbClr val="FFC000"/>
                    </a:solidFill>
                    <a:latin typeface="+mj-ea"/>
                    <a:ea typeface="+mj-ea"/>
                  </a:rPr>
                  <a:t>Jacobian</a:t>
                </a:r>
                <a:r>
                  <a:rPr lang="zh-CN" altLang="en-US" dirty="0">
                    <a:solidFill>
                      <a:srgbClr val="FFC000"/>
                    </a:solidFill>
                    <a:latin typeface="+mj-ea"/>
                    <a:ea typeface="+mj-ea"/>
                  </a:rPr>
                  <a:t>矩阵每一列</a:t>
                </a:r>
              </a:p>
            </p:txBody>
          </p:sp>
        </mc:Choice>
        <mc:Fallback xmlns="">
          <p:sp>
            <p:nvSpPr>
              <p:cNvPr id="10" name="矩形 9">
                <a:extLst>
                  <a:ext uri="{FF2B5EF4-FFF2-40B4-BE49-F238E27FC236}">
                    <a16:creationId xmlns:a16="http://schemas.microsoft.com/office/drawing/2014/main" id="{9E5829CF-1F86-5A4F-AC42-F04144D01CCC}"/>
                  </a:ext>
                </a:extLst>
              </p:cNvPr>
              <p:cNvSpPr>
                <a:spLocks noRot="1" noChangeAspect="1" noMove="1" noResize="1" noEditPoints="1" noAdjustHandles="1" noChangeArrowheads="1" noChangeShapeType="1" noTextEdit="1"/>
              </p:cNvSpPr>
              <p:nvPr/>
            </p:nvSpPr>
            <p:spPr>
              <a:xfrm>
                <a:off x="3290069" y="4066761"/>
                <a:ext cx="4826911" cy="874407"/>
              </a:xfrm>
              <a:prstGeom prst="rect">
                <a:avLst/>
              </a:prstGeom>
              <a:blipFill>
                <a:blip r:embed="rId5"/>
                <a:stretch>
                  <a:fillRect l="-1050" b="-1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22973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Automatic</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Differentiation</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in</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ML</a:t>
            </a:r>
            <a:endParaRPr lang="zh-CN" altLang="en-US" dirty="0">
              <a:latin typeface="+mj-ea"/>
            </a:endParaRPr>
          </a:p>
        </p:txBody>
      </p:sp>
      <p:sp>
        <p:nvSpPr>
          <p:cNvPr id="3" name="矩形 2">
            <a:extLst>
              <a:ext uri="{FF2B5EF4-FFF2-40B4-BE49-F238E27FC236}">
                <a16:creationId xmlns:a16="http://schemas.microsoft.com/office/drawing/2014/main" id="{E4CEF382-37BB-6141-83C9-5089C40B241A}"/>
              </a:ext>
            </a:extLst>
          </p:cNvPr>
          <p:cNvSpPr/>
          <p:nvPr/>
        </p:nvSpPr>
        <p:spPr>
          <a:xfrm>
            <a:off x="623636" y="1412776"/>
            <a:ext cx="1904624" cy="369332"/>
          </a:xfrm>
          <a:prstGeom prst="rect">
            <a:avLst/>
          </a:prstGeom>
        </p:spPr>
        <p:txBody>
          <a:bodyPr wrap="none">
            <a:spAutoFit/>
          </a:bodyPr>
          <a:lstStyle/>
          <a:p>
            <a:r>
              <a:rPr lang="en-US" altLang="zh-CN" dirty="0">
                <a:solidFill>
                  <a:srgbClr val="384056"/>
                </a:solidFill>
                <a:latin typeface="+mj-ea"/>
                <a:ea typeface="+mj-ea"/>
              </a:rPr>
              <a:t>Jacobian</a:t>
            </a:r>
            <a:r>
              <a:rPr lang="zh-CN" altLang="en-US" dirty="0">
                <a:solidFill>
                  <a:srgbClr val="384056"/>
                </a:solidFill>
                <a:latin typeface="+mj-ea"/>
                <a:ea typeface="+mj-ea"/>
              </a:rPr>
              <a:t> 矩阵：</a:t>
            </a: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D331AF48-3C34-4E42-80BE-09FCAA2DAFE4}"/>
                  </a:ext>
                </a:extLst>
              </p:cNvPr>
              <p:cNvSpPr/>
              <p:nvPr/>
            </p:nvSpPr>
            <p:spPr>
              <a:xfrm>
                <a:off x="623636" y="2852936"/>
                <a:ext cx="2643544" cy="16581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dirty="0" smtClean="0">
                              <a:latin typeface="Cambria Math" panose="02040503050406030204" pitchFamily="18" charset="0"/>
                            </a:rPr>
                          </m:ctrlPr>
                        </m:sSubPr>
                        <m:e>
                          <m:r>
                            <a:rPr lang="en-US" altLang="zh-CN" sz="2000" b="1" i="1" dirty="0">
                              <a:latin typeface="Cambria Math" panose="02040503050406030204" pitchFamily="18" charset="0"/>
                            </a:rPr>
                            <m:t>𝑱</m:t>
                          </m:r>
                        </m:e>
                        <m:sub>
                          <m:r>
                            <a:rPr lang="en-US" altLang="zh-CN" sz="2000" b="0" i="1" dirty="0" smtClean="0">
                              <a:latin typeface="Cambria Math" panose="02040503050406030204" pitchFamily="18" charset="0"/>
                            </a:rPr>
                            <m:t>𝑓</m:t>
                          </m:r>
                        </m:sub>
                      </m:sSub>
                      <m:r>
                        <a:rPr lang="en-US" altLang="zh-CN" sz="2000" b="0" i="1" dirty="0" smtClean="0">
                          <a:latin typeface="Cambria Math" panose="02040503050406030204" pitchFamily="18" charset="0"/>
                        </a:rPr>
                        <m:t>=</m:t>
                      </m:r>
                      <m:d>
                        <m:dPr>
                          <m:begChr m:val="["/>
                          <m:endChr m:val="]"/>
                          <m:ctrlPr>
                            <a:rPr lang="en-US" altLang="zh-CN" sz="2000" b="0" i="1" dirty="0" smtClean="0">
                              <a:latin typeface="Cambria Math" panose="02040503050406030204" pitchFamily="18" charset="0"/>
                            </a:rPr>
                          </m:ctrlPr>
                        </m:dPr>
                        <m:e>
                          <m:m>
                            <m:mPr>
                              <m:mcs>
                                <m:mc>
                                  <m:mcPr>
                                    <m:count m:val="3"/>
                                    <m:mcJc m:val="center"/>
                                  </m:mcPr>
                                </m:mc>
                              </m:mcs>
                              <m:ctrlPr>
                                <a:rPr lang="en-US" altLang="zh-CN" sz="2000" b="0" i="1" dirty="0" smtClean="0">
                                  <a:latin typeface="Cambria Math" panose="02040503050406030204" pitchFamily="18" charset="0"/>
                                </a:rPr>
                              </m:ctrlPr>
                            </m:mPr>
                            <m:mr>
                              <m:e>
                                <m:f>
                                  <m:fPr>
                                    <m:ctrlPr>
                                      <a:rPr lang="en-US" altLang="zh-CN" sz="2000" i="1">
                                        <a:latin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𝑦</m:t>
                                        </m:r>
                                      </m:e>
                                      <m:sub>
                                        <m:r>
                                          <a:rPr lang="en-US" altLang="zh-CN" sz="2000" b="0" i="1" smtClean="0">
                                            <a:latin typeface="Cambria Math" panose="02040503050406030204" pitchFamily="18" charset="0"/>
                                            <a:ea typeface="Cambria Math" panose="02040503050406030204" pitchFamily="18" charset="0"/>
                                          </a:rPr>
                                          <m:t>1</m:t>
                                        </m:r>
                                      </m:sub>
                                    </m:sSub>
                                  </m:num>
                                  <m:den>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1</m:t>
                                        </m:r>
                                      </m:sub>
                                    </m:sSub>
                                  </m:den>
                                </m:f>
                              </m:e>
                              <m:e>
                                <m:r>
                                  <a:rPr lang="en-US" altLang="zh-CN" sz="2000" b="0" i="1" dirty="0" smtClean="0">
                                    <a:latin typeface="Cambria Math" panose="02040503050406030204" pitchFamily="18" charset="0"/>
                                  </a:rPr>
                                  <m:t>⋯</m:t>
                                </m:r>
                              </m:e>
                              <m:e>
                                <m:f>
                                  <m:fPr>
                                    <m:ctrlPr>
                                      <a:rPr lang="en-US" altLang="zh-CN" sz="2000" i="1">
                                        <a:latin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𝑦</m:t>
                                        </m:r>
                                      </m:e>
                                      <m:sub>
                                        <m:r>
                                          <a:rPr lang="en-US" altLang="zh-CN" sz="2000" i="1">
                                            <a:latin typeface="Cambria Math" panose="02040503050406030204" pitchFamily="18" charset="0"/>
                                            <a:ea typeface="Cambria Math" panose="02040503050406030204" pitchFamily="18" charset="0"/>
                                          </a:rPr>
                                          <m:t>1</m:t>
                                        </m:r>
                                      </m:sub>
                                    </m:sSub>
                                  </m:num>
                                  <m:den>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𝑛</m:t>
                                        </m:r>
                                      </m:sub>
                                    </m:sSub>
                                  </m:den>
                                </m:f>
                              </m:e>
                            </m:mr>
                            <m:mr>
                              <m:e>
                                <m:r>
                                  <a:rPr lang="en-US" altLang="zh-CN" sz="2000" b="0" i="1" dirty="0" smtClean="0">
                                    <a:latin typeface="Cambria Math" panose="02040503050406030204" pitchFamily="18" charset="0"/>
                                  </a:rPr>
                                  <m:t>⋮</m:t>
                                </m:r>
                              </m:e>
                              <m:e>
                                <m:r>
                                  <a:rPr lang="en-US" altLang="zh-CN" sz="2000" b="0" i="1" dirty="0" smtClean="0">
                                    <a:latin typeface="Cambria Math" panose="02040503050406030204" pitchFamily="18" charset="0"/>
                                  </a:rPr>
                                  <m:t>⋱</m:t>
                                </m:r>
                              </m:e>
                              <m:e>
                                <m:r>
                                  <a:rPr lang="en-US" altLang="zh-CN" sz="2000" b="0" i="1" dirty="0" smtClean="0">
                                    <a:latin typeface="Cambria Math" panose="02040503050406030204" pitchFamily="18" charset="0"/>
                                  </a:rPr>
                                  <m:t>⋮</m:t>
                                </m:r>
                              </m:e>
                            </m:mr>
                            <m:mr>
                              <m:e>
                                <m:f>
                                  <m:fPr>
                                    <m:ctrlPr>
                                      <a:rPr lang="en-US" altLang="zh-CN" sz="2000" i="1">
                                        <a:latin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𝑦</m:t>
                                        </m:r>
                                      </m:e>
                                      <m:sub>
                                        <m:r>
                                          <a:rPr lang="en-US" altLang="zh-CN" sz="2000" b="0" i="1" smtClean="0">
                                            <a:latin typeface="Cambria Math" panose="02040503050406030204" pitchFamily="18" charset="0"/>
                                            <a:ea typeface="Cambria Math" panose="02040503050406030204" pitchFamily="18" charset="0"/>
                                          </a:rPr>
                                          <m:t>𝑚</m:t>
                                        </m:r>
                                      </m:sub>
                                    </m:sSub>
                                  </m:num>
                                  <m:den>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1</m:t>
                                        </m:r>
                                      </m:sub>
                                    </m:sSub>
                                  </m:den>
                                </m:f>
                              </m:e>
                              <m:e>
                                <m:r>
                                  <a:rPr lang="en-US" altLang="zh-CN" sz="2000" b="0" i="1" dirty="0" smtClean="0">
                                    <a:latin typeface="Cambria Math" panose="02040503050406030204" pitchFamily="18" charset="0"/>
                                  </a:rPr>
                                  <m:t>⋯</m:t>
                                </m:r>
                              </m:e>
                              <m:e>
                                <m:f>
                                  <m:fPr>
                                    <m:ctrlPr>
                                      <a:rPr lang="en-US" altLang="zh-CN" sz="2000" i="1">
                                        <a:latin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𝑦</m:t>
                                        </m:r>
                                      </m:e>
                                      <m:sub>
                                        <m:r>
                                          <a:rPr lang="en-US" altLang="zh-CN" sz="2000" b="0" i="1" smtClean="0">
                                            <a:latin typeface="Cambria Math" panose="02040503050406030204" pitchFamily="18" charset="0"/>
                                            <a:ea typeface="Cambria Math" panose="02040503050406030204" pitchFamily="18" charset="0"/>
                                          </a:rPr>
                                          <m:t>𝑚</m:t>
                                        </m:r>
                                      </m:sub>
                                    </m:sSub>
                                  </m:num>
                                  <m:den>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𝑛</m:t>
                                        </m:r>
                                      </m:sub>
                                    </m:sSub>
                                  </m:den>
                                </m:f>
                              </m:e>
                            </m:mr>
                          </m:m>
                        </m:e>
                      </m:d>
                    </m:oMath>
                  </m:oMathPara>
                </a14:m>
                <a:endParaRPr lang="zh-CN" altLang="en-US" sz="2000" dirty="0"/>
              </a:p>
            </p:txBody>
          </p:sp>
        </mc:Choice>
        <mc:Fallback xmlns="">
          <p:sp>
            <p:nvSpPr>
              <p:cNvPr id="5" name="矩形 4">
                <a:extLst>
                  <a:ext uri="{FF2B5EF4-FFF2-40B4-BE49-F238E27FC236}">
                    <a16:creationId xmlns:a16="http://schemas.microsoft.com/office/drawing/2014/main" id="{D331AF48-3C34-4E42-80BE-09FCAA2DAFE4}"/>
                  </a:ext>
                </a:extLst>
              </p:cNvPr>
              <p:cNvSpPr>
                <a:spLocks noRot="1" noChangeAspect="1" noMove="1" noResize="1" noEditPoints="1" noAdjustHandles="1" noChangeArrowheads="1" noChangeShapeType="1" noTextEdit="1"/>
              </p:cNvSpPr>
              <p:nvPr/>
            </p:nvSpPr>
            <p:spPr>
              <a:xfrm>
                <a:off x="623636" y="2852936"/>
                <a:ext cx="2643544" cy="1658146"/>
              </a:xfrm>
              <a:prstGeom prst="rect">
                <a:avLst/>
              </a:prstGeom>
              <a:blipFill>
                <a:blip r:embed="rId2"/>
                <a:stretch>
                  <a:fillRect/>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EB4BE780-C4BF-474A-8BE0-FEFD80B3D6D5}"/>
              </a:ext>
            </a:extLst>
          </p:cNvPr>
          <p:cNvSpPr/>
          <p:nvPr/>
        </p:nvSpPr>
        <p:spPr bwMode="auto">
          <a:xfrm>
            <a:off x="1225328" y="2696925"/>
            <a:ext cx="720080" cy="1887876"/>
          </a:xfrm>
          <a:prstGeom prst="rect">
            <a:avLst/>
          </a:prstGeom>
          <a:noFill/>
          <a:ln w="38100" cap="flat" cmpd="sng" algn="ctr">
            <a:solidFill>
              <a:srgbClr val="FFC000"/>
            </a:solidFill>
            <a:prstDash val="solid"/>
            <a:round/>
            <a:headEnd type="none" w="med" len="med"/>
            <a:tailEnd type="none" w="med" len="med"/>
            <a:extLst>
              <a:ext uri="{C807C97D-BFC1-408E-A445-0C87EB9F89A2}">
                <ask:lineSketchStyleProps xmlns:ask="http://schemas.microsoft.com/office/drawing/2018/sketchyshapes" sd="3736673711">
                  <a:custGeom>
                    <a:avLst/>
                    <a:gdLst>
                      <a:gd name="connsiteX0" fmla="*/ 0 w 720080"/>
                      <a:gd name="connsiteY0" fmla="*/ 0 h 1887876"/>
                      <a:gd name="connsiteX1" fmla="*/ 360040 w 720080"/>
                      <a:gd name="connsiteY1" fmla="*/ 0 h 1887876"/>
                      <a:gd name="connsiteX2" fmla="*/ 720080 w 720080"/>
                      <a:gd name="connsiteY2" fmla="*/ 0 h 1887876"/>
                      <a:gd name="connsiteX3" fmla="*/ 720080 w 720080"/>
                      <a:gd name="connsiteY3" fmla="*/ 591534 h 1887876"/>
                      <a:gd name="connsiteX4" fmla="*/ 720080 w 720080"/>
                      <a:gd name="connsiteY4" fmla="*/ 1239705 h 1887876"/>
                      <a:gd name="connsiteX5" fmla="*/ 720080 w 720080"/>
                      <a:gd name="connsiteY5" fmla="*/ 1887876 h 1887876"/>
                      <a:gd name="connsiteX6" fmla="*/ 381642 w 720080"/>
                      <a:gd name="connsiteY6" fmla="*/ 1887876 h 1887876"/>
                      <a:gd name="connsiteX7" fmla="*/ 0 w 720080"/>
                      <a:gd name="connsiteY7" fmla="*/ 1887876 h 1887876"/>
                      <a:gd name="connsiteX8" fmla="*/ 0 w 720080"/>
                      <a:gd name="connsiteY8" fmla="*/ 1296342 h 1887876"/>
                      <a:gd name="connsiteX9" fmla="*/ 0 w 720080"/>
                      <a:gd name="connsiteY9" fmla="*/ 648171 h 1887876"/>
                      <a:gd name="connsiteX10" fmla="*/ 0 w 720080"/>
                      <a:gd name="connsiteY10" fmla="*/ 0 h 1887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0080" h="1887876" extrusionOk="0">
                        <a:moveTo>
                          <a:pt x="0" y="0"/>
                        </a:moveTo>
                        <a:cubicBezTo>
                          <a:pt x="86371" y="-1090"/>
                          <a:pt x="228769" y="-5492"/>
                          <a:pt x="360040" y="0"/>
                        </a:cubicBezTo>
                        <a:cubicBezTo>
                          <a:pt x="491311" y="5492"/>
                          <a:pt x="636181" y="16891"/>
                          <a:pt x="720080" y="0"/>
                        </a:cubicBezTo>
                        <a:cubicBezTo>
                          <a:pt x="692183" y="290525"/>
                          <a:pt x="721829" y="350515"/>
                          <a:pt x="720080" y="591534"/>
                        </a:cubicBezTo>
                        <a:cubicBezTo>
                          <a:pt x="718331" y="832553"/>
                          <a:pt x="702471" y="956499"/>
                          <a:pt x="720080" y="1239705"/>
                        </a:cubicBezTo>
                        <a:cubicBezTo>
                          <a:pt x="737689" y="1522911"/>
                          <a:pt x="706086" y="1593749"/>
                          <a:pt x="720080" y="1887876"/>
                        </a:cubicBezTo>
                        <a:cubicBezTo>
                          <a:pt x="651356" y="1903596"/>
                          <a:pt x="486238" y="1883064"/>
                          <a:pt x="381642" y="1887876"/>
                        </a:cubicBezTo>
                        <a:cubicBezTo>
                          <a:pt x="277046" y="1892688"/>
                          <a:pt x="131683" y="1870944"/>
                          <a:pt x="0" y="1887876"/>
                        </a:cubicBezTo>
                        <a:cubicBezTo>
                          <a:pt x="-7948" y="1689837"/>
                          <a:pt x="-23888" y="1494415"/>
                          <a:pt x="0" y="1296342"/>
                        </a:cubicBezTo>
                        <a:cubicBezTo>
                          <a:pt x="23888" y="1098269"/>
                          <a:pt x="-20094" y="839947"/>
                          <a:pt x="0" y="648171"/>
                        </a:cubicBezTo>
                        <a:cubicBezTo>
                          <a:pt x="20094" y="456395"/>
                          <a:pt x="-21050" y="131253"/>
                          <a:pt x="0" y="0"/>
                        </a:cubicBezTo>
                        <a:close/>
                      </a:path>
                    </a:pathLst>
                  </a:custGeom>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7" name="矩形 6">
            <a:extLst>
              <a:ext uri="{FF2B5EF4-FFF2-40B4-BE49-F238E27FC236}">
                <a16:creationId xmlns:a16="http://schemas.microsoft.com/office/drawing/2014/main" id="{5BBA27B6-1C3C-4B42-AE15-5C20BABAEA17}"/>
              </a:ext>
            </a:extLst>
          </p:cNvPr>
          <p:cNvSpPr/>
          <p:nvPr/>
        </p:nvSpPr>
        <p:spPr bwMode="auto">
          <a:xfrm>
            <a:off x="1178948" y="2858828"/>
            <a:ext cx="2088232" cy="785965"/>
          </a:xfrm>
          <a:prstGeom prst="rect">
            <a:avLst/>
          </a:prstGeom>
          <a:noFill/>
          <a:ln w="38100" cap="flat" cmpd="sng" algn="ctr">
            <a:solidFill>
              <a:srgbClr val="C00000"/>
            </a:solidFill>
            <a:prstDash val="solid"/>
            <a:round/>
            <a:headEnd type="none" w="med" len="med"/>
            <a:tailEnd type="none" w="med" len="med"/>
            <a:extLst>
              <a:ext uri="{C807C97D-BFC1-408E-A445-0C87EB9F89A2}">
                <ask:lineSketchStyleProps xmlns:ask="http://schemas.microsoft.com/office/drawing/2018/sketchyshapes" sd="3736673711">
                  <a:custGeom>
                    <a:avLst/>
                    <a:gdLst>
                      <a:gd name="connsiteX0" fmla="*/ 0 w 2088232"/>
                      <a:gd name="connsiteY0" fmla="*/ 0 h 785965"/>
                      <a:gd name="connsiteX1" fmla="*/ 696077 w 2088232"/>
                      <a:gd name="connsiteY1" fmla="*/ 0 h 785965"/>
                      <a:gd name="connsiteX2" fmla="*/ 1329508 w 2088232"/>
                      <a:gd name="connsiteY2" fmla="*/ 0 h 785965"/>
                      <a:gd name="connsiteX3" fmla="*/ 2088232 w 2088232"/>
                      <a:gd name="connsiteY3" fmla="*/ 0 h 785965"/>
                      <a:gd name="connsiteX4" fmla="*/ 2088232 w 2088232"/>
                      <a:gd name="connsiteY4" fmla="*/ 392983 h 785965"/>
                      <a:gd name="connsiteX5" fmla="*/ 2088232 w 2088232"/>
                      <a:gd name="connsiteY5" fmla="*/ 785965 h 785965"/>
                      <a:gd name="connsiteX6" fmla="*/ 1454802 w 2088232"/>
                      <a:gd name="connsiteY6" fmla="*/ 785965 h 785965"/>
                      <a:gd name="connsiteX7" fmla="*/ 779607 w 2088232"/>
                      <a:gd name="connsiteY7" fmla="*/ 785965 h 785965"/>
                      <a:gd name="connsiteX8" fmla="*/ 0 w 2088232"/>
                      <a:gd name="connsiteY8" fmla="*/ 785965 h 785965"/>
                      <a:gd name="connsiteX9" fmla="*/ 0 w 2088232"/>
                      <a:gd name="connsiteY9" fmla="*/ 400842 h 785965"/>
                      <a:gd name="connsiteX10" fmla="*/ 0 w 2088232"/>
                      <a:gd name="connsiteY10" fmla="*/ 0 h 785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8232" h="785965" extrusionOk="0">
                        <a:moveTo>
                          <a:pt x="0" y="0"/>
                        </a:moveTo>
                        <a:cubicBezTo>
                          <a:pt x="261432" y="25467"/>
                          <a:pt x="421230" y="28964"/>
                          <a:pt x="696077" y="0"/>
                        </a:cubicBezTo>
                        <a:cubicBezTo>
                          <a:pt x="970924" y="-28964"/>
                          <a:pt x="1182669" y="26675"/>
                          <a:pt x="1329508" y="0"/>
                        </a:cubicBezTo>
                        <a:cubicBezTo>
                          <a:pt x="1476347" y="-26675"/>
                          <a:pt x="1726316" y="7386"/>
                          <a:pt x="2088232" y="0"/>
                        </a:cubicBezTo>
                        <a:cubicBezTo>
                          <a:pt x="2104812" y="193086"/>
                          <a:pt x="2090466" y="273429"/>
                          <a:pt x="2088232" y="392983"/>
                        </a:cubicBezTo>
                        <a:cubicBezTo>
                          <a:pt x="2085998" y="512537"/>
                          <a:pt x="2078359" y="694488"/>
                          <a:pt x="2088232" y="785965"/>
                        </a:cubicBezTo>
                        <a:cubicBezTo>
                          <a:pt x="1911080" y="778110"/>
                          <a:pt x="1591839" y="761587"/>
                          <a:pt x="1454802" y="785965"/>
                        </a:cubicBezTo>
                        <a:cubicBezTo>
                          <a:pt x="1317765" y="810344"/>
                          <a:pt x="1068377" y="767359"/>
                          <a:pt x="779607" y="785965"/>
                        </a:cubicBezTo>
                        <a:cubicBezTo>
                          <a:pt x="490837" y="804571"/>
                          <a:pt x="335529" y="793253"/>
                          <a:pt x="0" y="785965"/>
                        </a:cubicBezTo>
                        <a:cubicBezTo>
                          <a:pt x="9898" y="704949"/>
                          <a:pt x="12396" y="585563"/>
                          <a:pt x="0" y="400842"/>
                        </a:cubicBezTo>
                        <a:cubicBezTo>
                          <a:pt x="-12396" y="216121"/>
                          <a:pt x="-9495" y="100585"/>
                          <a:pt x="0" y="0"/>
                        </a:cubicBezTo>
                        <a:close/>
                      </a:path>
                    </a:pathLst>
                  </a:custGeom>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9" name="左大括号 8">
            <a:extLst>
              <a:ext uri="{FF2B5EF4-FFF2-40B4-BE49-F238E27FC236}">
                <a16:creationId xmlns:a16="http://schemas.microsoft.com/office/drawing/2014/main" id="{DE7CF2D1-3342-3E4A-B622-C3CCEFDD2146}"/>
              </a:ext>
            </a:extLst>
          </p:cNvPr>
          <p:cNvSpPr/>
          <p:nvPr/>
        </p:nvSpPr>
        <p:spPr bwMode="auto">
          <a:xfrm>
            <a:off x="4219385" y="2308627"/>
            <a:ext cx="216024" cy="2880000"/>
          </a:xfrm>
          <a:prstGeom prst="leftBrace">
            <a:avLst/>
          </a:prstGeom>
          <a:noFill/>
          <a:ln w="38100" cap="flat" cmpd="sng" algn="ctr">
            <a:solidFill>
              <a:srgbClr val="0070C0"/>
            </a:solidFill>
            <a:prstDash val="solid"/>
            <a:round/>
            <a:headEnd type="none" w="med" len="med"/>
            <a:tailEnd type="none" w="med" len="med"/>
            <a:extLst>
              <a:ext uri="{C807C97D-BFC1-408E-A445-0C87EB9F89A2}">
                <ask:lineSketchStyleProps xmlns:ask="http://schemas.microsoft.com/office/drawing/2018/sketchyshapes" sd="2928395881">
                  <a:custGeom>
                    <a:avLst/>
                    <a:gdLst>
                      <a:gd name="connsiteX0" fmla="*/ 216024 w 216024"/>
                      <a:gd name="connsiteY0" fmla="*/ 2880000 h 2880000"/>
                      <a:gd name="connsiteX1" fmla="*/ 108012 w 216024"/>
                      <a:gd name="connsiteY1" fmla="*/ 2861999 h 2880000"/>
                      <a:gd name="connsiteX2" fmla="*/ 108012 w 216024"/>
                      <a:gd name="connsiteY2" fmla="*/ 2394000 h 2880000"/>
                      <a:gd name="connsiteX3" fmla="*/ 108012 w 216024"/>
                      <a:gd name="connsiteY3" fmla="*/ 1968120 h 2880000"/>
                      <a:gd name="connsiteX4" fmla="*/ 108012 w 216024"/>
                      <a:gd name="connsiteY4" fmla="*/ 1458001 h 2880000"/>
                      <a:gd name="connsiteX5" fmla="*/ 0 w 216024"/>
                      <a:gd name="connsiteY5" fmla="*/ 1440000 h 2880000"/>
                      <a:gd name="connsiteX6" fmla="*/ 108012 w 216024"/>
                      <a:gd name="connsiteY6" fmla="*/ 1421999 h 2880000"/>
                      <a:gd name="connsiteX7" fmla="*/ 108012 w 216024"/>
                      <a:gd name="connsiteY7" fmla="*/ 954000 h 2880000"/>
                      <a:gd name="connsiteX8" fmla="*/ 108012 w 216024"/>
                      <a:gd name="connsiteY8" fmla="*/ 514080 h 2880000"/>
                      <a:gd name="connsiteX9" fmla="*/ 108012 w 216024"/>
                      <a:gd name="connsiteY9" fmla="*/ 18001 h 2880000"/>
                      <a:gd name="connsiteX10" fmla="*/ 216024 w 216024"/>
                      <a:gd name="connsiteY10" fmla="*/ 0 h 2880000"/>
                      <a:gd name="connsiteX11" fmla="*/ 216024 w 216024"/>
                      <a:gd name="connsiteY11" fmla="*/ 489600 h 2880000"/>
                      <a:gd name="connsiteX12" fmla="*/ 216024 w 216024"/>
                      <a:gd name="connsiteY12" fmla="*/ 1008000 h 2880000"/>
                      <a:gd name="connsiteX13" fmla="*/ 216024 w 216024"/>
                      <a:gd name="connsiteY13" fmla="*/ 1526400 h 2880000"/>
                      <a:gd name="connsiteX14" fmla="*/ 216024 w 216024"/>
                      <a:gd name="connsiteY14" fmla="*/ 2044800 h 2880000"/>
                      <a:gd name="connsiteX15" fmla="*/ 216024 w 216024"/>
                      <a:gd name="connsiteY15" fmla="*/ 2880000 h 2880000"/>
                      <a:gd name="connsiteX0" fmla="*/ 216024 w 216024"/>
                      <a:gd name="connsiteY0" fmla="*/ 2880000 h 2880000"/>
                      <a:gd name="connsiteX1" fmla="*/ 108012 w 216024"/>
                      <a:gd name="connsiteY1" fmla="*/ 2861999 h 2880000"/>
                      <a:gd name="connsiteX2" fmla="*/ 108012 w 216024"/>
                      <a:gd name="connsiteY2" fmla="*/ 2422080 h 2880000"/>
                      <a:gd name="connsiteX3" fmla="*/ 108012 w 216024"/>
                      <a:gd name="connsiteY3" fmla="*/ 1940040 h 2880000"/>
                      <a:gd name="connsiteX4" fmla="*/ 108012 w 216024"/>
                      <a:gd name="connsiteY4" fmla="*/ 1458001 h 2880000"/>
                      <a:gd name="connsiteX5" fmla="*/ 0 w 216024"/>
                      <a:gd name="connsiteY5" fmla="*/ 1440000 h 2880000"/>
                      <a:gd name="connsiteX6" fmla="*/ 108012 w 216024"/>
                      <a:gd name="connsiteY6" fmla="*/ 1421999 h 2880000"/>
                      <a:gd name="connsiteX7" fmla="*/ 108012 w 216024"/>
                      <a:gd name="connsiteY7" fmla="*/ 939960 h 2880000"/>
                      <a:gd name="connsiteX8" fmla="*/ 108012 w 216024"/>
                      <a:gd name="connsiteY8" fmla="*/ 514080 h 2880000"/>
                      <a:gd name="connsiteX9" fmla="*/ 108012 w 216024"/>
                      <a:gd name="connsiteY9" fmla="*/ 18001 h 2880000"/>
                      <a:gd name="connsiteX10" fmla="*/ 216024 w 216024"/>
                      <a:gd name="connsiteY10" fmla="*/ 0 h 28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024" h="2880000" stroke="0" extrusionOk="0">
                        <a:moveTo>
                          <a:pt x="216024" y="2880000"/>
                        </a:moveTo>
                        <a:cubicBezTo>
                          <a:pt x="157205" y="2879972"/>
                          <a:pt x="107308" y="2871632"/>
                          <a:pt x="108012" y="2861999"/>
                        </a:cubicBezTo>
                        <a:cubicBezTo>
                          <a:pt x="91446" y="2717805"/>
                          <a:pt x="93143" y="2608492"/>
                          <a:pt x="108012" y="2394000"/>
                        </a:cubicBezTo>
                        <a:cubicBezTo>
                          <a:pt x="122881" y="2179508"/>
                          <a:pt x="113942" y="2125943"/>
                          <a:pt x="108012" y="1968120"/>
                        </a:cubicBezTo>
                        <a:cubicBezTo>
                          <a:pt x="102082" y="1810297"/>
                          <a:pt x="109708" y="1671362"/>
                          <a:pt x="108012" y="1458001"/>
                        </a:cubicBezTo>
                        <a:cubicBezTo>
                          <a:pt x="106822" y="1448998"/>
                          <a:pt x="55409" y="1446084"/>
                          <a:pt x="0" y="1440000"/>
                        </a:cubicBezTo>
                        <a:cubicBezTo>
                          <a:pt x="60081" y="1440157"/>
                          <a:pt x="107681" y="1432126"/>
                          <a:pt x="108012" y="1421999"/>
                        </a:cubicBezTo>
                        <a:cubicBezTo>
                          <a:pt x="90321" y="1317659"/>
                          <a:pt x="102493" y="1072570"/>
                          <a:pt x="108012" y="954000"/>
                        </a:cubicBezTo>
                        <a:cubicBezTo>
                          <a:pt x="113531" y="835430"/>
                          <a:pt x="97406" y="615814"/>
                          <a:pt x="108012" y="514080"/>
                        </a:cubicBezTo>
                        <a:cubicBezTo>
                          <a:pt x="118618" y="412346"/>
                          <a:pt x="110370" y="169318"/>
                          <a:pt x="108012" y="18001"/>
                        </a:cubicBezTo>
                        <a:cubicBezTo>
                          <a:pt x="103134" y="8169"/>
                          <a:pt x="157019" y="-6797"/>
                          <a:pt x="216024" y="0"/>
                        </a:cubicBezTo>
                        <a:cubicBezTo>
                          <a:pt x="204706" y="239798"/>
                          <a:pt x="206930" y="349902"/>
                          <a:pt x="216024" y="489600"/>
                        </a:cubicBezTo>
                        <a:cubicBezTo>
                          <a:pt x="225118" y="629298"/>
                          <a:pt x="197432" y="850071"/>
                          <a:pt x="216024" y="1008000"/>
                        </a:cubicBezTo>
                        <a:cubicBezTo>
                          <a:pt x="234616" y="1165929"/>
                          <a:pt x="225281" y="1341435"/>
                          <a:pt x="216024" y="1526400"/>
                        </a:cubicBezTo>
                        <a:cubicBezTo>
                          <a:pt x="206767" y="1711365"/>
                          <a:pt x="230114" y="1803286"/>
                          <a:pt x="216024" y="2044800"/>
                        </a:cubicBezTo>
                        <a:cubicBezTo>
                          <a:pt x="201934" y="2286314"/>
                          <a:pt x="190668" y="2700826"/>
                          <a:pt x="216024" y="2880000"/>
                        </a:cubicBezTo>
                        <a:close/>
                      </a:path>
                      <a:path w="216024" h="2880000" fill="none" extrusionOk="0">
                        <a:moveTo>
                          <a:pt x="216024" y="2880000"/>
                        </a:moveTo>
                        <a:cubicBezTo>
                          <a:pt x="157647" y="2880448"/>
                          <a:pt x="107798" y="2870751"/>
                          <a:pt x="108012" y="2861999"/>
                        </a:cubicBezTo>
                        <a:cubicBezTo>
                          <a:pt x="90720" y="2769490"/>
                          <a:pt x="120143" y="2602813"/>
                          <a:pt x="108012" y="2422080"/>
                        </a:cubicBezTo>
                        <a:cubicBezTo>
                          <a:pt x="95881" y="2241347"/>
                          <a:pt x="107687" y="2145992"/>
                          <a:pt x="108012" y="1940040"/>
                        </a:cubicBezTo>
                        <a:cubicBezTo>
                          <a:pt x="108337" y="1734088"/>
                          <a:pt x="97988" y="1567498"/>
                          <a:pt x="108012" y="1458001"/>
                        </a:cubicBezTo>
                        <a:cubicBezTo>
                          <a:pt x="102134" y="1452107"/>
                          <a:pt x="52124" y="1431711"/>
                          <a:pt x="0" y="1440000"/>
                        </a:cubicBezTo>
                        <a:cubicBezTo>
                          <a:pt x="58912" y="1438214"/>
                          <a:pt x="110041" y="1432638"/>
                          <a:pt x="108012" y="1421999"/>
                        </a:cubicBezTo>
                        <a:cubicBezTo>
                          <a:pt x="128370" y="1324351"/>
                          <a:pt x="123226" y="1143807"/>
                          <a:pt x="108012" y="939960"/>
                        </a:cubicBezTo>
                        <a:cubicBezTo>
                          <a:pt x="92798" y="736113"/>
                          <a:pt x="126404" y="651503"/>
                          <a:pt x="108012" y="514080"/>
                        </a:cubicBezTo>
                        <a:cubicBezTo>
                          <a:pt x="89620" y="376657"/>
                          <a:pt x="98065" y="186381"/>
                          <a:pt x="108012" y="18001"/>
                        </a:cubicBezTo>
                        <a:cubicBezTo>
                          <a:pt x="117631" y="1082"/>
                          <a:pt x="157198" y="4566"/>
                          <a:pt x="216024" y="0"/>
                        </a:cubicBezTo>
                      </a:path>
                    </a:pathLst>
                  </a:custGeom>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pic>
        <p:nvPicPr>
          <p:cNvPr id="10" name="图片 9">
            <a:extLst>
              <a:ext uri="{FF2B5EF4-FFF2-40B4-BE49-F238E27FC236}">
                <a16:creationId xmlns:a16="http://schemas.microsoft.com/office/drawing/2014/main" id="{817CF105-E4D1-704C-9D96-19917427FCA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91368" y="3748627"/>
            <a:ext cx="6075754" cy="2572217"/>
          </a:xfrm>
          <a:prstGeom prst="rect">
            <a:avLst/>
          </a:prstGeom>
        </p:spPr>
      </p:pic>
      <p:pic>
        <p:nvPicPr>
          <p:cNvPr id="12" name="图片 11">
            <a:extLst>
              <a:ext uri="{FF2B5EF4-FFF2-40B4-BE49-F238E27FC236}">
                <a16:creationId xmlns:a16="http://schemas.microsoft.com/office/drawing/2014/main" id="{0B849A8F-EB7E-B34F-A0D4-4A20E0C6993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884896" y="1130749"/>
            <a:ext cx="5821997" cy="2514044"/>
          </a:xfrm>
          <a:prstGeom prst="rect">
            <a:avLst/>
          </a:prstGeom>
        </p:spPr>
      </p:pic>
    </p:spTree>
    <p:extLst>
      <p:ext uri="{BB962C8B-B14F-4D97-AF65-F5344CB8AC3E}">
        <p14:creationId xmlns:p14="http://schemas.microsoft.com/office/powerpoint/2010/main" val="4221531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Automatic</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Differentiation</a:t>
            </a:r>
            <a:endParaRPr lang="zh-CN" altLang="en-US" dirty="0">
              <a:latin typeface="+mj-ea"/>
            </a:endParaRPr>
          </a:p>
        </p:txBody>
      </p:sp>
      <p:sp>
        <p:nvSpPr>
          <p:cNvPr id="114" name="矩形 113">
            <a:extLst>
              <a:ext uri="{FF2B5EF4-FFF2-40B4-BE49-F238E27FC236}">
                <a16:creationId xmlns:a16="http://schemas.microsoft.com/office/drawing/2014/main" id="{4D1C58D1-934B-684A-BC45-287AF9949C27}"/>
              </a:ext>
            </a:extLst>
          </p:cNvPr>
          <p:cNvSpPr/>
          <p:nvPr/>
        </p:nvSpPr>
        <p:spPr>
          <a:xfrm>
            <a:off x="658953" y="980728"/>
            <a:ext cx="5742278" cy="1289905"/>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自动微分：所有数值计算都由有限的基本运算组成</a:t>
            </a:r>
            <a:endParaRPr lang="en-US" altLang="zh-CN" b="1" dirty="0">
              <a:solidFill>
                <a:srgbClr val="FFC000"/>
              </a:solidFill>
              <a:latin typeface="+mj-ea"/>
              <a:ea typeface="+mj-ea"/>
              <a:cs typeface="Apple Symbols" panose="02000000000000000000" pitchFamily="2" charset="-79"/>
            </a:endParaRPr>
          </a:p>
          <a:p>
            <a:pPr>
              <a:lnSpc>
                <a:spcPct val="150000"/>
              </a:lnSpc>
            </a:pPr>
            <a:r>
              <a:rPr lang="zh-CN" altLang="en-US" b="1" dirty="0">
                <a:solidFill>
                  <a:srgbClr val="FFC000"/>
                </a:solidFill>
                <a:latin typeface="+mj-ea"/>
                <a:ea typeface="+mj-ea"/>
                <a:cs typeface="Apple Symbols" panose="02000000000000000000" pitchFamily="2" charset="-79"/>
              </a:rPr>
              <a:t>                 基本运算的导数表达式是已知的</a:t>
            </a:r>
            <a:endParaRPr lang="en-US" altLang="zh-CN" b="1" dirty="0">
              <a:solidFill>
                <a:srgbClr val="FFC000"/>
              </a:solidFill>
              <a:latin typeface="+mj-ea"/>
              <a:ea typeface="+mj-ea"/>
              <a:cs typeface="Apple Symbols" panose="02000000000000000000" pitchFamily="2" charset="-79"/>
            </a:endParaRPr>
          </a:p>
          <a:p>
            <a:pPr>
              <a:lnSpc>
                <a:spcPct val="150000"/>
              </a:lnSpc>
            </a:pPr>
            <a:r>
              <a:rPr lang="zh-CN" altLang="en-US" b="1" dirty="0">
                <a:solidFill>
                  <a:srgbClr val="FFC000"/>
                </a:solidFill>
                <a:latin typeface="+mj-ea"/>
                <a:ea typeface="+mj-ea"/>
                <a:cs typeface="Apple Symbols" panose="02000000000000000000" pitchFamily="2" charset="-79"/>
              </a:rPr>
              <a:t>                 通过链式法则将数值计算各部分组合成整体</a:t>
            </a:r>
            <a:endParaRPr lang="en-US" altLang="zh-CN" b="1" dirty="0">
              <a:solidFill>
                <a:srgbClr val="FFC000"/>
              </a:solidFill>
              <a:latin typeface="+mj-ea"/>
              <a:ea typeface="+mj-ea"/>
              <a:cs typeface="Apple Symbols" panose="02000000000000000000" pitchFamily="2" charset="-79"/>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766E07B8-DAE2-7542-B09F-A534EE1D2850}"/>
                  </a:ext>
                </a:extLst>
              </p:cNvPr>
              <p:cNvSpPr/>
              <p:nvPr/>
            </p:nvSpPr>
            <p:spPr>
              <a:xfrm>
                <a:off x="4370189" y="2852936"/>
                <a:ext cx="2975238"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ea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𝑔</m:t>
                              </m:r>
                            </m:e>
                          </m:d>
                        </m:e>
                        <m:sup>
                          <m:r>
                            <a:rPr lang="en-US" altLang="zh-CN" b="0" i="1" smtClean="0">
                              <a:latin typeface="Cambria Math" panose="02040503050406030204" pitchFamily="18" charset="0"/>
                              <a:ea typeface="Cambria Math" panose="02040503050406030204" pitchFamily="18" charset="0"/>
                            </a:rPr>
                            <m:t>′</m:t>
                          </m:r>
                        </m:sup>
                      </m:sSup>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𝑥</m:t>
                          </m:r>
                        </m:e>
                      </m:d>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𝑓</m:t>
                          </m:r>
                        </m:e>
                        <m:sup>
                          <m:r>
                            <a:rPr lang="en-US" altLang="zh-CN" b="0" i="1" smtClean="0">
                              <a:latin typeface="Cambria Math" panose="02040503050406030204" pitchFamily="18" charset="0"/>
                              <a:ea typeface="Cambria Math" panose="02040503050406030204" pitchFamily="18" charset="0"/>
                            </a:rPr>
                            <m:t>′</m:t>
                          </m:r>
                        </m:sup>
                      </m:sSup>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𝑔</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𝑥</m:t>
                              </m:r>
                            </m:e>
                          </m:d>
                        </m:e>
                      </m:d>
                      <m:r>
                        <a:rPr lang="en-US" altLang="zh-CN" b="0" i="1" smtClean="0">
                          <a:latin typeface="Cambria Math" panose="02040503050406030204" pitchFamily="18" charset="0"/>
                          <a:ea typeface="Cambria Math" panose="02040503050406030204" pitchFamily="18" charset="0"/>
                        </a:rPr>
                        <m:t>𝑔</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7" name="矩形 6">
                <a:extLst>
                  <a:ext uri="{FF2B5EF4-FFF2-40B4-BE49-F238E27FC236}">
                    <a16:creationId xmlns:a16="http://schemas.microsoft.com/office/drawing/2014/main" id="{766E07B8-DAE2-7542-B09F-A534EE1D2850}"/>
                  </a:ext>
                </a:extLst>
              </p:cNvPr>
              <p:cNvSpPr>
                <a:spLocks noRot="1" noChangeAspect="1" noMove="1" noResize="1" noEditPoints="1" noAdjustHandles="1" noChangeArrowheads="1" noChangeShapeType="1" noTextEdit="1"/>
              </p:cNvSpPr>
              <p:nvPr/>
            </p:nvSpPr>
            <p:spPr>
              <a:xfrm>
                <a:off x="4370189" y="2852936"/>
                <a:ext cx="2975238" cy="404983"/>
              </a:xfrm>
              <a:prstGeom prst="rect">
                <a:avLst/>
              </a:prstGeom>
              <a:blipFill>
                <a:blip r:embed="rId2"/>
                <a:stretch>
                  <a:fillRect b="-9091"/>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6AA0FACD-1B4F-754B-99A0-6AB283002AA9}"/>
              </a:ext>
            </a:extLst>
          </p:cNvPr>
          <p:cNvSpPr/>
          <p:nvPr/>
        </p:nvSpPr>
        <p:spPr>
          <a:xfrm>
            <a:off x="588417" y="2420888"/>
            <a:ext cx="5262979" cy="369332"/>
          </a:xfrm>
          <a:prstGeom prst="rect">
            <a:avLst/>
          </a:prstGeom>
        </p:spPr>
        <p:txBody>
          <a:bodyPr wrap="none">
            <a:spAutoFit/>
          </a:bodyPr>
          <a:lstStyle/>
          <a:p>
            <a:r>
              <a:rPr lang="zh-CN" altLang="en-US" dirty="0">
                <a:solidFill>
                  <a:srgbClr val="384056"/>
                </a:solidFill>
                <a:latin typeface="+mj-ea"/>
                <a:ea typeface="+mj-ea"/>
              </a:rPr>
              <a:t>链式法则将结果，组合得到整体程序的求导</a:t>
            </a:r>
            <a:r>
              <a:rPr lang="zh-CN" altLang="en-US" dirty="0">
                <a:solidFill>
                  <a:srgbClr val="121212"/>
                </a:solidFill>
                <a:latin typeface="-apple-system"/>
                <a:ea typeface="+mj-ea"/>
              </a:rPr>
              <a:t>结果：</a:t>
            </a:r>
            <a:endParaRPr lang="zh-CN" altLang="en-US" dirty="0"/>
          </a:p>
        </p:txBody>
      </p:sp>
      <p:sp>
        <p:nvSpPr>
          <p:cNvPr id="8" name="矩形 7">
            <a:extLst>
              <a:ext uri="{FF2B5EF4-FFF2-40B4-BE49-F238E27FC236}">
                <a16:creationId xmlns:a16="http://schemas.microsoft.com/office/drawing/2014/main" id="{1309EDD0-DD28-4346-ADE7-3249B8BA43AA}"/>
              </a:ext>
            </a:extLst>
          </p:cNvPr>
          <p:cNvSpPr/>
          <p:nvPr/>
        </p:nvSpPr>
        <p:spPr>
          <a:xfrm>
            <a:off x="604763" y="3451919"/>
            <a:ext cx="5666872" cy="369332"/>
          </a:xfrm>
          <a:prstGeom prst="rect">
            <a:avLst/>
          </a:prstGeom>
        </p:spPr>
        <p:txBody>
          <a:bodyPr wrap="none">
            <a:spAutoFit/>
          </a:bodyPr>
          <a:lstStyle/>
          <a:p>
            <a:r>
              <a:rPr lang="zh-CN" altLang="en-US" dirty="0">
                <a:solidFill>
                  <a:srgbClr val="384056"/>
                </a:solidFill>
                <a:latin typeface="+mj-ea"/>
                <a:ea typeface="+mj-ea"/>
              </a:rPr>
              <a:t>分为前向模式和反向模式，均为求解 </a:t>
            </a:r>
            <a:r>
              <a:rPr lang="en-US" altLang="zh-CN" dirty="0">
                <a:solidFill>
                  <a:srgbClr val="384056"/>
                </a:solidFill>
                <a:latin typeface="+mj-ea"/>
                <a:ea typeface="+mj-ea"/>
              </a:rPr>
              <a:t>Jacobian</a:t>
            </a:r>
            <a:r>
              <a:rPr lang="zh-CN" altLang="en-US" dirty="0">
                <a:solidFill>
                  <a:srgbClr val="384056"/>
                </a:solidFill>
                <a:latin typeface="+mj-ea"/>
                <a:ea typeface="+mj-ea"/>
              </a:rPr>
              <a:t> 矩阵：</a:t>
            </a: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201F9FE0-4386-E449-B518-7DC0A8F2DA65}"/>
                  </a:ext>
                </a:extLst>
              </p:cNvPr>
              <p:cNvSpPr/>
              <p:nvPr/>
            </p:nvSpPr>
            <p:spPr>
              <a:xfrm>
                <a:off x="4623976" y="3941422"/>
                <a:ext cx="2152192" cy="13451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dirty="0" smtClean="0">
                              <a:latin typeface="Cambria Math" panose="02040503050406030204" pitchFamily="18" charset="0"/>
                            </a:rPr>
                          </m:ctrlPr>
                        </m:sSubPr>
                        <m:e>
                          <m:r>
                            <a:rPr lang="en-US" altLang="zh-CN" sz="1600" b="1" i="1" dirty="0">
                              <a:latin typeface="Cambria Math" panose="02040503050406030204" pitchFamily="18" charset="0"/>
                            </a:rPr>
                            <m:t>𝑱</m:t>
                          </m:r>
                        </m:e>
                        <m:sub>
                          <m:r>
                            <a:rPr lang="en-US" altLang="zh-CN" sz="1600" b="0" i="1" dirty="0" smtClean="0">
                              <a:latin typeface="Cambria Math" panose="02040503050406030204" pitchFamily="18" charset="0"/>
                            </a:rPr>
                            <m:t>𝑓</m:t>
                          </m:r>
                        </m:sub>
                      </m:sSub>
                      <m:r>
                        <a:rPr lang="en-US" altLang="zh-CN" sz="1600" b="0" i="1" dirty="0" smtClean="0">
                          <a:latin typeface="Cambria Math" panose="02040503050406030204" pitchFamily="18" charset="0"/>
                        </a:rPr>
                        <m:t>=</m:t>
                      </m:r>
                      <m:d>
                        <m:dPr>
                          <m:begChr m:val="["/>
                          <m:endChr m:val="]"/>
                          <m:ctrlPr>
                            <a:rPr lang="en-US" altLang="zh-CN" sz="1600" b="0" i="1" dirty="0" smtClean="0">
                              <a:latin typeface="Cambria Math" panose="02040503050406030204" pitchFamily="18" charset="0"/>
                            </a:rPr>
                          </m:ctrlPr>
                        </m:dPr>
                        <m:e>
                          <m:m>
                            <m:mPr>
                              <m:mcs>
                                <m:mc>
                                  <m:mcPr>
                                    <m:count m:val="3"/>
                                    <m:mcJc m:val="center"/>
                                  </m:mcPr>
                                </m:mc>
                              </m:mcs>
                              <m:ctrlPr>
                                <a:rPr lang="en-US" altLang="zh-CN" sz="1600" b="0" i="1" dirty="0" smtClean="0">
                                  <a:latin typeface="Cambria Math" panose="02040503050406030204" pitchFamily="18" charset="0"/>
                                </a:rPr>
                              </m:ctrlPr>
                            </m:mPr>
                            <m:mr>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b="0" i="1" smtClean="0">
                                            <a:latin typeface="Cambria Math" panose="02040503050406030204" pitchFamily="18" charset="0"/>
                                            <a:ea typeface="Cambria Math" panose="02040503050406030204" pitchFamily="18" charset="0"/>
                                          </a:rPr>
                                          <m:t>1</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𝑥</m:t>
                                        </m:r>
                                      </m:e>
                                      <m:sub>
                                        <m:r>
                                          <a:rPr lang="en-US" altLang="zh-CN" sz="1600" b="0" i="1" smtClean="0">
                                            <a:latin typeface="Cambria Math" panose="02040503050406030204" pitchFamily="18" charset="0"/>
                                            <a:ea typeface="Cambria Math" panose="02040503050406030204" pitchFamily="18" charset="0"/>
                                          </a:rPr>
                                          <m:t>1</m:t>
                                        </m:r>
                                      </m:sub>
                                    </m:sSub>
                                  </m:den>
                                </m:f>
                              </m:e>
                              <m:e>
                                <m:r>
                                  <a:rPr lang="en-US" altLang="zh-CN" sz="1600" b="0" i="1" dirty="0" smtClean="0">
                                    <a:latin typeface="Cambria Math" panose="02040503050406030204" pitchFamily="18" charset="0"/>
                                  </a:rPr>
                                  <m:t>⋯</m:t>
                                </m:r>
                              </m:e>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i="1">
                                            <a:latin typeface="Cambria Math" panose="02040503050406030204" pitchFamily="18" charset="0"/>
                                            <a:ea typeface="Cambria Math" panose="02040503050406030204" pitchFamily="18" charset="0"/>
                                          </a:rPr>
                                          <m:t>1</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b="0" i="1" smtClean="0">
                                            <a:latin typeface="Cambria Math" panose="02040503050406030204" pitchFamily="18" charset="0"/>
                                            <a:ea typeface="Cambria Math" panose="02040503050406030204" pitchFamily="18" charset="0"/>
                                          </a:rPr>
                                          <m:t>𝑛</m:t>
                                        </m:r>
                                      </m:sub>
                                    </m:sSub>
                                  </m:den>
                                </m:f>
                              </m:e>
                            </m:mr>
                            <m:mr>
                              <m:e>
                                <m:r>
                                  <a:rPr lang="en-US" altLang="zh-CN" sz="1600" b="0" i="1" dirty="0" smtClean="0">
                                    <a:latin typeface="Cambria Math" panose="02040503050406030204" pitchFamily="18" charset="0"/>
                                  </a:rPr>
                                  <m:t>⋮</m:t>
                                </m:r>
                              </m:e>
                              <m:e>
                                <m:r>
                                  <a:rPr lang="en-US" altLang="zh-CN" sz="1600" b="0" i="1" dirty="0" smtClean="0">
                                    <a:latin typeface="Cambria Math" panose="02040503050406030204" pitchFamily="18" charset="0"/>
                                  </a:rPr>
                                  <m:t>⋱</m:t>
                                </m:r>
                              </m:e>
                              <m:e>
                                <m:r>
                                  <a:rPr lang="en-US" altLang="zh-CN" sz="1600" b="0" i="1" dirty="0" smtClean="0">
                                    <a:latin typeface="Cambria Math" panose="02040503050406030204" pitchFamily="18" charset="0"/>
                                  </a:rPr>
                                  <m:t>⋮</m:t>
                                </m:r>
                              </m:e>
                            </m:mr>
                            <m:mr>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b="0" i="1" smtClean="0">
                                            <a:latin typeface="Cambria Math" panose="02040503050406030204" pitchFamily="18" charset="0"/>
                                            <a:ea typeface="Cambria Math" panose="02040503050406030204" pitchFamily="18" charset="0"/>
                                          </a:rPr>
                                          <m:t>𝑚</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i="1">
                                            <a:latin typeface="Cambria Math" panose="02040503050406030204" pitchFamily="18" charset="0"/>
                                            <a:ea typeface="Cambria Math" panose="02040503050406030204" pitchFamily="18" charset="0"/>
                                          </a:rPr>
                                          <m:t>1</m:t>
                                        </m:r>
                                      </m:sub>
                                    </m:sSub>
                                  </m:den>
                                </m:f>
                              </m:e>
                              <m:e>
                                <m:r>
                                  <a:rPr lang="en-US" altLang="zh-CN" sz="1600" b="0" i="1" dirty="0" smtClean="0">
                                    <a:latin typeface="Cambria Math" panose="02040503050406030204" pitchFamily="18" charset="0"/>
                                  </a:rPr>
                                  <m:t>⋯</m:t>
                                </m:r>
                              </m:e>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b="0" i="1" smtClean="0">
                                            <a:latin typeface="Cambria Math" panose="02040503050406030204" pitchFamily="18" charset="0"/>
                                            <a:ea typeface="Cambria Math" panose="02040503050406030204" pitchFamily="18" charset="0"/>
                                          </a:rPr>
                                          <m:t>𝑚</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b="0" i="1" smtClean="0">
                                            <a:latin typeface="Cambria Math" panose="02040503050406030204" pitchFamily="18" charset="0"/>
                                            <a:ea typeface="Cambria Math" panose="02040503050406030204" pitchFamily="18" charset="0"/>
                                          </a:rPr>
                                          <m:t>𝑛</m:t>
                                        </m:r>
                                      </m:sub>
                                    </m:sSub>
                                  </m:den>
                                </m:f>
                              </m:e>
                            </m:mr>
                          </m:m>
                        </m:e>
                      </m:d>
                    </m:oMath>
                  </m:oMathPara>
                </a14:m>
                <a:endParaRPr lang="zh-CN" altLang="en-US" sz="1600" dirty="0"/>
              </a:p>
            </p:txBody>
          </p:sp>
        </mc:Choice>
        <mc:Fallback xmlns="">
          <p:sp>
            <p:nvSpPr>
              <p:cNvPr id="9" name="矩形 8">
                <a:extLst>
                  <a:ext uri="{FF2B5EF4-FFF2-40B4-BE49-F238E27FC236}">
                    <a16:creationId xmlns:a16="http://schemas.microsoft.com/office/drawing/2014/main" id="{201F9FE0-4386-E449-B518-7DC0A8F2DA65}"/>
                  </a:ext>
                </a:extLst>
              </p:cNvPr>
              <p:cNvSpPr>
                <a:spLocks noRot="1" noChangeAspect="1" noMove="1" noResize="1" noEditPoints="1" noAdjustHandles="1" noChangeArrowheads="1" noChangeShapeType="1" noTextEdit="1"/>
              </p:cNvSpPr>
              <p:nvPr/>
            </p:nvSpPr>
            <p:spPr>
              <a:xfrm>
                <a:off x="4623976" y="3941422"/>
                <a:ext cx="2152192" cy="1345176"/>
              </a:xfrm>
              <a:prstGeom prst="rect">
                <a:avLst/>
              </a:prstGeom>
              <a:blipFill>
                <a:blip r:embed="rId3"/>
                <a:stretch>
                  <a:fillRect/>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EEABDB84-6C91-B243-8A3B-6D25B0948647}"/>
              </a:ext>
            </a:extLst>
          </p:cNvPr>
          <p:cNvSpPr/>
          <p:nvPr/>
        </p:nvSpPr>
        <p:spPr>
          <a:xfrm>
            <a:off x="769789" y="5373216"/>
            <a:ext cx="646331" cy="458908"/>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优势</a:t>
            </a:r>
            <a:endParaRPr lang="en-US" altLang="zh-CN" b="1" dirty="0">
              <a:solidFill>
                <a:srgbClr val="FFC000"/>
              </a:solidFill>
              <a:latin typeface="+mj-ea"/>
              <a:ea typeface="+mj-ea"/>
              <a:cs typeface="Apple Symbols" panose="02000000000000000000" pitchFamily="2" charset="-79"/>
            </a:endParaRPr>
          </a:p>
        </p:txBody>
      </p:sp>
      <p:sp>
        <p:nvSpPr>
          <p:cNvPr id="11" name="矩形 10">
            <a:extLst>
              <a:ext uri="{FF2B5EF4-FFF2-40B4-BE49-F238E27FC236}">
                <a16:creationId xmlns:a16="http://schemas.microsoft.com/office/drawing/2014/main" id="{569DECB0-4092-B04E-8E7F-F1626E0E00F9}"/>
              </a:ext>
            </a:extLst>
          </p:cNvPr>
          <p:cNvSpPr/>
          <p:nvPr/>
        </p:nvSpPr>
        <p:spPr>
          <a:xfrm>
            <a:off x="3679533" y="5373216"/>
            <a:ext cx="646331" cy="458908"/>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缺点</a:t>
            </a:r>
            <a:endParaRPr lang="en-US" altLang="zh-CN" b="1" dirty="0">
              <a:solidFill>
                <a:srgbClr val="FFC000"/>
              </a:solidFill>
              <a:latin typeface="+mj-ea"/>
              <a:ea typeface="+mj-ea"/>
              <a:cs typeface="Apple Symbols" panose="02000000000000000000" pitchFamily="2" charset="-79"/>
            </a:endParaRPr>
          </a:p>
        </p:txBody>
      </p:sp>
      <p:sp>
        <p:nvSpPr>
          <p:cNvPr id="12" name="矩形 11">
            <a:extLst>
              <a:ext uri="{FF2B5EF4-FFF2-40B4-BE49-F238E27FC236}">
                <a16:creationId xmlns:a16="http://schemas.microsoft.com/office/drawing/2014/main" id="{4F2D72DC-F05C-D44F-8492-29EA845C6B8E}"/>
              </a:ext>
            </a:extLst>
          </p:cNvPr>
          <p:cNvSpPr/>
          <p:nvPr/>
        </p:nvSpPr>
        <p:spPr>
          <a:xfrm>
            <a:off x="1454552" y="5373216"/>
            <a:ext cx="1858201" cy="874407"/>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数值精度高</a:t>
            </a:r>
            <a:endParaRPr lang="en-US" altLang="zh-CN" dirty="0">
              <a:solidFill>
                <a:schemeClr val="bg2">
                  <a:lumMod val="50000"/>
                </a:schemeClr>
              </a:solidFill>
              <a:latin typeface="+mj-ea"/>
              <a:ea typeface="+mj-ea"/>
              <a:cs typeface="Apple Symbols" panose="02000000000000000000" pitchFamily="2" charset="-79"/>
            </a:endParaRPr>
          </a:p>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无表达式膨胀</a:t>
            </a:r>
            <a:endParaRPr lang="en-US" altLang="zh-CN" dirty="0">
              <a:solidFill>
                <a:schemeClr val="bg2">
                  <a:lumMod val="50000"/>
                </a:schemeClr>
              </a:solidFill>
              <a:latin typeface="+mj-ea"/>
              <a:ea typeface="+mj-ea"/>
              <a:cs typeface="Apple Symbols" panose="02000000000000000000" pitchFamily="2" charset="-79"/>
            </a:endParaRPr>
          </a:p>
        </p:txBody>
      </p:sp>
      <p:sp>
        <p:nvSpPr>
          <p:cNvPr id="13" name="矩形 12">
            <a:extLst>
              <a:ext uri="{FF2B5EF4-FFF2-40B4-BE49-F238E27FC236}">
                <a16:creationId xmlns:a16="http://schemas.microsoft.com/office/drawing/2014/main" id="{2CF3C42C-5A2A-9A49-AB86-B0031C39B309}"/>
              </a:ext>
            </a:extLst>
          </p:cNvPr>
          <p:cNvSpPr/>
          <p:nvPr/>
        </p:nvSpPr>
        <p:spPr>
          <a:xfrm>
            <a:off x="4572671" y="5373216"/>
            <a:ext cx="2781531" cy="874407"/>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需要存储中间求导结果</a:t>
            </a:r>
            <a:endParaRPr lang="en-US" altLang="zh-CN" dirty="0">
              <a:solidFill>
                <a:schemeClr val="bg2">
                  <a:lumMod val="50000"/>
                </a:schemeClr>
              </a:solidFill>
              <a:latin typeface="+mj-ea"/>
              <a:ea typeface="+mj-ea"/>
              <a:cs typeface="Apple Symbols" panose="02000000000000000000" pitchFamily="2" charset="-79"/>
            </a:endParaRPr>
          </a:p>
          <a:p>
            <a:pPr marL="285750" indent="-285750">
              <a:lnSpc>
                <a:spcPct val="150000"/>
              </a:lnSpc>
              <a:buFont typeface="Arial" panose="020B0604020202020204" pitchFamily="34" charset="0"/>
              <a:buChar char="•"/>
            </a:pPr>
            <a:r>
              <a:rPr lang="zh-CN" altLang="en-US" dirty="0">
                <a:solidFill>
                  <a:schemeClr val="bg2">
                    <a:lumMod val="50000"/>
                  </a:schemeClr>
                </a:solidFill>
                <a:latin typeface="+mj-ea"/>
                <a:ea typeface="+mj-ea"/>
                <a:cs typeface="Apple Symbols" panose="02000000000000000000" pitchFamily="2" charset="-79"/>
              </a:rPr>
              <a:t>占用大量计算机内存</a:t>
            </a:r>
            <a:endParaRPr lang="en-US" altLang="zh-CN" dirty="0">
              <a:solidFill>
                <a:schemeClr val="bg2">
                  <a:lumMod val="50000"/>
                </a:schemeClr>
              </a:solidFill>
              <a:latin typeface="+mj-ea"/>
              <a:ea typeface="+mj-ea"/>
              <a:cs typeface="Apple Symbols" panose="02000000000000000000" pitchFamily="2" charset="-79"/>
            </a:endParaRPr>
          </a:p>
        </p:txBody>
      </p:sp>
    </p:spTree>
    <p:extLst>
      <p:ext uri="{BB962C8B-B14F-4D97-AF65-F5344CB8AC3E}">
        <p14:creationId xmlns:p14="http://schemas.microsoft.com/office/powerpoint/2010/main" val="4123125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Conclusion</a:t>
            </a:r>
            <a:endParaRPr lang="zh-CN" altLang="en-US" dirty="0">
              <a:latin typeface="+mj-ea"/>
            </a:endParaRPr>
          </a:p>
        </p:txBody>
      </p:sp>
      <p:sp>
        <p:nvSpPr>
          <p:cNvPr id="3" name="内容占位符 2">
            <a:extLst>
              <a:ext uri="{FF2B5EF4-FFF2-40B4-BE49-F238E27FC236}">
                <a16:creationId xmlns:a16="http://schemas.microsoft.com/office/drawing/2014/main" id="{C66B1DF1-1551-3F4A-B05A-32256E044610}"/>
              </a:ext>
            </a:extLst>
          </p:cNvPr>
          <p:cNvSpPr>
            <a:spLocks noGrp="1"/>
          </p:cNvSpPr>
          <p:nvPr>
            <p:ph sz="half" idx="1"/>
          </p:nvPr>
        </p:nvSpPr>
        <p:spPr>
          <a:xfrm>
            <a:off x="623636" y="1268760"/>
            <a:ext cx="10963473" cy="4525736"/>
          </a:xfrm>
        </p:spPr>
        <p:txBody>
          <a:bodyPr/>
          <a:lstStyle/>
          <a:p>
            <a:pPr marL="457200" indent="-457200">
              <a:buFont typeface="+mj-lt"/>
              <a:buAutoNum type="arabicPeriod"/>
            </a:pPr>
            <a:r>
              <a:rPr lang="zh-CN" altLang="en-US" sz="2000" dirty="0">
                <a:solidFill>
                  <a:srgbClr val="384056"/>
                </a:solidFill>
              </a:rPr>
              <a:t>了解到自动微分分为前向微分和反向微分</a:t>
            </a:r>
            <a:endParaRPr lang="en-US" altLang="zh-CN" sz="2000" dirty="0">
              <a:solidFill>
                <a:srgbClr val="384056"/>
              </a:solidFill>
            </a:endParaRPr>
          </a:p>
          <a:p>
            <a:pPr marL="457200" indent="-457200">
              <a:buFont typeface="+mj-lt"/>
              <a:buAutoNum type="arabicPeriod"/>
            </a:pPr>
            <a:r>
              <a:rPr lang="zh-CN" altLang="en-US" sz="2000" dirty="0">
                <a:solidFill>
                  <a:srgbClr val="384056"/>
                </a:solidFill>
              </a:rPr>
              <a:t>了解雅克比矩阵的基本原理和表示，前向和反向微分模式的雅克比表示</a:t>
            </a:r>
            <a:endParaRPr lang="en-US" altLang="zh-CN" sz="2000" dirty="0">
              <a:solidFill>
                <a:srgbClr val="384056"/>
              </a:solidFill>
            </a:endParaRPr>
          </a:p>
          <a:p>
            <a:pPr marL="457200" indent="-457200">
              <a:buFont typeface="+mj-lt"/>
              <a:buAutoNum type="arabicPeriod"/>
            </a:pPr>
            <a:r>
              <a:rPr lang="zh-CN" altLang="en-US" sz="2000" dirty="0">
                <a:solidFill>
                  <a:srgbClr val="384056"/>
                </a:solidFill>
              </a:rPr>
              <a:t>了解了自动微分的优缺点和在</a:t>
            </a:r>
            <a:r>
              <a:rPr lang="en-US" altLang="zh-CN" sz="2000" dirty="0">
                <a:solidFill>
                  <a:srgbClr val="384056"/>
                </a:solidFill>
              </a:rPr>
              <a:t>AI</a:t>
            </a:r>
            <a:r>
              <a:rPr lang="zh-CN" altLang="en-US" sz="2000" dirty="0">
                <a:solidFill>
                  <a:srgbClr val="384056"/>
                </a:solidFill>
              </a:rPr>
              <a:t>框架中常用的基本模式</a:t>
            </a:r>
          </a:p>
        </p:txBody>
      </p:sp>
    </p:spTree>
    <p:extLst>
      <p:ext uri="{BB962C8B-B14F-4D97-AF65-F5344CB8AC3E}">
        <p14:creationId xmlns:p14="http://schemas.microsoft.com/office/powerpoint/2010/main" val="4184927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p:transition advClick="0" advTm="8000">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4934B-A6D5-F641-A028-A1441C365755}"/>
              </a:ext>
            </a:extLst>
          </p:cNvPr>
          <p:cNvSpPr>
            <a:spLocks noGrp="1"/>
          </p:cNvSpPr>
          <p:nvPr>
            <p:ph type="title"/>
          </p:nvPr>
        </p:nvSpPr>
        <p:spPr/>
        <p:txBody>
          <a:bodyPr/>
          <a:lstStyle/>
          <a:p>
            <a:r>
              <a:rPr lang="zh-CN" altLang="en-US" dirty="0">
                <a:latin typeface="+mj-ea"/>
                <a:sym typeface="Huawei Sans" panose="020C0503030203020204" pitchFamily="34" charset="0"/>
              </a:rPr>
              <a:t>关于本课程</a:t>
            </a:r>
            <a:endParaRPr kumimoji="1" lang="zh-CN" altLang="en-US" dirty="0"/>
          </a:p>
        </p:txBody>
      </p:sp>
      <p:sp>
        <p:nvSpPr>
          <p:cNvPr id="3" name="内容占位符 2">
            <a:extLst>
              <a:ext uri="{FF2B5EF4-FFF2-40B4-BE49-F238E27FC236}">
                <a16:creationId xmlns:a16="http://schemas.microsoft.com/office/drawing/2014/main" id="{777ED92B-92FB-8C4F-8239-77690F664FFA}"/>
              </a:ext>
            </a:extLst>
          </p:cNvPr>
          <p:cNvSpPr>
            <a:spLocks noGrp="1"/>
          </p:cNvSpPr>
          <p:nvPr>
            <p:ph sz="half" idx="1"/>
          </p:nvPr>
        </p:nvSpPr>
        <p:spPr>
          <a:xfrm>
            <a:off x="623636" y="1268760"/>
            <a:ext cx="10963473" cy="4525736"/>
          </a:xfrm>
        </p:spPr>
        <p:txBody>
          <a:bodyPr/>
          <a:lstStyle/>
          <a:p>
            <a:pPr marL="457200" indent="-457200">
              <a:buFont typeface="+mj-lt"/>
              <a:buAutoNum type="arabicPeriod"/>
            </a:pPr>
            <a:r>
              <a:rPr lang="zh-CN" altLang="en-US" sz="2400" b="1" dirty="0">
                <a:solidFill>
                  <a:schemeClr val="bg2"/>
                </a:solidFill>
              </a:rPr>
              <a:t>课程背景</a:t>
            </a:r>
            <a:endParaRPr lang="en-US" altLang="zh-CN" sz="2400" b="1" dirty="0">
              <a:solidFill>
                <a:schemeClr val="bg2"/>
              </a:solidFill>
            </a:endParaRPr>
          </a:p>
          <a:p>
            <a:pPr marL="694190" lvl="1" indent="-457200">
              <a:buFont typeface="Arial" panose="020B0604020202020204" pitchFamily="34" charset="0"/>
              <a:buChar char="•"/>
            </a:pPr>
            <a:r>
              <a:rPr lang="en-US" altLang="zh-CN" sz="2000" dirty="0">
                <a:solidFill>
                  <a:schemeClr val="bg2"/>
                </a:solidFill>
              </a:rPr>
              <a:t>AI</a:t>
            </a:r>
            <a:r>
              <a:rPr lang="zh-CN" altLang="en-US" sz="2000" dirty="0">
                <a:solidFill>
                  <a:schemeClr val="bg2"/>
                </a:solidFill>
              </a:rPr>
              <a:t>框架中自动微分的重要性</a:t>
            </a:r>
          </a:p>
          <a:p>
            <a:pPr marL="457200" indent="-457200">
              <a:buFont typeface="+mj-lt"/>
              <a:buAutoNum type="arabicPeriod"/>
            </a:pPr>
            <a:r>
              <a:rPr lang="zh-CN" altLang="en-US" sz="2400" b="1" dirty="0">
                <a:solidFill>
                  <a:srgbClr val="34393C"/>
                </a:solidFill>
              </a:rPr>
              <a:t>课程内容</a:t>
            </a:r>
          </a:p>
          <a:p>
            <a:pPr lvl="1"/>
            <a:r>
              <a:rPr lang="zh-CN" altLang="en-US" sz="2000" dirty="0">
                <a:solidFill>
                  <a:schemeClr val="bg2"/>
                </a:solidFill>
              </a:rPr>
              <a:t>微分基本概念：数值微分 </a:t>
            </a:r>
            <a:r>
              <a:rPr lang="en-US" altLang="zh-CN" sz="2000" dirty="0">
                <a:solidFill>
                  <a:schemeClr val="bg2"/>
                </a:solidFill>
              </a:rPr>
              <a:t>-</a:t>
            </a:r>
            <a:r>
              <a:rPr lang="zh-CN" altLang="en-US" sz="2000" dirty="0">
                <a:solidFill>
                  <a:schemeClr val="bg2"/>
                </a:solidFill>
              </a:rPr>
              <a:t> 符号微分 </a:t>
            </a:r>
            <a:r>
              <a:rPr lang="en-US" altLang="zh-CN" sz="2000" dirty="0">
                <a:solidFill>
                  <a:schemeClr val="bg2"/>
                </a:solidFill>
              </a:rPr>
              <a:t>-</a:t>
            </a:r>
            <a:r>
              <a:rPr lang="zh-CN" altLang="en-US" sz="2000" dirty="0">
                <a:solidFill>
                  <a:schemeClr val="bg2"/>
                </a:solidFill>
              </a:rPr>
              <a:t> 自动微分</a:t>
            </a:r>
            <a:endParaRPr lang="en-US" altLang="zh-CN" sz="2000" dirty="0">
              <a:solidFill>
                <a:schemeClr val="bg2"/>
              </a:solidFill>
            </a:endParaRPr>
          </a:p>
          <a:p>
            <a:pPr lvl="1"/>
            <a:r>
              <a:rPr lang="zh-CN" altLang="en-US" sz="2000" dirty="0">
                <a:solidFill>
                  <a:srgbClr val="384056"/>
                </a:solidFill>
              </a:rPr>
              <a:t>自动微分模式：前向微分 </a:t>
            </a:r>
            <a:r>
              <a:rPr lang="en-US" altLang="zh-CN" sz="2000" dirty="0">
                <a:solidFill>
                  <a:srgbClr val="384056"/>
                </a:solidFill>
              </a:rPr>
              <a:t>–</a:t>
            </a:r>
            <a:r>
              <a:rPr lang="zh-CN" altLang="en-US" sz="2000" dirty="0">
                <a:solidFill>
                  <a:srgbClr val="384056"/>
                </a:solidFill>
              </a:rPr>
              <a:t> 后向微分 </a:t>
            </a:r>
            <a:r>
              <a:rPr lang="en-US" altLang="zh-CN" sz="2000" dirty="0">
                <a:solidFill>
                  <a:srgbClr val="384056"/>
                </a:solidFill>
              </a:rPr>
              <a:t>–</a:t>
            </a:r>
            <a:r>
              <a:rPr lang="zh-CN" altLang="en-US" sz="2000" dirty="0">
                <a:solidFill>
                  <a:srgbClr val="384056"/>
                </a:solidFill>
              </a:rPr>
              <a:t> 雅克比原理</a:t>
            </a:r>
            <a:endParaRPr lang="en-US" altLang="zh-CN" sz="2000" dirty="0">
              <a:solidFill>
                <a:srgbClr val="384056"/>
              </a:solidFill>
            </a:endParaRPr>
          </a:p>
          <a:p>
            <a:pPr lvl="1"/>
            <a:r>
              <a:rPr lang="zh-CN" altLang="en-US" sz="2000" dirty="0">
                <a:solidFill>
                  <a:schemeClr val="bg2"/>
                </a:solidFill>
              </a:rPr>
              <a:t>具体实现方式：表达式或图 </a:t>
            </a:r>
            <a:r>
              <a:rPr lang="en-US" altLang="zh-CN" sz="2000" dirty="0">
                <a:solidFill>
                  <a:schemeClr val="bg2"/>
                </a:solidFill>
              </a:rPr>
              <a:t>–</a:t>
            </a:r>
            <a:r>
              <a:rPr lang="zh-CN" altLang="en-US" sz="2000" dirty="0">
                <a:solidFill>
                  <a:schemeClr val="bg2"/>
                </a:solidFill>
              </a:rPr>
              <a:t> 操作符重载</a:t>
            </a:r>
            <a:r>
              <a:rPr lang="en-US" altLang="zh-CN" sz="2000" dirty="0">
                <a:solidFill>
                  <a:schemeClr val="bg2"/>
                </a:solidFill>
              </a:rPr>
              <a:t>OO</a:t>
            </a:r>
            <a:r>
              <a:rPr lang="zh-CN" altLang="en-US" sz="2000" dirty="0">
                <a:solidFill>
                  <a:schemeClr val="bg2"/>
                </a:solidFill>
              </a:rPr>
              <a:t> </a:t>
            </a:r>
            <a:r>
              <a:rPr lang="en-US" altLang="zh-CN" sz="2000" dirty="0">
                <a:solidFill>
                  <a:schemeClr val="bg2"/>
                </a:solidFill>
              </a:rPr>
              <a:t>–</a:t>
            </a:r>
            <a:r>
              <a:rPr lang="zh-CN" altLang="en-US" sz="2000" dirty="0">
                <a:solidFill>
                  <a:schemeClr val="bg2"/>
                </a:solidFill>
              </a:rPr>
              <a:t> 源码转换 </a:t>
            </a:r>
            <a:r>
              <a:rPr lang="en-US" altLang="zh-CN" sz="2000" dirty="0">
                <a:solidFill>
                  <a:schemeClr val="bg2"/>
                </a:solidFill>
              </a:rPr>
              <a:t>AST</a:t>
            </a:r>
          </a:p>
          <a:p>
            <a:pPr lvl="1"/>
            <a:r>
              <a:rPr lang="en-US" altLang="zh-CN" sz="2000" dirty="0">
                <a:solidFill>
                  <a:schemeClr val="bg2"/>
                </a:solidFill>
              </a:rPr>
              <a:t>MindSpore</a:t>
            </a:r>
            <a:r>
              <a:rPr lang="zh-CN" altLang="en-US" sz="2000" dirty="0">
                <a:solidFill>
                  <a:schemeClr val="bg2"/>
                </a:solidFill>
              </a:rPr>
              <a:t>实现：基于图表示的源码转换</a:t>
            </a:r>
            <a:r>
              <a:rPr lang="en-US" altLang="zh-CN" sz="2000" dirty="0">
                <a:solidFill>
                  <a:schemeClr val="bg2"/>
                </a:solidFill>
              </a:rPr>
              <a:t>Graph</a:t>
            </a:r>
            <a:r>
              <a:rPr lang="zh-CN" altLang="en-US" sz="2000" dirty="0">
                <a:solidFill>
                  <a:schemeClr val="bg2"/>
                </a:solidFill>
              </a:rPr>
              <a:t> </a:t>
            </a:r>
            <a:r>
              <a:rPr lang="en-US" altLang="zh-CN" sz="2000" dirty="0">
                <a:solidFill>
                  <a:schemeClr val="bg2"/>
                </a:solidFill>
              </a:rPr>
              <a:t>Base</a:t>
            </a:r>
            <a:r>
              <a:rPr lang="zh-CN" altLang="en-US" sz="2000" dirty="0">
                <a:solidFill>
                  <a:schemeClr val="bg2"/>
                </a:solidFill>
              </a:rPr>
              <a:t> </a:t>
            </a:r>
            <a:r>
              <a:rPr lang="en-US" altLang="zh-CN" sz="2000" dirty="0">
                <a:solidFill>
                  <a:schemeClr val="bg2"/>
                </a:solidFill>
              </a:rPr>
              <a:t>AST</a:t>
            </a:r>
          </a:p>
          <a:p>
            <a:pPr lvl="1"/>
            <a:r>
              <a:rPr lang="zh-CN" altLang="en-US" sz="2000" dirty="0">
                <a:solidFill>
                  <a:schemeClr val="bg2"/>
                </a:solidFill>
              </a:rPr>
              <a:t>自动微分的未来</a:t>
            </a:r>
            <a:endParaRPr lang="en-US" altLang="zh-CN" sz="2000" dirty="0">
              <a:solidFill>
                <a:schemeClr val="bg2"/>
              </a:solidFill>
            </a:endParaRPr>
          </a:p>
          <a:p>
            <a:pPr lvl="1"/>
            <a:r>
              <a:rPr lang="zh-CN" altLang="en-US" sz="2000" dirty="0">
                <a:solidFill>
                  <a:schemeClr val="bg2"/>
                </a:solidFill>
              </a:rPr>
              <a:t>自动微分的挑战</a:t>
            </a:r>
            <a:endParaRPr lang="en-US" altLang="zh-CN" sz="2000" dirty="0">
              <a:solidFill>
                <a:schemeClr val="bg2"/>
              </a:solidFill>
            </a:endParaRPr>
          </a:p>
        </p:txBody>
      </p:sp>
    </p:spTree>
    <p:extLst>
      <p:ext uri="{BB962C8B-B14F-4D97-AF65-F5344CB8AC3E}">
        <p14:creationId xmlns:p14="http://schemas.microsoft.com/office/powerpoint/2010/main" val="807546990"/>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What</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is</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AD</a:t>
            </a:r>
            <a:endParaRPr lang="zh-CN" altLang="en-US" dirty="0">
              <a:latin typeface="+mj-ea"/>
            </a:endParaRPr>
          </a:p>
        </p:txBody>
      </p:sp>
      <p:pic>
        <p:nvPicPr>
          <p:cNvPr id="3" name="图片 2">
            <a:extLst>
              <a:ext uri="{FF2B5EF4-FFF2-40B4-BE49-F238E27FC236}">
                <a16:creationId xmlns:a16="http://schemas.microsoft.com/office/drawing/2014/main" id="{8664CA04-2C36-1741-A0E3-2D1B1291CE3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866133" y="3168140"/>
            <a:ext cx="4392488" cy="3025019"/>
          </a:xfrm>
          <a:prstGeom prst="rect">
            <a:avLst/>
          </a:prstGeom>
        </p:spPr>
      </p:pic>
      <p:sp>
        <p:nvSpPr>
          <p:cNvPr id="114" name="矩形 113">
            <a:extLst>
              <a:ext uri="{FF2B5EF4-FFF2-40B4-BE49-F238E27FC236}">
                <a16:creationId xmlns:a16="http://schemas.microsoft.com/office/drawing/2014/main" id="{4D1C58D1-934B-684A-BC45-287AF9949C27}"/>
              </a:ext>
            </a:extLst>
          </p:cNvPr>
          <p:cNvSpPr/>
          <p:nvPr/>
        </p:nvSpPr>
        <p:spPr>
          <a:xfrm>
            <a:off x="658953" y="1196752"/>
            <a:ext cx="5742278" cy="1289905"/>
          </a:xfrm>
          <a:prstGeom prst="rect">
            <a:avLst/>
          </a:prstGeom>
        </p:spPr>
        <p:txBody>
          <a:bodyPr wrap="none">
            <a:spAutoFit/>
          </a:bodyPr>
          <a:lstStyle/>
          <a:p>
            <a:pPr>
              <a:lnSpc>
                <a:spcPct val="150000"/>
              </a:lnSpc>
            </a:pPr>
            <a:r>
              <a:rPr lang="zh-CN" altLang="en-US" b="1" dirty="0">
                <a:solidFill>
                  <a:srgbClr val="FFC000"/>
                </a:solidFill>
                <a:latin typeface="+mj-ea"/>
                <a:ea typeface="+mj-ea"/>
                <a:cs typeface="Apple Symbols" panose="02000000000000000000" pitchFamily="2" charset="-79"/>
              </a:rPr>
              <a:t>自动微分：所有数值计算都由有限的基本运算组成</a:t>
            </a:r>
            <a:endParaRPr lang="en-US" altLang="zh-CN" b="1" dirty="0">
              <a:solidFill>
                <a:srgbClr val="FFC000"/>
              </a:solidFill>
              <a:latin typeface="+mj-ea"/>
              <a:ea typeface="+mj-ea"/>
              <a:cs typeface="Apple Symbols" panose="02000000000000000000" pitchFamily="2" charset="-79"/>
            </a:endParaRPr>
          </a:p>
          <a:p>
            <a:pPr>
              <a:lnSpc>
                <a:spcPct val="150000"/>
              </a:lnSpc>
            </a:pPr>
            <a:r>
              <a:rPr lang="zh-CN" altLang="en-US" b="1" dirty="0">
                <a:solidFill>
                  <a:srgbClr val="FFC000"/>
                </a:solidFill>
                <a:latin typeface="+mj-ea"/>
                <a:ea typeface="+mj-ea"/>
                <a:cs typeface="Apple Symbols" panose="02000000000000000000" pitchFamily="2" charset="-79"/>
              </a:rPr>
              <a:t>                 基本运算的导数表达式是已知的</a:t>
            </a:r>
            <a:endParaRPr lang="en-US" altLang="zh-CN" b="1" dirty="0">
              <a:solidFill>
                <a:srgbClr val="FFC000"/>
              </a:solidFill>
              <a:latin typeface="+mj-ea"/>
              <a:ea typeface="+mj-ea"/>
              <a:cs typeface="Apple Symbols" panose="02000000000000000000" pitchFamily="2" charset="-79"/>
            </a:endParaRPr>
          </a:p>
          <a:p>
            <a:pPr>
              <a:lnSpc>
                <a:spcPct val="150000"/>
              </a:lnSpc>
            </a:pPr>
            <a:r>
              <a:rPr lang="zh-CN" altLang="en-US" b="1" dirty="0">
                <a:solidFill>
                  <a:srgbClr val="FFC000"/>
                </a:solidFill>
                <a:latin typeface="+mj-ea"/>
                <a:ea typeface="+mj-ea"/>
                <a:cs typeface="Apple Symbols" panose="02000000000000000000" pitchFamily="2" charset="-79"/>
              </a:rPr>
              <a:t>                 通过链式法则将数值计算各部分组合成整体</a:t>
            </a:r>
            <a:endParaRPr lang="en-US" altLang="zh-CN" b="1" dirty="0">
              <a:solidFill>
                <a:srgbClr val="FFC000"/>
              </a:solidFill>
              <a:latin typeface="+mj-ea"/>
              <a:ea typeface="+mj-ea"/>
              <a:cs typeface="Apple Symbols" panose="02000000000000000000" pitchFamily="2" charset="-79"/>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766E07B8-DAE2-7542-B09F-A534EE1D2850}"/>
                  </a:ext>
                </a:extLst>
              </p:cNvPr>
              <p:cNvSpPr/>
              <p:nvPr/>
            </p:nvSpPr>
            <p:spPr>
              <a:xfrm>
                <a:off x="4154165" y="2749915"/>
                <a:ext cx="372352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d>
                        </m:e>
                      </m:func>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sin</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oMath>
                  </m:oMathPara>
                </a14:m>
                <a:endParaRPr lang="zh-CN" altLang="en-US" dirty="0"/>
              </a:p>
            </p:txBody>
          </p:sp>
        </mc:Choice>
        <mc:Fallback xmlns="">
          <p:sp>
            <p:nvSpPr>
              <p:cNvPr id="7" name="矩形 6">
                <a:extLst>
                  <a:ext uri="{FF2B5EF4-FFF2-40B4-BE49-F238E27FC236}">
                    <a16:creationId xmlns:a16="http://schemas.microsoft.com/office/drawing/2014/main" id="{766E07B8-DAE2-7542-B09F-A534EE1D2850}"/>
                  </a:ext>
                </a:extLst>
              </p:cNvPr>
              <p:cNvSpPr>
                <a:spLocks noRot="1" noChangeAspect="1" noMove="1" noResize="1" noEditPoints="1" noAdjustHandles="1" noChangeArrowheads="1" noChangeShapeType="1" noTextEdit="1"/>
              </p:cNvSpPr>
              <p:nvPr/>
            </p:nvSpPr>
            <p:spPr>
              <a:xfrm>
                <a:off x="4154165" y="2749915"/>
                <a:ext cx="3723520" cy="369332"/>
              </a:xfrm>
              <a:prstGeom prst="rect">
                <a:avLst/>
              </a:prstGeom>
              <a:blipFill>
                <a:blip r:embed="rId3"/>
                <a:stretch>
                  <a:fillRect b="-1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15932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What</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is</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AD</a:t>
            </a:r>
            <a:endParaRPr lang="zh-CN" altLang="en-US" dirty="0">
              <a:latin typeface="+mj-ea"/>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766E07B8-DAE2-7542-B09F-A534EE1D2850}"/>
                  </a:ext>
                </a:extLst>
              </p:cNvPr>
              <p:cNvSpPr/>
              <p:nvPr/>
            </p:nvSpPr>
            <p:spPr>
              <a:xfrm>
                <a:off x="3794125" y="1533811"/>
                <a:ext cx="372352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d>
                        </m:e>
                      </m:func>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sin</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oMath>
                  </m:oMathPara>
                </a14:m>
                <a:endParaRPr lang="zh-CN" altLang="en-US" dirty="0"/>
              </a:p>
            </p:txBody>
          </p:sp>
        </mc:Choice>
        <mc:Fallback xmlns="">
          <p:sp>
            <p:nvSpPr>
              <p:cNvPr id="7" name="矩形 6">
                <a:extLst>
                  <a:ext uri="{FF2B5EF4-FFF2-40B4-BE49-F238E27FC236}">
                    <a16:creationId xmlns:a16="http://schemas.microsoft.com/office/drawing/2014/main" id="{766E07B8-DAE2-7542-B09F-A534EE1D2850}"/>
                  </a:ext>
                </a:extLst>
              </p:cNvPr>
              <p:cNvSpPr>
                <a:spLocks noRot="1" noChangeAspect="1" noMove="1" noResize="1" noEditPoints="1" noAdjustHandles="1" noChangeArrowheads="1" noChangeShapeType="1" noTextEdit="1"/>
              </p:cNvSpPr>
              <p:nvPr/>
            </p:nvSpPr>
            <p:spPr>
              <a:xfrm>
                <a:off x="3794125" y="1533811"/>
                <a:ext cx="3723520" cy="369332"/>
              </a:xfrm>
              <a:prstGeom prst="rect">
                <a:avLst/>
              </a:prstGeom>
              <a:blipFill>
                <a:blip r:embed="rId2"/>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536FAC68-6051-6040-9C29-B1D8FE57F18E}"/>
                  </a:ext>
                </a:extLst>
              </p:cNvPr>
              <p:cNvSpPr/>
              <p:nvPr/>
            </p:nvSpPr>
            <p:spPr>
              <a:xfrm>
                <a:off x="3722117" y="5477806"/>
                <a:ext cx="4032448" cy="543482"/>
              </a:xfrm>
              <a:prstGeom prst="rect">
                <a:avLst/>
              </a:prstGeom>
            </p:spPr>
            <p:txBody>
              <a:bodyPr wrap="square">
                <a:spAutoFit/>
              </a:bodyPr>
              <a:lstStyle/>
              <a:p>
                <a14:m>
                  <m:oMath xmlns:m="http://schemas.openxmlformats.org/officeDocument/2006/math">
                    <m:f>
                      <m:fPr>
                        <m:ctrlPr>
                          <a:rPr lang="en-US" altLang="zh-CN" i="1" smtClean="0">
                            <a:latin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𝑓</m:t>
                        </m:r>
                      </m:num>
                      <m:den>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1</m:t>
                            </m:r>
                          </m:sub>
                        </m:sSub>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𝑣</m:t>
                            </m:r>
                          </m:e>
                          <m:sub>
                            <m:r>
                              <a:rPr lang="en-US" altLang="zh-CN" b="0" i="1" smtClean="0">
                                <a:latin typeface="Cambria Math" panose="02040503050406030204" pitchFamily="18" charset="0"/>
                                <a:ea typeface="Cambria Math" panose="02040503050406030204" pitchFamily="18" charset="0"/>
                              </a:rPr>
                              <m:t>−1</m:t>
                            </m:r>
                          </m:sub>
                        </m:sSub>
                      </m:num>
                      <m:den>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1</m:t>
                            </m:r>
                          </m:sub>
                        </m:sSub>
                      </m:den>
                    </m:f>
                    <m:r>
                      <a:rPr lang="en-US" altLang="zh-CN" b="0" i="1" smtClean="0">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𝑣</m:t>
                            </m:r>
                          </m:e>
                          <m:sub>
                            <m:r>
                              <a:rPr lang="en-US" altLang="zh-CN" b="0" i="1" smtClean="0">
                                <a:latin typeface="Cambria Math" panose="02040503050406030204" pitchFamily="18" charset="0"/>
                                <a:ea typeface="Cambria Math" panose="02040503050406030204" pitchFamily="18" charset="0"/>
                              </a:rPr>
                              <m:t>1</m:t>
                            </m:r>
                          </m:sub>
                        </m:sSub>
                      </m:num>
                      <m:den>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𝑣</m:t>
                            </m:r>
                          </m:e>
                          <m:sub>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1</m:t>
                            </m:r>
                          </m:sub>
                        </m:sSub>
                      </m:den>
                    </m:f>
                    <m:f>
                      <m:fPr>
                        <m:ctrlPr>
                          <a:rPr lang="en-US" altLang="zh-CN" i="1">
                            <a:latin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𝑣</m:t>
                            </m:r>
                          </m:e>
                          <m:sub>
                            <m:r>
                              <a:rPr lang="en-US" altLang="zh-CN" b="0" i="1" smtClean="0">
                                <a:latin typeface="Cambria Math" panose="02040503050406030204" pitchFamily="18" charset="0"/>
                                <a:ea typeface="Cambria Math" panose="02040503050406030204" pitchFamily="18" charset="0"/>
                              </a:rPr>
                              <m:t>4</m:t>
                            </m:r>
                          </m:sub>
                        </m:sSub>
                      </m:num>
                      <m:den>
                        <m:r>
                          <a:rPr lang="en-US" altLang="zh-CN" i="1">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𝑣</m:t>
                            </m:r>
                          </m:e>
                          <m:sub>
                            <m:r>
                              <a:rPr lang="en-US" altLang="zh-CN" i="1">
                                <a:latin typeface="Cambria Math" panose="02040503050406030204" pitchFamily="18" charset="0"/>
                                <a:ea typeface="Cambria Math" panose="02040503050406030204" pitchFamily="18" charset="0"/>
                              </a:rPr>
                              <m:t>1</m:t>
                            </m:r>
                          </m:sub>
                        </m:sSub>
                      </m:den>
                    </m:f>
                    <m:r>
                      <a:rPr lang="en-US" altLang="zh-CN" b="0" i="1" smtClean="0">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𝑣</m:t>
                            </m:r>
                          </m:e>
                          <m:sub>
                            <m:r>
                              <a:rPr lang="en-US" altLang="zh-CN" b="0" i="1" smtClean="0">
                                <a:latin typeface="Cambria Math" panose="02040503050406030204" pitchFamily="18" charset="0"/>
                                <a:ea typeface="Cambria Math" panose="02040503050406030204" pitchFamily="18" charset="0"/>
                              </a:rPr>
                              <m:t>2</m:t>
                            </m:r>
                          </m:sub>
                        </m:sSub>
                      </m:num>
                      <m:den>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𝑣</m:t>
                            </m:r>
                          </m:e>
                          <m:sub>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1</m:t>
                            </m:r>
                          </m:sub>
                        </m:sSub>
                      </m:den>
                    </m:f>
                    <m:f>
                      <m:fPr>
                        <m:ctrlPr>
                          <a:rPr lang="en-US" altLang="zh-CN" i="1">
                            <a:latin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𝑣</m:t>
                            </m:r>
                          </m:e>
                          <m:sub>
                            <m:r>
                              <a:rPr lang="en-US" altLang="zh-CN" b="0" i="1" smtClean="0">
                                <a:latin typeface="Cambria Math" panose="02040503050406030204" pitchFamily="18" charset="0"/>
                                <a:ea typeface="Cambria Math" panose="02040503050406030204" pitchFamily="18" charset="0"/>
                              </a:rPr>
                              <m:t>4</m:t>
                            </m:r>
                          </m:sub>
                        </m:sSub>
                      </m:num>
                      <m:den>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𝑣</m:t>
                            </m:r>
                          </m:e>
                          <m:sub>
                            <m:r>
                              <a:rPr lang="en-US" altLang="zh-CN" b="0" i="1" smtClean="0">
                                <a:latin typeface="Cambria Math" panose="02040503050406030204" pitchFamily="18" charset="0"/>
                                <a:ea typeface="Cambria Math" panose="02040503050406030204" pitchFamily="18" charset="0"/>
                              </a:rPr>
                              <m:t>2</m:t>
                            </m:r>
                          </m:sub>
                        </m:sSub>
                      </m:den>
                    </m:f>
                    <m:r>
                      <a:rPr lang="en-US" altLang="zh-CN" b="0" i="1" smtClean="0">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𝑣</m:t>
                            </m:r>
                          </m:e>
                          <m:sub>
                            <m:r>
                              <a:rPr lang="en-US" altLang="zh-CN" b="0" i="1" smtClean="0">
                                <a:latin typeface="Cambria Math" panose="02040503050406030204" pitchFamily="18" charset="0"/>
                                <a:ea typeface="Cambria Math" panose="02040503050406030204" pitchFamily="18" charset="0"/>
                              </a:rPr>
                              <m:t>5</m:t>
                            </m:r>
                          </m:sub>
                        </m:sSub>
                      </m:num>
                      <m:den>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4</m:t>
                            </m:r>
                          </m:sub>
                        </m:sSub>
                      </m:den>
                    </m:f>
                  </m:oMath>
                </a14:m>
                <a:r>
                  <a:rPr lang="en-US" altLang="zh-CN" dirty="0"/>
                  <a:t>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𝑓</m:t>
                        </m:r>
                      </m:num>
                      <m:den>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𝑣</m:t>
                            </m:r>
                          </m:e>
                          <m:sub>
                            <m:r>
                              <a:rPr lang="en-US" altLang="zh-CN" b="0" i="1" smtClean="0">
                                <a:latin typeface="Cambria Math" panose="02040503050406030204" pitchFamily="18" charset="0"/>
                                <a:ea typeface="Cambria Math" panose="02040503050406030204" pitchFamily="18" charset="0"/>
                              </a:rPr>
                              <m:t>5</m:t>
                            </m:r>
                          </m:sub>
                        </m:sSub>
                      </m:den>
                    </m:f>
                  </m:oMath>
                </a14:m>
                <a:endParaRPr lang="zh-CN" altLang="en-US" dirty="0"/>
              </a:p>
            </p:txBody>
          </p:sp>
        </mc:Choice>
        <mc:Fallback xmlns="">
          <p:sp>
            <p:nvSpPr>
              <p:cNvPr id="6" name="矩形 5">
                <a:extLst>
                  <a:ext uri="{FF2B5EF4-FFF2-40B4-BE49-F238E27FC236}">
                    <a16:creationId xmlns:a16="http://schemas.microsoft.com/office/drawing/2014/main" id="{536FAC68-6051-6040-9C29-B1D8FE57F18E}"/>
                  </a:ext>
                </a:extLst>
              </p:cNvPr>
              <p:cNvSpPr>
                <a:spLocks noRot="1" noChangeAspect="1" noMove="1" noResize="1" noEditPoints="1" noAdjustHandles="1" noChangeArrowheads="1" noChangeShapeType="1" noTextEdit="1"/>
              </p:cNvSpPr>
              <p:nvPr/>
            </p:nvSpPr>
            <p:spPr>
              <a:xfrm>
                <a:off x="3722117" y="5477806"/>
                <a:ext cx="4032448" cy="543482"/>
              </a:xfrm>
              <a:prstGeom prst="rect">
                <a:avLst/>
              </a:prstGeom>
              <a:blipFill>
                <a:blip r:embed="rId4"/>
                <a:stretch>
                  <a:fillRect/>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5CBD9222-5B48-1342-9222-B7CD39092BFA}"/>
              </a:ext>
            </a:extLst>
          </p:cNvPr>
          <p:cNvSpPr/>
          <p:nvPr/>
        </p:nvSpPr>
        <p:spPr>
          <a:xfrm>
            <a:off x="669818" y="1199847"/>
            <a:ext cx="1107996" cy="369332"/>
          </a:xfrm>
          <a:prstGeom prst="rect">
            <a:avLst/>
          </a:prstGeom>
        </p:spPr>
        <p:txBody>
          <a:bodyPr wrap="none">
            <a:spAutoFit/>
          </a:bodyPr>
          <a:lstStyle/>
          <a:p>
            <a:r>
              <a:rPr lang="zh-CN" altLang="en-US" dirty="0">
                <a:solidFill>
                  <a:srgbClr val="384056"/>
                </a:solidFill>
                <a:latin typeface="+mj-ea"/>
                <a:ea typeface="+mj-ea"/>
              </a:rPr>
              <a:t>原函数：</a:t>
            </a:r>
            <a:endParaRPr lang="zh-CN" altLang="en-US" dirty="0">
              <a:latin typeface="+mj-ea"/>
              <a:ea typeface="+mj-ea"/>
            </a:endParaRPr>
          </a:p>
        </p:txBody>
      </p:sp>
      <p:sp>
        <p:nvSpPr>
          <p:cNvPr id="8" name="矩形 7">
            <a:extLst>
              <a:ext uri="{FF2B5EF4-FFF2-40B4-BE49-F238E27FC236}">
                <a16:creationId xmlns:a16="http://schemas.microsoft.com/office/drawing/2014/main" id="{687CC367-D2FA-D140-8615-1A209694EA07}"/>
              </a:ext>
            </a:extLst>
          </p:cNvPr>
          <p:cNvSpPr/>
          <p:nvPr/>
        </p:nvSpPr>
        <p:spPr>
          <a:xfrm>
            <a:off x="638786" y="2276872"/>
            <a:ext cx="3905236" cy="369332"/>
          </a:xfrm>
          <a:prstGeom prst="rect">
            <a:avLst/>
          </a:prstGeom>
        </p:spPr>
        <p:txBody>
          <a:bodyPr wrap="none">
            <a:spAutoFit/>
          </a:bodyPr>
          <a:lstStyle/>
          <a:p>
            <a:r>
              <a:rPr lang="zh-CN" altLang="en-US" dirty="0">
                <a:solidFill>
                  <a:srgbClr val="384056"/>
                </a:solidFill>
                <a:latin typeface="+mj-ea"/>
                <a:ea typeface="+mj-ea"/>
              </a:rPr>
              <a:t>原函数转换成</a:t>
            </a:r>
            <a:r>
              <a:rPr lang="en-US" altLang="zh-CN" dirty="0">
                <a:solidFill>
                  <a:srgbClr val="384056"/>
                </a:solidFill>
                <a:latin typeface="+mj-ea"/>
                <a:ea typeface="+mj-ea"/>
              </a:rPr>
              <a:t>DAG</a:t>
            </a:r>
            <a:r>
              <a:rPr lang="zh-CN" altLang="en-US" dirty="0">
                <a:solidFill>
                  <a:srgbClr val="384056"/>
                </a:solidFill>
                <a:latin typeface="+mj-ea"/>
                <a:ea typeface="+mj-ea"/>
              </a:rPr>
              <a:t>（有向无环图）：</a:t>
            </a:r>
          </a:p>
        </p:txBody>
      </p:sp>
      <p:sp>
        <p:nvSpPr>
          <p:cNvPr id="9" name="矩形 8">
            <a:extLst>
              <a:ext uri="{FF2B5EF4-FFF2-40B4-BE49-F238E27FC236}">
                <a16:creationId xmlns:a16="http://schemas.microsoft.com/office/drawing/2014/main" id="{DF17AE3B-8730-254A-8818-1B6830E34550}"/>
              </a:ext>
            </a:extLst>
          </p:cNvPr>
          <p:cNvSpPr/>
          <p:nvPr/>
        </p:nvSpPr>
        <p:spPr>
          <a:xfrm>
            <a:off x="674305" y="5075892"/>
            <a:ext cx="2723823" cy="369332"/>
          </a:xfrm>
          <a:prstGeom prst="rect">
            <a:avLst/>
          </a:prstGeom>
        </p:spPr>
        <p:txBody>
          <a:bodyPr wrap="none">
            <a:spAutoFit/>
          </a:bodyPr>
          <a:lstStyle/>
          <a:p>
            <a:r>
              <a:rPr lang="zh-CN" altLang="en-US" dirty="0">
                <a:solidFill>
                  <a:srgbClr val="384056"/>
                </a:solidFill>
                <a:latin typeface="+mj-ea"/>
                <a:ea typeface="+mj-ea"/>
              </a:rPr>
              <a:t>根据链式求导法则展开：</a:t>
            </a:r>
          </a:p>
        </p:txBody>
      </p:sp>
      <p:pic>
        <p:nvPicPr>
          <p:cNvPr id="5" name="图片 4">
            <a:extLst>
              <a:ext uri="{FF2B5EF4-FFF2-40B4-BE49-F238E27FC236}">
                <a16:creationId xmlns:a16="http://schemas.microsoft.com/office/drawing/2014/main" id="{B4F2295B-2DE2-E14A-8BD0-CC1E6EE245EA}"/>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112612" y="2727832"/>
            <a:ext cx="5985520" cy="2074527"/>
          </a:xfrm>
          <a:prstGeom prst="rect">
            <a:avLst/>
          </a:prstGeom>
        </p:spPr>
      </p:pic>
    </p:spTree>
    <p:extLst>
      <p:ext uri="{BB962C8B-B14F-4D97-AF65-F5344CB8AC3E}">
        <p14:creationId xmlns:p14="http://schemas.microsoft.com/office/powerpoint/2010/main" val="2126753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Forward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Mode</a:t>
            </a:r>
            <a:endParaRPr lang="zh-CN" altLang="en-US" dirty="0">
              <a:latin typeface="+mj-ea"/>
            </a:endParaRPr>
          </a:p>
        </p:txBody>
      </p:sp>
      <p:pic>
        <p:nvPicPr>
          <p:cNvPr id="3" name="图片 2">
            <a:extLst>
              <a:ext uri="{FF2B5EF4-FFF2-40B4-BE49-F238E27FC236}">
                <a16:creationId xmlns:a16="http://schemas.microsoft.com/office/drawing/2014/main" id="{8664CA04-2C36-1741-A0E3-2D1B1291CE3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r="-2117"/>
          <a:stretch/>
        </p:blipFill>
        <p:spPr>
          <a:xfrm>
            <a:off x="1201837" y="2574196"/>
            <a:ext cx="10071021" cy="3305300"/>
          </a:xfrm>
          <a:prstGeom prst="rect">
            <a:avLst/>
          </a:prstGeom>
        </p:spPr>
      </p:pic>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766E07B8-DAE2-7542-B09F-A534EE1D2850}"/>
                  </a:ext>
                </a:extLst>
              </p:cNvPr>
              <p:cNvSpPr/>
              <p:nvPr/>
            </p:nvSpPr>
            <p:spPr>
              <a:xfrm>
                <a:off x="1417861" y="1840078"/>
                <a:ext cx="372352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d>
                        </m:e>
                      </m:func>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sin</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oMath>
                  </m:oMathPara>
                </a14:m>
                <a:endParaRPr lang="zh-CN" altLang="en-US" dirty="0"/>
              </a:p>
            </p:txBody>
          </p:sp>
        </mc:Choice>
        <mc:Fallback xmlns="">
          <p:sp>
            <p:nvSpPr>
              <p:cNvPr id="7" name="矩形 6">
                <a:extLst>
                  <a:ext uri="{FF2B5EF4-FFF2-40B4-BE49-F238E27FC236}">
                    <a16:creationId xmlns:a16="http://schemas.microsoft.com/office/drawing/2014/main" id="{766E07B8-DAE2-7542-B09F-A534EE1D2850}"/>
                  </a:ext>
                </a:extLst>
              </p:cNvPr>
              <p:cNvSpPr>
                <a:spLocks noRot="1" noChangeAspect="1" noMove="1" noResize="1" noEditPoints="1" noAdjustHandles="1" noChangeArrowheads="1" noChangeShapeType="1" noTextEdit="1"/>
              </p:cNvSpPr>
              <p:nvPr/>
            </p:nvSpPr>
            <p:spPr>
              <a:xfrm>
                <a:off x="1417861" y="1840078"/>
                <a:ext cx="3723520" cy="369332"/>
              </a:xfrm>
              <a:prstGeom prst="rect">
                <a:avLst/>
              </a:prstGeom>
              <a:blipFill>
                <a:blip r:embed="rId3"/>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F5C0D765-E478-EA47-8FD4-6739841A9F6B}"/>
                  </a:ext>
                </a:extLst>
              </p:cNvPr>
              <p:cNvSpPr/>
              <p:nvPr/>
            </p:nvSpPr>
            <p:spPr>
              <a:xfrm>
                <a:off x="6098381" y="1697315"/>
                <a:ext cx="1093633" cy="6643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i="1">
                                  <a:latin typeface="Cambria Math" panose="02040503050406030204" pitchFamily="18" charset="0"/>
                                </a:rPr>
                                <m:t>𝑣</m:t>
                              </m:r>
                            </m:e>
                          </m:acc>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𝑣</m:t>
                              </m:r>
                            </m:e>
                            <m:sub>
                              <m:r>
                                <a:rPr lang="en-US" altLang="zh-CN" b="0" i="1" smtClean="0">
                                  <a:latin typeface="Cambria Math" panose="02040503050406030204" pitchFamily="18" charset="0"/>
                                  <a:ea typeface="Cambria Math" panose="02040503050406030204" pitchFamily="18" charset="0"/>
                                </a:rPr>
                                <m:t>𝑖</m:t>
                              </m:r>
                            </m:sub>
                          </m:sSub>
                        </m:num>
                        <m:den>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1</m:t>
                              </m:r>
                            </m:sub>
                          </m:sSub>
                        </m:den>
                      </m:f>
                    </m:oMath>
                  </m:oMathPara>
                </a14:m>
                <a:endParaRPr lang="zh-CN" altLang="en-US" dirty="0"/>
              </a:p>
            </p:txBody>
          </p:sp>
        </mc:Choice>
        <mc:Fallback xmlns="">
          <p:sp>
            <p:nvSpPr>
              <p:cNvPr id="6" name="矩形 5">
                <a:extLst>
                  <a:ext uri="{FF2B5EF4-FFF2-40B4-BE49-F238E27FC236}">
                    <a16:creationId xmlns:a16="http://schemas.microsoft.com/office/drawing/2014/main" id="{F5C0D765-E478-EA47-8FD4-6739841A9F6B}"/>
                  </a:ext>
                </a:extLst>
              </p:cNvPr>
              <p:cNvSpPr>
                <a:spLocks noRot="1" noChangeAspect="1" noMove="1" noResize="1" noEditPoints="1" noAdjustHandles="1" noChangeArrowheads="1" noChangeShapeType="1" noTextEdit="1"/>
              </p:cNvSpPr>
              <p:nvPr/>
            </p:nvSpPr>
            <p:spPr>
              <a:xfrm>
                <a:off x="6098381" y="1697315"/>
                <a:ext cx="1093633" cy="66434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352627A3-F460-CD48-9CA1-478BB2E192DA}"/>
                  </a:ext>
                </a:extLst>
              </p:cNvPr>
              <p:cNvSpPr/>
              <p:nvPr/>
            </p:nvSpPr>
            <p:spPr>
              <a:xfrm>
                <a:off x="7389315" y="1687825"/>
                <a:ext cx="1087349" cy="6738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m:rPr>
                                  <m:sty m:val="p"/>
                                </m:rPr>
                                <a:rPr lang="en-US" altLang="zh-CN" i="1">
                                  <a:latin typeface="Cambria Math" panose="02040503050406030204" pitchFamily="18" charset="0"/>
                                </a:rPr>
                                <m:t>y</m:t>
                              </m:r>
                            </m:e>
                          </m:acc>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sub>
                          </m:sSub>
                        </m:num>
                        <m:den>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𝑖</m:t>
                              </m:r>
                            </m:sub>
                          </m:sSub>
                        </m:den>
                      </m:f>
                    </m:oMath>
                  </m:oMathPara>
                </a14:m>
                <a:endParaRPr lang="zh-CN" altLang="en-US" dirty="0"/>
              </a:p>
            </p:txBody>
          </p:sp>
        </mc:Choice>
        <mc:Fallback xmlns="">
          <p:sp>
            <p:nvSpPr>
              <p:cNvPr id="9" name="矩形 8">
                <a:extLst>
                  <a:ext uri="{FF2B5EF4-FFF2-40B4-BE49-F238E27FC236}">
                    <a16:creationId xmlns:a16="http://schemas.microsoft.com/office/drawing/2014/main" id="{352627A3-F460-CD48-9CA1-478BB2E192DA}"/>
                  </a:ext>
                </a:extLst>
              </p:cNvPr>
              <p:cNvSpPr>
                <a:spLocks noRot="1" noChangeAspect="1" noMove="1" noResize="1" noEditPoints="1" noAdjustHandles="1" noChangeArrowheads="1" noChangeShapeType="1" noTextEdit="1"/>
              </p:cNvSpPr>
              <p:nvPr/>
            </p:nvSpPr>
            <p:spPr>
              <a:xfrm>
                <a:off x="7389315" y="1687825"/>
                <a:ext cx="1087349" cy="673839"/>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22977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What</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is</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AD</a:t>
            </a:r>
            <a:endParaRPr lang="zh-CN" altLang="en-US" dirty="0">
              <a:latin typeface="+mj-ea"/>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766E07B8-DAE2-7542-B09F-A534EE1D2850}"/>
                  </a:ext>
                </a:extLst>
              </p:cNvPr>
              <p:cNvSpPr/>
              <p:nvPr/>
            </p:nvSpPr>
            <p:spPr>
              <a:xfrm>
                <a:off x="4247069" y="1133136"/>
                <a:ext cx="372352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d>
                        </m:e>
                      </m:func>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sin</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oMath>
                  </m:oMathPara>
                </a14:m>
                <a:endParaRPr lang="zh-CN" altLang="en-US" dirty="0"/>
              </a:p>
            </p:txBody>
          </p:sp>
        </mc:Choice>
        <mc:Fallback xmlns="">
          <p:sp>
            <p:nvSpPr>
              <p:cNvPr id="7" name="矩形 6">
                <a:extLst>
                  <a:ext uri="{FF2B5EF4-FFF2-40B4-BE49-F238E27FC236}">
                    <a16:creationId xmlns:a16="http://schemas.microsoft.com/office/drawing/2014/main" id="{766E07B8-DAE2-7542-B09F-A534EE1D2850}"/>
                  </a:ext>
                </a:extLst>
              </p:cNvPr>
              <p:cNvSpPr>
                <a:spLocks noRot="1" noChangeAspect="1" noMove="1" noResize="1" noEditPoints="1" noAdjustHandles="1" noChangeArrowheads="1" noChangeShapeType="1" noTextEdit="1"/>
              </p:cNvSpPr>
              <p:nvPr/>
            </p:nvSpPr>
            <p:spPr>
              <a:xfrm>
                <a:off x="4247069" y="1133136"/>
                <a:ext cx="3723520" cy="369332"/>
              </a:xfrm>
              <a:prstGeom prst="rect">
                <a:avLst/>
              </a:prstGeom>
              <a:blipFill>
                <a:blip r:embed="rId2"/>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536FAC68-6051-6040-9C29-B1D8FE57F18E}"/>
                  </a:ext>
                </a:extLst>
              </p:cNvPr>
              <p:cNvSpPr/>
              <p:nvPr/>
            </p:nvSpPr>
            <p:spPr>
              <a:xfrm>
                <a:off x="3866133" y="5569316"/>
                <a:ext cx="4032448" cy="6701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𝑓</m:t>
                          </m:r>
                        </m:num>
                        <m:den>
                          <m:r>
                            <a:rPr lang="en-US" altLang="zh-CN"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den>
                      </m:f>
                      <m:r>
                        <a:rPr lang="en-US" altLang="zh-CN" b="0" i="1" smtClean="0">
                          <a:latin typeface="Cambria Math" panose="02040503050406030204" pitchFamily="18" charset="0"/>
                        </a:rPr>
                        <m:t>=</m:t>
                      </m:r>
                      <m:nary>
                        <m:naryPr>
                          <m:chr m:val="∑"/>
                          <m:limLoc m:val="subSup"/>
                          <m:ctrlPr>
                            <a:rPr lang="en-US" altLang="zh-CN" i="1">
                              <a:latin typeface="Cambria Math" panose="02040503050406030204" pitchFamily="18" charset="0"/>
                            </a:rPr>
                          </m:ctrlPr>
                        </m:naryPr>
                        <m:sub>
                          <m:r>
                            <m:rPr>
                              <m:brk m:alnAt="25"/>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𝑁</m:t>
                          </m:r>
                        </m:sup>
                        <m:e>
                          <m:f>
                            <m:fPr>
                              <m:ctrlPr>
                                <a:rPr lang="en-US" altLang="zh-CN" i="1">
                                  <a:latin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𝑓</m:t>
                              </m:r>
                            </m:num>
                            <m:den>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𝑣</m:t>
                                  </m:r>
                                </m:e>
                                <m:sub>
                                  <m:r>
                                    <a:rPr lang="en-US" altLang="zh-CN" i="1">
                                      <a:latin typeface="Cambria Math" panose="02040503050406030204" pitchFamily="18" charset="0"/>
                                      <a:ea typeface="Cambria Math" panose="02040503050406030204" pitchFamily="18" charset="0"/>
                                    </a:rPr>
                                    <m:t>𝑘</m:t>
                                  </m:r>
                                </m:sub>
                              </m:sSub>
                            </m:den>
                          </m:f>
                          <m:f>
                            <m:fPr>
                              <m:ctrlPr>
                                <a:rPr lang="en-US" altLang="zh-CN" i="1">
                                  <a:latin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𝑣</m:t>
                                  </m:r>
                                </m:e>
                                <m:sub>
                                  <m:r>
                                    <a:rPr lang="en-US" altLang="zh-CN" i="1">
                                      <a:latin typeface="Cambria Math" panose="02040503050406030204" pitchFamily="18" charset="0"/>
                                      <a:ea typeface="Cambria Math" panose="02040503050406030204" pitchFamily="18" charset="0"/>
                                    </a:rPr>
                                    <m:t>𝑘</m:t>
                                  </m:r>
                                </m:sub>
                              </m:sSub>
                            </m:num>
                            <m:den>
                              <m:r>
                                <a:rPr lang="en-US" altLang="zh-CN"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den>
                          </m:f>
                        </m:e>
                      </m:nary>
                    </m:oMath>
                  </m:oMathPara>
                </a14:m>
                <a:endParaRPr lang="zh-CN" altLang="en-US" dirty="0"/>
              </a:p>
            </p:txBody>
          </p:sp>
        </mc:Choice>
        <mc:Fallback xmlns="">
          <p:sp>
            <p:nvSpPr>
              <p:cNvPr id="6" name="矩形 5">
                <a:extLst>
                  <a:ext uri="{FF2B5EF4-FFF2-40B4-BE49-F238E27FC236}">
                    <a16:creationId xmlns:a16="http://schemas.microsoft.com/office/drawing/2014/main" id="{536FAC68-6051-6040-9C29-B1D8FE57F18E}"/>
                  </a:ext>
                </a:extLst>
              </p:cNvPr>
              <p:cNvSpPr>
                <a:spLocks noRot="1" noChangeAspect="1" noMove="1" noResize="1" noEditPoints="1" noAdjustHandles="1" noChangeArrowheads="1" noChangeShapeType="1" noTextEdit="1"/>
              </p:cNvSpPr>
              <p:nvPr/>
            </p:nvSpPr>
            <p:spPr>
              <a:xfrm>
                <a:off x="3866133" y="5569316"/>
                <a:ext cx="4032448" cy="670183"/>
              </a:xfrm>
              <a:prstGeom prst="rect">
                <a:avLst/>
              </a:prstGeom>
              <a:blipFill>
                <a:blip r:embed="rId3"/>
                <a:stretch>
                  <a:fillRect t="-141509" b="-209434"/>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5CBD9222-5B48-1342-9222-B7CD39092BFA}"/>
              </a:ext>
            </a:extLst>
          </p:cNvPr>
          <p:cNvSpPr/>
          <p:nvPr/>
        </p:nvSpPr>
        <p:spPr>
          <a:xfrm>
            <a:off x="669818" y="1133136"/>
            <a:ext cx="1107996" cy="369332"/>
          </a:xfrm>
          <a:prstGeom prst="rect">
            <a:avLst/>
          </a:prstGeom>
        </p:spPr>
        <p:txBody>
          <a:bodyPr wrap="none">
            <a:spAutoFit/>
          </a:bodyPr>
          <a:lstStyle/>
          <a:p>
            <a:r>
              <a:rPr lang="zh-CN" altLang="en-US" dirty="0">
                <a:solidFill>
                  <a:srgbClr val="384056"/>
                </a:solidFill>
                <a:latin typeface="+mj-ea"/>
                <a:ea typeface="+mj-ea"/>
              </a:rPr>
              <a:t>原函数：</a:t>
            </a:r>
            <a:endParaRPr lang="zh-CN" altLang="en-US" dirty="0">
              <a:latin typeface="+mj-ea"/>
              <a:ea typeface="+mj-ea"/>
            </a:endParaRPr>
          </a:p>
        </p:txBody>
      </p:sp>
      <p:sp>
        <p:nvSpPr>
          <p:cNvPr id="8" name="矩形 7">
            <a:extLst>
              <a:ext uri="{FF2B5EF4-FFF2-40B4-BE49-F238E27FC236}">
                <a16:creationId xmlns:a16="http://schemas.microsoft.com/office/drawing/2014/main" id="{687CC367-D2FA-D140-8615-1A209694EA07}"/>
              </a:ext>
            </a:extLst>
          </p:cNvPr>
          <p:cNvSpPr/>
          <p:nvPr/>
        </p:nvSpPr>
        <p:spPr>
          <a:xfrm>
            <a:off x="638786" y="1916832"/>
            <a:ext cx="2302938" cy="369332"/>
          </a:xfrm>
          <a:prstGeom prst="rect">
            <a:avLst/>
          </a:prstGeom>
        </p:spPr>
        <p:txBody>
          <a:bodyPr wrap="none">
            <a:spAutoFit/>
          </a:bodyPr>
          <a:lstStyle/>
          <a:p>
            <a:r>
              <a:rPr lang="zh-CN" altLang="en-US" dirty="0">
                <a:solidFill>
                  <a:srgbClr val="384056"/>
                </a:solidFill>
                <a:latin typeface="+mj-ea"/>
                <a:ea typeface="+mj-ea"/>
              </a:rPr>
              <a:t>原函数转换成</a:t>
            </a:r>
            <a:r>
              <a:rPr lang="en-US" altLang="zh-CN" dirty="0">
                <a:solidFill>
                  <a:srgbClr val="384056"/>
                </a:solidFill>
                <a:latin typeface="+mj-ea"/>
                <a:ea typeface="+mj-ea"/>
              </a:rPr>
              <a:t>DAG</a:t>
            </a:r>
            <a:r>
              <a:rPr lang="zh-CN" altLang="en-US" dirty="0">
                <a:solidFill>
                  <a:srgbClr val="384056"/>
                </a:solidFill>
                <a:latin typeface="+mj-ea"/>
                <a:ea typeface="+mj-ea"/>
              </a:rPr>
              <a:t>：</a:t>
            </a:r>
          </a:p>
        </p:txBody>
      </p:sp>
      <p:sp>
        <p:nvSpPr>
          <p:cNvPr id="9" name="矩形 8">
            <a:extLst>
              <a:ext uri="{FF2B5EF4-FFF2-40B4-BE49-F238E27FC236}">
                <a16:creationId xmlns:a16="http://schemas.microsoft.com/office/drawing/2014/main" id="{DF17AE3B-8730-254A-8818-1B6830E34550}"/>
              </a:ext>
            </a:extLst>
          </p:cNvPr>
          <p:cNvSpPr/>
          <p:nvPr/>
        </p:nvSpPr>
        <p:spPr>
          <a:xfrm>
            <a:off x="675276" y="5355532"/>
            <a:ext cx="2723823" cy="369332"/>
          </a:xfrm>
          <a:prstGeom prst="rect">
            <a:avLst/>
          </a:prstGeom>
        </p:spPr>
        <p:txBody>
          <a:bodyPr wrap="none">
            <a:spAutoFit/>
          </a:bodyPr>
          <a:lstStyle/>
          <a:p>
            <a:r>
              <a:rPr lang="zh-CN" altLang="en-US" dirty="0">
                <a:solidFill>
                  <a:srgbClr val="384056"/>
                </a:solidFill>
                <a:latin typeface="+mj-ea"/>
                <a:ea typeface="+mj-ea"/>
              </a:rPr>
              <a:t>根据链式求导法则展开：</a:t>
            </a:r>
          </a:p>
        </p:txBody>
      </p:sp>
      <p:pic>
        <p:nvPicPr>
          <p:cNvPr id="10" name="图片 9">
            <a:extLst>
              <a:ext uri="{FF2B5EF4-FFF2-40B4-BE49-F238E27FC236}">
                <a16:creationId xmlns:a16="http://schemas.microsoft.com/office/drawing/2014/main" id="{373FDDC5-A579-F54B-AEC1-53BB6AD3B18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30437" y="2060848"/>
            <a:ext cx="5735887" cy="3127702"/>
          </a:xfrm>
          <a:prstGeom prst="rect">
            <a:avLst/>
          </a:prstGeom>
        </p:spPr>
      </p:pic>
    </p:spTree>
    <p:extLst>
      <p:ext uri="{BB962C8B-B14F-4D97-AF65-F5344CB8AC3E}">
        <p14:creationId xmlns:p14="http://schemas.microsoft.com/office/powerpoint/2010/main" val="2698433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Reverse</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Mode</a:t>
            </a:r>
            <a:endParaRPr lang="zh-CN" altLang="en-US" dirty="0">
              <a:latin typeface="+mj-ea"/>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766E07B8-DAE2-7542-B09F-A534EE1D2850}"/>
                  </a:ext>
                </a:extLst>
              </p:cNvPr>
              <p:cNvSpPr/>
              <p:nvPr/>
            </p:nvSpPr>
            <p:spPr>
              <a:xfrm>
                <a:off x="1273845" y="1424149"/>
                <a:ext cx="372352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d>
                        </m:e>
                      </m:func>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sin</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oMath>
                  </m:oMathPara>
                </a14:m>
                <a:endParaRPr lang="zh-CN" altLang="en-US" dirty="0"/>
              </a:p>
            </p:txBody>
          </p:sp>
        </mc:Choice>
        <mc:Fallback xmlns="">
          <p:sp>
            <p:nvSpPr>
              <p:cNvPr id="7" name="矩形 6">
                <a:extLst>
                  <a:ext uri="{FF2B5EF4-FFF2-40B4-BE49-F238E27FC236}">
                    <a16:creationId xmlns:a16="http://schemas.microsoft.com/office/drawing/2014/main" id="{766E07B8-DAE2-7542-B09F-A534EE1D2850}"/>
                  </a:ext>
                </a:extLst>
              </p:cNvPr>
              <p:cNvSpPr>
                <a:spLocks noRot="1" noChangeAspect="1" noMove="1" noResize="1" noEditPoints="1" noAdjustHandles="1" noChangeArrowheads="1" noChangeShapeType="1" noTextEdit="1"/>
              </p:cNvSpPr>
              <p:nvPr/>
            </p:nvSpPr>
            <p:spPr>
              <a:xfrm>
                <a:off x="1273845" y="1424149"/>
                <a:ext cx="3723520" cy="369332"/>
              </a:xfrm>
              <a:prstGeom prst="rect">
                <a:avLst/>
              </a:prstGeom>
              <a:blipFill>
                <a:blip r:embed="rId2"/>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F5C0D765-E478-EA47-8FD4-6739841A9F6B}"/>
                  </a:ext>
                </a:extLst>
              </p:cNvPr>
              <p:cNvSpPr/>
              <p:nvPr/>
            </p:nvSpPr>
            <p:spPr>
              <a:xfrm>
                <a:off x="6240378" y="1278250"/>
                <a:ext cx="1067921" cy="6658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i="1">
                                  <a:latin typeface="Cambria Math" panose="02040503050406030204" pitchFamily="18" charset="0"/>
                                </a:rPr>
                                <m:t>𝑣</m:t>
                              </m:r>
                            </m:e>
                          </m:acc>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𝑖</m:t>
                              </m:r>
                            </m:sub>
                          </m:sSub>
                        </m:num>
                        <m:den>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𝑣</m:t>
                              </m:r>
                            </m:e>
                            <m:sub>
                              <m:r>
                                <a:rPr lang="en-US" altLang="zh-CN" b="0" i="1" smtClean="0">
                                  <a:latin typeface="Cambria Math" panose="02040503050406030204" pitchFamily="18" charset="0"/>
                                  <a:ea typeface="Cambria Math" panose="02040503050406030204" pitchFamily="18" charset="0"/>
                                </a:rPr>
                                <m:t>𝑖</m:t>
                              </m:r>
                            </m:sub>
                          </m:sSub>
                        </m:den>
                      </m:f>
                    </m:oMath>
                  </m:oMathPara>
                </a14:m>
                <a:endParaRPr lang="zh-CN" altLang="en-US" dirty="0"/>
              </a:p>
            </p:txBody>
          </p:sp>
        </mc:Choice>
        <mc:Fallback xmlns="">
          <p:sp>
            <p:nvSpPr>
              <p:cNvPr id="6" name="矩形 5">
                <a:extLst>
                  <a:ext uri="{FF2B5EF4-FFF2-40B4-BE49-F238E27FC236}">
                    <a16:creationId xmlns:a16="http://schemas.microsoft.com/office/drawing/2014/main" id="{F5C0D765-E478-EA47-8FD4-6739841A9F6B}"/>
                  </a:ext>
                </a:extLst>
              </p:cNvPr>
              <p:cNvSpPr>
                <a:spLocks noRot="1" noChangeAspect="1" noMove="1" noResize="1" noEditPoints="1" noAdjustHandles="1" noChangeArrowheads="1" noChangeShapeType="1" noTextEdit="1"/>
              </p:cNvSpPr>
              <p:nvPr/>
            </p:nvSpPr>
            <p:spPr>
              <a:xfrm>
                <a:off x="6240378" y="1278250"/>
                <a:ext cx="1067921" cy="665888"/>
              </a:xfrm>
              <a:prstGeom prst="rect">
                <a:avLst/>
              </a:prstGeom>
              <a:blipFill>
                <a:blip r:embed="rId3"/>
                <a:stretch>
                  <a:fillRect/>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DD4CB36A-7BC2-8A43-AB0D-66B56013823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96096" y="2132856"/>
            <a:ext cx="9804569" cy="4126639"/>
          </a:xfrm>
          <a:prstGeom prst="rect">
            <a:avLst/>
          </a:prstGeom>
        </p:spPr>
      </p:pic>
    </p:spTree>
    <p:extLst>
      <p:ext uri="{BB962C8B-B14F-4D97-AF65-F5344CB8AC3E}">
        <p14:creationId xmlns:p14="http://schemas.microsoft.com/office/powerpoint/2010/main" val="3478572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Jacobian</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Matrix</a:t>
            </a:r>
            <a:endParaRPr lang="zh-CN" altLang="en-US" dirty="0">
              <a:latin typeface="+mj-ea"/>
            </a:endParaRP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E4CEF382-37BB-6141-83C9-5089C40B241A}"/>
                  </a:ext>
                </a:extLst>
              </p:cNvPr>
              <p:cNvSpPr/>
              <p:nvPr/>
            </p:nvSpPr>
            <p:spPr>
              <a:xfrm>
                <a:off x="623636" y="1916832"/>
                <a:ext cx="9643089" cy="369332"/>
              </a:xfrm>
              <a:prstGeom prst="rect">
                <a:avLst/>
              </a:prstGeom>
            </p:spPr>
            <p:txBody>
              <a:bodyPr wrap="none">
                <a:spAutoFit/>
              </a:bodyPr>
              <a:lstStyle/>
              <a:p>
                <a:r>
                  <a:rPr lang="zh-CN" altLang="en-US" dirty="0">
                    <a:solidFill>
                      <a:srgbClr val="384056"/>
                    </a:solidFill>
                    <a:latin typeface="+mj-ea"/>
                    <a:ea typeface="+mj-ea"/>
                  </a:rPr>
                  <a:t>对于函数 </a:t>
                </a:r>
                <a14:m>
                  <m:oMath xmlns:m="http://schemas.openxmlformats.org/officeDocument/2006/math">
                    <m:acc>
                      <m:accPr>
                        <m:chr m:val="⃗"/>
                        <m:ctrlPr>
                          <a:rPr lang="en-US" altLang="zh-CN" b="1" i="1" dirty="0">
                            <a:solidFill>
                              <a:srgbClr val="384056"/>
                            </a:solidFill>
                            <a:latin typeface="Cambria Math" panose="02040503050406030204" pitchFamily="18" charset="0"/>
                          </a:rPr>
                        </m:ctrlPr>
                      </m:accPr>
                      <m:e>
                        <m:r>
                          <a:rPr lang="en-US" altLang="zh-CN" b="1" i="1" dirty="0" smtClean="0">
                            <a:solidFill>
                              <a:srgbClr val="384056"/>
                            </a:solidFill>
                            <a:latin typeface="Cambria Math" panose="02040503050406030204" pitchFamily="18" charset="0"/>
                          </a:rPr>
                          <m:t>𝒚</m:t>
                        </m:r>
                      </m:e>
                    </m:acc>
                    <m:r>
                      <a:rPr lang="en-US" altLang="zh-CN" b="1" i="1" dirty="0" smtClean="0">
                        <a:solidFill>
                          <a:srgbClr val="384056"/>
                        </a:solidFill>
                        <a:latin typeface="Cambria Math" panose="02040503050406030204" pitchFamily="18" charset="0"/>
                        <a:ea typeface="+mj-ea"/>
                      </a:rPr>
                      <m:t>=</m:t>
                    </m:r>
                    <m:r>
                      <a:rPr lang="en-US" altLang="zh-CN" b="1" i="1" dirty="0">
                        <a:solidFill>
                          <a:srgbClr val="384056"/>
                        </a:solidFill>
                        <a:latin typeface="Cambria Math" panose="02040503050406030204" pitchFamily="18" charset="0"/>
                        <a:ea typeface="+mj-ea"/>
                      </a:rPr>
                      <m:t>𝒇</m:t>
                    </m:r>
                    <m:r>
                      <a:rPr lang="en-US" altLang="zh-CN" b="1" i="1" dirty="0">
                        <a:solidFill>
                          <a:srgbClr val="384056"/>
                        </a:solidFill>
                        <a:latin typeface="Cambria Math" panose="02040503050406030204" pitchFamily="18" charset="0"/>
                        <a:ea typeface="+mj-ea"/>
                      </a:rPr>
                      <m:t>(</m:t>
                    </m:r>
                    <m:acc>
                      <m:accPr>
                        <m:chr m:val="⃗"/>
                        <m:ctrlPr>
                          <a:rPr lang="en-US" altLang="zh-CN" b="1" i="1" dirty="0" smtClean="0">
                            <a:solidFill>
                              <a:srgbClr val="384056"/>
                            </a:solidFill>
                            <a:latin typeface="Cambria Math" panose="02040503050406030204" pitchFamily="18" charset="0"/>
                            <a:ea typeface="+mj-ea"/>
                          </a:rPr>
                        </m:ctrlPr>
                      </m:accPr>
                      <m:e>
                        <m:r>
                          <a:rPr lang="en-US" altLang="zh-CN" b="1" i="1" dirty="0">
                            <a:solidFill>
                              <a:srgbClr val="384056"/>
                            </a:solidFill>
                            <a:latin typeface="Cambria Math" panose="02040503050406030204" pitchFamily="18" charset="0"/>
                          </a:rPr>
                          <m:t>𝒙</m:t>
                        </m:r>
                      </m:e>
                    </m:acc>
                    <m:r>
                      <a:rPr lang="en-US" altLang="zh-CN" b="1" i="1" dirty="0">
                        <a:solidFill>
                          <a:srgbClr val="384056"/>
                        </a:solidFill>
                        <a:latin typeface="Cambria Math" panose="02040503050406030204" pitchFamily="18" charset="0"/>
                        <a:ea typeface="+mj-ea"/>
                      </a:rPr>
                      <m:t>)</m:t>
                    </m:r>
                    <m:r>
                      <a:rPr lang="en-US" altLang="zh-CN" b="1" i="1">
                        <a:solidFill>
                          <a:srgbClr val="384056"/>
                        </a:solidFill>
                        <a:latin typeface="Cambria Math" panose="02040503050406030204" pitchFamily="18" charset="0"/>
                      </a:rPr>
                      <m:t> </m:t>
                    </m:r>
                  </m:oMath>
                </a14:m>
                <a:r>
                  <a:rPr lang="zh-CN" altLang="en-US" dirty="0">
                    <a:solidFill>
                      <a:srgbClr val="384056"/>
                    </a:solidFill>
                    <a:latin typeface="+mj-ea"/>
                    <a:ea typeface="+mj-ea"/>
                  </a:rPr>
                  <a:t>，其中 </a:t>
                </a:r>
                <a14:m>
                  <m:oMath xmlns:m="http://schemas.openxmlformats.org/officeDocument/2006/math">
                    <m:r>
                      <a:rPr lang="en-US" altLang="zh-CN" b="1" i="1" smtClean="0">
                        <a:solidFill>
                          <a:srgbClr val="384056"/>
                        </a:solidFill>
                        <a:latin typeface="Cambria Math" panose="02040503050406030204" pitchFamily="18" charset="0"/>
                        <a:ea typeface="+mj-ea"/>
                      </a:rPr>
                      <m:t>𝒇</m:t>
                    </m:r>
                    <m:r>
                      <a:rPr lang="en-US" altLang="zh-CN" b="0" i="1" smtClean="0">
                        <a:solidFill>
                          <a:srgbClr val="384056"/>
                        </a:solidFill>
                        <a:latin typeface="Cambria Math" panose="02040503050406030204" pitchFamily="18" charset="0"/>
                        <a:ea typeface="+mj-ea"/>
                      </a:rPr>
                      <m:t>:</m:t>
                    </m:r>
                    <m:sSup>
                      <m:sSupPr>
                        <m:ctrlPr>
                          <a:rPr lang="en-US" altLang="zh-CN" b="0" i="1" smtClean="0">
                            <a:solidFill>
                              <a:srgbClr val="384056"/>
                            </a:solidFill>
                            <a:latin typeface="Cambria Math" panose="02040503050406030204" pitchFamily="18" charset="0"/>
                            <a:ea typeface="+mj-ea"/>
                          </a:rPr>
                        </m:ctrlPr>
                      </m:sSupPr>
                      <m:e>
                        <m:r>
                          <a:rPr lang="en-US" altLang="zh-CN" i="1">
                            <a:solidFill>
                              <a:srgbClr val="384056"/>
                            </a:solidFill>
                            <a:latin typeface="Cambria Math" panose="02040503050406030204" pitchFamily="18" charset="0"/>
                            <a:ea typeface="Cambria Math" panose="02040503050406030204" pitchFamily="18" charset="0"/>
                          </a:rPr>
                          <m:t>ℝ</m:t>
                        </m:r>
                      </m:e>
                      <m:sup>
                        <m:r>
                          <a:rPr lang="en-US" altLang="zh-CN" b="0" i="1" smtClean="0">
                            <a:solidFill>
                              <a:srgbClr val="384056"/>
                            </a:solidFill>
                            <a:latin typeface="Cambria Math" panose="02040503050406030204" pitchFamily="18" charset="0"/>
                            <a:ea typeface="+mj-ea"/>
                          </a:rPr>
                          <m:t>𝑛</m:t>
                        </m:r>
                      </m:sup>
                    </m:sSup>
                    <m:r>
                      <a:rPr lang="en-US" altLang="zh-CN" b="0" i="1" smtClean="0">
                        <a:solidFill>
                          <a:srgbClr val="384056"/>
                        </a:solidFill>
                        <a:latin typeface="Cambria Math" panose="02040503050406030204" pitchFamily="18" charset="0"/>
                        <a:ea typeface="Cambria Math" panose="02040503050406030204" pitchFamily="18" charset="0"/>
                      </a:rPr>
                      <m:t>→</m:t>
                    </m:r>
                    <m:sSup>
                      <m:sSupPr>
                        <m:ctrlPr>
                          <a:rPr lang="en-US" altLang="zh-CN" i="1">
                            <a:solidFill>
                              <a:srgbClr val="384056"/>
                            </a:solidFill>
                            <a:latin typeface="Cambria Math" panose="02040503050406030204" pitchFamily="18" charset="0"/>
                          </a:rPr>
                        </m:ctrlPr>
                      </m:sSupPr>
                      <m:e>
                        <m:r>
                          <a:rPr lang="en-US" altLang="zh-CN" i="1">
                            <a:solidFill>
                              <a:srgbClr val="384056"/>
                            </a:solidFill>
                            <a:latin typeface="Cambria Math" panose="02040503050406030204" pitchFamily="18" charset="0"/>
                            <a:ea typeface="Cambria Math" panose="02040503050406030204" pitchFamily="18" charset="0"/>
                          </a:rPr>
                          <m:t>ℝ</m:t>
                        </m:r>
                      </m:e>
                      <m:sup>
                        <m:r>
                          <a:rPr lang="en-US" altLang="zh-CN" b="0" i="1" smtClean="0">
                            <a:solidFill>
                              <a:srgbClr val="384056"/>
                            </a:solidFill>
                            <a:latin typeface="Cambria Math" panose="02040503050406030204" pitchFamily="18" charset="0"/>
                            <a:ea typeface="Cambria Math" panose="02040503050406030204" pitchFamily="18" charset="0"/>
                          </a:rPr>
                          <m:t>𝑚</m:t>
                        </m:r>
                      </m:sup>
                    </m:sSup>
                  </m:oMath>
                </a14:m>
                <a:r>
                  <a:rPr lang="zh-CN" altLang="en-US" dirty="0">
                    <a:latin typeface="+mj-ea"/>
                    <a:ea typeface="+mj-ea"/>
                  </a:rPr>
                  <a:t>，</a:t>
                </a:r>
                <a:r>
                  <a:rPr lang="zh-CN" altLang="en-US" dirty="0">
                    <a:solidFill>
                      <a:srgbClr val="384056"/>
                    </a:solidFill>
                    <a:latin typeface="+mj-ea"/>
                    <a:ea typeface="+mj-ea"/>
                  </a:rPr>
                  <a:t>那么 </a:t>
                </a:r>
                <a14:m>
                  <m:oMath xmlns:m="http://schemas.openxmlformats.org/officeDocument/2006/math">
                    <m:acc>
                      <m:accPr>
                        <m:chr m:val="⃗"/>
                        <m:ctrlPr>
                          <a:rPr lang="en-US" altLang="zh-CN" b="1" i="1" dirty="0">
                            <a:solidFill>
                              <a:srgbClr val="384056"/>
                            </a:solidFill>
                            <a:latin typeface="Cambria Math" panose="02040503050406030204" pitchFamily="18" charset="0"/>
                          </a:rPr>
                        </m:ctrlPr>
                      </m:accPr>
                      <m:e>
                        <m:r>
                          <a:rPr lang="en-US" altLang="zh-CN" b="1" i="1" dirty="0">
                            <a:solidFill>
                              <a:srgbClr val="384056"/>
                            </a:solidFill>
                            <a:latin typeface="Cambria Math" panose="02040503050406030204" pitchFamily="18" charset="0"/>
                          </a:rPr>
                          <m:t>𝒚</m:t>
                        </m:r>
                      </m:e>
                    </m:acc>
                  </m:oMath>
                </a14:m>
                <a:r>
                  <a:rPr lang="zh-CN" altLang="en-US" dirty="0">
                    <a:solidFill>
                      <a:srgbClr val="384056"/>
                    </a:solidFill>
                    <a:latin typeface="+mj-ea"/>
                    <a:ea typeface="+mj-ea"/>
                  </a:rPr>
                  <a:t> 中关于 </a:t>
                </a:r>
                <a14:m>
                  <m:oMath xmlns:m="http://schemas.openxmlformats.org/officeDocument/2006/math">
                    <m:acc>
                      <m:accPr>
                        <m:chr m:val="⃗"/>
                        <m:ctrlPr>
                          <a:rPr lang="en-US" altLang="zh-CN" b="1" i="1" dirty="0">
                            <a:solidFill>
                              <a:srgbClr val="384056"/>
                            </a:solidFill>
                            <a:latin typeface="Cambria Math" panose="02040503050406030204" pitchFamily="18" charset="0"/>
                          </a:rPr>
                        </m:ctrlPr>
                      </m:accPr>
                      <m:e>
                        <m:r>
                          <a:rPr lang="en-US" altLang="zh-CN" b="1" i="1" dirty="0">
                            <a:solidFill>
                              <a:srgbClr val="384056"/>
                            </a:solidFill>
                            <a:latin typeface="Cambria Math" panose="02040503050406030204" pitchFamily="18" charset="0"/>
                          </a:rPr>
                          <m:t>𝒙</m:t>
                        </m:r>
                      </m:e>
                    </m:acc>
                  </m:oMath>
                </a14:m>
                <a:r>
                  <a:rPr lang="zh-CN" altLang="en-US" dirty="0">
                    <a:solidFill>
                      <a:srgbClr val="384056"/>
                    </a:solidFill>
                    <a:latin typeface="+mj-ea"/>
                    <a:ea typeface="+mj-ea"/>
                  </a:rPr>
                  <a:t> 的梯度可以表示为 </a:t>
                </a:r>
                <a:r>
                  <a:rPr lang="en-US" altLang="zh-CN" dirty="0">
                    <a:solidFill>
                      <a:srgbClr val="384056"/>
                    </a:solidFill>
                    <a:latin typeface="+mj-ea"/>
                    <a:ea typeface="+mj-ea"/>
                  </a:rPr>
                  <a:t>Jacobian</a:t>
                </a:r>
                <a:r>
                  <a:rPr lang="zh-CN" altLang="en-US" dirty="0">
                    <a:solidFill>
                      <a:srgbClr val="384056"/>
                    </a:solidFill>
                    <a:latin typeface="+mj-ea"/>
                    <a:ea typeface="+mj-ea"/>
                  </a:rPr>
                  <a:t> 矩阵：</a:t>
                </a:r>
              </a:p>
            </p:txBody>
          </p:sp>
        </mc:Choice>
        <mc:Fallback xmlns="">
          <p:sp>
            <p:nvSpPr>
              <p:cNvPr id="3" name="矩形 2">
                <a:extLst>
                  <a:ext uri="{FF2B5EF4-FFF2-40B4-BE49-F238E27FC236}">
                    <a16:creationId xmlns:a16="http://schemas.microsoft.com/office/drawing/2014/main" id="{E4CEF382-37BB-6141-83C9-5089C40B241A}"/>
                  </a:ext>
                </a:extLst>
              </p:cNvPr>
              <p:cNvSpPr>
                <a:spLocks noRot="1" noChangeAspect="1" noMove="1" noResize="1" noEditPoints="1" noAdjustHandles="1" noChangeArrowheads="1" noChangeShapeType="1" noTextEdit="1"/>
              </p:cNvSpPr>
              <p:nvPr/>
            </p:nvSpPr>
            <p:spPr>
              <a:xfrm>
                <a:off x="623636" y="1916832"/>
                <a:ext cx="9643089" cy="369332"/>
              </a:xfrm>
              <a:prstGeom prst="rect">
                <a:avLst/>
              </a:prstGeom>
              <a:blipFill>
                <a:blip r:embed="rId2"/>
                <a:stretch>
                  <a:fillRect l="-395" t="-6667"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D331AF48-3C34-4E42-80BE-09FCAA2DAFE4}"/>
                  </a:ext>
                </a:extLst>
              </p:cNvPr>
              <p:cNvSpPr/>
              <p:nvPr/>
            </p:nvSpPr>
            <p:spPr>
              <a:xfrm>
                <a:off x="4076034" y="2877724"/>
                <a:ext cx="3795077" cy="13451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dirty="0" smtClean="0">
                              <a:latin typeface="Cambria Math" panose="02040503050406030204" pitchFamily="18" charset="0"/>
                            </a:rPr>
                          </m:ctrlPr>
                        </m:sSubPr>
                        <m:e>
                          <m:r>
                            <a:rPr lang="en-US" altLang="zh-CN" sz="1600" b="1" i="1" dirty="0">
                              <a:latin typeface="Cambria Math" panose="02040503050406030204" pitchFamily="18" charset="0"/>
                            </a:rPr>
                            <m:t>𝑱</m:t>
                          </m:r>
                        </m:e>
                        <m:sub>
                          <m:r>
                            <a:rPr lang="en-US" altLang="zh-CN" sz="1600" b="0" i="1" dirty="0" smtClean="0">
                              <a:latin typeface="Cambria Math" panose="02040503050406030204" pitchFamily="18" charset="0"/>
                            </a:rPr>
                            <m:t>𝑓</m:t>
                          </m:r>
                        </m:sub>
                      </m:sSub>
                      <m:r>
                        <a:rPr lang="en-US" altLang="zh-CN" sz="1600" b="0" i="1" dirty="0" smtClean="0">
                          <a:latin typeface="Cambria Math" panose="02040503050406030204" pitchFamily="18" charset="0"/>
                        </a:rPr>
                        <m:t>=</m:t>
                      </m:r>
                      <m:d>
                        <m:dPr>
                          <m:begChr m:val="["/>
                          <m:endChr m:val="]"/>
                          <m:ctrlPr>
                            <a:rPr lang="en-US" altLang="zh-CN" sz="1600" i="1" dirty="0" smtClean="0">
                              <a:latin typeface="Cambria Math" panose="02040503050406030204" pitchFamily="18" charset="0"/>
                            </a:rPr>
                          </m:ctrlPr>
                        </m:dPr>
                        <m:e>
                          <m:m>
                            <m:mPr>
                              <m:mcs>
                                <m:mc>
                                  <m:mcPr>
                                    <m:count m:val="3"/>
                                    <m:mcJc m:val="center"/>
                                  </m:mcPr>
                                </m:mc>
                              </m:mcs>
                              <m:ctrlPr>
                                <a:rPr lang="en-US" altLang="zh-CN" sz="1600" i="1" dirty="0" smtClean="0">
                                  <a:latin typeface="Cambria Math" panose="02040503050406030204" pitchFamily="18" charset="0"/>
                                </a:rPr>
                              </m:ctrlPr>
                            </m:mPr>
                            <m:mr>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r>
                                      <a:rPr lang="en-US" altLang="zh-CN" sz="1600" b="1" i="1">
                                        <a:latin typeface="Cambria Math" panose="02040503050406030204" pitchFamily="18" charset="0"/>
                                        <a:ea typeface="Cambria Math" panose="02040503050406030204" pitchFamily="18" charset="0"/>
                                      </a:rPr>
                                      <m:t>𝒚</m:t>
                                    </m:r>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i="1">
                                            <a:latin typeface="Cambria Math" panose="02040503050406030204" pitchFamily="18" charset="0"/>
                                            <a:ea typeface="Cambria Math" panose="02040503050406030204" pitchFamily="18" charset="0"/>
                                          </a:rPr>
                                          <m:t>1</m:t>
                                        </m:r>
                                      </m:sub>
                                    </m:sSub>
                                  </m:den>
                                </m:f>
                              </m:e>
                              <m:e>
                                <m:r>
                                  <a:rPr lang="en-US" altLang="zh-CN" sz="1600" i="1" dirty="0" smtClean="0">
                                    <a:latin typeface="Cambria Math" panose="02040503050406030204" pitchFamily="18" charset="0"/>
                                    <a:ea typeface="Cambria Math" panose="02040503050406030204" pitchFamily="18" charset="0"/>
                                  </a:rPr>
                                  <m:t>⋯</m:t>
                                </m:r>
                              </m:e>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r>
                                      <a:rPr lang="en-US" altLang="zh-CN" sz="1600" b="1" i="1">
                                        <a:latin typeface="Cambria Math" panose="02040503050406030204" pitchFamily="18" charset="0"/>
                                        <a:ea typeface="Cambria Math" panose="02040503050406030204" pitchFamily="18" charset="0"/>
                                      </a:rPr>
                                      <m:t>𝒚</m:t>
                                    </m:r>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i="1">
                                            <a:latin typeface="Cambria Math" panose="02040503050406030204" pitchFamily="18" charset="0"/>
                                            <a:ea typeface="Cambria Math" panose="02040503050406030204" pitchFamily="18" charset="0"/>
                                          </a:rPr>
                                          <m:t>1</m:t>
                                        </m:r>
                                      </m:sub>
                                    </m:sSub>
                                  </m:den>
                                </m:f>
                              </m:e>
                            </m:mr>
                          </m:m>
                        </m:e>
                      </m:d>
                      <m:r>
                        <a:rPr lang="en-US" altLang="zh-CN" sz="1600" b="0" i="1" dirty="0" smtClean="0">
                          <a:latin typeface="Cambria Math" panose="02040503050406030204" pitchFamily="18" charset="0"/>
                        </a:rPr>
                        <m:t>=</m:t>
                      </m:r>
                      <m:d>
                        <m:dPr>
                          <m:begChr m:val="["/>
                          <m:endChr m:val="]"/>
                          <m:ctrlPr>
                            <a:rPr lang="en-US" altLang="zh-CN" sz="1600" b="0" i="1" dirty="0" smtClean="0">
                              <a:latin typeface="Cambria Math" panose="02040503050406030204" pitchFamily="18" charset="0"/>
                            </a:rPr>
                          </m:ctrlPr>
                        </m:dPr>
                        <m:e>
                          <m:m>
                            <m:mPr>
                              <m:mcs>
                                <m:mc>
                                  <m:mcPr>
                                    <m:count m:val="3"/>
                                    <m:mcJc m:val="center"/>
                                  </m:mcPr>
                                </m:mc>
                              </m:mcs>
                              <m:ctrlPr>
                                <a:rPr lang="en-US" altLang="zh-CN" sz="1600" b="0" i="1" dirty="0" smtClean="0">
                                  <a:latin typeface="Cambria Math" panose="02040503050406030204" pitchFamily="18" charset="0"/>
                                </a:rPr>
                              </m:ctrlPr>
                            </m:mPr>
                            <m:mr>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b="0" i="1" smtClean="0">
                                            <a:latin typeface="Cambria Math" panose="02040503050406030204" pitchFamily="18" charset="0"/>
                                            <a:ea typeface="Cambria Math" panose="02040503050406030204" pitchFamily="18" charset="0"/>
                                          </a:rPr>
                                          <m:t>1</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𝑥</m:t>
                                        </m:r>
                                      </m:e>
                                      <m:sub>
                                        <m:r>
                                          <a:rPr lang="en-US" altLang="zh-CN" sz="1600" b="0" i="1" smtClean="0">
                                            <a:latin typeface="Cambria Math" panose="02040503050406030204" pitchFamily="18" charset="0"/>
                                            <a:ea typeface="Cambria Math" panose="02040503050406030204" pitchFamily="18" charset="0"/>
                                          </a:rPr>
                                          <m:t>1</m:t>
                                        </m:r>
                                      </m:sub>
                                    </m:sSub>
                                  </m:den>
                                </m:f>
                              </m:e>
                              <m:e>
                                <m:r>
                                  <a:rPr lang="en-US" altLang="zh-CN" sz="1600" b="0" i="1" dirty="0" smtClean="0">
                                    <a:latin typeface="Cambria Math" panose="02040503050406030204" pitchFamily="18" charset="0"/>
                                  </a:rPr>
                                  <m:t>⋯</m:t>
                                </m:r>
                              </m:e>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i="1">
                                            <a:latin typeface="Cambria Math" panose="02040503050406030204" pitchFamily="18" charset="0"/>
                                            <a:ea typeface="Cambria Math" panose="02040503050406030204" pitchFamily="18" charset="0"/>
                                          </a:rPr>
                                          <m:t>1</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b="0" i="1" smtClean="0">
                                            <a:latin typeface="Cambria Math" panose="02040503050406030204" pitchFamily="18" charset="0"/>
                                            <a:ea typeface="Cambria Math" panose="02040503050406030204" pitchFamily="18" charset="0"/>
                                          </a:rPr>
                                          <m:t>𝑛</m:t>
                                        </m:r>
                                      </m:sub>
                                    </m:sSub>
                                  </m:den>
                                </m:f>
                              </m:e>
                            </m:mr>
                            <m:mr>
                              <m:e>
                                <m:r>
                                  <a:rPr lang="en-US" altLang="zh-CN" sz="1600" b="0" i="1" dirty="0" smtClean="0">
                                    <a:latin typeface="Cambria Math" panose="02040503050406030204" pitchFamily="18" charset="0"/>
                                  </a:rPr>
                                  <m:t>⋮</m:t>
                                </m:r>
                              </m:e>
                              <m:e>
                                <m:r>
                                  <a:rPr lang="en-US" altLang="zh-CN" sz="1600" b="0" i="1" dirty="0" smtClean="0">
                                    <a:latin typeface="Cambria Math" panose="02040503050406030204" pitchFamily="18" charset="0"/>
                                  </a:rPr>
                                  <m:t>⋱</m:t>
                                </m:r>
                              </m:e>
                              <m:e>
                                <m:r>
                                  <a:rPr lang="en-US" altLang="zh-CN" sz="1600" b="0" i="1" dirty="0" smtClean="0">
                                    <a:latin typeface="Cambria Math" panose="02040503050406030204" pitchFamily="18" charset="0"/>
                                  </a:rPr>
                                  <m:t>⋮</m:t>
                                </m:r>
                              </m:e>
                            </m:mr>
                            <m:mr>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b="0" i="1" smtClean="0">
                                            <a:latin typeface="Cambria Math" panose="02040503050406030204" pitchFamily="18" charset="0"/>
                                            <a:ea typeface="Cambria Math" panose="02040503050406030204" pitchFamily="18" charset="0"/>
                                          </a:rPr>
                                          <m:t>𝑚</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i="1">
                                            <a:latin typeface="Cambria Math" panose="02040503050406030204" pitchFamily="18" charset="0"/>
                                            <a:ea typeface="Cambria Math" panose="02040503050406030204" pitchFamily="18" charset="0"/>
                                          </a:rPr>
                                          <m:t>1</m:t>
                                        </m:r>
                                      </m:sub>
                                    </m:sSub>
                                  </m:den>
                                </m:f>
                              </m:e>
                              <m:e>
                                <m:r>
                                  <a:rPr lang="en-US" altLang="zh-CN" sz="1600" b="0" i="1" dirty="0" smtClean="0">
                                    <a:latin typeface="Cambria Math" panose="02040503050406030204" pitchFamily="18" charset="0"/>
                                  </a:rPr>
                                  <m:t>⋯</m:t>
                                </m:r>
                              </m:e>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b="0" i="1" smtClean="0">
                                            <a:latin typeface="Cambria Math" panose="02040503050406030204" pitchFamily="18" charset="0"/>
                                            <a:ea typeface="Cambria Math" panose="02040503050406030204" pitchFamily="18" charset="0"/>
                                          </a:rPr>
                                          <m:t>𝑚</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b="0" i="1" smtClean="0">
                                            <a:latin typeface="Cambria Math" panose="02040503050406030204" pitchFamily="18" charset="0"/>
                                            <a:ea typeface="Cambria Math" panose="02040503050406030204" pitchFamily="18" charset="0"/>
                                          </a:rPr>
                                          <m:t>𝑛</m:t>
                                        </m:r>
                                      </m:sub>
                                    </m:sSub>
                                  </m:den>
                                </m:f>
                              </m:e>
                            </m:mr>
                          </m:m>
                        </m:e>
                      </m:d>
                    </m:oMath>
                  </m:oMathPara>
                </a14:m>
                <a:endParaRPr lang="zh-CN" altLang="en-US" sz="1600" dirty="0"/>
              </a:p>
            </p:txBody>
          </p:sp>
        </mc:Choice>
        <mc:Fallback xmlns="">
          <p:sp>
            <p:nvSpPr>
              <p:cNvPr id="5" name="矩形 4">
                <a:extLst>
                  <a:ext uri="{FF2B5EF4-FFF2-40B4-BE49-F238E27FC236}">
                    <a16:creationId xmlns:a16="http://schemas.microsoft.com/office/drawing/2014/main" id="{D331AF48-3C34-4E42-80BE-09FCAA2DAFE4}"/>
                  </a:ext>
                </a:extLst>
              </p:cNvPr>
              <p:cNvSpPr>
                <a:spLocks noRot="1" noChangeAspect="1" noMove="1" noResize="1" noEditPoints="1" noAdjustHandles="1" noChangeArrowheads="1" noChangeShapeType="1" noTextEdit="1"/>
              </p:cNvSpPr>
              <p:nvPr/>
            </p:nvSpPr>
            <p:spPr>
              <a:xfrm>
                <a:off x="4076034" y="2877724"/>
                <a:ext cx="3795077" cy="1345176"/>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57517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Forward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Mode:</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Jacobian-V</a:t>
            </a:r>
            <a:r>
              <a:rPr lang="en-US" altLang="zh-CN" dirty="0">
                <a:latin typeface="+mj-ea"/>
              </a:rPr>
              <a:t>ector</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Production</a:t>
            </a:r>
            <a:endParaRPr lang="zh-CN" altLang="en-US" dirty="0">
              <a:latin typeface="+mj-ea"/>
            </a:endParaRP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E4CEF382-37BB-6141-83C9-5089C40B241A}"/>
                  </a:ext>
                </a:extLst>
              </p:cNvPr>
              <p:cNvSpPr/>
              <p:nvPr/>
            </p:nvSpPr>
            <p:spPr>
              <a:xfrm>
                <a:off x="623636" y="1290710"/>
                <a:ext cx="9643089" cy="369332"/>
              </a:xfrm>
              <a:prstGeom prst="rect">
                <a:avLst/>
              </a:prstGeom>
            </p:spPr>
            <p:txBody>
              <a:bodyPr wrap="none">
                <a:spAutoFit/>
              </a:bodyPr>
              <a:lstStyle/>
              <a:p>
                <a:r>
                  <a:rPr lang="zh-CN" altLang="en-US" dirty="0">
                    <a:solidFill>
                      <a:srgbClr val="384056"/>
                    </a:solidFill>
                    <a:latin typeface="+mj-ea"/>
                    <a:ea typeface="+mj-ea"/>
                  </a:rPr>
                  <a:t>对于函数 </a:t>
                </a:r>
                <a14:m>
                  <m:oMath xmlns:m="http://schemas.openxmlformats.org/officeDocument/2006/math">
                    <m:acc>
                      <m:accPr>
                        <m:chr m:val="⃗"/>
                        <m:ctrlPr>
                          <a:rPr lang="en-US" altLang="zh-CN" b="1" i="1" dirty="0">
                            <a:solidFill>
                              <a:srgbClr val="384056"/>
                            </a:solidFill>
                            <a:latin typeface="Cambria Math" panose="02040503050406030204" pitchFamily="18" charset="0"/>
                          </a:rPr>
                        </m:ctrlPr>
                      </m:accPr>
                      <m:e>
                        <m:r>
                          <a:rPr lang="en-US" altLang="zh-CN" b="1" i="1" dirty="0" smtClean="0">
                            <a:solidFill>
                              <a:srgbClr val="384056"/>
                            </a:solidFill>
                            <a:latin typeface="Cambria Math" panose="02040503050406030204" pitchFamily="18" charset="0"/>
                          </a:rPr>
                          <m:t>𝒚</m:t>
                        </m:r>
                      </m:e>
                    </m:acc>
                    <m:r>
                      <a:rPr lang="en-US" altLang="zh-CN" b="1" i="1" dirty="0" smtClean="0">
                        <a:solidFill>
                          <a:srgbClr val="384056"/>
                        </a:solidFill>
                        <a:latin typeface="Cambria Math" panose="02040503050406030204" pitchFamily="18" charset="0"/>
                        <a:ea typeface="+mj-ea"/>
                      </a:rPr>
                      <m:t>=</m:t>
                    </m:r>
                    <m:r>
                      <a:rPr lang="en-US" altLang="zh-CN" b="1" i="1" dirty="0">
                        <a:solidFill>
                          <a:srgbClr val="384056"/>
                        </a:solidFill>
                        <a:latin typeface="Cambria Math" panose="02040503050406030204" pitchFamily="18" charset="0"/>
                        <a:ea typeface="+mj-ea"/>
                      </a:rPr>
                      <m:t>𝒇</m:t>
                    </m:r>
                    <m:r>
                      <a:rPr lang="en-US" altLang="zh-CN" b="1" i="1" dirty="0">
                        <a:solidFill>
                          <a:srgbClr val="384056"/>
                        </a:solidFill>
                        <a:latin typeface="Cambria Math" panose="02040503050406030204" pitchFamily="18" charset="0"/>
                        <a:ea typeface="+mj-ea"/>
                      </a:rPr>
                      <m:t>(</m:t>
                    </m:r>
                    <m:acc>
                      <m:accPr>
                        <m:chr m:val="⃗"/>
                        <m:ctrlPr>
                          <a:rPr lang="en-US" altLang="zh-CN" b="1" i="1" dirty="0" smtClean="0">
                            <a:solidFill>
                              <a:srgbClr val="384056"/>
                            </a:solidFill>
                            <a:latin typeface="Cambria Math" panose="02040503050406030204" pitchFamily="18" charset="0"/>
                            <a:ea typeface="+mj-ea"/>
                          </a:rPr>
                        </m:ctrlPr>
                      </m:accPr>
                      <m:e>
                        <m:r>
                          <a:rPr lang="en-US" altLang="zh-CN" b="1" i="1" dirty="0">
                            <a:solidFill>
                              <a:srgbClr val="384056"/>
                            </a:solidFill>
                            <a:latin typeface="Cambria Math" panose="02040503050406030204" pitchFamily="18" charset="0"/>
                          </a:rPr>
                          <m:t>𝒙</m:t>
                        </m:r>
                      </m:e>
                    </m:acc>
                    <m:r>
                      <a:rPr lang="en-US" altLang="zh-CN" b="1" i="1" dirty="0">
                        <a:solidFill>
                          <a:srgbClr val="384056"/>
                        </a:solidFill>
                        <a:latin typeface="Cambria Math" panose="02040503050406030204" pitchFamily="18" charset="0"/>
                        <a:ea typeface="+mj-ea"/>
                      </a:rPr>
                      <m:t>)</m:t>
                    </m:r>
                    <m:r>
                      <a:rPr lang="en-US" altLang="zh-CN" b="1" i="1">
                        <a:solidFill>
                          <a:srgbClr val="384056"/>
                        </a:solidFill>
                        <a:latin typeface="Cambria Math" panose="02040503050406030204" pitchFamily="18" charset="0"/>
                      </a:rPr>
                      <m:t> </m:t>
                    </m:r>
                  </m:oMath>
                </a14:m>
                <a:r>
                  <a:rPr lang="zh-CN" altLang="en-US" dirty="0">
                    <a:solidFill>
                      <a:srgbClr val="384056"/>
                    </a:solidFill>
                    <a:latin typeface="+mj-ea"/>
                    <a:ea typeface="+mj-ea"/>
                  </a:rPr>
                  <a:t>，其中 </a:t>
                </a:r>
                <a14:m>
                  <m:oMath xmlns:m="http://schemas.openxmlformats.org/officeDocument/2006/math">
                    <m:r>
                      <a:rPr lang="en-US" altLang="zh-CN" b="1" i="1" smtClean="0">
                        <a:solidFill>
                          <a:srgbClr val="384056"/>
                        </a:solidFill>
                        <a:latin typeface="Cambria Math" panose="02040503050406030204" pitchFamily="18" charset="0"/>
                        <a:ea typeface="+mj-ea"/>
                      </a:rPr>
                      <m:t>𝒇</m:t>
                    </m:r>
                    <m:r>
                      <a:rPr lang="en-US" altLang="zh-CN" b="0" i="1" smtClean="0">
                        <a:solidFill>
                          <a:srgbClr val="384056"/>
                        </a:solidFill>
                        <a:latin typeface="Cambria Math" panose="02040503050406030204" pitchFamily="18" charset="0"/>
                        <a:ea typeface="+mj-ea"/>
                      </a:rPr>
                      <m:t>:</m:t>
                    </m:r>
                    <m:sSup>
                      <m:sSupPr>
                        <m:ctrlPr>
                          <a:rPr lang="en-US" altLang="zh-CN" b="0" i="1" smtClean="0">
                            <a:solidFill>
                              <a:srgbClr val="384056"/>
                            </a:solidFill>
                            <a:latin typeface="Cambria Math" panose="02040503050406030204" pitchFamily="18" charset="0"/>
                            <a:ea typeface="+mj-ea"/>
                          </a:rPr>
                        </m:ctrlPr>
                      </m:sSupPr>
                      <m:e>
                        <m:r>
                          <a:rPr lang="en-US" altLang="zh-CN" i="1">
                            <a:solidFill>
                              <a:srgbClr val="384056"/>
                            </a:solidFill>
                            <a:latin typeface="Cambria Math" panose="02040503050406030204" pitchFamily="18" charset="0"/>
                            <a:ea typeface="Cambria Math" panose="02040503050406030204" pitchFamily="18" charset="0"/>
                          </a:rPr>
                          <m:t>ℝ</m:t>
                        </m:r>
                      </m:e>
                      <m:sup>
                        <m:r>
                          <a:rPr lang="en-US" altLang="zh-CN" b="0" i="1" smtClean="0">
                            <a:solidFill>
                              <a:srgbClr val="384056"/>
                            </a:solidFill>
                            <a:latin typeface="Cambria Math" panose="02040503050406030204" pitchFamily="18" charset="0"/>
                            <a:ea typeface="+mj-ea"/>
                          </a:rPr>
                          <m:t>𝑛</m:t>
                        </m:r>
                      </m:sup>
                    </m:sSup>
                    <m:r>
                      <a:rPr lang="en-US" altLang="zh-CN" b="0" i="1" smtClean="0">
                        <a:solidFill>
                          <a:srgbClr val="384056"/>
                        </a:solidFill>
                        <a:latin typeface="Cambria Math" panose="02040503050406030204" pitchFamily="18" charset="0"/>
                        <a:ea typeface="Cambria Math" panose="02040503050406030204" pitchFamily="18" charset="0"/>
                      </a:rPr>
                      <m:t>→</m:t>
                    </m:r>
                    <m:sSup>
                      <m:sSupPr>
                        <m:ctrlPr>
                          <a:rPr lang="en-US" altLang="zh-CN" i="1">
                            <a:solidFill>
                              <a:srgbClr val="384056"/>
                            </a:solidFill>
                            <a:latin typeface="Cambria Math" panose="02040503050406030204" pitchFamily="18" charset="0"/>
                          </a:rPr>
                        </m:ctrlPr>
                      </m:sSupPr>
                      <m:e>
                        <m:r>
                          <a:rPr lang="en-US" altLang="zh-CN" i="1">
                            <a:solidFill>
                              <a:srgbClr val="384056"/>
                            </a:solidFill>
                            <a:latin typeface="Cambria Math" panose="02040503050406030204" pitchFamily="18" charset="0"/>
                            <a:ea typeface="Cambria Math" panose="02040503050406030204" pitchFamily="18" charset="0"/>
                          </a:rPr>
                          <m:t>ℝ</m:t>
                        </m:r>
                      </m:e>
                      <m:sup>
                        <m:r>
                          <a:rPr lang="en-US" altLang="zh-CN" b="0" i="1" smtClean="0">
                            <a:solidFill>
                              <a:srgbClr val="384056"/>
                            </a:solidFill>
                            <a:latin typeface="Cambria Math" panose="02040503050406030204" pitchFamily="18" charset="0"/>
                            <a:ea typeface="Cambria Math" panose="02040503050406030204" pitchFamily="18" charset="0"/>
                          </a:rPr>
                          <m:t>𝑚</m:t>
                        </m:r>
                      </m:sup>
                    </m:sSup>
                  </m:oMath>
                </a14:m>
                <a:r>
                  <a:rPr lang="zh-CN" altLang="en-US" dirty="0">
                    <a:latin typeface="+mj-ea"/>
                    <a:ea typeface="+mj-ea"/>
                  </a:rPr>
                  <a:t>，</a:t>
                </a:r>
                <a:r>
                  <a:rPr lang="zh-CN" altLang="en-US" dirty="0">
                    <a:solidFill>
                      <a:srgbClr val="384056"/>
                    </a:solidFill>
                    <a:latin typeface="+mj-ea"/>
                    <a:ea typeface="+mj-ea"/>
                  </a:rPr>
                  <a:t>那么 </a:t>
                </a:r>
                <a14:m>
                  <m:oMath xmlns:m="http://schemas.openxmlformats.org/officeDocument/2006/math">
                    <m:acc>
                      <m:accPr>
                        <m:chr m:val="⃗"/>
                        <m:ctrlPr>
                          <a:rPr lang="en-US" altLang="zh-CN" b="1" i="1" dirty="0">
                            <a:solidFill>
                              <a:srgbClr val="384056"/>
                            </a:solidFill>
                            <a:latin typeface="Cambria Math" panose="02040503050406030204" pitchFamily="18" charset="0"/>
                          </a:rPr>
                        </m:ctrlPr>
                      </m:accPr>
                      <m:e>
                        <m:r>
                          <a:rPr lang="en-US" altLang="zh-CN" b="1" i="1" dirty="0">
                            <a:solidFill>
                              <a:srgbClr val="384056"/>
                            </a:solidFill>
                            <a:latin typeface="Cambria Math" panose="02040503050406030204" pitchFamily="18" charset="0"/>
                          </a:rPr>
                          <m:t>𝒚</m:t>
                        </m:r>
                      </m:e>
                    </m:acc>
                  </m:oMath>
                </a14:m>
                <a:r>
                  <a:rPr lang="zh-CN" altLang="en-US" dirty="0">
                    <a:solidFill>
                      <a:srgbClr val="384056"/>
                    </a:solidFill>
                    <a:latin typeface="+mj-ea"/>
                    <a:ea typeface="+mj-ea"/>
                  </a:rPr>
                  <a:t> 中关于 </a:t>
                </a:r>
                <a14:m>
                  <m:oMath xmlns:m="http://schemas.openxmlformats.org/officeDocument/2006/math">
                    <m:acc>
                      <m:accPr>
                        <m:chr m:val="⃗"/>
                        <m:ctrlPr>
                          <a:rPr lang="en-US" altLang="zh-CN" b="1" i="1" dirty="0">
                            <a:solidFill>
                              <a:srgbClr val="384056"/>
                            </a:solidFill>
                            <a:latin typeface="Cambria Math" panose="02040503050406030204" pitchFamily="18" charset="0"/>
                          </a:rPr>
                        </m:ctrlPr>
                      </m:accPr>
                      <m:e>
                        <m:r>
                          <a:rPr lang="en-US" altLang="zh-CN" b="1" i="1" dirty="0">
                            <a:solidFill>
                              <a:srgbClr val="384056"/>
                            </a:solidFill>
                            <a:latin typeface="Cambria Math" panose="02040503050406030204" pitchFamily="18" charset="0"/>
                          </a:rPr>
                          <m:t>𝒙</m:t>
                        </m:r>
                      </m:e>
                    </m:acc>
                  </m:oMath>
                </a14:m>
                <a:r>
                  <a:rPr lang="zh-CN" altLang="en-US" dirty="0">
                    <a:solidFill>
                      <a:srgbClr val="384056"/>
                    </a:solidFill>
                    <a:latin typeface="+mj-ea"/>
                    <a:ea typeface="+mj-ea"/>
                  </a:rPr>
                  <a:t> 的梯度可以表示为 </a:t>
                </a:r>
                <a:r>
                  <a:rPr lang="en-US" altLang="zh-CN" dirty="0">
                    <a:solidFill>
                      <a:srgbClr val="384056"/>
                    </a:solidFill>
                    <a:latin typeface="+mj-ea"/>
                    <a:ea typeface="+mj-ea"/>
                  </a:rPr>
                  <a:t>Jacobian</a:t>
                </a:r>
                <a:r>
                  <a:rPr lang="zh-CN" altLang="en-US" dirty="0">
                    <a:solidFill>
                      <a:srgbClr val="384056"/>
                    </a:solidFill>
                    <a:latin typeface="+mj-ea"/>
                    <a:ea typeface="+mj-ea"/>
                  </a:rPr>
                  <a:t> 矩阵：</a:t>
                </a:r>
              </a:p>
            </p:txBody>
          </p:sp>
        </mc:Choice>
        <mc:Fallback xmlns="">
          <p:sp>
            <p:nvSpPr>
              <p:cNvPr id="3" name="矩形 2">
                <a:extLst>
                  <a:ext uri="{FF2B5EF4-FFF2-40B4-BE49-F238E27FC236}">
                    <a16:creationId xmlns:a16="http://schemas.microsoft.com/office/drawing/2014/main" id="{E4CEF382-37BB-6141-83C9-5089C40B241A}"/>
                  </a:ext>
                </a:extLst>
              </p:cNvPr>
              <p:cNvSpPr>
                <a:spLocks noRot="1" noChangeAspect="1" noMove="1" noResize="1" noEditPoints="1" noAdjustHandles="1" noChangeArrowheads="1" noChangeShapeType="1" noTextEdit="1"/>
              </p:cNvSpPr>
              <p:nvPr/>
            </p:nvSpPr>
            <p:spPr>
              <a:xfrm>
                <a:off x="623636" y="1290710"/>
                <a:ext cx="9643089" cy="369332"/>
              </a:xfrm>
              <a:prstGeom prst="rect">
                <a:avLst/>
              </a:prstGeom>
              <a:blipFill>
                <a:blip r:embed="rId2"/>
                <a:stretch>
                  <a:fillRect l="-395" t="-6667"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D331AF48-3C34-4E42-80BE-09FCAA2DAFE4}"/>
                  </a:ext>
                </a:extLst>
              </p:cNvPr>
              <p:cNvSpPr/>
              <p:nvPr/>
            </p:nvSpPr>
            <p:spPr>
              <a:xfrm>
                <a:off x="4076034" y="1747546"/>
                <a:ext cx="3795077" cy="13451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dirty="0" smtClean="0">
                              <a:latin typeface="Cambria Math" panose="02040503050406030204" pitchFamily="18" charset="0"/>
                            </a:rPr>
                          </m:ctrlPr>
                        </m:sSubPr>
                        <m:e>
                          <m:r>
                            <a:rPr lang="en-US" altLang="zh-CN" sz="1600" b="1" i="1" dirty="0">
                              <a:latin typeface="Cambria Math" panose="02040503050406030204" pitchFamily="18" charset="0"/>
                            </a:rPr>
                            <m:t>𝑱</m:t>
                          </m:r>
                        </m:e>
                        <m:sub>
                          <m:r>
                            <a:rPr lang="en-US" altLang="zh-CN" sz="1600" b="0" i="1" dirty="0" smtClean="0">
                              <a:latin typeface="Cambria Math" panose="02040503050406030204" pitchFamily="18" charset="0"/>
                            </a:rPr>
                            <m:t>𝑓</m:t>
                          </m:r>
                        </m:sub>
                      </m:sSub>
                      <m:r>
                        <a:rPr lang="en-US" altLang="zh-CN" sz="1600" b="0" i="1" dirty="0" smtClean="0">
                          <a:latin typeface="Cambria Math" panose="02040503050406030204" pitchFamily="18" charset="0"/>
                        </a:rPr>
                        <m:t>=</m:t>
                      </m:r>
                      <m:d>
                        <m:dPr>
                          <m:begChr m:val="["/>
                          <m:endChr m:val="]"/>
                          <m:ctrlPr>
                            <a:rPr lang="en-US" altLang="zh-CN" sz="1600" i="1" dirty="0" smtClean="0">
                              <a:latin typeface="Cambria Math" panose="02040503050406030204" pitchFamily="18" charset="0"/>
                            </a:rPr>
                          </m:ctrlPr>
                        </m:dPr>
                        <m:e>
                          <m:m>
                            <m:mPr>
                              <m:mcs>
                                <m:mc>
                                  <m:mcPr>
                                    <m:count m:val="3"/>
                                    <m:mcJc m:val="center"/>
                                  </m:mcPr>
                                </m:mc>
                              </m:mcs>
                              <m:ctrlPr>
                                <a:rPr lang="en-US" altLang="zh-CN" sz="1600" i="1" dirty="0" smtClean="0">
                                  <a:latin typeface="Cambria Math" panose="02040503050406030204" pitchFamily="18" charset="0"/>
                                </a:rPr>
                              </m:ctrlPr>
                            </m:mPr>
                            <m:mr>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r>
                                      <a:rPr lang="en-US" altLang="zh-CN" sz="1600" b="1" i="1">
                                        <a:latin typeface="Cambria Math" panose="02040503050406030204" pitchFamily="18" charset="0"/>
                                        <a:ea typeface="Cambria Math" panose="02040503050406030204" pitchFamily="18" charset="0"/>
                                      </a:rPr>
                                      <m:t>𝒚</m:t>
                                    </m:r>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i="1">
                                            <a:latin typeface="Cambria Math" panose="02040503050406030204" pitchFamily="18" charset="0"/>
                                            <a:ea typeface="Cambria Math" panose="02040503050406030204" pitchFamily="18" charset="0"/>
                                          </a:rPr>
                                          <m:t>1</m:t>
                                        </m:r>
                                      </m:sub>
                                    </m:sSub>
                                  </m:den>
                                </m:f>
                              </m:e>
                              <m:e>
                                <m:r>
                                  <a:rPr lang="en-US" altLang="zh-CN" sz="1600" i="1" dirty="0" smtClean="0">
                                    <a:latin typeface="Cambria Math" panose="02040503050406030204" pitchFamily="18" charset="0"/>
                                    <a:ea typeface="Cambria Math" panose="02040503050406030204" pitchFamily="18" charset="0"/>
                                  </a:rPr>
                                  <m:t>⋯</m:t>
                                </m:r>
                              </m:e>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r>
                                      <a:rPr lang="en-US" altLang="zh-CN" sz="1600" b="1" i="1">
                                        <a:latin typeface="Cambria Math" panose="02040503050406030204" pitchFamily="18" charset="0"/>
                                        <a:ea typeface="Cambria Math" panose="02040503050406030204" pitchFamily="18" charset="0"/>
                                      </a:rPr>
                                      <m:t>𝒚</m:t>
                                    </m:r>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i="1">
                                            <a:latin typeface="Cambria Math" panose="02040503050406030204" pitchFamily="18" charset="0"/>
                                            <a:ea typeface="Cambria Math" panose="02040503050406030204" pitchFamily="18" charset="0"/>
                                          </a:rPr>
                                          <m:t>1</m:t>
                                        </m:r>
                                      </m:sub>
                                    </m:sSub>
                                  </m:den>
                                </m:f>
                              </m:e>
                            </m:mr>
                          </m:m>
                        </m:e>
                      </m:d>
                      <m:r>
                        <a:rPr lang="en-US" altLang="zh-CN" sz="1600" b="0" i="1" dirty="0" smtClean="0">
                          <a:latin typeface="Cambria Math" panose="02040503050406030204" pitchFamily="18" charset="0"/>
                        </a:rPr>
                        <m:t>=</m:t>
                      </m:r>
                      <m:d>
                        <m:dPr>
                          <m:begChr m:val="["/>
                          <m:endChr m:val="]"/>
                          <m:ctrlPr>
                            <a:rPr lang="en-US" altLang="zh-CN" sz="1600" b="0" i="1" dirty="0" smtClean="0">
                              <a:latin typeface="Cambria Math" panose="02040503050406030204" pitchFamily="18" charset="0"/>
                            </a:rPr>
                          </m:ctrlPr>
                        </m:dPr>
                        <m:e>
                          <m:m>
                            <m:mPr>
                              <m:mcs>
                                <m:mc>
                                  <m:mcPr>
                                    <m:count m:val="3"/>
                                    <m:mcJc m:val="center"/>
                                  </m:mcPr>
                                </m:mc>
                              </m:mcs>
                              <m:ctrlPr>
                                <a:rPr lang="en-US" altLang="zh-CN" sz="1600" b="0" i="1" dirty="0" smtClean="0">
                                  <a:latin typeface="Cambria Math" panose="02040503050406030204" pitchFamily="18" charset="0"/>
                                </a:rPr>
                              </m:ctrlPr>
                            </m:mPr>
                            <m:mr>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b="0" i="1" smtClean="0">
                                            <a:latin typeface="Cambria Math" panose="02040503050406030204" pitchFamily="18" charset="0"/>
                                            <a:ea typeface="Cambria Math" panose="02040503050406030204" pitchFamily="18" charset="0"/>
                                          </a:rPr>
                                          <m:t>1</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𝑥</m:t>
                                        </m:r>
                                      </m:e>
                                      <m:sub>
                                        <m:r>
                                          <a:rPr lang="en-US" altLang="zh-CN" sz="1600" b="0" i="1" smtClean="0">
                                            <a:latin typeface="Cambria Math" panose="02040503050406030204" pitchFamily="18" charset="0"/>
                                            <a:ea typeface="Cambria Math" panose="02040503050406030204" pitchFamily="18" charset="0"/>
                                          </a:rPr>
                                          <m:t>1</m:t>
                                        </m:r>
                                      </m:sub>
                                    </m:sSub>
                                  </m:den>
                                </m:f>
                              </m:e>
                              <m:e>
                                <m:r>
                                  <a:rPr lang="en-US" altLang="zh-CN" sz="1600" b="0" i="1" dirty="0" smtClean="0">
                                    <a:latin typeface="Cambria Math" panose="02040503050406030204" pitchFamily="18" charset="0"/>
                                  </a:rPr>
                                  <m:t>⋯</m:t>
                                </m:r>
                              </m:e>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i="1">
                                            <a:latin typeface="Cambria Math" panose="02040503050406030204" pitchFamily="18" charset="0"/>
                                            <a:ea typeface="Cambria Math" panose="02040503050406030204" pitchFamily="18" charset="0"/>
                                          </a:rPr>
                                          <m:t>1</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b="0" i="1" smtClean="0">
                                            <a:latin typeface="Cambria Math" panose="02040503050406030204" pitchFamily="18" charset="0"/>
                                            <a:ea typeface="Cambria Math" panose="02040503050406030204" pitchFamily="18" charset="0"/>
                                          </a:rPr>
                                          <m:t>𝑛</m:t>
                                        </m:r>
                                      </m:sub>
                                    </m:sSub>
                                  </m:den>
                                </m:f>
                              </m:e>
                            </m:mr>
                            <m:mr>
                              <m:e>
                                <m:r>
                                  <a:rPr lang="en-US" altLang="zh-CN" sz="1600" b="0" i="1" dirty="0" smtClean="0">
                                    <a:latin typeface="Cambria Math" panose="02040503050406030204" pitchFamily="18" charset="0"/>
                                  </a:rPr>
                                  <m:t>⋮</m:t>
                                </m:r>
                              </m:e>
                              <m:e>
                                <m:r>
                                  <a:rPr lang="en-US" altLang="zh-CN" sz="1600" b="0" i="1" dirty="0" smtClean="0">
                                    <a:latin typeface="Cambria Math" panose="02040503050406030204" pitchFamily="18" charset="0"/>
                                  </a:rPr>
                                  <m:t>⋱</m:t>
                                </m:r>
                              </m:e>
                              <m:e>
                                <m:r>
                                  <a:rPr lang="en-US" altLang="zh-CN" sz="1600" b="0" i="1" dirty="0" smtClean="0">
                                    <a:latin typeface="Cambria Math" panose="02040503050406030204" pitchFamily="18" charset="0"/>
                                  </a:rPr>
                                  <m:t>⋮</m:t>
                                </m:r>
                              </m:e>
                            </m:mr>
                            <m:mr>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b="0" i="1" smtClean="0">
                                            <a:latin typeface="Cambria Math" panose="02040503050406030204" pitchFamily="18" charset="0"/>
                                            <a:ea typeface="Cambria Math" panose="02040503050406030204" pitchFamily="18" charset="0"/>
                                          </a:rPr>
                                          <m:t>𝑚</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i="1">
                                            <a:latin typeface="Cambria Math" panose="02040503050406030204" pitchFamily="18" charset="0"/>
                                            <a:ea typeface="Cambria Math" panose="02040503050406030204" pitchFamily="18" charset="0"/>
                                          </a:rPr>
                                          <m:t>1</m:t>
                                        </m:r>
                                      </m:sub>
                                    </m:sSub>
                                  </m:den>
                                </m:f>
                              </m:e>
                              <m:e>
                                <m:r>
                                  <a:rPr lang="en-US" altLang="zh-CN" sz="1600" b="0" i="1" dirty="0" smtClean="0">
                                    <a:latin typeface="Cambria Math" panose="02040503050406030204" pitchFamily="18" charset="0"/>
                                  </a:rPr>
                                  <m:t>⋯</m:t>
                                </m:r>
                              </m:e>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b="0" i="1" smtClean="0">
                                            <a:latin typeface="Cambria Math" panose="02040503050406030204" pitchFamily="18" charset="0"/>
                                            <a:ea typeface="Cambria Math" panose="02040503050406030204" pitchFamily="18" charset="0"/>
                                          </a:rPr>
                                          <m:t>𝑚</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b="0" i="1" smtClean="0">
                                            <a:latin typeface="Cambria Math" panose="02040503050406030204" pitchFamily="18" charset="0"/>
                                            <a:ea typeface="Cambria Math" panose="02040503050406030204" pitchFamily="18" charset="0"/>
                                          </a:rPr>
                                          <m:t>𝑛</m:t>
                                        </m:r>
                                      </m:sub>
                                    </m:sSub>
                                  </m:den>
                                </m:f>
                              </m:e>
                            </m:mr>
                          </m:m>
                        </m:e>
                      </m:d>
                    </m:oMath>
                  </m:oMathPara>
                </a14:m>
                <a:endParaRPr lang="zh-CN" altLang="en-US" sz="1600" dirty="0"/>
              </a:p>
            </p:txBody>
          </p:sp>
        </mc:Choice>
        <mc:Fallback xmlns="">
          <p:sp>
            <p:nvSpPr>
              <p:cNvPr id="5" name="矩形 4">
                <a:extLst>
                  <a:ext uri="{FF2B5EF4-FFF2-40B4-BE49-F238E27FC236}">
                    <a16:creationId xmlns:a16="http://schemas.microsoft.com/office/drawing/2014/main" id="{D331AF48-3C34-4E42-80BE-09FCAA2DAFE4}"/>
                  </a:ext>
                </a:extLst>
              </p:cNvPr>
              <p:cNvSpPr>
                <a:spLocks noRot="1" noChangeAspect="1" noMove="1" noResize="1" noEditPoints="1" noAdjustHandles="1" noChangeArrowheads="1" noChangeShapeType="1" noTextEdit="1"/>
              </p:cNvSpPr>
              <p:nvPr/>
            </p:nvSpPr>
            <p:spPr>
              <a:xfrm>
                <a:off x="4076034" y="1747546"/>
                <a:ext cx="3795077" cy="134517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E643B738-6124-9A44-AB0A-6D563304CA75}"/>
                  </a:ext>
                </a:extLst>
              </p:cNvPr>
              <p:cNvSpPr/>
              <p:nvPr/>
            </p:nvSpPr>
            <p:spPr>
              <a:xfrm>
                <a:off x="623635" y="3009610"/>
                <a:ext cx="4062394" cy="369332"/>
              </a:xfrm>
              <a:prstGeom prst="rect">
                <a:avLst/>
              </a:prstGeom>
            </p:spPr>
            <p:txBody>
              <a:bodyPr wrap="none">
                <a:spAutoFit/>
              </a:bodyPr>
              <a:lstStyle/>
              <a:p>
                <a:r>
                  <a:rPr lang="zh-CN" altLang="en-US" dirty="0">
                    <a:solidFill>
                      <a:srgbClr val="384056"/>
                    </a:solidFill>
                    <a:latin typeface="+mj-ea"/>
                    <a:ea typeface="+mj-ea"/>
                  </a:rPr>
                  <a:t>设置 </a:t>
                </a:r>
                <a14:m>
                  <m:oMath xmlns:m="http://schemas.openxmlformats.org/officeDocument/2006/math">
                    <m:acc>
                      <m:accPr>
                        <m:chr m:val="⃗"/>
                        <m:ctrlPr>
                          <a:rPr lang="en-US" altLang="zh-CN" b="1" i="1" dirty="0">
                            <a:solidFill>
                              <a:srgbClr val="384056"/>
                            </a:solidFill>
                            <a:latin typeface="Cambria Math" panose="02040503050406030204" pitchFamily="18" charset="0"/>
                          </a:rPr>
                        </m:ctrlPr>
                      </m:accPr>
                      <m:e>
                        <m:r>
                          <a:rPr lang="en-US" altLang="zh-CN" b="1" i="1" dirty="0" smtClean="0">
                            <a:solidFill>
                              <a:srgbClr val="384056"/>
                            </a:solidFill>
                            <a:latin typeface="Cambria Math" panose="02040503050406030204" pitchFamily="18" charset="0"/>
                          </a:rPr>
                          <m:t>𝒗</m:t>
                        </m:r>
                      </m:e>
                    </m:acc>
                  </m:oMath>
                </a14:m>
                <a:r>
                  <a:rPr lang="zh-CN" altLang="en-US" dirty="0">
                    <a:solidFill>
                      <a:srgbClr val="384056"/>
                    </a:solidFill>
                    <a:latin typeface="+mj-ea"/>
                    <a:ea typeface="+mj-ea"/>
                  </a:rPr>
                  <a:t> 是关于函数 </a:t>
                </a:r>
                <a14:m>
                  <m:oMath xmlns:m="http://schemas.openxmlformats.org/officeDocument/2006/math">
                    <m:r>
                      <a:rPr lang="en-US" altLang="zh-CN" b="0" i="1" smtClean="0">
                        <a:solidFill>
                          <a:srgbClr val="384056"/>
                        </a:solidFill>
                        <a:latin typeface="Cambria Math" panose="02040503050406030204" pitchFamily="18" charset="0"/>
                        <a:ea typeface="+mj-ea"/>
                      </a:rPr>
                      <m:t>𝑙</m:t>
                    </m:r>
                    <m:r>
                      <a:rPr lang="en-US" altLang="zh-CN" b="0" i="1" smtClean="0">
                        <a:solidFill>
                          <a:srgbClr val="384056"/>
                        </a:solidFill>
                        <a:latin typeface="Cambria Math" panose="02040503050406030204" pitchFamily="18" charset="0"/>
                        <a:ea typeface="+mj-ea"/>
                      </a:rPr>
                      <m:t>=</m:t>
                    </m:r>
                    <m:r>
                      <a:rPr lang="en-US" altLang="zh-CN" b="0" i="1" smtClean="0">
                        <a:solidFill>
                          <a:srgbClr val="384056"/>
                        </a:solidFill>
                        <a:latin typeface="Cambria Math" panose="02040503050406030204" pitchFamily="18" charset="0"/>
                        <a:ea typeface="+mj-ea"/>
                      </a:rPr>
                      <m:t>𝑔</m:t>
                    </m:r>
                    <m:r>
                      <a:rPr lang="en-US" altLang="zh-CN" b="0" i="1" smtClean="0">
                        <a:solidFill>
                          <a:srgbClr val="384056"/>
                        </a:solidFill>
                        <a:latin typeface="Cambria Math" panose="02040503050406030204" pitchFamily="18" charset="0"/>
                        <a:ea typeface="+mj-ea"/>
                      </a:rPr>
                      <m:t>(</m:t>
                    </m:r>
                    <m:acc>
                      <m:accPr>
                        <m:chr m:val="⃗"/>
                        <m:ctrlPr>
                          <a:rPr lang="en-US" altLang="zh-CN" b="1" i="1" dirty="0">
                            <a:solidFill>
                              <a:srgbClr val="384056"/>
                            </a:solidFill>
                            <a:latin typeface="Cambria Math" panose="02040503050406030204" pitchFamily="18" charset="0"/>
                          </a:rPr>
                        </m:ctrlPr>
                      </m:accPr>
                      <m:e>
                        <m:r>
                          <a:rPr lang="en-US" altLang="zh-CN" b="1" i="1" dirty="0">
                            <a:solidFill>
                              <a:srgbClr val="384056"/>
                            </a:solidFill>
                            <a:latin typeface="Cambria Math" panose="02040503050406030204" pitchFamily="18" charset="0"/>
                          </a:rPr>
                          <m:t>𝒚</m:t>
                        </m:r>
                      </m:e>
                    </m:acc>
                    <m:r>
                      <a:rPr lang="en-US" altLang="zh-CN" b="0" i="1" smtClean="0">
                        <a:solidFill>
                          <a:srgbClr val="384056"/>
                        </a:solidFill>
                        <a:latin typeface="Cambria Math" panose="02040503050406030204" pitchFamily="18" charset="0"/>
                        <a:ea typeface="+mj-ea"/>
                      </a:rPr>
                      <m:t>)</m:t>
                    </m:r>
                  </m:oMath>
                </a14:m>
                <a:r>
                  <a:rPr lang="zh-CN" altLang="en-US" dirty="0">
                    <a:solidFill>
                      <a:srgbClr val="384056"/>
                    </a:solidFill>
                    <a:latin typeface="+mj-ea"/>
                    <a:ea typeface="+mj-ea"/>
                  </a:rPr>
                  <a:t> 的梯度： </a:t>
                </a:r>
              </a:p>
            </p:txBody>
          </p:sp>
        </mc:Choice>
        <mc:Fallback xmlns="">
          <p:sp>
            <p:nvSpPr>
              <p:cNvPr id="10" name="矩形 9">
                <a:extLst>
                  <a:ext uri="{FF2B5EF4-FFF2-40B4-BE49-F238E27FC236}">
                    <a16:creationId xmlns:a16="http://schemas.microsoft.com/office/drawing/2014/main" id="{E643B738-6124-9A44-AB0A-6D563304CA75}"/>
                  </a:ext>
                </a:extLst>
              </p:cNvPr>
              <p:cNvSpPr>
                <a:spLocks noRot="1" noChangeAspect="1" noMove="1" noResize="1" noEditPoints="1" noAdjustHandles="1" noChangeArrowheads="1" noChangeShapeType="1" noTextEdit="1"/>
              </p:cNvSpPr>
              <p:nvPr/>
            </p:nvSpPr>
            <p:spPr>
              <a:xfrm>
                <a:off x="623635" y="3009610"/>
                <a:ext cx="4062394" cy="369332"/>
              </a:xfrm>
              <a:prstGeom prst="rect">
                <a:avLst/>
              </a:prstGeom>
              <a:blipFill>
                <a:blip r:embed="rId4"/>
                <a:stretch>
                  <a:fillRect l="-935" t="-6667"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F22CA28E-AEC2-E74A-9B5E-0987980BF061}"/>
                  </a:ext>
                </a:extLst>
              </p:cNvPr>
              <p:cNvSpPr/>
              <p:nvPr/>
            </p:nvSpPr>
            <p:spPr>
              <a:xfrm>
                <a:off x="4955152" y="3450950"/>
                <a:ext cx="2156552" cy="6563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CN" sz="1600" b="1" i="1" dirty="0" smtClean="0">
                              <a:solidFill>
                                <a:srgbClr val="384056"/>
                              </a:solidFill>
                              <a:latin typeface="Cambria Math" panose="02040503050406030204" pitchFamily="18" charset="0"/>
                            </a:rPr>
                          </m:ctrlPr>
                        </m:accPr>
                        <m:e>
                          <m:r>
                            <a:rPr lang="en-US" altLang="zh-CN" sz="1600" b="1" i="1" dirty="0">
                              <a:solidFill>
                                <a:srgbClr val="384056"/>
                              </a:solidFill>
                              <a:latin typeface="Cambria Math" panose="02040503050406030204" pitchFamily="18" charset="0"/>
                            </a:rPr>
                            <m:t>𝒗</m:t>
                          </m:r>
                        </m:e>
                      </m:acc>
                      <m:r>
                        <a:rPr lang="en-US" altLang="zh-CN" sz="1600" b="0" i="1" dirty="0" smtClean="0">
                          <a:solidFill>
                            <a:srgbClr val="384056"/>
                          </a:solidFill>
                          <a:latin typeface="Cambria Math" panose="02040503050406030204" pitchFamily="18" charset="0"/>
                        </a:rPr>
                        <m:t>=</m:t>
                      </m:r>
                      <m:sSup>
                        <m:sSupPr>
                          <m:ctrlPr>
                            <a:rPr lang="en-US" altLang="zh-CN" sz="1600" b="0" i="1" dirty="0" smtClean="0">
                              <a:solidFill>
                                <a:srgbClr val="384056"/>
                              </a:solidFill>
                              <a:latin typeface="Cambria Math" panose="02040503050406030204" pitchFamily="18" charset="0"/>
                            </a:rPr>
                          </m:ctrlPr>
                        </m:sSupPr>
                        <m:e>
                          <m:d>
                            <m:dPr>
                              <m:begChr m:val="["/>
                              <m:endChr m:val="]"/>
                              <m:ctrlPr>
                                <a:rPr lang="en-US" altLang="zh-CN" sz="1600" i="1" dirty="0">
                                  <a:latin typeface="Cambria Math" panose="02040503050406030204" pitchFamily="18" charset="0"/>
                                </a:rPr>
                              </m:ctrlPr>
                            </m:dPr>
                            <m:e>
                              <m:m>
                                <m:mPr>
                                  <m:mcs>
                                    <m:mc>
                                      <m:mcPr>
                                        <m:count m:val="3"/>
                                        <m:mcJc m:val="center"/>
                                      </m:mcPr>
                                    </m:mc>
                                  </m:mcs>
                                  <m:ctrlPr>
                                    <a:rPr lang="en-US" altLang="zh-CN" sz="1600" i="1" dirty="0">
                                      <a:latin typeface="Cambria Math" panose="02040503050406030204" pitchFamily="18" charset="0"/>
                                    </a:rPr>
                                  </m:ctrlPr>
                                </m:mPr>
                                <m:mr>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𝑙</m:t>
                                        </m:r>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𝑦</m:t>
                                            </m:r>
                                          </m:e>
                                          <m:sub>
                                            <m:r>
                                              <a:rPr lang="en-US" altLang="zh-CN" sz="1600" b="0" i="1" smtClean="0">
                                                <a:latin typeface="Cambria Math" panose="02040503050406030204" pitchFamily="18" charset="0"/>
                                                <a:ea typeface="Cambria Math" panose="02040503050406030204" pitchFamily="18" charset="0"/>
                                              </a:rPr>
                                              <m:t>1</m:t>
                                            </m:r>
                                          </m:sub>
                                        </m:sSub>
                                      </m:den>
                                    </m:f>
                                  </m:e>
                                  <m:e>
                                    <m:r>
                                      <a:rPr lang="en-US" altLang="zh-CN" sz="1600" i="1" dirty="0">
                                        <a:latin typeface="Cambria Math" panose="02040503050406030204" pitchFamily="18" charset="0"/>
                                        <a:ea typeface="Cambria Math" panose="02040503050406030204" pitchFamily="18" charset="0"/>
                                      </a:rPr>
                                      <m:t>⋯</m:t>
                                    </m:r>
                                  </m:e>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𝑙</m:t>
                                        </m:r>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𝑦</m:t>
                                            </m:r>
                                          </m:e>
                                          <m:sub>
                                            <m:r>
                                              <a:rPr lang="en-US" altLang="zh-CN" sz="1600" b="0" i="1" smtClean="0">
                                                <a:latin typeface="Cambria Math" panose="02040503050406030204" pitchFamily="18" charset="0"/>
                                                <a:ea typeface="Cambria Math" panose="02040503050406030204" pitchFamily="18" charset="0"/>
                                              </a:rPr>
                                              <m:t>𝑚</m:t>
                                            </m:r>
                                          </m:sub>
                                        </m:sSub>
                                      </m:den>
                                    </m:f>
                                  </m:e>
                                </m:mr>
                              </m:m>
                            </m:e>
                          </m:d>
                        </m:e>
                        <m:sup>
                          <m:r>
                            <m:rPr>
                              <m:sty m:val="p"/>
                            </m:rPr>
                            <a:rPr lang="en-US" altLang="zh-CN" sz="1600" i="1" dirty="0">
                              <a:solidFill>
                                <a:srgbClr val="384056"/>
                              </a:solidFill>
                              <a:latin typeface="Cambria Math" panose="02040503050406030204" pitchFamily="18" charset="0"/>
                            </a:rPr>
                            <m:t>T</m:t>
                          </m:r>
                        </m:sup>
                      </m:sSup>
                    </m:oMath>
                  </m:oMathPara>
                </a14:m>
                <a:endParaRPr lang="zh-CN" altLang="en-US" sz="1600" dirty="0"/>
              </a:p>
            </p:txBody>
          </p:sp>
        </mc:Choice>
        <mc:Fallback xmlns="">
          <p:sp>
            <p:nvSpPr>
              <p:cNvPr id="11" name="矩形 10">
                <a:extLst>
                  <a:ext uri="{FF2B5EF4-FFF2-40B4-BE49-F238E27FC236}">
                    <a16:creationId xmlns:a16="http://schemas.microsoft.com/office/drawing/2014/main" id="{F22CA28E-AEC2-E74A-9B5E-0987980BF061}"/>
                  </a:ext>
                </a:extLst>
              </p:cNvPr>
              <p:cNvSpPr>
                <a:spLocks noRot="1" noChangeAspect="1" noMove="1" noResize="1" noEditPoints="1" noAdjustHandles="1" noChangeArrowheads="1" noChangeShapeType="1" noTextEdit="1"/>
              </p:cNvSpPr>
              <p:nvPr/>
            </p:nvSpPr>
            <p:spPr>
              <a:xfrm>
                <a:off x="4955152" y="3450950"/>
                <a:ext cx="2156552" cy="656334"/>
              </a:xfrm>
              <a:prstGeom prst="rect">
                <a:avLst/>
              </a:prstGeom>
              <a:blipFill>
                <a:blip r:embed="rId5"/>
                <a:stretch>
                  <a:fillRect b="-38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1AC1A96D-B9ED-E24E-B54A-7B91A0CB3B8C}"/>
                  </a:ext>
                </a:extLst>
              </p:cNvPr>
              <p:cNvSpPr/>
              <p:nvPr/>
            </p:nvSpPr>
            <p:spPr>
              <a:xfrm>
                <a:off x="623635" y="4305754"/>
                <a:ext cx="5485220" cy="369332"/>
              </a:xfrm>
              <a:prstGeom prst="rect">
                <a:avLst/>
              </a:prstGeom>
            </p:spPr>
            <p:txBody>
              <a:bodyPr wrap="none">
                <a:spAutoFit/>
              </a:bodyPr>
              <a:lstStyle/>
              <a:p>
                <a:r>
                  <a:rPr lang="en-US" altLang="zh-CN" dirty="0">
                    <a:solidFill>
                      <a:srgbClr val="384056"/>
                    </a:solidFill>
                    <a:latin typeface="+mj-ea"/>
                  </a:rPr>
                  <a:t>Jacobian -</a:t>
                </a:r>
                <a:r>
                  <a:rPr lang="zh-CN" altLang="en-US" dirty="0">
                    <a:solidFill>
                      <a:srgbClr val="384056"/>
                    </a:solidFill>
                    <a:latin typeface="+mj-ea"/>
                  </a:rPr>
                  <a:t> </a:t>
                </a:r>
                <a:r>
                  <a:rPr lang="en-US" altLang="zh-CN" dirty="0">
                    <a:solidFill>
                      <a:srgbClr val="384056"/>
                    </a:solidFill>
                    <a:latin typeface="+mj-ea"/>
                    <a:ea typeface="+mj-ea"/>
                  </a:rPr>
                  <a:t>vector</a:t>
                </a:r>
                <a:r>
                  <a:rPr lang="zh-CN" altLang="en-US" dirty="0">
                    <a:solidFill>
                      <a:srgbClr val="384056"/>
                    </a:solidFill>
                    <a:latin typeface="+mj-ea"/>
                    <a:ea typeface="+mj-ea"/>
                  </a:rPr>
                  <a:t> 积就是函数 </a:t>
                </a:r>
                <a14:m>
                  <m:oMath xmlns:m="http://schemas.openxmlformats.org/officeDocument/2006/math">
                    <m:r>
                      <a:rPr lang="en-US" altLang="zh-CN" i="1">
                        <a:solidFill>
                          <a:srgbClr val="384056"/>
                        </a:solidFill>
                        <a:latin typeface="Cambria Math" panose="02040503050406030204" pitchFamily="18" charset="0"/>
                      </a:rPr>
                      <m:t>𝑙</m:t>
                    </m:r>
                  </m:oMath>
                </a14:m>
                <a:r>
                  <a:rPr lang="zh-CN" altLang="en-US" dirty="0">
                    <a:solidFill>
                      <a:srgbClr val="384056"/>
                    </a:solidFill>
                    <a:latin typeface="+mj-ea"/>
                    <a:ea typeface="+mj-ea"/>
                  </a:rPr>
                  <a:t> 中关于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1</m:t>
                        </m:r>
                      </m:sub>
                    </m:sSub>
                  </m:oMath>
                </a14:m>
                <a:r>
                  <a:rPr lang="zh-CN" altLang="en-US" dirty="0">
                    <a:solidFill>
                      <a:srgbClr val="384056"/>
                    </a:solidFill>
                    <a:latin typeface="+mj-ea"/>
                    <a:ea typeface="+mj-ea"/>
                  </a:rPr>
                  <a:t> 的梯度：</a:t>
                </a:r>
              </a:p>
            </p:txBody>
          </p:sp>
        </mc:Choice>
        <mc:Fallback xmlns="">
          <p:sp>
            <p:nvSpPr>
              <p:cNvPr id="12" name="矩形 11">
                <a:extLst>
                  <a:ext uri="{FF2B5EF4-FFF2-40B4-BE49-F238E27FC236}">
                    <a16:creationId xmlns:a16="http://schemas.microsoft.com/office/drawing/2014/main" id="{1AC1A96D-B9ED-E24E-B54A-7B91A0CB3B8C}"/>
                  </a:ext>
                </a:extLst>
              </p:cNvPr>
              <p:cNvSpPr>
                <a:spLocks noRot="1" noChangeAspect="1" noMove="1" noResize="1" noEditPoints="1" noAdjustHandles="1" noChangeArrowheads="1" noChangeShapeType="1" noTextEdit="1"/>
              </p:cNvSpPr>
              <p:nvPr/>
            </p:nvSpPr>
            <p:spPr>
              <a:xfrm>
                <a:off x="623635" y="4305754"/>
                <a:ext cx="5485220" cy="369332"/>
              </a:xfrm>
              <a:prstGeom prst="rect">
                <a:avLst/>
              </a:prstGeom>
              <a:blipFill>
                <a:blip r:embed="rId6"/>
                <a:stretch>
                  <a:fillRect l="-693" t="-6667"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07F345C3-7946-CB4B-8C96-46D28F6B09D2}"/>
                  </a:ext>
                </a:extLst>
              </p:cNvPr>
              <p:cNvSpPr/>
              <p:nvPr/>
            </p:nvSpPr>
            <p:spPr>
              <a:xfrm>
                <a:off x="3981265" y="4819102"/>
                <a:ext cx="3839449" cy="13462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600" b="1" i="1" dirty="0" smtClean="0">
                          <a:latin typeface="Cambria Math" panose="02040503050406030204" pitchFamily="18" charset="0"/>
                          <a:ea typeface="Cambria Math" panose="02040503050406030204" pitchFamily="18" charset="0"/>
                        </a:rPr>
                        <m:t>𝑱</m:t>
                      </m:r>
                      <m:r>
                        <a:rPr lang="en-US" altLang="zh-CN" sz="1600" i="1" dirty="0" smtClean="0">
                          <a:latin typeface="Cambria Math" panose="02040503050406030204" pitchFamily="18" charset="0"/>
                          <a:ea typeface="Cambria Math" panose="02040503050406030204" pitchFamily="18" charset="0"/>
                        </a:rPr>
                        <m:t>∙</m:t>
                      </m:r>
                      <m:acc>
                        <m:accPr>
                          <m:chr m:val="⃗"/>
                          <m:ctrlPr>
                            <a:rPr lang="en-US" altLang="zh-CN" sz="1600" b="1" i="1" dirty="0">
                              <a:solidFill>
                                <a:srgbClr val="384056"/>
                              </a:solidFill>
                              <a:latin typeface="Cambria Math" panose="02040503050406030204" pitchFamily="18" charset="0"/>
                            </a:rPr>
                          </m:ctrlPr>
                        </m:accPr>
                        <m:e>
                          <m:r>
                            <a:rPr lang="en-US" altLang="zh-CN" sz="1600" b="1" i="1" dirty="0">
                              <a:solidFill>
                                <a:srgbClr val="384056"/>
                              </a:solidFill>
                              <a:latin typeface="Cambria Math" panose="02040503050406030204" pitchFamily="18" charset="0"/>
                            </a:rPr>
                            <m:t>𝒗</m:t>
                          </m:r>
                        </m:e>
                      </m:acc>
                      <m:r>
                        <a:rPr lang="en-US" altLang="zh-CN" sz="1600" b="0" i="1" dirty="0" smtClean="0">
                          <a:latin typeface="Cambria Math" panose="02040503050406030204" pitchFamily="18" charset="0"/>
                        </a:rPr>
                        <m:t>=</m:t>
                      </m:r>
                      <m:d>
                        <m:dPr>
                          <m:begChr m:val="["/>
                          <m:endChr m:val="]"/>
                          <m:ctrlPr>
                            <a:rPr lang="en-US" altLang="zh-CN" sz="1600" i="1" dirty="0">
                              <a:latin typeface="Cambria Math" panose="02040503050406030204" pitchFamily="18" charset="0"/>
                            </a:rPr>
                          </m:ctrlPr>
                        </m:dPr>
                        <m:e>
                          <m:m>
                            <m:mPr>
                              <m:mcs>
                                <m:mc>
                                  <m:mcPr>
                                    <m:count m:val="3"/>
                                    <m:mcJc m:val="center"/>
                                  </m:mcPr>
                                </m:mc>
                              </m:mcs>
                              <m:ctrlPr>
                                <a:rPr lang="en-US" altLang="zh-CN" sz="1600" i="1" dirty="0">
                                  <a:latin typeface="Cambria Math" panose="02040503050406030204" pitchFamily="18" charset="0"/>
                                </a:rPr>
                              </m:ctrlPr>
                            </m:mPr>
                            <m:mr>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i="1">
                                            <a:latin typeface="Cambria Math" panose="02040503050406030204" pitchFamily="18" charset="0"/>
                                            <a:ea typeface="Cambria Math" panose="02040503050406030204" pitchFamily="18" charset="0"/>
                                          </a:rPr>
                                          <m:t>1</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i="1">
                                            <a:latin typeface="Cambria Math" panose="02040503050406030204" pitchFamily="18" charset="0"/>
                                            <a:ea typeface="Cambria Math" panose="02040503050406030204" pitchFamily="18" charset="0"/>
                                          </a:rPr>
                                          <m:t>1</m:t>
                                        </m:r>
                                      </m:sub>
                                    </m:sSub>
                                  </m:den>
                                </m:f>
                              </m:e>
                              <m:e>
                                <m:r>
                                  <a:rPr lang="en-US" altLang="zh-CN" sz="1600" i="1" dirty="0">
                                    <a:latin typeface="Cambria Math" panose="02040503050406030204" pitchFamily="18" charset="0"/>
                                  </a:rPr>
                                  <m:t>⋯</m:t>
                                </m:r>
                              </m:e>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i="1" smtClean="0">
                                            <a:latin typeface="Cambria Math" panose="02040503050406030204" pitchFamily="18" charset="0"/>
                                            <a:ea typeface="Cambria Math" panose="02040503050406030204" pitchFamily="18" charset="0"/>
                                          </a:rPr>
                                          <m:t>1</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i="1">
                                            <a:latin typeface="Cambria Math" panose="02040503050406030204" pitchFamily="18" charset="0"/>
                                            <a:ea typeface="Cambria Math" panose="02040503050406030204" pitchFamily="18" charset="0"/>
                                          </a:rPr>
                                          <m:t>𝑛</m:t>
                                        </m:r>
                                      </m:sub>
                                    </m:sSub>
                                  </m:den>
                                </m:f>
                              </m:e>
                            </m:mr>
                            <m:mr>
                              <m:e>
                                <m:r>
                                  <a:rPr lang="en-US" altLang="zh-CN" sz="1600" i="1" dirty="0">
                                    <a:latin typeface="Cambria Math" panose="02040503050406030204" pitchFamily="18" charset="0"/>
                                  </a:rPr>
                                  <m:t>⋮</m:t>
                                </m:r>
                              </m:e>
                              <m:e>
                                <m:r>
                                  <a:rPr lang="en-US" altLang="zh-CN" sz="1600" i="1" dirty="0">
                                    <a:latin typeface="Cambria Math" panose="02040503050406030204" pitchFamily="18" charset="0"/>
                                  </a:rPr>
                                  <m:t>⋱</m:t>
                                </m:r>
                              </m:e>
                              <m:e>
                                <m:r>
                                  <a:rPr lang="en-US" altLang="zh-CN" sz="1600" i="1" dirty="0">
                                    <a:latin typeface="Cambria Math" panose="02040503050406030204" pitchFamily="18" charset="0"/>
                                  </a:rPr>
                                  <m:t>⋮</m:t>
                                </m:r>
                              </m:e>
                            </m:mr>
                            <m:mr>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i="1">
                                            <a:latin typeface="Cambria Math" panose="02040503050406030204" pitchFamily="18" charset="0"/>
                                            <a:ea typeface="Cambria Math" panose="02040503050406030204" pitchFamily="18" charset="0"/>
                                          </a:rPr>
                                          <m:t>𝑚</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i="1">
                                            <a:latin typeface="Cambria Math" panose="02040503050406030204" pitchFamily="18" charset="0"/>
                                            <a:ea typeface="Cambria Math" panose="02040503050406030204" pitchFamily="18" charset="0"/>
                                          </a:rPr>
                                          <m:t>1</m:t>
                                        </m:r>
                                      </m:sub>
                                    </m:sSub>
                                  </m:den>
                                </m:f>
                              </m:e>
                              <m:e>
                                <m:r>
                                  <a:rPr lang="en-US" altLang="zh-CN" sz="1600" i="1" dirty="0">
                                    <a:latin typeface="Cambria Math" panose="02040503050406030204" pitchFamily="18" charset="0"/>
                                  </a:rPr>
                                  <m:t>⋯</m:t>
                                </m:r>
                              </m:e>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i="1">
                                            <a:latin typeface="Cambria Math" panose="02040503050406030204" pitchFamily="18" charset="0"/>
                                            <a:ea typeface="Cambria Math" panose="02040503050406030204" pitchFamily="18" charset="0"/>
                                          </a:rPr>
                                          <m:t>𝑚</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𝑥</m:t>
                                        </m:r>
                                      </m:e>
                                      <m:sub>
                                        <m:r>
                                          <a:rPr lang="en-US" altLang="zh-CN" sz="1600" i="1">
                                            <a:latin typeface="Cambria Math" panose="02040503050406030204" pitchFamily="18" charset="0"/>
                                            <a:ea typeface="Cambria Math" panose="02040503050406030204" pitchFamily="18" charset="0"/>
                                          </a:rPr>
                                          <m:t>𝑛</m:t>
                                        </m:r>
                                      </m:sub>
                                    </m:sSub>
                                  </m:den>
                                </m:f>
                              </m:e>
                            </m:mr>
                          </m:m>
                        </m:e>
                      </m:d>
                      <m:r>
                        <a:rPr lang="en-US" altLang="zh-CN" sz="1600" i="1" smtClean="0">
                          <a:latin typeface="Cambria Math" panose="02040503050406030204" pitchFamily="18" charset="0"/>
                          <a:ea typeface="Cambria Math" panose="02040503050406030204" pitchFamily="18" charset="0"/>
                        </a:rPr>
                        <m:t>∙</m:t>
                      </m:r>
                      <m:d>
                        <m:dPr>
                          <m:begChr m:val="["/>
                          <m:endChr m:val="]"/>
                          <m:ctrlPr>
                            <a:rPr lang="en-US" altLang="zh-CN" sz="1600" i="1" smtClean="0">
                              <a:latin typeface="Cambria Math" panose="02040503050406030204" pitchFamily="18" charset="0"/>
                              <a:ea typeface="Cambria Math" panose="02040503050406030204" pitchFamily="18" charset="0"/>
                            </a:rPr>
                          </m:ctrlPr>
                        </m:dPr>
                        <m:e>
                          <m:m>
                            <m:mPr>
                              <m:mcs>
                                <m:mc>
                                  <m:mcPr>
                                    <m:count m:val="1"/>
                                    <m:mcJc m:val="center"/>
                                  </m:mcPr>
                                </m:mc>
                              </m:mcs>
                              <m:ctrlPr>
                                <a:rPr lang="en-US" altLang="zh-CN" sz="1600" i="1" smtClean="0">
                                  <a:latin typeface="Cambria Math" panose="02040503050406030204" pitchFamily="18" charset="0"/>
                                  <a:ea typeface="Cambria Math" panose="02040503050406030204" pitchFamily="18" charset="0"/>
                                </a:rPr>
                              </m:ctrlPr>
                            </m:mPr>
                            <m:mr>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𝑙</m:t>
                                    </m:r>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𝑦</m:t>
                                        </m:r>
                                      </m:e>
                                      <m:sub>
                                        <m:r>
                                          <a:rPr lang="en-US" altLang="zh-CN" sz="1600" b="0" i="1" smtClean="0">
                                            <a:latin typeface="Cambria Math" panose="02040503050406030204" pitchFamily="18" charset="0"/>
                                            <a:ea typeface="Cambria Math" panose="02040503050406030204" pitchFamily="18" charset="0"/>
                                          </a:rPr>
                                          <m:t>1</m:t>
                                        </m:r>
                                      </m:sub>
                                    </m:sSub>
                                  </m:den>
                                </m:f>
                              </m:e>
                            </m:mr>
                            <m:mr>
                              <m:e>
                                <m:r>
                                  <a:rPr lang="en-US" altLang="zh-CN" sz="1600" i="1" dirty="0">
                                    <a:latin typeface="Cambria Math" panose="02040503050406030204" pitchFamily="18" charset="0"/>
                                  </a:rPr>
                                  <m:t>⋮</m:t>
                                </m:r>
                              </m:e>
                            </m:mr>
                            <m:mr>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𝑙</m:t>
                                    </m:r>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𝑦</m:t>
                                        </m:r>
                                      </m:e>
                                      <m:sub>
                                        <m:r>
                                          <a:rPr lang="en-US" altLang="zh-CN" sz="1600" b="0" i="1" smtClean="0">
                                            <a:latin typeface="Cambria Math" panose="02040503050406030204" pitchFamily="18" charset="0"/>
                                            <a:ea typeface="Cambria Math" panose="02040503050406030204" pitchFamily="18" charset="0"/>
                                          </a:rPr>
                                          <m:t>𝑚</m:t>
                                        </m:r>
                                      </m:sub>
                                    </m:sSub>
                                  </m:den>
                                </m:f>
                              </m:e>
                            </m:mr>
                          </m:m>
                        </m:e>
                      </m:d>
                      <m:r>
                        <a:rPr lang="en-US" altLang="zh-CN" sz="1600" b="0" i="1" dirty="0" smtClean="0">
                          <a:latin typeface="Cambria Math" panose="02040503050406030204" pitchFamily="18" charset="0"/>
                        </a:rPr>
                        <m:t>=</m:t>
                      </m:r>
                      <m:d>
                        <m:dPr>
                          <m:begChr m:val="["/>
                          <m:endChr m:val="]"/>
                          <m:ctrlPr>
                            <a:rPr lang="en-US" altLang="zh-CN" sz="1600" i="1">
                              <a:latin typeface="Cambria Math" panose="02040503050406030204" pitchFamily="18" charset="0"/>
                              <a:ea typeface="Cambria Math" panose="02040503050406030204" pitchFamily="18" charset="0"/>
                            </a:rPr>
                          </m:ctrlPr>
                        </m:dPr>
                        <m:e>
                          <m:m>
                            <m:mPr>
                              <m:mcs>
                                <m:mc>
                                  <m:mcPr>
                                    <m:count m:val="1"/>
                                    <m:mcJc m:val="center"/>
                                  </m:mcPr>
                                </m:mc>
                              </m:mcs>
                              <m:ctrlPr>
                                <a:rPr lang="en-US" altLang="zh-CN" sz="1600" i="1">
                                  <a:latin typeface="Cambria Math" panose="02040503050406030204" pitchFamily="18" charset="0"/>
                                  <a:ea typeface="Cambria Math" panose="02040503050406030204" pitchFamily="18" charset="0"/>
                                </a:rPr>
                              </m:ctrlPr>
                            </m:mPr>
                            <m:mr>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i="1">
                                            <a:latin typeface="Cambria Math" panose="02040503050406030204" pitchFamily="18" charset="0"/>
                                            <a:ea typeface="Cambria Math" panose="02040503050406030204" pitchFamily="18" charset="0"/>
                                          </a:rPr>
                                          <m:t>1</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𝑥</m:t>
                                        </m:r>
                                      </m:e>
                                      <m:sub>
                                        <m:r>
                                          <a:rPr lang="en-US" altLang="zh-CN" sz="1600" i="1">
                                            <a:latin typeface="Cambria Math" panose="02040503050406030204" pitchFamily="18" charset="0"/>
                                            <a:ea typeface="Cambria Math" panose="02040503050406030204" pitchFamily="18" charset="0"/>
                                          </a:rPr>
                                          <m:t>1</m:t>
                                        </m:r>
                                      </m:sub>
                                    </m:sSub>
                                  </m:den>
                                </m:f>
                              </m:e>
                            </m:mr>
                            <m:mr>
                              <m:e>
                                <m:r>
                                  <a:rPr lang="en-US" altLang="zh-CN" sz="1600" i="1" dirty="0">
                                    <a:latin typeface="Cambria Math" panose="02040503050406030204" pitchFamily="18" charset="0"/>
                                  </a:rPr>
                                  <m:t>⋮</m:t>
                                </m:r>
                              </m:e>
                            </m:mr>
                            <m:mr>
                              <m:e>
                                <m:f>
                                  <m:fPr>
                                    <m:ctrlPr>
                                      <a:rPr lang="en-US" altLang="zh-CN" sz="1600" i="1">
                                        <a:latin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𝑦</m:t>
                                        </m:r>
                                      </m:e>
                                      <m:sub>
                                        <m:r>
                                          <a:rPr lang="en-US" altLang="zh-CN" sz="1600" b="0" i="1" smtClean="0">
                                            <a:latin typeface="Cambria Math" panose="02040503050406030204" pitchFamily="18" charset="0"/>
                                            <a:ea typeface="Cambria Math" panose="02040503050406030204" pitchFamily="18" charset="0"/>
                                          </a:rPr>
                                          <m:t>𝑚</m:t>
                                        </m:r>
                                      </m:sub>
                                    </m:sSub>
                                  </m:num>
                                  <m:den>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𝑥</m:t>
                                        </m:r>
                                      </m:e>
                                      <m:sub>
                                        <m:r>
                                          <a:rPr lang="en-US" altLang="zh-CN" sz="1600" b="0" i="1" smtClean="0">
                                            <a:latin typeface="Cambria Math" panose="02040503050406030204" pitchFamily="18" charset="0"/>
                                            <a:ea typeface="Cambria Math" panose="02040503050406030204" pitchFamily="18" charset="0"/>
                                          </a:rPr>
                                          <m:t>1</m:t>
                                        </m:r>
                                      </m:sub>
                                    </m:sSub>
                                  </m:den>
                                </m:f>
                              </m:e>
                            </m:mr>
                          </m:m>
                        </m:e>
                      </m:d>
                    </m:oMath>
                  </m:oMathPara>
                </a14:m>
                <a:endParaRPr lang="zh-CN" altLang="en-US" sz="1600" dirty="0"/>
              </a:p>
            </p:txBody>
          </p:sp>
        </mc:Choice>
        <mc:Fallback xmlns="">
          <p:sp>
            <p:nvSpPr>
              <p:cNvPr id="13" name="矩形 12">
                <a:extLst>
                  <a:ext uri="{FF2B5EF4-FFF2-40B4-BE49-F238E27FC236}">
                    <a16:creationId xmlns:a16="http://schemas.microsoft.com/office/drawing/2014/main" id="{07F345C3-7946-CB4B-8C96-46D28F6B09D2}"/>
                  </a:ext>
                </a:extLst>
              </p:cNvPr>
              <p:cNvSpPr>
                <a:spLocks noRot="1" noChangeAspect="1" noMove="1" noResize="1" noEditPoints="1" noAdjustHandles="1" noChangeArrowheads="1" noChangeShapeType="1" noTextEdit="1"/>
              </p:cNvSpPr>
              <p:nvPr/>
            </p:nvSpPr>
            <p:spPr>
              <a:xfrm>
                <a:off x="3981265" y="4819102"/>
                <a:ext cx="3839449" cy="1346202"/>
              </a:xfrm>
              <a:prstGeom prst="rect">
                <a:avLst/>
              </a:prstGeom>
              <a:blipFill>
                <a:blip r:embed="rId7"/>
                <a:stretch>
                  <a:fillRect b="-18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741201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14898</TotalTime>
  <Words>774</Words>
  <Application>Microsoft Macintosh PowerPoint</Application>
  <PresentationFormat>自定义</PresentationFormat>
  <Paragraphs>88</Paragraphs>
  <Slides>15</Slides>
  <Notes>3</Notes>
  <HiddenSlides>0</HiddenSlides>
  <MMClips>0</MMClips>
  <ScaleCrop>false</ScaleCrop>
  <HeadingPairs>
    <vt:vector size="6" baseType="variant">
      <vt:variant>
        <vt:lpstr>已用的字体</vt:lpstr>
      </vt:variant>
      <vt:variant>
        <vt:i4>11</vt:i4>
      </vt:variant>
      <vt:variant>
        <vt:lpstr>主题</vt:lpstr>
      </vt:variant>
      <vt:variant>
        <vt:i4>6</vt:i4>
      </vt:variant>
      <vt:variant>
        <vt:lpstr>幻灯片标题</vt:lpstr>
      </vt:variant>
      <vt:variant>
        <vt:i4>15</vt:i4>
      </vt:variant>
    </vt:vector>
  </HeadingPairs>
  <TitlesOfParts>
    <vt:vector size="32" baseType="lpstr">
      <vt:lpstr>-apple-system</vt:lpstr>
      <vt:lpstr>黑体</vt:lpstr>
      <vt:lpstr>微软雅黑</vt:lpstr>
      <vt:lpstr>FrutigerNext LT Bold</vt:lpstr>
      <vt:lpstr>FrutigerNext LT Light</vt:lpstr>
      <vt:lpstr>FrutigerNext LT Medium</vt:lpstr>
      <vt:lpstr>Arial</vt:lpstr>
      <vt:lpstr>Calibri</vt:lpstr>
      <vt:lpstr>Cambria Math</vt:lpstr>
      <vt:lpstr>Franklin Gothic Medium</vt:lpstr>
      <vt:lpstr>Wingdings</vt:lpstr>
      <vt:lpstr>Title1</vt:lpstr>
      <vt:lpstr>Title2</vt:lpstr>
      <vt:lpstr>content01</vt:lpstr>
      <vt:lpstr>Content02</vt:lpstr>
      <vt:lpstr>code01</vt:lpstr>
      <vt:lpstr>Thankyou</vt:lpstr>
      <vt:lpstr>自动微分模式</vt:lpstr>
      <vt:lpstr>关于本课程</vt:lpstr>
      <vt:lpstr>What is AD</vt:lpstr>
      <vt:lpstr>What is AD</vt:lpstr>
      <vt:lpstr>AD Forward Mode</vt:lpstr>
      <vt:lpstr>What is AD</vt:lpstr>
      <vt:lpstr>AD Reverse Mode</vt:lpstr>
      <vt:lpstr>Jacobian Matrix</vt:lpstr>
      <vt:lpstr>AD Forward Mode: Jacobian-Vector Production</vt:lpstr>
      <vt:lpstr>AD Reverse Mode: Vector-Jacobian Production</vt:lpstr>
      <vt:lpstr>Reverse Mode VS Forward Mode</vt:lpstr>
      <vt:lpstr>Automatic Differentiation in ML</vt:lpstr>
      <vt:lpstr>Automatic Differentiation</vt:lpstr>
      <vt:lpstr>Conclusion</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1214</cp:revision>
  <dcterms:created xsi:type="dcterms:W3CDTF">2015-01-14T10:38:57Z</dcterms:created>
  <dcterms:modified xsi:type="dcterms:W3CDTF">2023-01-06T03:03:26Z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