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9"/>
  </p:notesMasterIdLst>
  <p:handoutMasterIdLst>
    <p:handoutMasterId r:id="rId20"/>
  </p:handoutMasterIdLst>
  <p:sldIdLst>
    <p:sldId id="693" r:id="rId7"/>
    <p:sldId id="716" r:id="rId8"/>
    <p:sldId id="712" r:id="rId9"/>
    <p:sldId id="717" r:id="rId10"/>
    <p:sldId id="718" r:id="rId11"/>
    <p:sldId id="719" r:id="rId12"/>
    <p:sldId id="720" r:id="rId13"/>
    <p:sldId id="722" r:id="rId14"/>
    <p:sldId id="710" r:id="rId15"/>
    <p:sldId id="724" r:id="rId16"/>
    <p:sldId id="723" r:id="rId17"/>
    <p:sldId id="680" r:id="rId18"/>
  </p:sldIdLst>
  <p:sldSz cx="12196763" cy="6858000"/>
  <p:notesSz cx="6805613" cy="9939338"/>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FFFFF"/>
    <a:srgbClr val="C00000"/>
    <a:srgbClr val="384056"/>
    <a:srgbClr val="FFB8B8"/>
    <a:srgbClr val="FFF3D7"/>
    <a:srgbClr val="FFC000"/>
    <a:srgbClr val="DBF2FF"/>
    <a:srgbClr val="C5E5FF"/>
    <a:srgbClr val="2D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62" autoAdjust="0"/>
    <p:restoredTop sz="95879" autoAdjust="0"/>
  </p:normalViewPr>
  <p:slideViewPr>
    <p:cSldViewPr showGuides="1">
      <p:cViewPr varScale="1">
        <p:scale>
          <a:sx n="93" d="100"/>
          <a:sy n="93" d="100"/>
        </p:scale>
        <p:origin x="232" y="720"/>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2023/1/6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9</a:t>
            </a:fld>
            <a:endParaRPr lang="zh-CN" altLang="en-US"/>
          </a:p>
        </p:txBody>
      </p:sp>
    </p:spTree>
    <p:extLst>
      <p:ext uri="{BB962C8B-B14F-4D97-AF65-F5344CB8AC3E}">
        <p14:creationId xmlns:p14="http://schemas.microsoft.com/office/powerpoint/2010/main" val="429417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10</a:t>
            </a:fld>
            <a:endParaRPr lang="zh-CN" altLang="en-US"/>
          </a:p>
        </p:txBody>
      </p:sp>
    </p:spTree>
    <p:extLst>
      <p:ext uri="{BB962C8B-B14F-4D97-AF65-F5344CB8AC3E}">
        <p14:creationId xmlns:p14="http://schemas.microsoft.com/office/powerpoint/2010/main" val="17115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11</a:t>
            </a:fld>
            <a:endParaRPr lang="zh-CN" altLang="en-US"/>
          </a:p>
        </p:txBody>
      </p:sp>
    </p:spTree>
    <p:extLst>
      <p:ext uri="{BB962C8B-B14F-4D97-AF65-F5344CB8AC3E}">
        <p14:creationId xmlns:p14="http://schemas.microsoft.com/office/powerpoint/2010/main" val="233102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12</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12</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6.xml"/><Relationship Id="rId4" Type="http://schemas.openxmlformats.org/officeDocument/2006/relationships/image" Target="../media/image14.tiff"/></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7634192" cy="2207832"/>
          </a:xfrm>
          <a:solidFill>
            <a:srgbClr val="FFFFFF">
              <a:alpha val="50196"/>
            </a:srgbClr>
          </a:solidFill>
        </p:spPr>
        <p:txBody>
          <a:bodyPr/>
          <a:lstStyle/>
          <a:p>
            <a:pPr>
              <a:lnSpc>
                <a:spcPct val="100000"/>
              </a:lnSpc>
            </a:pPr>
            <a:r>
              <a:rPr lang="zh-CN" altLang="en-US" sz="9600" dirty="0"/>
              <a:t>自动微分</a:t>
            </a:r>
            <a:br>
              <a:rPr lang="en-US" altLang="zh-CN" sz="9600" dirty="0"/>
            </a:br>
            <a:r>
              <a:rPr lang="zh-CN" altLang="en-US" sz="9600" dirty="0"/>
              <a:t>实现方式</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965170"/>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7781" y="506169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AST</a:t>
            </a:r>
            <a:endParaRPr lang="zh-CN" altLang="en-US" dirty="0">
              <a:latin typeface="+mj-ea"/>
            </a:endParaRPr>
          </a:p>
        </p:txBody>
      </p:sp>
      <p:sp>
        <p:nvSpPr>
          <p:cNvPr id="5" name="内容占位符 2">
            <a:extLst>
              <a:ext uri="{FF2B5EF4-FFF2-40B4-BE49-F238E27FC236}">
                <a16:creationId xmlns:a16="http://schemas.microsoft.com/office/drawing/2014/main" id="{5AC4DCDA-B65E-5645-A5AE-21EDF43E8D90}"/>
              </a:ext>
            </a:extLst>
          </p:cNvPr>
          <p:cNvSpPr>
            <a:spLocks noGrp="1"/>
          </p:cNvSpPr>
          <p:nvPr>
            <p:ph sz="half" idx="1"/>
          </p:nvPr>
        </p:nvSpPr>
        <p:spPr>
          <a:xfrm>
            <a:off x="623636" y="1815035"/>
            <a:ext cx="2594425" cy="3384376"/>
          </a:xfrm>
        </p:spPr>
        <p:txBody>
          <a:bodyPr/>
          <a:lstStyle/>
          <a:p>
            <a:pPr>
              <a:buFont typeface="Arial" panose="020B0604020202020204" pitchFamily="34" charset="0"/>
              <a:buChar char="•"/>
            </a:pPr>
            <a:r>
              <a:rPr lang="en-US" altLang="zh-CN" sz="2000" dirty="0">
                <a:solidFill>
                  <a:srgbClr val="384056"/>
                </a:solidFill>
              </a:rPr>
              <a:t>Parse</a:t>
            </a:r>
          </a:p>
          <a:p>
            <a:pPr>
              <a:buFont typeface="Arial" panose="020B0604020202020204" pitchFamily="34" charset="0"/>
              <a:buChar char="•"/>
            </a:pPr>
            <a:r>
              <a:rPr lang="en-US" altLang="zh-CN" sz="2000" dirty="0">
                <a:solidFill>
                  <a:srgbClr val="384056"/>
                </a:solidFill>
              </a:rPr>
              <a:t>Infer</a:t>
            </a:r>
          </a:p>
          <a:p>
            <a:pPr>
              <a:buFont typeface="Arial" panose="020B0604020202020204" pitchFamily="34" charset="0"/>
              <a:buChar char="•"/>
            </a:pPr>
            <a:r>
              <a:rPr lang="en-US" altLang="zh-CN" sz="2000" dirty="0">
                <a:solidFill>
                  <a:srgbClr val="384056"/>
                </a:solidFill>
              </a:rPr>
              <a:t>Monomorphism</a:t>
            </a:r>
          </a:p>
          <a:p>
            <a:pPr>
              <a:buFont typeface="Arial" panose="020B0604020202020204" pitchFamily="34" charset="0"/>
              <a:buChar char="•"/>
            </a:pPr>
            <a:r>
              <a:rPr lang="en-US" altLang="zh-CN" sz="2000" dirty="0">
                <a:solidFill>
                  <a:srgbClr val="384056"/>
                </a:solidFill>
              </a:rPr>
              <a:t>Optimize</a:t>
            </a:r>
          </a:p>
          <a:p>
            <a:pPr>
              <a:buFont typeface="Arial" panose="020B0604020202020204" pitchFamily="34" charset="0"/>
              <a:buChar char="•"/>
            </a:pPr>
            <a:r>
              <a:rPr lang="en-US" altLang="zh-CN" sz="2000" dirty="0">
                <a:solidFill>
                  <a:srgbClr val="384056"/>
                </a:solidFill>
              </a:rPr>
              <a:t>Compile</a:t>
            </a:r>
          </a:p>
          <a:p>
            <a:pPr>
              <a:buFont typeface="Arial" panose="020B0604020202020204" pitchFamily="34" charset="0"/>
              <a:buChar char="•"/>
            </a:pPr>
            <a:r>
              <a:rPr lang="en-US" altLang="zh-CN" sz="2000" dirty="0">
                <a:solidFill>
                  <a:srgbClr val="384056"/>
                </a:solidFill>
              </a:rPr>
              <a:t>Execute</a:t>
            </a:r>
          </a:p>
          <a:p>
            <a:pPr>
              <a:buFont typeface="Arial" panose="020B0604020202020204" pitchFamily="34" charset="0"/>
              <a:buChar char="•"/>
            </a:pPr>
            <a:r>
              <a:rPr lang="en-US" altLang="zh-CN" sz="2000" dirty="0">
                <a:solidFill>
                  <a:srgbClr val="384056"/>
                </a:solidFill>
              </a:rPr>
              <a:t>Function</a:t>
            </a:r>
            <a:r>
              <a:rPr lang="zh-CN" altLang="en-US" sz="2000" dirty="0">
                <a:solidFill>
                  <a:srgbClr val="384056"/>
                </a:solidFill>
              </a:rPr>
              <a:t> </a:t>
            </a:r>
            <a:r>
              <a:rPr lang="en-US" altLang="zh-CN" sz="2000" dirty="0">
                <a:solidFill>
                  <a:srgbClr val="384056"/>
                </a:solidFill>
              </a:rPr>
              <a:t>Call</a:t>
            </a:r>
          </a:p>
        </p:txBody>
      </p:sp>
      <p:pic>
        <p:nvPicPr>
          <p:cNvPr id="6" name="图片 5">
            <a:extLst>
              <a:ext uri="{FF2B5EF4-FFF2-40B4-BE49-F238E27FC236}">
                <a16:creationId xmlns:a16="http://schemas.microsoft.com/office/drawing/2014/main" id="{8EE51BE7-0DFE-9C4C-814E-DD1EB497D78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02037" y="1124744"/>
            <a:ext cx="8727401" cy="5112568"/>
          </a:xfrm>
          <a:prstGeom prst="rect">
            <a:avLst/>
          </a:prstGeom>
        </p:spPr>
      </p:pic>
    </p:spTree>
    <p:extLst>
      <p:ext uri="{BB962C8B-B14F-4D97-AF65-F5344CB8AC3E}">
        <p14:creationId xmlns:p14="http://schemas.microsoft.com/office/powerpoint/2010/main" val="328804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自动微分的实现方式可以分为三种：表达式或图、操作符重载和源码转换</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基于表达式实现主要依赖构建基础微分表达库，手动调用库</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基于操作符重载依赖于语言的多态性来记录实现</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基于源码转换核心在于</a:t>
            </a:r>
            <a:r>
              <a:rPr lang="en-US" altLang="zh-CN" sz="2000" dirty="0">
                <a:solidFill>
                  <a:srgbClr val="384056"/>
                </a:solidFill>
              </a:rPr>
              <a:t>AST</a:t>
            </a:r>
            <a:r>
              <a:rPr lang="zh-CN" altLang="en-US" sz="2000" dirty="0">
                <a:solidFill>
                  <a:srgbClr val="384056"/>
                </a:solidFill>
              </a:rPr>
              <a:t>完成基本表达式的分解和微分操作</a:t>
            </a:r>
          </a:p>
        </p:txBody>
      </p:sp>
    </p:spTree>
    <p:extLst>
      <p:ext uri="{BB962C8B-B14F-4D97-AF65-F5344CB8AC3E}">
        <p14:creationId xmlns:p14="http://schemas.microsoft.com/office/powerpoint/2010/main" val="180041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chemeClr val="bg2"/>
                </a:solidFill>
              </a:rPr>
              <a:t>微分基本概念：数值微分 </a:t>
            </a:r>
            <a:r>
              <a:rPr lang="en-US" altLang="zh-CN" sz="2000" dirty="0">
                <a:solidFill>
                  <a:schemeClr val="bg2"/>
                </a:solidFill>
              </a:rPr>
              <a:t>-</a:t>
            </a:r>
            <a:r>
              <a:rPr lang="zh-CN" altLang="en-US" sz="2000" dirty="0">
                <a:solidFill>
                  <a:schemeClr val="bg2"/>
                </a:solidFill>
              </a:rPr>
              <a:t> 符号微分 </a:t>
            </a:r>
            <a:r>
              <a:rPr lang="en-US" altLang="zh-CN" sz="2000" dirty="0">
                <a:solidFill>
                  <a:schemeClr val="bg2"/>
                </a:solidFill>
              </a:rPr>
              <a:t>-</a:t>
            </a:r>
            <a:r>
              <a:rPr lang="zh-CN" altLang="en-US" sz="2000" dirty="0">
                <a:solidFill>
                  <a:schemeClr val="bg2"/>
                </a:solidFill>
              </a:rPr>
              <a:t> 自动微分</a:t>
            </a:r>
            <a:endParaRPr lang="en-US" altLang="zh-CN" sz="2000" dirty="0">
              <a:solidFill>
                <a:schemeClr val="bg2"/>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rgbClr val="34393C"/>
                </a:solidFill>
              </a:rPr>
              <a:t>具体实现方式：表达式或图 </a:t>
            </a:r>
            <a:r>
              <a:rPr lang="en-US" altLang="zh-CN" sz="2000" dirty="0">
                <a:solidFill>
                  <a:srgbClr val="34393C"/>
                </a:solidFill>
              </a:rPr>
              <a:t>–</a:t>
            </a:r>
            <a:r>
              <a:rPr lang="zh-CN" altLang="en-US" sz="2000" dirty="0">
                <a:solidFill>
                  <a:srgbClr val="34393C"/>
                </a:solidFill>
              </a:rPr>
              <a:t> 操作符重载</a:t>
            </a:r>
            <a:r>
              <a:rPr lang="en-US" altLang="zh-CN" sz="2000" dirty="0">
                <a:solidFill>
                  <a:srgbClr val="34393C"/>
                </a:solidFill>
              </a:rPr>
              <a:t>OO</a:t>
            </a:r>
            <a:r>
              <a:rPr lang="zh-CN" altLang="en-US" sz="2000" dirty="0">
                <a:solidFill>
                  <a:srgbClr val="34393C"/>
                </a:solidFill>
              </a:rPr>
              <a:t> </a:t>
            </a:r>
            <a:r>
              <a:rPr lang="en-US" altLang="zh-CN" sz="2000" dirty="0">
                <a:solidFill>
                  <a:srgbClr val="34393C"/>
                </a:solidFill>
              </a:rPr>
              <a:t>–</a:t>
            </a:r>
            <a:r>
              <a:rPr lang="zh-CN" altLang="en-US" sz="2000" dirty="0">
                <a:solidFill>
                  <a:srgbClr val="34393C"/>
                </a:solidFill>
              </a:rPr>
              <a:t> 源码转换 </a:t>
            </a:r>
            <a:r>
              <a:rPr lang="en-US" altLang="zh-CN" sz="2000" dirty="0">
                <a:solidFill>
                  <a:srgbClr val="34393C"/>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chemeClr val="bg2"/>
                </a:solidFill>
              </a:rPr>
              <a:t>自动微分的未来</a:t>
            </a:r>
            <a:endParaRPr lang="en-US" altLang="zh-CN" sz="2000" dirty="0">
              <a:solidFill>
                <a:schemeClr val="bg2"/>
              </a:solidFill>
            </a:endParaRPr>
          </a:p>
          <a:p>
            <a:pPr lvl="1"/>
            <a:r>
              <a:rPr lang="zh-CN" altLang="en-US" sz="2000" dirty="0">
                <a:solidFill>
                  <a:schemeClr val="bg2"/>
                </a:solidFill>
              </a:rPr>
              <a:t>自动微分的挑战</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Implication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Method</a:t>
            </a:r>
            <a:endParaRPr lang="zh-CN" altLang="en-US" dirty="0">
              <a:latin typeface="+mj-ea"/>
            </a:endParaRPr>
          </a:p>
        </p:txBody>
      </p:sp>
      <p:sp>
        <p:nvSpPr>
          <p:cNvPr id="114" name="矩形 113">
            <a:extLst>
              <a:ext uri="{FF2B5EF4-FFF2-40B4-BE49-F238E27FC236}">
                <a16:creationId xmlns:a16="http://schemas.microsoft.com/office/drawing/2014/main" id="{4D1C58D1-934B-684A-BC45-287AF9949C27}"/>
              </a:ext>
            </a:extLst>
          </p:cNvPr>
          <p:cNvSpPr/>
          <p:nvPr/>
        </p:nvSpPr>
        <p:spPr>
          <a:xfrm>
            <a:off x="658953" y="1196752"/>
            <a:ext cx="1597232" cy="874407"/>
          </a:xfrm>
          <a:prstGeom prst="rect">
            <a:avLst/>
          </a:prstGeom>
        </p:spPr>
        <p:txBody>
          <a:bodyPr wrap="none">
            <a:spAutoFit/>
          </a:bodyPr>
          <a:lstStyle/>
          <a:p>
            <a:pPr>
              <a:lnSpc>
                <a:spcPct val="150000"/>
              </a:lnSpc>
            </a:pPr>
            <a:r>
              <a:rPr lang="zh-CN" altLang="en-US" b="1" dirty="0">
                <a:solidFill>
                  <a:srgbClr val="34393C"/>
                </a:solidFill>
                <a:latin typeface="+mj-ea"/>
                <a:ea typeface="+mj-ea"/>
                <a:cs typeface="Apple Symbols" panose="02000000000000000000" pitchFamily="2" charset="-79"/>
              </a:rPr>
              <a:t>基本表达式法</a:t>
            </a:r>
            <a:endParaRPr lang="en-US" altLang="zh-CN" b="1" dirty="0">
              <a:solidFill>
                <a:srgbClr val="34393C"/>
              </a:solidFill>
              <a:latin typeface="+mj-ea"/>
              <a:ea typeface="+mj-ea"/>
              <a:cs typeface="Apple Symbols" panose="02000000000000000000" pitchFamily="2" charset="-79"/>
            </a:endParaRPr>
          </a:p>
          <a:p>
            <a:pPr>
              <a:lnSpc>
                <a:spcPct val="150000"/>
              </a:lnSpc>
            </a:pPr>
            <a:r>
              <a:rPr lang="en-US" altLang="zh-CN" b="1" dirty="0">
                <a:solidFill>
                  <a:srgbClr val="34393C"/>
                </a:solidFill>
                <a:latin typeface="+mj-ea"/>
                <a:cs typeface="Apple Symbols" panose="02000000000000000000" pitchFamily="2" charset="-79"/>
              </a:rPr>
              <a:t>LIB</a:t>
            </a:r>
            <a:endParaRPr lang="en-US" altLang="zh-CN" b="1" dirty="0">
              <a:solidFill>
                <a:srgbClr val="34393C"/>
              </a:solidFill>
              <a:latin typeface="+mj-ea"/>
              <a:ea typeface="+mj-ea"/>
              <a:cs typeface="Apple Symbols" panose="02000000000000000000" pitchFamily="2" charset="-79"/>
            </a:endParaRPr>
          </a:p>
        </p:txBody>
      </p:sp>
      <p:sp>
        <p:nvSpPr>
          <p:cNvPr id="6" name="矩形 5">
            <a:extLst>
              <a:ext uri="{FF2B5EF4-FFF2-40B4-BE49-F238E27FC236}">
                <a16:creationId xmlns:a16="http://schemas.microsoft.com/office/drawing/2014/main" id="{7919D942-E00C-1445-A79B-559147232872}"/>
              </a:ext>
            </a:extLst>
          </p:cNvPr>
          <p:cNvSpPr/>
          <p:nvPr/>
        </p:nvSpPr>
        <p:spPr>
          <a:xfrm>
            <a:off x="658953" y="2970092"/>
            <a:ext cx="1569660" cy="874407"/>
          </a:xfrm>
          <a:prstGeom prst="rect">
            <a:avLst/>
          </a:prstGeom>
        </p:spPr>
        <p:txBody>
          <a:bodyPr wrap="none">
            <a:spAutoFit/>
          </a:bodyPr>
          <a:lstStyle/>
          <a:p>
            <a:pPr>
              <a:lnSpc>
                <a:spcPct val="150000"/>
              </a:lnSpc>
            </a:pPr>
            <a:r>
              <a:rPr lang="zh-CN" altLang="en-US" b="1" dirty="0">
                <a:solidFill>
                  <a:srgbClr val="34393C"/>
                </a:solidFill>
                <a:latin typeface="+mj-ea"/>
                <a:ea typeface="+mj-ea"/>
                <a:cs typeface="Apple Symbols" panose="02000000000000000000" pitchFamily="2" charset="-79"/>
              </a:rPr>
              <a:t>操作符重载法</a:t>
            </a:r>
            <a:endParaRPr lang="en-US" altLang="zh-CN" b="1" dirty="0">
              <a:solidFill>
                <a:srgbClr val="34393C"/>
              </a:solidFill>
              <a:latin typeface="+mj-ea"/>
              <a:ea typeface="+mj-ea"/>
              <a:cs typeface="Apple Symbols" panose="02000000000000000000" pitchFamily="2" charset="-79"/>
            </a:endParaRPr>
          </a:p>
          <a:p>
            <a:pPr>
              <a:lnSpc>
                <a:spcPct val="150000"/>
              </a:lnSpc>
            </a:pPr>
            <a:r>
              <a:rPr lang="en-US" altLang="zh-CN" b="1" dirty="0">
                <a:solidFill>
                  <a:srgbClr val="34393C"/>
                </a:solidFill>
                <a:latin typeface="+mj-ea"/>
                <a:ea typeface="+mj-ea"/>
                <a:cs typeface="Apple Symbols" panose="02000000000000000000" pitchFamily="2" charset="-79"/>
              </a:rPr>
              <a:t>OO</a:t>
            </a:r>
          </a:p>
        </p:txBody>
      </p:sp>
      <p:sp>
        <p:nvSpPr>
          <p:cNvPr id="8" name="内容占位符 2">
            <a:extLst>
              <a:ext uri="{FF2B5EF4-FFF2-40B4-BE49-F238E27FC236}">
                <a16:creationId xmlns:a16="http://schemas.microsoft.com/office/drawing/2014/main" id="{BB661EDA-9957-0A48-855D-848CEBC1F11C}"/>
              </a:ext>
            </a:extLst>
          </p:cNvPr>
          <p:cNvSpPr>
            <a:spLocks noGrp="1"/>
          </p:cNvSpPr>
          <p:nvPr>
            <p:ph sz="half" idx="1"/>
          </p:nvPr>
        </p:nvSpPr>
        <p:spPr>
          <a:xfrm>
            <a:off x="2788924" y="1196752"/>
            <a:ext cx="5290949" cy="1368152"/>
          </a:xfrm>
        </p:spPr>
        <p:txBody>
          <a:bodyPr/>
          <a:lstStyle/>
          <a:p>
            <a:pPr marL="285750" indent="-285750">
              <a:buFont typeface="Arial" panose="020B0604020202020204" pitchFamily="34" charset="0"/>
              <a:buChar char="•"/>
            </a:pPr>
            <a:r>
              <a:rPr lang="zh-CN" altLang="en-US" sz="1800" dirty="0">
                <a:solidFill>
                  <a:srgbClr val="34393C"/>
                </a:solidFill>
                <a:latin typeface="+mj-ea"/>
                <a:cs typeface="Apple Symbols" panose="02000000000000000000" pitchFamily="2" charset="-79"/>
              </a:rPr>
              <a:t>封装基本的表达式及其微分表达式作为库函数</a:t>
            </a:r>
            <a:endParaRPr lang="en-US" altLang="zh-CN" sz="1800" dirty="0">
              <a:solidFill>
                <a:srgbClr val="34393C"/>
              </a:solidFill>
              <a:latin typeface="+mj-ea"/>
              <a:cs typeface="Apple Symbols" panose="02000000000000000000" pitchFamily="2" charset="-79"/>
            </a:endParaRPr>
          </a:p>
          <a:p>
            <a:pPr marL="285750" indent="-285750">
              <a:buFont typeface="Arial" panose="020B0604020202020204" pitchFamily="34" charset="0"/>
              <a:buChar char="•"/>
            </a:pPr>
            <a:r>
              <a:rPr lang="zh-CN" altLang="en-US" sz="1800" dirty="0">
                <a:solidFill>
                  <a:srgbClr val="34393C"/>
                </a:solidFill>
                <a:latin typeface="+mj-ea"/>
                <a:cs typeface="Apple Symbols" panose="02000000000000000000" pitchFamily="2" charset="-79"/>
              </a:rPr>
              <a:t>运行时记录基本表达式和相应的组合关系</a:t>
            </a:r>
            <a:endParaRPr lang="en-US" altLang="zh-CN" sz="1800" dirty="0">
              <a:solidFill>
                <a:srgbClr val="34393C"/>
              </a:solidFill>
              <a:latin typeface="+mj-ea"/>
              <a:cs typeface="Apple Symbols" panose="02000000000000000000" pitchFamily="2" charset="-79"/>
            </a:endParaRPr>
          </a:p>
          <a:p>
            <a:pPr marL="285750" indent="-285750">
              <a:buFont typeface="Arial" panose="020B0604020202020204" pitchFamily="34" charset="0"/>
              <a:buChar char="•"/>
            </a:pPr>
            <a:r>
              <a:rPr lang="zh-CN" altLang="en-US" sz="1800" dirty="0">
                <a:solidFill>
                  <a:srgbClr val="34393C"/>
                </a:solidFill>
                <a:latin typeface="+mj-ea"/>
                <a:cs typeface="Apple Symbols" panose="02000000000000000000" pitchFamily="2" charset="-79"/>
              </a:rPr>
              <a:t>链式法则对基本表达式的微分结果进行组合</a:t>
            </a:r>
            <a:endParaRPr kumimoji="1" lang="en-US" altLang="zh-CN" sz="1800" dirty="0"/>
          </a:p>
        </p:txBody>
      </p:sp>
      <p:sp>
        <p:nvSpPr>
          <p:cNvPr id="9" name="内容占位符 2">
            <a:extLst>
              <a:ext uri="{FF2B5EF4-FFF2-40B4-BE49-F238E27FC236}">
                <a16:creationId xmlns:a16="http://schemas.microsoft.com/office/drawing/2014/main" id="{9D8280C8-792F-1041-AE12-1CB5FE590A36}"/>
              </a:ext>
            </a:extLst>
          </p:cNvPr>
          <p:cNvSpPr txBox="1">
            <a:spLocks/>
          </p:cNvSpPr>
          <p:nvPr/>
        </p:nvSpPr>
        <p:spPr>
          <a:xfrm>
            <a:off x="2786013" y="2970092"/>
            <a:ext cx="5976664" cy="1368152"/>
          </a:xfrm>
          <a:prstGeom prst="rect">
            <a:avLst/>
          </a:prstGeom>
        </p:spPr>
        <p:txBody>
          <a:bodyPr/>
          <a:lstStyle>
            <a:lvl1pPr marL="239106" indent="-239106" algn="l" rtl="0" eaLnBrk="1" fontAlgn="base" hangingPunct="1">
              <a:lnSpc>
                <a:spcPct val="150000"/>
              </a:lnSpc>
              <a:spcBef>
                <a:spcPts val="0"/>
              </a:spcBef>
              <a:spcAft>
                <a:spcPct val="0"/>
              </a:spcAft>
              <a:buClr>
                <a:schemeClr val="accent2">
                  <a:lumMod val="90000"/>
                </a:schemeClr>
              </a:buClr>
              <a:buChar char="•"/>
              <a:defRPr sz="2133" b="0">
                <a:solidFill>
                  <a:schemeClr val="tx1"/>
                </a:solidFill>
                <a:latin typeface="微软雅黑" panose="020B0503020204020204" pitchFamily="34" charset="-122"/>
                <a:ea typeface="微软雅黑" panose="020B0503020204020204" pitchFamily="34" charset="-122"/>
                <a:cs typeface="+mn-cs"/>
              </a:defRPr>
            </a:lvl1pPr>
            <a:lvl2pPr marL="476096" indent="-236990" algn="l" rtl="0" eaLnBrk="1" fontAlgn="base" hangingPunct="1">
              <a:lnSpc>
                <a:spcPct val="150000"/>
              </a:lnSpc>
              <a:spcBef>
                <a:spcPts val="0"/>
              </a:spcBef>
              <a:spcAft>
                <a:spcPct val="0"/>
              </a:spcAft>
              <a:buClr>
                <a:schemeClr val="accent2">
                  <a:lumMod val="75000"/>
                </a:schemeClr>
              </a:buClr>
              <a:buFont typeface="Arial" panose="020B0604020202020204" pitchFamily="34" charset="0"/>
              <a:buChar char="◦"/>
              <a:defRPr sz="1866">
                <a:solidFill>
                  <a:schemeClr val="tx1"/>
                </a:solidFill>
                <a:latin typeface="微软雅黑" panose="020B0503020204020204" pitchFamily="34" charset="-122"/>
                <a:ea typeface="微软雅黑" panose="020B0503020204020204" pitchFamily="34" charset="-122"/>
                <a:cs typeface="+mn-cs"/>
              </a:defRPr>
            </a:lvl2pPr>
            <a:lvl3pPr marL="833696" indent="-236990" algn="l" rtl="0" eaLnBrk="1" fontAlgn="base" hangingPunct="1">
              <a:lnSpc>
                <a:spcPct val="150000"/>
              </a:lnSpc>
              <a:spcBef>
                <a:spcPts val="0"/>
              </a:spcBef>
              <a:spcAft>
                <a:spcPct val="0"/>
              </a:spcAft>
              <a:buClr>
                <a:schemeClr val="accent2">
                  <a:lumMod val="90000"/>
                </a:schemeClr>
              </a:buClr>
              <a:buFontTx/>
              <a:buChar char="-"/>
              <a:defRPr sz="1599">
                <a:solidFill>
                  <a:schemeClr val="tx1"/>
                </a:solidFill>
                <a:latin typeface="微软雅黑" panose="020B0503020204020204" pitchFamily="34" charset="-122"/>
                <a:ea typeface="微软雅黑" panose="020B0503020204020204"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285750" indent="-285750">
              <a:buFont typeface="Arial" panose="020B0604020202020204" pitchFamily="34" charset="0"/>
              <a:buChar char="•"/>
            </a:pPr>
            <a:r>
              <a:rPr lang="zh-CN" altLang="en-US" sz="1800" dirty="0">
                <a:solidFill>
                  <a:srgbClr val="34393C"/>
                </a:solidFill>
              </a:rPr>
              <a:t>利用语言多态特性，使用操作符重载基本运算表达式</a:t>
            </a:r>
            <a:endParaRPr lang="en-US" altLang="zh-CN" sz="1800" dirty="0">
              <a:solidFill>
                <a:srgbClr val="34393C"/>
              </a:solidFill>
            </a:endParaRPr>
          </a:p>
          <a:p>
            <a:pPr marL="285750" indent="-285750">
              <a:buFont typeface="Arial" panose="020B0604020202020204" pitchFamily="34" charset="0"/>
              <a:buChar char="•"/>
            </a:pPr>
            <a:r>
              <a:rPr lang="zh-CN" altLang="en-US" sz="1800" kern="0" dirty="0">
                <a:solidFill>
                  <a:srgbClr val="34393C"/>
                </a:solidFill>
                <a:latin typeface="+mj-ea"/>
                <a:cs typeface="Apple Symbols" panose="02000000000000000000" pitchFamily="2" charset="-79"/>
              </a:rPr>
              <a:t>运行时记录基本表达式和相应的组合关系</a:t>
            </a:r>
            <a:endParaRPr lang="en-US" altLang="zh-CN" sz="1800" kern="0" dirty="0">
              <a:solidFill>
                <a:srgbClr val="34393C"/>
              </a:solidFill>
              <a:latin typeface="+mj-ea"/>
              <a:cs typeface="Apple Symbols" panose="02000000000000000000" pitchFamily="2" charset="-79"/>
            </a:endParaRPr>
          </a:p>
          <a:p>
            <a:pPr marL="285750" indent="-285750">
              <a:buFont typeface="Arial" panose="020B0604020202020204" pitchFamily="34" charset="0"/>
              <a:buChar char="•"/>
            </a:pPr>
            <a:r>
              <a:rPr lang="zh-CN" altLang="en-US" sz="1800" kern="0" dirty="0">
                <a:solidFill>
                  <a:srgbClr val="34393C"/>
                </a:solidFill>
                <a:latin typeface="+mj-ea"/>
                <a:cs typeface="Apple Symbols" panose="02000000000000000000" pitchFamily="2" charset="-79"/>
              </a:rPr>
              <a:t>链式法则对基本表达式的微分结果进行组合</a:t>
            </a:r>
            <a:endParaRPr kumimoji="1" lang="en-US" altLang="zh-CN" sz="1800" kern="0" dirty="0">
              <a:solidFill>
                <a:srgbClr val="34393C"/>
              </a:solidFill>
            </a:endParaRPr>
          </a:p>
        </p:txBody>
      </p:sp>
      <p:sp>
        <p:nvSpPr>
          <p:cNvPr id="10" name="矩形 9">
            <a:extLst>
              <a:ext uri="{FF2B5EF4-FFF2-40B4-BE49-F238E27FC236}">
                <a16:creationId xmlns:a16="http://schemas.microsoft.com/office/drawing/2014/main" id="{18036EA2-67C5-4345-865E-D9402CB877DE}"/>
              </a:ext>
            </a:extLst>
          </p:cNvPr>
          <p:cNvSpPr/>
          <p:nvPr/>
        </p:nvSpPr>
        <p:spPr>
          <a:xfrm>
            <a:off x="658953" y="4743432"/>
            <a:ext cx="1334020" cy="874407"/>
          </a:xfrm>
          <a:prstGeom prst="rect">
            <a:avLst/>
          </a:prstGeom>
        </p:spPr>
        <p:txBody>
          <a:bodyPr wrap="none">
            <a:spAutoFit/>
          </a:bodyPr>
          <a:lstStyle/>
          <a:p>
            <a:pPr>
              <a:lnSpc>
                <a:spcPct val="150000"/>
              </a:lnSpc>
            </a:pPr>
            <a:r>
              <a:rPr lang="zh-CN" altLang="en-US" b="1" dirty="0">
                <a:solidFill>
                  <a:srgbClr val="34393C"/>
                </a:solidFill>
                <a:latin typeface="+mj-ea"/>
                <a:ea typeface="+mj-ea"/>
                <a:cs typeface="Apple Symbols" panose="02000000000000000000" pitchFamily="2" charset="-79"/>
              </a:rPr>
              <a:t>源码转换法</a:t>
            </a:r>
            <a:endParaRPr lang="en-US" altLang="zh-CN" b="1" dirty="0">
              <a:solidFill>
                <a:srgbClr val="34393C"/>
              </a:solidFill>
              <a:latin typeface="+mj-ea"/>
              <a:ea typeface="+mj-ea"/>
              <a:cs typeface="Apple Symbols" panose="02000000000000000000" pitchFamily="2" charset="-79"/>
            </a:endParaRPr>
          </a:p>
          <a:p>
            <a:pPr>
              <a:lnSpc>
                <a:spcPct val="150000"/>
              </a:lnSpc>
            </a:pPr>
            <a:r>
              <a:rPr lang="en-US" altLang="zh-CN" b="1" dirty="0">
                <a:solidFill>
                  <a:srgbClr val="34393C"/>
                </a:solidFill>
                <a:latin typeface="+mj-ea"/>
                <a:ea typeface="+mj-ea"/>
                <a:cs typeface="Apple Symbols" panose="02000000000000000000" pitchFamily="2" charset="-79"/>
              </a:rPr>
              <a:t>AST</a:t>
            </a:r>
          </a:p>
        </p:txBody>
      </p:sp>
      <p:sp>
        <p:nvSpPr>
          <p:cNvPr id="11" name="内容占位符 2">
            <a:extLst>
              <a:ext uri="{FF2B5EF4-FFF2-40B4-BE49-F238E27FC236}">
                <a16:creationId xmlns:a16="http://schemas.microsoft.com/office/drawing/2014/main" id="{29E7717F-D938-7246-9C7E-67A4327FA7A1}"/>
              </a:ext>
            </a:extLst>
          </p:cNvPr>
          <p:cNvSpPr txBox="1">
            <a:spLocks/>
          </p:cNvSpPr>
          <p:nvPr/>
        </p:nvSpPr>
        <p:spPr>
          <a:xfrm>
            <a:off x="2786013" y="4743432"/>
            <a:ext cx="5976664" cy="1368152"/>
          </a:xfrm>
          <a:prstGeom prst="rect">
            <a:avLst/>
          </a:prstGeom>
        </p:spPr>
        <p:txBody>
          <a:bodyPr/>
          <a:lstStyle>
            <a:lvl1pPr marL="239106" indent="-239106" algn="l" rtl="0" eaLnBrk="1" fontAlgn="base" hangingPunct="1">
              <a:lnSpc>
                <a:spcPct val="150000"/>
              </a:lnSpc>
              <a:spcBef>
                <a:spcPts val="0"/>
              </a:spcBef>
              <a:spcAft>
                <a:spcPct val="0"/>
              </a:spcAft>
              <a:buClr>
                <a:schemeClr val="accent2">
                  <a:lumMod val="90000"/>
                </a:schemeClr>
              </a:buClr>
              <a:buChar char="•"/>
              <a:defRPr sz="2133" b="0">
                <a:solidFill>
                  <a:schemeClr val="tx1"/>
                </a:solidFill>
                <a:latin typeface="微软雅黑" panose="020B0503020204020204" pitchFamily="34" charset="-122"/>
                <a:ea typeface="微软雅黑" panose="020B0503020204020204" pitchFamily="34" charset="-122"/>
                <a:cs typeface="+mn-cs"/>
              </a:defRPr>
            </a:lvl1pPr>
            <a:lvl2pPr marL="476096" indent="-236990" algn="l" rtl="0" eaLnBrk="1" fontAlgn="base" hangingPunct="1">
              <a:lnSpc>
                <a:spcPct val="150000"/>
              </a:lnSpc>
              <a:spcBef>
                <a:spcPts val="0"/>
              </a:spcBef>
              <a:spcAft>
                <a:spcPct val="0"/>
              </a:spcAft>
              <a:buClr>
                <a:schemeClr val="accent2">
                  <a:lumMod val="75000"/>
                </a:schemeClr>
              </a:buClr>
              <a:buFont typeface="Arial" panose="020B0604020202020204" pitchFamily="34" charset="0"/>
              <a:buChar char="◦"/>
              <a:defRPr sz="1866">
                <a:solidFill>
                  <a:schemeClr val="tx1"/>
                </a:solidFill>
                <a:latin typeface="微软雅黑" panose="020B0503020204020204" pitchFamily="34" charset="-122"/>
                <a:ea typeface="微软雅黑" panose="020B0503020204020204" pitchFamily="34" charset="-122"/>
                <a:cs typeface="+mn-cs"/>
              </a:defRPr>
            </a:lvl2pPr>
            <a:lvl3pPr marL="833696" indent="-236990" algn="l" rtl="0" eaLnBrk="1" fontAlgn="base" hangingPunct="1">
              <a:lnSpc>
                <a:spcPct val="150000"/>
              </a:lnSpc>
              <a:spcBef>
                <a:spcPts val="0"/>
              </a:spcBef>
              <a:spcAft>
                <a:spcPct val="0"/>
              </a:spcAft>
              <a:buClr>
                <a:schemeClr val="accent2">
                  <a:lumMod val="90000"/>
                </a:schemeClr>
              </a:buClr>
              <a:buFontTx/>
              <a:buChar char="-"/>
              <a:defRPr sz="1599">
                <a:solidFill>
                  <a:schemeClr val="tx1"/>
                </a:solidFill>
                <a:latin typeface="微软雅黑" panose="020B0503020204020204" pitchFamily="34" charset="-122"/>
                <a:ea typeface="微软雅黑" panose="020B0503020204020204"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285750" indent="-285750">
              <a:buFont typeface="Arial" panose="020B0604020202020204" pitchFamily="34" charset="0"/>
              <a:buChar char="•"/>
            </a:pPr>
            <a:r>
              <a:rPr lang="zh-CN" altLang="en-US" sz="1800" dirty="0">
                <a:solidFill>
                  <a:srgbClr val="34393C"/>
                </a:solidFill>
              </a:rPr>
              <a:t>语言预处理器、编译器或解释器的扩展</a:t>
            </a:r>
            <a:endParaRPr lang="en-US" altLang="zh-CN" sz="1800" dirty="0">
              <a:solidFill>
                <a:srgbClr val="34393C"/>
              </a:solidFill>
            </a:endParaRPr>
          </a:p>
          <a:p>
            <a:pPr marL="285750" indent="-285750">
              <a:buFont typeface="Arial" panose="020B0604020202020204" pitchFamily="34" charset="0"/>
              <a:buChar char="•"/>
            </a:pPr>
            <a:r>
              <a:rPr lang="zh-CN" altLang="en-US" sz="1800" dirty="0">
                <a:solidFill>
                  <a:srgbClr val="34393C"/>
                </a:solidFill>
              </a:rPr>
              <a:t>对程序表达进行分析得到基本表达式的组合关系</a:t>
            </a:r>
            <a:endParaRPr lang="en-US" altLang="zh-CN" sz="1800" kern="0" dirty="0">
              <a:solidFill>
                <a:srgbClr val="34393C"/>
              </a:solidFill>
              <a:latin typeface="+mj-ea"/>
              <a:cs typeface="Apple Symbols" panose="02000000000000000000" pitchFamily="2" charset="-79"/>
            </a:endParaRPr>
          </a:p>
          <a:p>
            <a:pPr marL="285750" indent="-285750">
              <a:buFont typeface="Arial" panose="020B0604020202020204" pitchFamily="34" charset="0"/>
              <a:buChar char="•"/>
            </a:pPr>
            <a:r>
              <a:rPr lang="zh-CN" altLang="en-US" sz="1800" kern="0" dirty="0">
                <a:solidFill>
                  <a:srgbClr val="34393C"/>
                </a:solidFill>
                <a:latin typeface="+mj-ea"/>
                <a:cs typeface="Apple Symbols" panose="02000000000000000000" pitchFamily="2" charset="-79"/>
              </a:rPr>
              <a:t>链式法则对基本表达式的微分结果进行组合</a:t>
            </a:r>
            <a:endParaRPr kumimoji="1" lang="en-US" altLang="zh-CN" sz="1800" kern="0" dirty="0">
              <a:solidFill>
                <a:srgbClr val="34393C"/>
              </a:solidFill>
            </a:endParaRPr>
          </a:p>
        </p:txBody>
      </p:sp>
      <p:pic>
        <p:nvPicPr>
          <p:cNvPr id="5" name="图片 4">
            <a:extLst>
              <a:ext uri="{FF2B5EF4-FFF2-40B4-BE49-F238E27FC236}">
                <a16:creationId xmlns:a16="http://schemas.microsoft.com/office/drawing/2014/main" id="{31E268AC-5245-A446-AC51-073255217C2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322423" y="1133776"/>
            <a:ext cx="1179413" cy="1425092"/>
          </a:xfrm>
          <a:prstGeom prst="rect">
            <a:avLst/>
          </a:prstGeom>
        </p:spPr>
      </p:pic>
      <p:pic>
        <p:nvPicPr>
          <p:cNvPr id="12" name="图片 11">
            <a:extLst>
              <a:ext uri="{FF2B5EF4-FFF2-40B4-BE49-F238E27FC236}">
                <a16:creationId xmlns:a16="http://schemas.microsoft.com/office/drawing/2014/main" id="{DF52F896-EC96-C64F-8915-73CEAA4D299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295272" y="2970092"/>
            <a:ext cx="1233715" cy="1432260"/>
          </a:xfrm>
          <a:prstGeom prst="rect">
            <a:avLst/>
          </a:prstGeom>
        </p:spPr>
      </p:pic>
      <p:pic>
        <p:nvPicPr>
          <p:cNvPr id="13" name="图片 12">
            <a:extLst>
              <a:ext uri="{FF2B5EF4-FFF2-40B4-BE49-F238E27FC236}">
                <a16:creationId xmlns:a16="http://schemas.microsoft.com/office/drawing/2014/main" id="{8C594A96-B33C-B346-A71A-D62CF82EAD7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137745" y="4845283"/>
            <a:ext cx="1548769" cy="1231073"/>
          </a:xfrm>
          <a:prstGeom prst="rect">
            <a:avLst/>
          </a:prstGeom>
        </p:spPr>
      </p:pic>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49A8E-AD37-2146-9E1A-F866D8BC2DAD}"/>
              </a:ext>
            </a:extLst>
          </p:cNvPr>
          <p:cNvSpPr>
            <a:spLocks noGrp="1"/>
          </p:cNvSpPr>
          <p:nvPr>
            <p:ph type="title"/>
          </p:nvPr>
        </p:nvSpPr>
        <p:spPr/>
        <p:txBody>
          <a:bodyPr/>
          <a:lstStyle/>
          <a:p>
            <a:r>
              <a:rPr lang="en-US" altLang="zh-CN" dirty="0">
                <a:latin typeface="+mj-ea"/>
                <a:sym typeface="Huawei Sans" panose="020C0503030203020204" pitchFamily="34" charset="0"/>
              </a:rPr>
              <a:t>AD</a:t>
            </a:r>
            <a:r>
              <a:rPr lang="zh-CN" altLang="en-US" dirty="0">
                <a:latin typeface="+mj-ea"/>
                <a:sym typeface="Huawei Sans" panose="020C0503030203020204" pitchFamily="34" charset="0"/>
              </a:rPr>
              <a:t> </a:t>
            </a:r>
            <a:r>
              <a:rPr lang="en-US" altLang="zh-CN" dirty="0">
                <a:latin typeface="+mj-ea"/>
                <a:sym typeface="Huawei Sans" panose="020C0503030203020204" pitchFamily="34" charset="0"/>
              </a:rPr>
              <a:t>Implication</a:t>
            </a:r>
            <a:r>
              <a:rPr lang="zh-CN" altLang="en-US" dirty="0">
                <a:latin typeface="+mj-ea"/>
                <a:sym typeface="Huawei Sans" panose="020C0503030203020204" pitchFamily="34" charset="0"/>
              </a:rPr>
              <a:t> </a:t>
            </a:r>
            <a:r>
              <a:rPr lang="en-US" altLang="zh-CN" dirty="0">
                <a:latin typeface="+mj-ea"/>
                <a:sym typeface="Huawei Sans" panose="020C0503030203020204" pitchFamily="34" charset="0"/>
              </a:rPr>
              <a:t>Method</a:t>
            </a:r>
            <a:endParaRPr kumimoji="1" lang="zh-CN" altLang="en-US" dirty="0"/>
          </a:p>
        </p:txBody>
      </p:sp>
      <p:pic>
        <p:nvPicPr>
          <p:cNvPr id="4" name="图片 3">
            <a:extLst>
              <a:ext uri="{FF2B5EF4-FFF2-40B4-BE49-F238E27FC236}">
                <a16:creationId xmlns:a16="http://schemas.microsoft.com/office/drawing/2014/main" id="{0CE60F35-91DD-DE40-9269-66CDBBFBEC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9909" y="1628800"/>
            <a:ext cx="8640960" cy="4631214"/>
          </a:xfrm>
          <a:prstGeom prst="rect">
            <a:avLst/>
          </a:prstGeom>
          <a:ln>
            <a:noFill/>
          </a:ln>
          <a:effectLst>
            <a:outerShdw blurRad="190500" algn="tl" rotWithShape="0">
              <a:srgbClr val="000000">
                <a:alpha val="70000"/>
              </a:srgbClr>
            </a:outerShdw>
          </a:effectLst>
        </p:spPr>
      </p:pic>
      <p:sp>
        <p:nvSpPr>
          <p:cNvPr id="5" name="矩形 4">
            <a:extLst>
              <a:ext uri="{FF2B5EF4-FFF2-40B4-BE49-F238E27FC236}">
                <a16:creationId xmlns:a16="http://schemas.microsoft.com/office/drawing/2014/main" id="{2653DB02-1707-7C40-8A0D-5E293C1B31DA}"/>
              </a:ext>
            </a:extLst>
          </p:cNvPr>
          <p:cNvSpPr/>
          <p:nvPr/>
        </p:nvSpPr>
        <p:spPr>
          <a:xfrm>
            <a:off x="2764459" y="1096481"/>
            <a:ext cx="6681826" cy="369332"/>
          </a:xfrm>
          <a:prstGeom prst="rect">
            <a:avLst/>
          </a:prstGeom>
        </p:spPr>
        <p:txBody>
          <a:bodyPr wrap="square">
            <a:spAutoFit/>
          </a:bodyPr>
          <a:lstStyle/>
          <a:p>
            <a:pPr algn="ctr"/>
            <a:r>
              <a:rPr lang="en-US" altLang="zh-CN" dirty="0"/>
              <a:t>《</a:t>
            </a:r>
            <a:r>
              <a:rPr lang="zh-CN" altLang="en-US" dirty="0"/>
              <a:t>Automatic Diﬀerentiation in Machine Learning: a Survey</a:t>
            </a:r>
            <a:r>
              <a:rPr lang="en-US" altLang="zh-CN" dirty="0"/>
              <a:t>》</a:t>
            </a:r>
            <a:endParaRPr lang="zh-CN" altLang="en-US" dirty="0"/>
          </a:p>
        </p:txBody>
      </p:sp>
    </p:spTree>
    <p:extLst>
      <p:ext uri="{BB962C8B-B14F-4D97-AF65-F5344CB8AC3E}">
        <p14:creationId xmlns:p14="http://schemas.microsoft.com/office/powerpoint/2010/main" val="14565837"/>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Library</a:t>
            </a:r>
            <a:endParaRPr lang="zh-CN" altLang="en-US" dirty="0">
              <a:latin typeface="+mj-ea"/>
            </a:endParaRPr>
          </a:p>
        </p:txBody>
      </p:sp>
      <p:sp>
        <p:nvSpPr>
          <p:cNvPr id="114" name="矩形 113">
            <a:extLst>
              <a:ext uri="{FF2B5EF4-FFF2-40B4-BE49-F238E27FC236}">
                <a16:creationId xmlns:a16="http://schemas.microsoft.com/office/drawing/2014/main" id="{4D1C58D1-934B-684A-BC45-287AF9949C27}"/>
              </a:ext>
            </a:extLst>
          </p:cNvPr>
          <p:cNvSpPr/>
          <p:nvPr/>
        </p:nvSpPr>
        <p:spPr>
          <a:xfrm>
            <a:off x="658953" y="1196752"/>
            <a:ext cx="4791356" cy="458908"/>
          </a:xfrm>
          <a:prstGeom prst="rect">
            <a:avLst/>
          </a:prstGeom>
        </p:spPr>
        <p:txBody>
          <a:bodyPr wrap="square">
            <a:spAutoFit/>
          </a:bodyPr>
          <a:lstStyle/>
          <a:p>
            <a:pPr>
              <a:lnSpc>
                <a:spcPct val="150000"/>
              </a:lnSpc>
            </a:pPr>
            <a:r>
              <a:rPr lang="zh-CN" altLang="en-US" dirty="0">
                <a:solidFill>
                  <a:srgbClr val="34393C"/>
                </a:solidFill>
                <a:latin typeface="+mj-ea"/>
                <a:ea typeface="+mj-ea"/>
                <a:cs typeface="Apple Symbols" panose="02000000000000000000" pitchFamily="2" charset="-79"/>
              </a:rPr>
              <a:t>实现以下表达式计算：</a:t>
            </a:r>
            <a:endParaRPr lang="en-US" altLang="zh-CN"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CAC2910-652C-A54D-9BF9-B75E34BBC19E}"/>
                  </a:ext>
                </a:extLst>
              </p:cNvPr>
              <p:cNvSpPr txBox="1"/>
              <p:nvPr/>
            </p:nvSpPr>
            <p:spPr>
              <a:xfrm>
                <a:off x="4350360" y="1783849"/>
                <a:ext cx="2199898" cy="27699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oMath>
                  </m:oMathPara>
                </a14:m>
                <a:endParaRPr kumimoji="1" lang="zh-CN" altLang="en-US" b="0" dirty="0" err="1">
                  <a:latin typeface="+mn-lt"/>
                </a:endParaRPr>
              </a:p>
            </p:txBody>
          </p:sp>
        </mc:Choice>
        <mc:Fallback xmlns="">
          <p:sp>
            <p:nvSpPr>
              <p:cNvPr id="3" name="文本框 2">
                <a:extLst>
                  <a:ext uri="{FF2B5EF4-FFF2-40B4-BE49-F238E27FC236}">
                    <a16:creationId xmlns:a16="http://schemas.microsoft.com/office/drawing/2014/main" id="{9CAC2910-652C-A54D-9BF9-B75E34BBC19E}"/>
                  </a:ext>
                </a:extLst>
              </p:cNvPr>
              <p:cNvSpPr txBox="1">
                <a:spLocks noRot="1" noChangeAspect="1" noMove="1" noResize="1" noEditPoints="1" noAdjustHandles="1" noChangeArrowheads="1" noChangeShapeType="1" noTextEdit="1"/>
              </p:cNvSpPr>
              <p:nvPr/>
            </p:nvSpPr>
            <p:spPr>
              <a:xfrm>
                <a:off x="4350360" y="1783849"/>
                <a:ext cx="2199898" cy="276999"/>
              </a:xfrm>
              <a:prstGeom prst="rect">
                <a:avLst/>
              </a:prstGeom>
              <a:blipFill>
                <a:blip r:embed="rId2"/>
                <a:stretch>
                  <a:fillRect l="-3448" b="-34783"/>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64F3A089-F101-674B-8420-071D3A6967E0}"/>
              </a:ext>
            </a:extLst>
          </p:cNvPr>
          <p:cNvSpPr/>
          <p:nvPr/>
        </p:nvSpPr>
        <p:spPr>
          <a:xfrm>
            <a:off x="663471" y="2322020"/>
            <a:ext cx="6299005" cy="458908"/>
          </a:xfrm>
          <a:prstGeom prst="rect">
            <a:avLst/>
          </a:prstGeom>
        </p:spPr>
        <p:txBody>
          <a:bodyPr wrap="square">
            <a:spAutoFit/>
          </a:bodyPr>
          <a:lstStyle/>
          <a:p>
            <a:pPr>
              <a:lnSpc>
                <a:spcPct val="150000"/>
              </a:lnSpc>
            </a:pPr>
            <a:r>
              <a:rPr lang="zh-CN" altLang="en-US" dirty="0">
                <a:solidFill>
                  <a:srgbClr val="34393C"/>
                </a:solidFill>
                <a:latin typeface="+mj-ea"/>
                <a:ea typeface="+mj-ea"/>
                <a:cs typeface="Apple Symbols" panose="02000000000000000000" pitchFamily="2" charset="-79"/>
              </a:rPr>
              <a:t>手动将表达式函数分解为库函数中基本表达式组合：</a:t>
            </a:r>
            <a:endParaRPr lang="en-US" altLang="zh-CN"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45365CE-C95A-2248-8544-197EDF290583}"/>
                  </a:ext>
                </a:extLst>
              </p:cNvPr>
              <p:cNvSpPr txBox="1"/>
              <p:nvPr/>
            </p:nvSpPr>
            <p:spPr>
              <a:xfrm>
                <a:off x="4171489" y="2996953"/>
                <a:ext cx="1032911" cy="27699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oMath>
                  </m:oMathPara>
                </a14:m>
                <a:endParaRPr kumimoji="1" lang="zh-CN" altLang="en-US" b="0" dirty="0" err="1">
                  <a:latin typeface="+mn-lt"/>
                </a:endParaRPr>
              </a:p>
            </p:txBody>
          </p:sp>
        </mc:Choice>
        <mc:Fallback xmlns="">
          <p:sp>
            <p:nvSpPr>
              <p:cNvPr id="16" name="文本框 15">
                <a:extLst>
                  <a:ext uri="{FF2B5EF4-FFF2-40B4-BE49-F238E27FC236}">
                    <a16:creationId xmlns:a16="http://schemas.microsoft.com/office/drawing/2014/main" id="{345365CE-C95A-2248-8544-197EDF290583}"/>
                  </a:ext>
                </a:extLst>
              </p:cNvPr>
              <p:cNvSpPr txBox="1">
                <a:spLocks noRot="1" noChangeAspect="1" noMove="1" noResize="1" noEditPoints="1" noAdjustHandles="1" noChangeArrowheads="1" noChangeShapeType="1" noTextEdit="1"/>
              </p:cNvSpPr>
              <p:nvPr/>
            </p:nvSpPr>
            <p:spPr>
              <a:xfrm>
                <a:off x="4171489" y="2996953"/>
                <a:ext cx="1032911" cy="276999"/>
              </a:xfrm>
              <a:prstGeom prst="rect">
                <a:avLst/>
              </a:prstGeom>
              <a:blipFill>
                <a:blip r:embed="rId3"/>
                <a:stretch>
                  <a:fillRect l="-1205" r="-3614"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1B79731-A536-3A44-80F3-5C49AF0756A8}"/>
                  </a:ext>
                </a:extLst>
              </p:cNvPr>
              <p:cNvSpPr txBox="1"/>
              <p:nvPr/>
            </p:nvSpPr>
            <p:spPr>
              <a:xfrm>
                <a:off x="5810349" y="2996952"/>
                <a:ext cx="867225" cy="27699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𝑏</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oMath>
                  </m:oMathPara>
                </a14:m>
                <a:endParaRPr kumimoji="1" lang="zh-CN" altLang="en-US" b="0" dirty="0" err="1">
                  <a:latin typeface="+mn-lt"/>
                </a:endParaRPr>
              </a:p>
            </p:txBody>
          </p:sp>
        </mc:Choice>
        <mc:Fallback xmlns="">
          <p:sp>
            <p:nvSpPr>
              <p:cNvPr id="17" name="文本框 16">
                <a:extLst>
                  <a:ext uri="{FF2B5EF4-FFF2-40B4-BE49-F238E27FC236}">
                    <a16:creationId xmlns:a16="http://schemas.microsoft.com/office/drawing/2014/main" id="{81B79731-A536-3A44-80F3-5C49AF0756A8}"/>
                  </a:ext>
                </a:extLst>
              </p:cNvPr>
              <p:cNvSpPr txBox="1">
                <a:spLocks noRot="1" noChangeAspect="1" noMove="1" noResize="1" noEditPoints="1" noAdjustHandles="1" noChangeArrowheads="1" noChangeShapeType="1" noTextEdit="1"/>
              </p:cNvSpPr>
              <p:nvPr/>
            </p:nvSpPr>
            <p:spPr>
              <a:xfrm>
                <a:off x="5810349" y="2996952"/>
                <a:ext cx="867225" cy="276999"/>
              </a:xfrm>
              <a:prstGeom prst="rect">
                <a:avLst/>
              </a:prstGeom>
              <a:blipFill>
                <a:blip r:embed="rId4"/>
                <a:stretch>
                  <a:fillRect l="-5797" r="-4348" b="-30435"/>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8A40532C-69C5-474A-8780-EC6CEC4AC2F9}"/>
              </a:ext>
            </a:extLst>
          </p:cNvPr>
          <p:cNvSpPr/>
          <p:nvPr/>
        </p:nvSpPr>
        <p:spPr>
          <a:xfrm>
            <a:off x="663471" y="3546156"/>
            <a:ext cx="6299005" cy="458908"/>
          </a:xfrm>
          <a:prstGeom prst="rect">
            <a:avLst/>
          </a:prstGeom>
        </p:spPr>
        <p:txBody>
          <a:bodyPr wrap="square">
            <a:spAutoFit/>
          </a:bodyPr>
          <a:lstStyle/>
          <a:p>
            <a:pPr>
              <a:lnSpc>
                <a:spcPct val="150000"/>
              </a:lnSpc>
            </a:pPr>
            <a:r>
              <a:rPr lang="zh-CN" altLang="en-US" dirty="0">
                <a:solidFill>
                  <a:srgbClr val="34393C"/>
                </a:solidFill>
                <a:latin typeface="+mj-ea"/>
                <a:ea typeface="+mj-ea"/>
                <a:cs typeface="Apple Symbols" panose="02000000000000000000" pitchFamily="2" charset="-79"/>
              </a:rPr>
              <a:t>库函数中定义对应表达式的数学微分规则和链式法则：</a:t>
            </a:r>
            <a:endParaRPr lang="en-US" altLang="zh-CN"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42245B5-C00D-2343-91B1-14C9FA3A1A86}"/>
                  </a:ext>
                </a:extLst>
              </p:cNvPr>
              <p:cNvSpPr txBox="1"/>
              <p:nvPr/>
            </p:nvSpPr>
            <p:spPr>
              <a:xfrm>
                <a:off x="3772102" y="4232121"/>
                <a:ext cx="1432059" cy="27699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𝑑𝑎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𝑑𝑥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𝑑𝑦</m:t>
                      </m:r>
                    </m:oMath>
                  </m:oMathPara>
                </a14:m>
                <a:endParaRPr kumimoji="1" lang="zh-CN" altLang="en-US" b="0" dirty="0" err="1">
                  <a:latin typeface="+mn-lt"/>
                </a:endParaRPr>
              </a:p>
            </p:txBody>
          </p:sp>
        </mc:Choice>
        <mc:Fallback xmlns="">
          <p:sp>
            <p:nvSpPr>
              <p:cNvPr id="19" name="文本框 18">
                <a:extLst>
                  <a:ext uri="{FF2B5EF4-FFF2-40B4-BE49-F238E27FC236}">
                    <a16:creationId xmlns:a16="http://schemas.microsoft.com/office/drawing/2014/main" id="{542245B5-C00D-2343-91B1-14C9FA3A1A86}"/>
                  </a:ext>
                </a:extLst>
              </p:cNvPr>
              <p:cNvSpPr txBox="1">
                <a:spLocks noRot="1" noChangeAspect="1" noMove="1" noResize="1" noEditPoints="1" noAdjustHandles="1" noChangeArrowheads="1" noChangeShapeType="1" noTextEdit="1"/>
              </p:cNvSpPr>
              <p:nvPr/>
            </p:nvSpPr>
            <p:spPr>
              <a:xfrm>
                <a:off x="3772102" y="4232121"/>
                <a:ext cx="1432059" cy="276999"/>
              </a:xfrm>
              <a:prstGeom prst="rect">
                <a:avLst/>
              </a:prstGeom>
              <a:blipFill>
                <a:blip r:embed="rId5"/>
                <a:stretch>
                  <a:fillRect l="-2632" r="-4386" b="-30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BA91D24-C018-B443-8AD9-B2109D14922F}"/>
                  </a:ext>
                </a:extLst>
              </p:cNvPr>
              <p:cNvSpPr txBox="1"/>
              <p:nvPr/>
            </p:nvSpPr>
            <p:spPr>
              <a:xfrm>
                <a:off x="5625462" y="4232121"/>
                <a:ext cx="2489143" cy="27699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𝑑𝑏</m:t>
                      </m:r>
                      <m:r>
                        <a:rPr kumimoji="1" lang="en-US" altLang="zh-CN" b="0" i="1" smtClean="0">
                          <a:latin typeface="Cambria Math" panose="02040503050406030204" pitchFamily="18" charset="0"/>
                        </a:rPr>
                        <m:t>=</m:t>
                      </m:r>
                      <m:f>
                        <m:fPr>
                          <m:type m:val="lin"/>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𝑑𝑥</m:t>
                          </m:r>
                        </m:num>
                        <m:den>
                          <m:r>
                            <a:rPr kumimoji="1" lang="en-US" altLang="zh-CN" b="0" i="1" smtClean="0">
                              <a:latin typeface="Cambria Math" panose="02040503050406030204" pitchFamily="18" charset="0"/>
                            </a:rPr>
                            <m:t>𝑦</m:t>
                          </m:r>
                        </m:den>
                      </m:f>
                      <m:r>
                        <a:rPr kumimoji="1" lang="en-US" altLang="zh-CN" b="0" i="1" smtClean="0">
                          <a:latin typeface="Cambria Math" panose="02040503050406030204" pitchFamily="18" charset="0"/>
                        </a:rPr>
                        <m:t>−</m:t>
                      </m:r>
                      <m:f>
                        <m:fPr>
                          <m:type m:val="lin"/>
                          <m:ctrlPr>
                            <a:rPr kumimoji="1" lang="en-US" altLang="zh-CN" b="0" i="1" smtClean="0">
                              <a:latin typeface="Cambria Math" panose="02040503050406030204" pitchFamily="18" charset="0"/>
                            </a:rPr>
                          </m:ctrlPr>
                        </m:fPr>
                        <m:num>
                          <m:r>
                            <a:rPr kumimoji="1" lang="en-US" altLang="zh-CN" i="1">
                              <a:latin typeface="Cambria Math" panose="02040503050406030204" pitchFamily="18" charset="0"/>
                            </a:rPr>
                            <m:t>𝑑𝑦</m:t>
                          </m:r>
                          <m:r>
                            <a:rPr kumimoji="1" lang="zh-CN" altLang="en-US" i="1">
                              <a:latin typeface="Cambria Math" panose="02040503050406030204" pitchFamily="18" charset="0"/>
                            </a:rPr>
                            <m:t>∗</m:t>
                          </m:r>
                          <m:r>
                            <a:rPr kumimoji="1" lang="en-US" altLang="zh-CN" i="1">
                              <a:latin typeface="Cambria Math" panose="02040503050406030204" pitchFamily="18" charset="0"/>
                            </a:rPr>
                            <m:t>𝑥</m:t>
                          </m:r>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r>
                                <a:rPr kumimoji="1" lang="en-US" altLang="zh-CN" i="1">
                                  <a:latin typeface="Cambria Math" panose="02040503050406030204" pitchFamily="18" charset="0"/>
                                </a:rPr>
                                <m:t>2</m:t>
                              </m:r>
                            </m:sup>
                          </m:sSup>
                        </m:den>
                      </m:f>
                    </m:oMath>
                  </m:oMathPara>
                </a14:m>
                <a:endParaRPr kumimoji="1" lang="zh-CN" altLang="en-US" b="0" dirty="0" err="1">
                  <a:latin typeface="+mn-lt"/>
                </a:endParaRPr>
              </a:p>
            </p:txBody>
          </p:sp>
        </mc:Choice>
        <mc:Fallback xmlns="">
          <p:sp>
            <p:nvSpPr>
              <p:cNvPr id="20" name="文本框 19">
                <a:extLst>
                  <a:ext uri="{FF2B5EF4-FFF2-40B4-BE49-F238E27FC236}">
                    <a16:creationId xmlns:a16="http://schemas.microsoft.com/office/drawing/2014/main" id="{FBA91D24-C018-B443-8AD9-B2109D14922F}"/>
                  </a:ext>
                </a:extLst>
              </p:cNvPr>
              <p:cNvSpPr txBox="1">
                <a:spLocks noRot="1" noChangeAspect="1" noMove="1" noResize="1" noEditPoints="1" noAdjustHandles="1" noChangeArrowheads="1" noChangeShapeType="1" noTextEdit="1"/>
              </p:cNvSpPr>
              <p:nvPr/>
            </p:nvSpPr>
            <p:spPr>
              <a:xfrm>
                <a:off x="5625462" y="4232121"/>
                <a:ext cx="2489143" cy="276999"/>
              </a:xfrm>
              <a:prstGeom prst="rect">
                <a:avLst/>
              </a:prstGeom>
              <a:blipFill>
                <a:blip r:embed="rId6"/>
                <a:stretch>
                  <a:fillRect t="-156522" b="-230435"/>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450517FD-FF2A-EF41-973B-63DBC9FD50AB}"/>
              </a:ext>
            </a:extLst>
          </p:cNvPr>
          <p:cNvSpPr/>
          <p:nvPr/>
        </p:nvSpPr>
        <p:spPr>
          <a:xfrm>
            <a:off x="658954" y="5074873"/>
            <a:ext cx="1190956" cy="458908"/>
          </a:xfrm>
          <a:prstGeom prst="rect">
            <a:avLst/>
          </a:prstGeom>
        </p:spPr>
        <p:txBody>
          <a:bodyPr wrap="square">
            <a:spAutoFit/>
          </a:bodyPr>
          <a:lstStyle/>
          <a:p>
            <a:pPr>
              <a:lnSpc>
                <a:spcPct val="150000"/>
              </a:lnSpc>
            </a:pPr>
            <a:r>
              <a:rPr lang="zh-CN" altLang="en-US" b="1" dirty="0">
                <a:solidFill>
                  <a:srgbClr val="C00000"/>
                </a:solidFill>
                <a:latin typeface="+mj-ea"/>
                <a:ea typeface="+mj-ea"/>
                <a:cs typeface="Apple Symbols" panose="02000000000000000000" pitchFamily="2" charset="-79"/>
              </a:rPr>
              <a:t>优点：</a:t>
            </a:r>
            <a:endParaRPr lang="en-US" altLang="zh-CN" b="1" dirty="0">
              <a:solidFill>
                <a:srgbClr val="C00000"/>
              </a:solidFill>
              <a:latin typeface="+mj-ea"/>
              <a:ea typeface="+mj-ea"/>
              <a:cs typeface="Apple Symbols" panose="02000000000000000000" pitchFamily="2" charset="-79"/>
            </a:endParaRPr>
          </a:p>
        </p:txBody>
      </p:sp>
      <p:sp>
        <p:nvSpPr>
          <p:cNvPr id="22" name="矩形 21">
            <a:extLst>
              <a:ext uri="{FF2B5EF4-FFF2-40B4-BE49-F238E27FC236}">
                <a16:creationId xmlns:a16="http://schemas.microsoft.com/office/drawing/2014/main" id="{C7870701-B54E-4948-A2FC-42507CE98EF7}"/>
              </a:ext>
            </a:extLst>
          </p:cNvPr>
          <p:cNvSpPr/>
          <p:nvPr/>
        </p:nvSpPr>
        <p:spPr>
          <a:xfrm>
            <a:off x="4226173" y="5074873"/>
            <a:ext cx="1190956" cy="458908"/>
          </a:xfrm>
          <a:prstGeom prst="rect">
            <a:avLst/>
          </a:prstGeom>
        </p:spPr>
        <p:txBody>
          <a:bodyPr wrap="square">
            <a:spAutoFit/>
          </a:bodyPr>
          <a:lstStyle/>
          <a:p>
            <a:pPr>
              <a:lnSpc>
                <a:spcPct val="150000"/>
              </a:lnSpc>
            </a:pPr>
            <a:r>
              <a:rPr lang="zh-CN" altLang="en-US" b="1" dirty="0">
                <a:solidFill>
                  <a:srgbClr val="C00000"/>
                </a:solidFill>
                <a:latin typeface="+mj-ea"/>
                <a:ea typeface="+mj-ea"/>
                <a:cs typeface="Apple Symbols" panose="02000000000000000000" pitchFamily="2" charset="-79"/>
              </a:rPr>
              <a:t>缺点：</a:t>
            </a:r>
            <a:endParaRPr lang="en-US" altLang="zh-CN" b="1" dirty="0">
              <a:solidFill>
                <a:srgbClr val="C00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1C1B2F50-6B29-434F-AA60-D83EF748915F}"/>
              </a:ext>
            </a:extLst>
          </p:cNvPr>
          <p:cNvSpPr/>
          <p:nvPr/>
        </p:nvSpPr>
        <p:spPr>
          <a:xfrm>
            <a:off x="1586951" y="5074873"/>
            <a:ext cx="2232248"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实现简单</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任意编程语言</a:t>
            </a:r>
          </a:p>
        </p:txBody>
      </p:sp>
      <p:sp>
        <p:nvSpPr>
          <p:cNvPr id="24" name="矩形 23">
            <a:extLst>
              <a:ext uri="{FF2B5EF4-FFF2-40B4-BE49-F238E27FC236}">
                <a16:creationId xmlns:a16="http://schemas.microsoft.com/office/drawing/2014/main" id="{CEF8D61A-D51F-5543-AD54-B191379147FD}"/>
              </a:ext>
            </a:extLst>
          </p:cNvPr>
          <p:cNvSpPr/>
          <p:nvPr/>
        </p:nvSpPr>
        <p:spPr>
          <a:xfrm>
            <a:off x="5204161" y="5074872"/>
            <a:ext cx="3630524"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使用库函数进行编程</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无法使用原语言运算表达式</a:t>
            </a:r>
          </a:p>
        </p:txBody>
      </p:sp>
    </p:spTree>
    <p:extLst>
      <p:ext uri="{BB962C8B-B14F-4D97-AF65-F5344CB8AC3E}">
        <p14:creationId xmlns:p14="http://schemas.microsoft.com/office/powerpoint/2010/main" val="408356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C70A7-296F-0F40-9B12-34DD1F6BB4E7}"/>
              </a:ext>
            </a:extLst>
          </p:cNvPr>
          <p:cNvSpPr>
            <a:spLocks noGrp="1"/>
          </p:cNvSpPr>
          <p:nvPr>
            <p:ph type="title"/>
          </p:nvPr>
        </p:nvSpPr>
        <p:spPr/>
        <p:txBody>
          <a:bodyPr/>
          <a:lstStyle/>
          <a:p>
            <a:r>
              <a:rPr kumimoji="1" lang="en-US" altLang="zh-CN" dirty="0"/>
              <a:t>Library</a:t>
            </a:r>
            <a:endParaRPr kumimoji="1" lang="zh-CN" altLang="en-US" dirty="0"/>
          </a:p>
        </p:txBody>
      </p:sp>
      <p:sp>
        <p:nvSpPr>
          <p:cNvPr id="3" name="内容占位符 2">
            <a:extLst>
              <a:ext uri="{FF2B5EF4-FFF2-40B4-BE49-F238E27FC236}">
                <a16:creationId xmlns:a16="http://schemas.microsoft.com/office/drawing/2014/main" id="{2F73C371-804C-8548-87F6-572899C1539E}"/>
              </a:ext>
            </a:extLst>
          </p:cNvPr>
          <p:cNvSpPr>
            <a:spLocks noGrp="1"/>
          </p:cNvSpPr>
          <p:nvPr>
            <p:ph sz="half" idx="1"/>
          </p:nvPr>
        </p:nvSpPr>
        <p:spPr/>
        <p:txBody>
          <a:bodyPr/>
          <a:lstStyle/>
          <a:p>
            <a:pPr marL="0" indent="0">
              <a:lnSpc>
                <a:spcPct val="130000"/>
              </a:lnSpc>
              <a:buNone/>
            </a:pPr>
            <a:r>
              <a:rPr kumimoji="1" lang="en-US" altLang="zh-CN" dirty="0">
                <a:solidFill>
                  <a:schemeClr val="bg1"/>
                </a:solidFill>
                <a:latin typeface="Consolas" panose="020B0609020204030204" pitchFamily="49" charset="0"/>
                <a:cs typeface="Consolas" panose="020B0609020204030204" pitchFamily="49" charset="0"/>
              </a:rPr>
              <a:t>def</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ADAdd</a:t>
            </a:r>
            <a:r>
              <a:rPr kumimoji="1" lang="en-US" altLang="zh-CN" dirty="0">
                <a:solidFill>
                  <a:schemeClr val="bg1"/>
                </a:solidFill>
                <a:latin typeface="Consolas" panose="020B0609020204030204" pitchFamily="49" charset="0"/>
                <a:cs typeface="Consolas" panose="020B0609020204030204" pitchFamily="49" charset="0"/>
              </a:rPr>
              <a:t>(x,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dx,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y,</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dy</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z,</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dz</a:t>
            </a:r>
            <a:r>
              <a:rPr kumimoji="1" lang="en-US" altLang="zh-CN" dirty="0">
                <a:solidFill>
                  <a:schemeClr val="bg1"/>
                </a:solidFill>
                <a:latin typeface="Consolas" panose="020B0609020204030204" pitchFamily="49" charset="0"/>
                <a:cs typeface="Consolas" panose="020B0609020204030204" pitchFamily="49" charset="0"/>
              </a:rPr>
              <a:t>):</a:t>
            </a:r>
          </a:p>
          <a:p>
            <a:pPr marL="0" indent="0">
              <a:lnSpc>
                <a:spcPct val="130000"/>
              </a:lnSpc>
              <a:buNone/>
            </a:pP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z</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y</a:t>
            </a:r>
          </a:p>
          <a:p>
            <a:pPr marL="0" indent="0">
              <a:lnSpc>
                <a:spcPct val="130000"/>
              </a:lnSpc>
              <a:buNone/>
            </a:pP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dz</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dx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dy</a:t>
            </a:r>
            <a:endParaRPr kumimoji="1" lang="en-US" altLang="zh-CN" dirty="0">
              <a:solidFill>
                <a:schemeClr val="bg1"/>
              </a:solidFill>
              <a:latin typeface="Consolas" panose="020B0609020204030204" pitchFamily="49" charset="0"/>
              <a:cs typeface="Consolas" panose="020B0609020204030204" pitchFamily="49" charset="0"/>
            </a:endParaRPr>
          </a:p>
          <a:p>
            <a:pPr marL="0" indent="0">
              <a:lnSpc>
                <a:spcPct val="130000"/>
              </a:lnSpc>
              <a:buNone/>
            </a:pPr>
            <a:endParaRPr kumimoji="1" lang="en-US" altLang="zh-CN" dirty="0">
              <a:solidFill>
                <a:schemeClr val="bg1"/>
              </a:solidFill>
              <a:latin typeface="Consolas" panose="020B0609020204030204" pitchFamily="49" charset="0"/>
              <a:cs typeface="Consolas" panose="020B0609020204030204" pitchFamily="49" charset="0"/>
            </a:endParaRPr>
          </a:p>
          <a:p>
            <a:pPr marL="0" indent="0">
              <a:lnSpc>
                <a:spcPct val="130000"/>
              </a:lnSpc>
              <a:buNone/>
            </a:pPr>
            <a:r>
              <a:rPr kumimoji="1" lang="en-US" altLang="zh-CN" dirty="0">
                <a:solidFill>
                  <a:schemeClr val="bg1"/>
                </a:solidFill>
                <a:latin typeface="Consolas" panose="020B0609020204030204" pitchFamily="49" charset="0"/>
                <a:cs typeface="Consolas" panose="020B0609020204030204" pitchFamily="49" charset="0"/>
              </a:rPr>
              <a:t>def</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ADDiv</a:t>
            </a:r>
            <a:r>
              <a:rPr kumimoji="1" lang="en-US" altLang="zh-CN" dirty="0">
                <a:solidFill>
                  <a:schemeClr val="bg1"/>
                </a:solidFill>
                <a:latin typeface="Consolas" panose="020B0609020204030204" pitchFamily="49" charset="0"/>
                <a:cs typeface="Consolas" panose="020B0609020204030204" pitchFamily="49" charset="0"/>
              </a:rPr>
              <a:t>(x,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dx,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y,</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dy</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z,</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dz</a:t>
            </a:r>
            <a:r>
              <a:rPr kumimoji="1" lang="en-US" altLang="zh-CN" dirty="0">
                <a:solidFill>
                  <a:schemeClr val="bg1"/>
                </a:solidFill>
                <a:latin typeface="Consolas" panose="020B0609020204030204" pitchFamily="49" charset="0"/>
                <a:cs typeface="Consolas" panose="020B0609020204030204" pitchFamily="49" charset="0"/>
              </a:rPr>
              <a:t>):</a:t>
            </a:r>
          </a:p>
          <a:p>
            <a:pPr marL="0" indent="0">
              <a:lnSpc>
                <a:spcPct val="130000"/>
              </a:lnSpc>
              <a:buNone/>
            </a:pP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z</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y</a:t>
            </a:r>
          </a:p>
          <a:p>
            <a:pPr marL="0" indent="0">
              <a:lnSpc>
                <a:spcPct val="130000"/>
              </a:lnSpc>
              <a:buNone/>
            </a:pP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dz</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dx / y + (x / (y * y)) * </a:t>
            </a:r>
            <a:r>
              <a:rPr kumimoji="1" lang="en-US" altLang="zh-CN" dirty="0" err="1">
                <a:solidFill>
                  <a:schemeClr val="bg1"/>
                </a:solidFill>
                <a:latin typeface="Consolas" panose="020B0609020204030204" pitchFamily="49" charset="0"/>
                <a:cs typeface="Consolas" panose="020B0609020204030204" pitchFamily="49" charset="0"/>
              </a:rPr>
              <a:t>dy</a:t>
            </a:r>
            <a:endParaRPr kumimoji="1" lang="en-US" altLang="zh-CN" dirty="0">
              <a:solidFill>
                <a:schemeClr val="bg1"/>
              </a:solidFill>
              <a:latin typeface="Consolas" panose="020B0609020204030204" pitchFamily="49" charset="0"/>
              <a:cs typeface="Consolas" panose="020B0609020204030204" pitchFamily="49" charset="0"/>
            </a:endParaRPr>
          </a:p>
          <a:p>
            <a:pPr marL="0" indent="0">
              <a:lnSpc>
                <a:spcPct val="130000"/>
              </a:lnSpc>
              <a:buNone/>
            </a:pPr>
            <a:endParaRPr kumimoji="1" lang="en-US" altLang="zh-CN" dirty="0">
              <a:solidFill>
                <a:schemeClr val="bg1"/>
              </a:solidFill>
              <a:latin typeface="Consolas" panose="020B0609020204030204" pitchFamily="49" charset="0"/>
              <a:cs typeface="Consolas" panose="020B0609020204030204" pitchFamily="49" charset="0"/>
            </a:endParaRPr>
          </a:p>
          <a:p>
            <a:pPr marL="0" indent="0">
              <a:lnSpc>
                <a:spcPct val="130000"/>
              </a:lnSpc>
              <a:buNone/>
            </a:pPr>
            <a:r>
              <a:rPr kumimoji="1" lang="en-US" altLang="zh-CN" dirty="0">
                <a:solidFill>
                  <a:schemeClr val="bg1"/>
                </a:solidFill>
                <a:latin typeface="Consolas" panose="020B0609020204030204" pitchFamily="49" charset="0"/>
                <a:cs typeface="Consolas" panose="020B0609020204030204" pitchFamily="49" charset="0"/>
              </a:rPr>
              <a:t>&gt;&gt;&gt;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call </a:t>
            </a:r>
            <a:r>
              <a:rPr kumimoji="1" lang="en-US" altLang="zh-CN" dirty="0" err="1">
                <a:solidFill>
                  <a:schemeClr val="bg1"/>
                </a:solidFill>
                <a:latin typeface="Consolas" panose="020B0609020204030204" pitchFamily="49" charset="0"/>
                <a:cs typeface="Consolas" panose="020B0609020204030204" pitchFamily="49" charset="0"/>
              </a:rPr>
              <a:t>ADAdd</a:t>
            </a:r>
            <a:r>
              <a:rPr kumimoji="1" lang="en-US" altLang="zh-CN" dirty="0">
                <a:solidFill>
                  <a:schemeClr val="bg1"/>
                </a:solidFill>
                <a:latin typeface="Consolas" panose="020B0609020204030204" pitchFamily="49" charset="0"/>
                <a:cs typeface="Consolas" panose="020B0609020204030204" pitchFamily="49" charset="0"/>
              </a:rPr>
              <a:t>(x, dx, y, </a:t>
            </a:r>
            <a:r>
              <a:rPr kumimoji="1" lang="en-US" altLang="zh-CN" dirty="0" err="1">
                <a:solidFill>
                  <a:schemeClr val="bg1"/>
                </a:solidFill>
                <a:latin typeface="Consolas" panose="020B0609020204030204" pitchFamily="49" charset="0"/>
                <a:cs typeface="Consolas" panose="020B0609020204030204" pitchFamily="49" charset="0"/>
              </a:rPr>
              <a:t>dy</a:t>
            </a:r>
            <a:r>
              <a:rPr kumimoji="1" lang="en-US" altLang="zh-CN" dirty="0">
                <a:solidFill>
                  <a:schemeClr val="bg1"/>
                </a:solidFill>
                <a:latin typeface="Consolas" panose="020B0609020204030204" pitchFamily="49" charset="0"/>
                <a:cs typeface="Consolas" panose="020B0609020204030204" pitchFamily="49" charset="0"/>
              </a:rPr>
              <a:t>, a, da)</a:t>
            </a:r>
          </a:p>
          <a:p>
            <a:pPr marL="0" indent="0">
              <a:lnSpc>
                <a:spcPct val="130000"/>
              </a:lnSpc>
              <a:buNone/>
            </a:pPr>
            <a:r>
              <a:rPr kumimoji="1" lang="en-US" altLang="zh-CN" dirty="0">
                <a:solidFill>
                  <a:schemeClr val="bg1"/>
                </a:solidFill>
                <a:latin typeface="Consolas" panose="020B0609020204030204" pitchFamily="49" charset="0"/>
                <a:cs typeface="Consolas" panose="020B0609020204030204" pitchFamily="49" charset="0"/>
              </a:rPr>
              <a:t>&gt;&gt;&gt;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call</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ADDiv</a:t>
            </a:r>
            <a:r>
              <a:rPr kumimoji="1" lang="en-US" altLang="zh-CN" dirty="0">
                <a:solidFill>
                  <a:schemeClr val="bg1"/>
                </a:solidFill>
                <a:latin typeface="Consolas" panose="020B0609020204030204" pitchFamily="49" charset="0"/>
                <a:cs typeface="Consolas" panose="020B0609020204030204" pitchFamily="49" charset="0"/>
              </a:rPr>
              <a:t>(x,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dx,</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y,</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dy</a:t>
            </a:r>
            <a:r>
              <a:rPr kumimoji="1" lang="en-US" altLang="zh-CN" dirty="0">
                <a:solidFill>
                  <a:schemeClr val="bg1"/>
                </a:solidFill>
                <a:latin typeface="Consolas" panose="020B0609020204030204" pitchFamily="49" charset="0"/>
                <a:cs typeface="Consolas" panose="020B0609020204030204" pitchFamily="49" charset="0"/>
              </a:rPr>
              <a:t>,</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a:solidFill>
                  <a:schemeClr val="bg1"/>
                </a:solidFill>
                <a:latin typeface="Consolas" panose="020B0609020204030204" pitchFamily="49" charset="0"/>
                <a:cs typeface="Consolas" panose="020B0609020204030204" pitchFamily="49" charset="0"/>
              </a:rPr>
              <a:t>b,</a:t>
            </a:r>
            <a:r>
              <a:rPr kumimoji="1" lang="zh-CN" altLang="en-US" dirty="0">
                <a:solidFill>
                  <a:schemeClr val="bg1"/>
                </a:solidFill>
                <a:latin typeface="Consolas" panose="020B0609020204030204" pitchFamily="49" charset="0"/>
                <a:cs typeface="Consolas" panose="020B0609020204030204" pitchFamily="49" charset="0"/>
              </a:rPr>
              <a:t> </a:t>
            </a:r>
            <a:r>
              <a:rPr kumimoji="1" lang="en-US" altLang="zh-CN" dirty="0" err="1">
                <a:solidFill>
                  <a:schemeClr val="bg1"/>
                </a:solidFill>
                <a:latin typeface="Consolas" panose="020B0609020204030204" pitchFamily="49" charset="0"/>
                <a:cs typeface="Consolas" panose="020B0609020204030204" pitchFamily="49" charset="0"/>
              </a:rPr>
              <a:t>db</a:t>
            </a:r>
            <a:r>
              <a:rPr kumimoji="1" lang="en-US" altLang="zh-CN" dirty="0">
                <a:solidFill>
                  <a:schemeClr val="bg1"/>
                </a:solidFill>
                <a:latin typeface="Consolas" panose="020B0609020204030204" pitchFamily="49" charset="0"/>
                <a:cs typeface="Consolas" panose="020B0609020204030204" pitchFamily="49" charset="0"/>
              </a:rPr>
              <a:t>)</a:t>
            </a:r>
            <a:endParaRPr kumimoji="1" lang="zh-CN" altLang="en-US" dirty="0">
              <a:solidFill>
                <a:schemeClr val="bg1"/>
              </a:solidFill>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A306D1-F125-964B-B62C-89EF3119CE1D}"/>
                  </a:ext>
                </a:extLst>
              </p:cNvPr>
              <p:cNvSpPr txBox="1"/>
              <p:nvPr/>
            </p:nvSpPr>
            <p:spPr>
              <a:xfrm>
                <a:off x="8421241" y="1988840"/>
                <a:ext cx="1251305" cy="33855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200" b="0" i="1" smtClean="0">
                          <a:solidFill>
                            <a:schemeClr val="bg1"/>
                          </a:solidFill>
                          <a:latin typeface="Cambria Math" panose="02040503050406030204" pitchFamily="18" charset="0"/>
                        </a:rPr>
                        <m:t>𝑎</m:t>
                      </m:r>
                      <m:r>
                        <a:rPr kumimoji="1" lang="en-US" altLang="zh-CN" sz="2200" b="0" i="1" smtClean="0">
                          <a:solidFill>
                            <a:schemeClr val="bg1"/>
                          </a:solidFill>
                          <a:latin typeface="Cambria Math" panose="02040503050406030204" pitchFamily="18" charset="0"/>
                        </a:rPr>
                        <m:t>=</m:t>
                      </m:r>
                      <m:r>
                        <a:rPr kumimoji="1" lang="en-US" altLang="zh-CN" sz="2200" b="0" i="1" smtClean="0">
                          <a:solidFill>
                            <a:schemeClr val="bg1"/>
                          </a:solidFill>
                          <a:latin typeface="Cambria Math" panose="02040503050406030204" pitchFamily="18" charset="0"/>
                        </a:rPr>
                        <m:t>𝑥</m:t>
                      </m:r>
                      <m:r>
                        <a:rPr kumimoji="1" lang="en-US" altLang="zh-CN" sz="2200" b="0" i="1" smtClean="0">
                          <a:solidFill>
                            <a:schemeClr val="bg1"/>
                          </a:solidFill>
                          <a:latin typeface="Cambria Math" panose="02040503050406030204" pitchFamily="18" charset="0"/>
                        </a:rPr>
                        <m:t>+</m:t>
                      </m:r>
                      <m:r>
                        <a:rPr kumimoji="1" lang="en-US" altLang="zh-CN" sz="2200" b="0" i="1" smtClean="0">
                          <a:solidFill>
                            <a:schemeClr val="bg1"/>
                          </a:solidFill>
                          <a:latin typeface="Cambria Math" panose="02040503050406030204" pitchFamily="18" charset="0"/>
                        </a:rPr>
                        <m:t>𝑦</m:t>
                      </m:r>
                    </m:oMath>
                  </m:oMathPara>
                </a14:m>
                <a:endParaRPr kumimoji="1" lang="zh-CN" altLang="en-US" sz="2200" b="0" dirty="0" err="1">
                  <a:solidFill>
                    <a:schemeClr val="bg1"/>
                  </a:solidFill>
                  <a:latin typeface="+mn-lt"/>
                </a:endParaRPr>
              </a:p>
            </p:txBody>
          </p:sp>
        </mc:Choice>
        <mc:Fallback xmlns="">
          <p:sp>
            <p:nvSpPr>
              <p:cNvPr id="4" name="文本框 3">
                <a:extLst>
                  <a:ext uri="{FF2B5EF4-FFF2-40B4-BE49-F238E27FC236}">
                    <a16:creationId xmlns:a16="http://schemas.microsoft.com/office/drawing/2014/main" id="{30A306D1-F125-964B-B62C-89EF3119CE1D}"/>
                  </a:ext>
                </a:extLst>
              </p:cNvPr>
              <p:cNvSpPr txBox="1">
                <a:spLocks noRot="1" noChangeAspect="1" noMove="1" noResize="1" noEditPoints="1" noAdjustHandles="1" noChangeArrowheads="1" noChangeShapeType="1" noTextEdit="1"/>
              </p:cNvSpPr>
              <p:nvPr/>
            </p:nvSpPr>
            <p:spPr>
              <a:xfrm>
                <a:off x="8421241" y="1988840"/>
                <a:ext cx="1251305" cy="338554"/>
              </a:xfrm>
              <a:prstGeom prst="rect">
                <a:avLst/>
              </a:prstGeom>
              <a:blipFill>
                <a:blip r:embed="rId2"/>
                <a:stretch>
                  <a:fillRect l="-2000" r="-4000" b="-25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288187-9851-EE4B-A4AA-E0C85928B00D}"/>
                  </a:ext>
                </a:extLst>
              </p:cNvPr>
              <p:cNvSpPr txBox="1"/>
              <p:nvPr/>
            </p:nvSpPr>
            <p:spPr>
              <a:xfrm>
                <a:off x="8277225" y="2354643"/>
                <a:ext cx="1741823" cy="33855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200" b="0" i="1" smtClean="0">
                          <a:solidFill>
                            <a:schemeClr val="bg1"/>
                          </a:solidFill>
                          <a:latin typeface="Cambria Math" panose="02040503050406030204" pitchFamily="18" charset="0"/>
                        </a:rPr>
                        <m:t>𝑑𝑎</m:t>
                      </m:r>
                      <m:r>
                        <a:rPr kumimoji="1" lang="en-US" altLang="zh-CN" sz="2200" b="0" i="1" smtClean="0">
                          <a:solidFill>
                            <a:schemeClr val="bg1"/>
                          </a:solidFill>
                          <a:latin typeface="Cambria Math" panose="02040503050406030204" pitchFamily="18" charset="0"/>
                        </a:rPr>
                        <m:t>=</m:t>
                      </m:r>
                      <m:r>
                        <a:rPr kumimoji="1" lang="en-US" altLang="zh-CN" sz="2200" b="0" i="1" smtClean="0">
                          <a:solidFill>
                            <a:schemeClr val="bg1"/>
                          </a:solidFill>
                          <a:latin typeface="Cambria Math" panose="02040503050406030204" pitchFamily="18" charset="0"/>
                        </a:rPr>
                        <m:t>𝑑𝑥</m:t>
                      </m:r>
                      <m:r>
                        <a:rPr kumimoji="1" lang="en-US" altLang="zh-CN" sz="2200" b="0" i="1" smtClean="0">
                          <a:solidFill>
                            <a:schemeClr val="bg1"/>
                          </a:solidFill>
                          <a:latin typeface="Cambria Math" panose="02040503050406030204" pitchFamily="18" charset="0"/>
                        </a:rPr>
                        <m:t>+</m:t>
                      </m:r>
                      <m:r>
                        <a:rPr kumimoji="1" lang="en-US" altLang="zh-CN" sz="2200" b="0" i="1" smtClean="0">
                          <a:solidFill>
                            <a:schemeClr val="bg1"/>
                          </a:solidFill>
                          <a:latin typeface="Cambria Math" panose="02040503050406030204" pitchFamily="18" charset="0"/>
                        </a:rPr>
                        <m:t>𝑑𝑦</m:t>
                      </m:r>
                    </m:oMath>
                  </m:oMathPara>
                </a14:m>
                <a:endParaRPr kumimoji="1" lang="zh-CN" altLang="en-US" sz="2200" b="0" dirty="0" err="1">
                  <a:solidFill>
                    <a:schemeClr val="bg1"/>
                  </a:solidFill>
                  <a:latin typeface="+mn-lt"/>
                </a:endParaRPr>
              </a:p>
            </p:txBody>
          </p:sp>
        </mc:Choice>
        <mc:Fallback xmlns="">
          <p:sp>
            <p:nvSpPr>
              <p:cNvPr id="5" name="文本框 4">
                <a:extLst>
                  <a:ext uri="{FF2B5EF4-FFF2-40B4-BE49-F238E27FC236}">
                    <a16:creationId xmlns:a16="http://schemas.microsoft.com/office/drawing/2014/main" id="{51288187-9851-EE4B-A4AA-E0C85928B00D}"/>
                  </a:ext>
                </a:extLst>
              </p:cNvPr>
              <p:cNvSpPr txBox="1">
                <a:spLocks noRot="1" noChangeAspect="1" noMove="1" noResize="1" noEditPoints="1" noAdjustHandles="1" noChangeArrowheads="1" noChangeShapeType="1" noTextEdit="1"/>
              </p:cNvSpPr>
              <p:nvPr/>
            </p:nvSpPr>
            <p:spPr>
              <a:xfrm>
                <a:off x="8277225" y="2354643"/>
                <a:ext cx="1741823" cy="338554"/>
              </a:xfrm>
              <a:prstGeom prst="rect">
                <a:avLst/>
              </a:prstGeom>
              <a:blipFill>
                <a:blip r:embed="rId3"/>
                <a:stretch>
                  <a:fillRect l="-2899" r="-4348"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8029B5-C4D5-8340-A2A0-15C68E9226D9}"/>
                  </a:ext>
                </a:extLst>
              </p:cNvPr>
              <p:cNvSpPr txBox="1"/>
              <p:nvPr/>
            </p:nvSpPr>
            <p:spPr>
              <a:xfrm>
                <a:off x="8450832" y="3645024"/>
                <a:ext cx="966227" cy="338554"/>
              </a:xfrm>
              <a:prstGeom prst="rect">
                <a:avLst/>
              </a:prstGeom>
              <a:noFill/>
            </p:spPr>
            <p:txBody>
              <a:bodyPr wrap="none" lIns="0" tIns="0" rIns="0" bIns="0" rtlCol="0">
                <a:spAutoFit/>
              </a:bodyPr>
              <a:lstStyle/>
              <a:p>
                <a:pPr>
                  <a:buNone/>
                </a:pPr>
                <a:r>
                  <a:rPr kumimoji="1" lang="en-US" altLang="zh-CN" sz="2200" dirty="0">
                    <a:solidFill>
                      <a:schemeClr val="bg1"/>
                    </a:solidFill>
                    <a:latin typeface="Cambria Math" panose="02040503050406030204" pitchFamily="18" charset="0"/>
                    <a:ea typeface="Cambria Math" panose="02040503050406030204" pitchFamily="18" charset="0"/>
                  </a:rPr>
                  <a:t>b</a:t>
                </a:r>
                <a:r>
                  <a:rPr kumimoji="1" lang="zh-CN" altLang="en-US" sz="2200" dirty="0">
                    <a:solidFill>
                      <a:schemeClr val="bg1"/>
                    </a:solidFill>
                    <a:latin typeface="Cambria Math" panose="02040503050406030204" pitchFamily="18" charset="0"/>
                  </a:rPr>
                  <a:t> </a:t>
                </a:r>
                <a:r>
                  <a:rPr kumimoji="1" lang="en-US" altLang="zh-CN" sz="2200" dirty="0">
                    <a:solidFill>
                      <a:schemeClr val="bg1"/>
                    </a:solidFill>
                    <a:latin typeface="Cambria Math" panose="02040503050406030204" pitchFamily="18" charset="0"/>
                    <a:ea typeface="Cambria Math" panose="02040503050406030204" pitchFamily="18" charset="0"/>
                  </a:rPr>
                  <a:t>=</a:t>
                </a:r>
                <a14:m>
                  <m:oMath xmlns:m="http://schemas.openxmlformats.org/officeDocument/2006/math">
                    <m:r>
                      <a:rPr kumimoji="1" lang="zh-CN" altLang="en-US" sz="2200" b="0" i="1" smtClean="0">
                        <a:solidFill>
                          <a:schemeClr val="bg1"/>
                        </a:solidFill>
                        <a:latin typeface="Cambria Math" panose="02040503050406030204" pitchFamily="18" charset="0"/>
                      </a:rPr>
                      <m:t> </m:t>
                    </m:r>
                    <m:f>
                      <m:fPr>
                        <m:type m:val="lin"/>
                        <m:ctrlPr>
                          <a:rPr kumimoji="1" lang="zh-CN" altLang="en-US" sz="2200" b="0" i="1" smtClean="0">
                            <a:solidFill>
                              <a:schemeClr val="bg1"/>
                            </a:solidFill>
                            <a:latin typeface="Cambria Math" panose="02040503050406030204" pitchFamily="18" charset="0"/>
                          </a:rPr>
                        </m:ctrlPr>
                      </m:fPr>
                      <m:num>
                        <m:r>
                          <a:rPr kumimoji="1" lang="en-US" altLang="zh-CN" sz="2200" b="0" i="1" smtClean="0">
                            <a:solidFill>
                              <a:schemeClr val="bg1"/>
                            </a:solidFill>
                            <a:latin typeface="Cambria Math" panose="02040503050406030204" pitchFamily="18" charset="0"/>
                            <a:ea typeface="Cambria Math" panose="02040503050406030204" pitchFamily="18" charset="0"/>
                          </a:rPr>
                          <m:t>𝑥</m:t>
                        </m:r>
                      </m:num>
                      <m:den>
                        <m:r>
                          <a:rPr kumimoji="1" lang="en-US" altLang="zh-CN" sz="2200" b="0" i="1" smtClean="0">
                            <a:solidFill>
                              <a:schemeClr val="bg1"/>
                            </a:solidFill>
                            <a:latin typeface="Cambria Math" panose="02040503050406030204" pitchFamily="18" charset="0"/>
                            <a:ea typeface="Cambria Math" panose="02040503050406030204" pitchFamily="18" charset="0"/>
                          </a:rPr>
                          <m:t>𝑦</m:t>
                        </m:r>
                      </m:den>
                    </m:f>
                  </m:oMath>
                </a14:m>
                <a:endParaRPr kumimoji="1" lang="zh-CN" altLang="en-US" sz="2200" b="0" dirty="0" err="1">
                  <a:solidFill>
                    <a:schemeClr val="bg1"/>
                  </a:solidFill>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128029B5-C4D5-8340-A2A0-15C68E9226D9}"/>
                  </a:ext>
                </a:extLst>
              </p:cNvPr>
              <p:cNvSpPr txBox="1">
                <a:spLocks noRot="1" noChangeAspect="1" noMove="1" noResize="1" noEditPoints="1" noAdjustHandles="1" noChangeArrowheads="1" noChangeShapeType="1" noTextEdit="1"/>
              </p:cNvSpPr>
              <p:nvPr/>
            </p:nvSpPr>
            <p:spPr>
              <a:xfrm>
                <a:off x="8450832" y="3645024"/>
                <a:ext cx="966227" cy="338554"/>
              </a:xfrm>
              <a:prstGeom prst="rect">
                <a:avLst/>
              </a:prstGeom>
              <a:blipFill>
                <a:blip r:embed="rId4"/>
                <a:stretch>
                  <a:fillRect l="-15385" t="-160714" r="-17949" b="-24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97C8CB7-8CB2-744C-A40E-7A8FBF8D880B}"/>
                  </a:ext>
                </a:extLst>
              </p:cNvPr>
              <p:cNvSpPr txBox="1"/>
              <p:nvPr/>
            </p:nvSpPr>
            <p:spPr>
              <a:xfrm>
                <a:off x="8206150" y="4149080"/>
                <a:ext cx="2932791" cy="33855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200" b="0" i="1" smtClean="0">
                          <a:solidFill>
                            <a:schemeClr val="bg1"/>
                          </a:solidFill>
                          <a:latin typeface="Cambria Math" panose="02040503050406030204" pitchFamily="18" charset="0"/>
                        </a:rPr>
                        <m:t>𝑑𝑏</m:t>
                      </m:r>
                      <m:r>
                        <a:rPr kumimoji="1" lang="en-US" altLang="zh-CN" sz="2200" b="0" i="1" smtClean="0">
                          <a:solidFill>
                            <a:schemeClr val="bg1"/>
                          </a:solidFill>
                          <a:latin typeface="Cambria Math" panose="02040503050406030204" pitchFamily="18" charset="0"/>
                        </a:rPr>
                        <m:t>=</m:t>
                      </m:r>
                      <m:f>
                        <m:fPr>
                          <m:type m:val="lin"/>
                          <m:ctrlPr>
                            <a:rPr kumimoji="1" lang="en-US" altLang="zh-CN" sz="2200" b="0" i="1" smtClean="0">
                              <a:solidFill>
                                <a:schemeClr val="bg1"/>
                              </a:solidFill>
                              <a:latin typeface="Cambria Math" panose="02040503050406030204" pitchFamily="18" charset="0"/>
                            </a:rPr>
                          </m:ctrlPr>
                        </m:fPr>
                        <m:num>
                          <m:r>
                            <a:rPr kumimoji="1" lang="en-US" altLang="zh-CN" sz="2200" b="0" i="1" smtClean="0">
                              <a:solidFill>
                                <a:schemeClr val="bg1"/>
                              </a:solidFill>
                              <a:latin typeface="Cambria Math" panose="02040503050406030204" pitchFamily="18" charset="0"/>
                            </a:rPr>
                            <m:t>𝑑𝑥</m:t>
                          </m:r>
                        </m:num>
                        <m:den>
                          <m:r>
                            <a:rPr kumimoji="1" lang="en-US" altLang="zh-CN" sz="2200" b="0" i="1" smtClean="0">
                              <a:solidFill>
                                <a:schemeClr val="bg1"/>
                              </a:solidFill>
                              <a:latin typeface="Cambria Math" panose="02040503050406030204" pitchFamily="18" charset="0"/>
                            </a:rPr>
                            <m:t>𝑦</m:t>
                          </m:r>
                        </m:den>
                      </m:f>
                      <m:r>
                        <a:rPr kumimoji="1" lang="en-US" altLang="zh-CN" sz="2200" b="0" i="1" smtClean="0">
                          <a:solidFill>
                            <a:schemeClr val="bg1"/>
                          </a:solidFill>
                          <a:latin typeface="Cambria Math" panose="02040503050406030204" pitchFamily="18" charset="0"/>
                        </a:rPr>
                        <m:t>−</m:t>
                      </m:r>
                      <m:f>
                        <m:fPr>
                          <m:type m:val="lin"/>
                          <m:ctrlPr>
                            <a:rPr kumimoji="1" lang="en-US" altLang="zh-CN" sz="2200" b="0" i="1" smtClean="0">
                              <a:solidFill>
                                <a:schemeClr val="bg1"/>
                              </a:solidFill>
                              <a:latin typeface="Cambria Math" panose="02040503050406030204" pitchFamily="18" charset="0"/>
                            </a:rPr>
                          </m:ctrlPr>
                        </m:fPr>
                        <m:num>
                          <m:r>
                            <a:rPr kumimoji="1" lang="en-US" altLang="zh-CN" sz="2200" i="1">
                              <a:solidFill>
                                <a:schemeClr val="bg1"/>
                              </a:solidFill>
                              <a:latin typeface="Cambria Math" panose="02040503050406030204" pitchFamily="18" charset="0"/>
                            </a:rPr>
                            <m:t>𝑑𝑦</m:t>
                          </m:r>
                          <m:r>
                            <a:rPr kumimoji="1" lang="zh-CN" altLang="en-US" sz="2200" i="1">
                              <a:solidFill>
                                <a:schemeClr val="bg1"/>
                              </a:solidFill>
                              <a:latin typeface="Cambria Math" panose="02040503050406030204" pitchFamily="18" charset="0"/>
                            </a:rPr>
                            <m:t>∗</m:t>
                          </m:r>
                          <m:r>
                            <a:rPr kumimoji="1" lang="en-US" altLang="zh-CN" sz="2200" i="1">
                              <a:solidFill>
                                <a:schemeClr val="bg1"/>
                              </a:solidFill>
                              <a:latin typeface="Cambria Math" panose="02040503050406030204" pitchFamily="18" charset="0"/>
                            </a:rPr>
                            <m:t>𝑥</m:t>
                          </m:r>
                        </m:num>
                        <m:den>
                          <m:sSup>
                            <m:sSupPr>
                              <m:ctrlPr>
                                <a:rPr kumimoji="1" lang="en-US" altLang="zh-CN" sz="2200" i="1">
                                  <a:solidFill>
                                    <a:schemeClr val="bg1"/>
                                  </a:solidFill>
                                  <a:latin typeface="Cambria Math" panose="02040503050406030204" pitchFamily="18" charset="0"/>
                                </a:rPr>
                              </m:ctrlPr>
                            </m:sSupPr>
                            <m:e>
                              <m:r>
                                <a:rPr kumimoji="1" lang="en-US" altLang="zh-CN" sz="2200" i="1">
                                  <a:solidFill>
                                    <a:schemeClr val="bg1"/>
                                  </a:solidFill>
                                  <a:latin typeface="Cambria Math" panose="02040503050406030204" pitchFamily="18" charset="0"/>
                                </a:rPr>
                                <m:t>𝑦</m:t>
                              </m:r>
                            </m:e>
                            <m:sup>
                              <m:r>
                                <a:rPr kumimoji="1" lang="en-US" altLang="zh-CN" sz="2200" i="1">
                                  <a:solidFill>
                                    <a:schemeClr val="bg1"/>
                                  </a:solidFill>
                                  <a:latin typeface="Cambria Math" panose="02040503050406030204" pitchFamily="18" charset="0"/>
                                </a:rPr>
                                <m:t>2</m:t>
                              </m:r>
                            </m:sup>
                          </m:sSup>
                        </m:den>
                      </m:f>
                    </m:oMath>
                  </m:oMathPara>
                </a14:m>
                <a:endParaRPr kumimoji="1" lang="zh-CN" altLang="en-US" sz="2200" b="0" dirty="0" err="1">
                  <a:solidFill>
                    <a:schemeClr val="bg1"/>
                  </a:solidFill>
                  <a:latin typeface="+mn-lt"/>
                </a:endParaRPr>
              </a:p>
            </p:txBody>
          </p:sp>
        </mc:Choice>
        <mc:Fallback xmlns="">
          <p:sp>
            <p:nvSpPr>
              <p:cNvPr id="7" name="文本框 6">
                <a:extLst>
                  <a:ext uri="{FF2B5EF4-FFF2-40B4-BE49-F238E27FC236}">
                    <a16:creationId xmlns:a16="http://schemas.microsoft.com/office/drawing/2014/main" id="{B97C8CB7-8CB2-744C-A40E-7A8FBF8D880B}"/>
                  </a:ext>
                </a:extLst>
              </p:cNvPr>
              <p:cNvSpPr txBox="1">
                <a:spLocks noRot="1" noChangeAspect="1" noMove="1" noResize="1" noEditPoints="1" noAdjustHandles="1" noChangeArrowheads="1" noChangeShapeType="1" noTextEdit="1"/>
              </p:cNvSpPr>
              <p:nvPr/>
            </p:nvSpPr>
            <p:spPr>
              <a:xfrm>
                <a:off x="8206150" y="4149080"/>
                <a:ext cx="2932791" cy="338554"/>
              </a:xfrm>
              <a:prstGeom prst="rect">
                <a:avLst/>
              </a:prstGeom>
              <a:blipFill>
                <a:blip r:embed="rId5"/>
                <a:stretch>
                  <a:fillRect l="-1293" t="-166667" r="-431" b="-251852"/>
                </a:stretch>
              </a:blipFill>
            </p:spPr>
            <p:txBody>
              <a:bodyPr/>
              <a:lstStyle/>
              <a:p>
                <a:r>
                  <a:rPr lang="zh-CN" altLang="en-US">
                    <a:noFill/>
                  </a:rPr>
                  <a:t> </a:t>
                </a:r>
              </a:p>
            </p:txBody>
          </p:sp>
        </mc:Fallback>
      </mc:AlternateContent>
      <p:cxnSp>
        <p:nvCxnSpPr>
          <p:cNvPr id="9" name="直线箭头连接符 8">
            <a:extLst>
              <a:ext uri="{FF2B5EF4-FFF2-40B4-BE49-F238E27FC236}">
                <a16:creationId xmlns:a16="http://schemas.microsoft.com/office/drawing/2014/main" id="{6AFA4A82-30C2-9D4F-847D-D663669997E6}"/>
              </a:ext>
            </a:extLst>
          </p:cNvPr>
          <p:cNvCxnSpPr>
            <a:cxnSpLocks/>
          </p:cNvCxnSpPr>
          <p:nvPr/>
        </p:nvCxnSpPr>
        <p:spPr>
          <a:xfrm>
            <a:off x="6866656" y="2327394"/>
            <a:ext cx="978521" cy="0"/>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109CED9E-7058-D446-AB5A-120FAEA209D6}"/>
              </a:ext>
            </a:extLst>
          </p:cNvPr>
          <p:cNvCxnSpPr>
            <a:cxnSpLocks/>
          </p:cNvCxnSpPr>
          <p:nvPr/>
        </p:nvCxnSpPr>
        <p:spPr>
          <a:xfrm>
            <a:off x="6866656" y="3983578"/>
            <a:ext cx="978521" cy="0"/>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90AE32-A644-514B-9610-77E8414C384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754565" y="1324219"/>
            <a:ext cx="3191774" cy="4556513"/>
          </a:xfrm>
          <a:prstGeom prst="rect">
            <a:avLst/>
          </a:prstGeom>
        </p:spPr>
      </p:pic>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OO</a:t>
            </a:r>
            <a:r>
              <a:rPr lang="zh-CN" altLang="en-US" dirty="0">
                <a:latin typeface="+mj-ea"/>
                <a:cs typeface="Arial" panose="020B0604020202020204" pitchFamily="34" charset="0"/>
                <a:sym typeface="Huawei Sans" panose="020C0503030203020204" pitchFamily="34" charset="0"/>
              </a:rPr>
              <a:t>，</a:t>
            </a:r>
            <a:r>
              <a:rPr lang="en-US" altLang="zh-CN" dirty="0">
                <a:latin typeface="+mj-ea"/>
                <a:cs typeface="Arial" panose="020B0604020202020204" pitchFamily="34" charset="0"/>
                <a:sym typeface="Huawei Sans" panose="020C0503030203020204" pitchFamily="34" charset="0"/>
              </a:rPr>
              <a:t>Operator</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Overload</a:t>
            </a:r>
            <a:endParaRPr lang="zh-CN" altLang="en-US" dirty="0">
              <a:latin typeface="+mj-ea"/>
            </a:endParaRPr>
          </a:p>
        </p:txBody>
      </p:sp>
      <p:sp>
        <p:nvSpPr>
          <p:cNvPr id="21" name="矩形 20">
            <a:extLst>
              <a:ext uri="{FF2B5EF4-FFF2-40B4-BE49-F238E27FC236}">
                <a16:creationId xmlns:a16="http://schemas.microsoft.com/office/drawing/2014/main" id="{450517FD-FF2A-EF41-973B-63DBC9FD50AB}"/>
              </a:ext>
            </a:extLst>
          </p:cNvPr>
          <p:cNvSpPr/>
          <p:nvPr/>
        </p:nvSpPr>
        <p:spPr>
          <a:xfrm>
            <a:off x="697781" y="3434578"/>
            <a:ext cx="1190956" cy="458908"/>
          </a:xfrm>
          <a:prstGeom prst="rect">
            <a:avLst/>
          </a:prstGeom>
        </p:spPr>
        <p:txBody>
          <a:bodyPr wrap="square">
            <a:spAutoFit/>
          </a:bodyPr>
          <a:lstStyle/>
          <a:p>
            <a:pPr>
              <a:lnSpc>
                <a:spcPct val="150000"/>
              </a:lnSpc>
            </a:pPr>
            <a:r>
              <a:rPr lang="zh-CN" altLang="en-US" b="1" dirty="0">
                <a:solidFill>
                  <a:srgbClr val="C00000"/>
                </a:solidFill>
                <a:latin typeface="+mj-ea"/>
                <a:ea typeface="+mj-ea"/>
                <a:cs typeface="Apple Symbols" panose="02000000000000000000" pitchFamily="2" charset="-79"/>
              </a:rPr>
              <a:t>优点：</a:t>
            </a:r>
            <a:endParaRPr lang="en-US" altLang="zh-CN" b="1" dirty="0">
              <a:solidFill>
                <a:srgbClr val="C00000"/>
              </a:solidFill>
              <a:latin typeface="+mj-ea"/>
              <a:ea typeface="+mj-ea"/>
              <a:cs typeface="Apple Symbols" panose="02000000000000000000" pitchFamily="2" charset="-79"/>
            </a:endParaRPr>
          </a:p>
        </p:txBody>
      </p:sp>
      <p:sp>
        <p:nvSpPr>
          <p:cNvPr id="22" name="矩形 21">
            <a:extLst>
              <a:ext uri="{FF2B5EF4-FFF2-40B4-BE49-F238E27FC236}">
                <a16:creationId xmlns:a16="http://schemas.microsoft.com/office/drawing/2014/main" id="{C7870701-B54E-4948-A2FC-42507CE98EF7}"/>
              </a:ext>
            </a:extLst>
          </p:cNvPr>
          <p:cNvSpPr/>
          <p:nvPr/>
        </p:nvSpPr>
        <p:spPr>
          <a:xfrm>
            <a:off x="634936" y="4875400"/>
            <a:ext cx="1190956" cy="458908"/>
          </a:xfrm>
          <a:prstGeom prst="rect">
            <a:avLst/>
          </a:prstGeom>
        </p:spPr>
        <p:txBody>
          <a:bodyPr wrap="square">
            <a:spAutoFit/>
          </a:bodyPr>
          <a:lstStyle/>
          <a:p>
            <a:pPr>
              <a:lnSpc>
                <a:spcPct val="150000"/>
              </a:lnSpc>
            </a:pPr>
            <a:r>
              <a:rPr lang="zh-CN" altLang="en-US" b="1" dirty="0">
                <a:solidFill>
                  <a:srgbClr val="C00000"/>
                </a:solidFill>
                <a:latin typeface="+mj-ea"/>
                <a:ea typeface="+mj-ea"/>
                <a:cs typeface="Apple Symbols" panose="02000000000000000000" pitchFamily="2" charset="-79"/>
              </a:rPr>
              <a:t>缺点：</a:t>
            </a:r>
            <a:endParaRPr lang="en-US" altLang="zh-CN" b="1" dirty="0">
              <a:solidFill>
                <a:srgbClr val="C00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1C1B2F50-6B29-434F-AA60-D83EF748915F}"/>
              </a:ext>
            </a:extLst>
          </p:cNvPr>
          <p:cNvSpPr/>
          <p:nvPr/>
        </p:nvSpPr>
        <p:spPr>
          <a:xfrm>
            <a:off x="1625778" y="3434578"/>
            <a:ext cx="3143278"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实现简单</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语言具备多态性</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易用性高，贴合原生语言</a:t>
            </a:r>
          </a:p>
        </p:txBody>
      </p:sp>
      <p:sp>
        <p:nvSpPr>
          <p:cNvPr id="24" name="矩形 23">
            <a:extLst>
              <a:ext uri="{FF2B5EF4-FFF2-40B4-BE49-F238E27FC236}">
                <a16:creationId xmlns:a16="http://schemas.microsoft.com/office/drawing/2014/main" id="{CEF8D61A-D51F-5543-AD54-B191379147FD}"/>
              </a:ext>
            </a:extLst>
          </p:cNvPr>
          <p:cNvSpPr/>
          <p:nvPr/>
        </p:nvSpPr>
        <p:spPr>
          <a:xfrm>
            <a:off x="1612924" y="4875399"/>
            <a:ext cx="5862772"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显式的构造 </a:t>
            </a:r>
            <a:r>
              <a:rPr lang="en-US" altLang="zh-CN" dirty="0">
                <a:solidFill>
                  <a:srgbClr val="34393C"/>
                </a:solidFill>
              </a:rPr>
              <a:t>Tape</a:t>
            </a:r>
            <a:r>
              <a:rPr lang="en-US" altLang="zh-CN" dirty="0">
                <a:solidFill>
                  <a:srgbClr val="34393C"/>
                </a:solidFill>
                <a:latin typeface="+mj-ea"/>
                <a:ea typeface="+mj-ea"/>
                <a:cs typeface="Apple Symbols" panose="02000000000000000000" pitchFamily="2" charset="-79"/>
              </a:rPr>
              <a:t> </a:t>
            </a:r>
            <a:r>
              <a:rPr lang="zh-CN" altLang="en-US" dirty="0">
                <a:solidFill>
                  <a:srgbClr val="34393C"/>
                </a:solidFill>
                <a:latin typeface="+mj-ea"/>
                <a:ea typeface="+mj-ea"/>
                <a:cs typeface="Apple Symbols" panose="02000000000000000000" pitchFamily="2" charset="-79"/>
              </a:rPr>
              <a:t>数据结构和对 </a:t>
            </a:r>
            <a:r>
              <a:rPr lang="en-US" altLang="zh-CN" dirty="0">
                <a:solidFill>
                  <a:srgbClr val="34393C"/>
                </a:solidFill>
              </a:rPr>
              <a:t>Tape</a:t>
            </a:r>
            <a:r>
              <a:rPr lang="en-US" altLang="zh-CN" dirty="0">
                <a:solidFill>
                  <a:srgbClr val="34393C"/>
                </a:solidFill>
                <a:latin typeface="+mj-ea"/>
                <a:ea typeface="+mj-ea"/>
                <a:cs typeface="Apple Symbols" panose="02000000000000000000" pitchFamily="2" charset="-79"/>
              </a:rPr>
              <a:t> </a:t>
            </a:r>
            <a:r>
              <a:rPr lang="zh-CN" altLang="en-US" dirty="0">
                <a:solidFill>
                  <a:srgbClr val="34393C"/>
                </a:solidFill>
                <a:latin typeface="+mj-ea"/>
                <a:ea typeface="+mj-ea"/>
                <a:cs typeface="Apple Symbols" panose="02000000000000000000" pitchFamily="2" charset="-79"/>
              </a:rPr>
              <a:t>进行读写</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额外数据结构和操作的引入，不利于高阶微分</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en-US" altLang="zh-CN" dirty="0">
                <a:solidFill>
                  <a:srgbClr val="34393C"/>
                </a:solidFill>
                <a:latin typeface="+mj-ea"/>
                <a:ea typeface="+mj-ea"/>
                <a:cs typeface="Apple Symbols" panose="02000000000000000000" pitchFamily="2" charset="-79"/>
              </a:rPr>
              <a:t>if</a:t>
            </a:r>
            <a:r>
              <a:rPr lang="zh-CN" altLang="en-US" dirty="0">
                <a:solidFill>
                  <a:srgbClr val="34393C"/>
                </a:solidFill>
                <a:latin typeface="+mj-ea"/>
                <a:ea typeface="+mj-ea"/>
                <a:cs typeface="Apple Symbols" panose="02000000000000000000" pitchFamily="2" charset="-79"/>
              </a:rPr>
              <a:t>，</a:t>
            </a:r>
            <a:r>
              <a:rPr lang="en-US" altLang="zh-CN" dirty="0">
                <a:solidFill>
                  <a:srgbClr val="34393C"/>
                </a:solidFill>
                <a:latin typeface="+mj-ea"/>
                <a:ea typeface="+mj-ea"/>
                <a:cs typeface="Apple Symbols" panose="02000000000000000000" pitchFamily="2" charset="-79"/>
              </a:rPr>
              <a:t>while </a:t>
            </a:r>
            <a:r>
              <a:rPr lang="zh-CN" altLang="en-US" dirty="0">
                <a:solidFill>
                  <a:srgbClr val="34393C"/>
                </a:solidFill>
                <a:latin typeface="+mj-ea"/>
                <a:ea typeface="+mj-ea"/>
                <a:cs typeface="Apple Symbols" panose="02000000000000000000" pitchFamily="2" charset="-79"/>
              </a:rPr>
              <a:t>等控制流表达式，通常难以通过操作符重载</a:t>
            </a:r>
            <a:endParaRPr lang="en-US" altLang="zh-CN" dirty="0">
              <a:solidFill>
                <a:srgbClr val="34393C"/>
              </a:solidFill>
              <a:latin typeface="+mj-ea"/>
              <a:ea typeface="+mj-ea"/>
              <a:cs typeface="Apple Symbols" panose="02000000000000000000" pitchFamily="2" charset="-79"/>
            </a:endParaRPr>
          </a:p>
        </p:txBody>
      </p:sp>
      <p:sp>
        <p:nvSpPr>
          <p:cNvPr id="23" name="内容占位符 2">
            <a:extLst>
              <a:ext uri="{FF2B5EF4-FFF2-40B4-BE49-F238E27FC236}">
                <a16:creationId xmlns:a16="http://schemas.microsoft.com/office/drawing/2014/main" id="{47C0334A-A76B-5F46-B52B-2FD3FF4D5BCA}"/>
              </a:ext>
            </a:extLst>
          </p:cNvPr>
          <p:cNvSpPr>
            <a:spLocks noGrp="1"/>
          </p:cNvSpPr>
          <p:nvPr>
            <p:ph sz="half" idx="1"/>
          </p:nvPr>
        </p:nvSpPr>
        <p:spPr>
          <a:xfrm>
            <a:off x="663295" y="1324219"/>
            <a:ext cx="10963473" cy="2104781"/>
          </a:xfrm>
        </p:spPr>
        <p:txBody>
          <a:bodyPr/>
          <a:lstStyle/>
          <a:p>
            <a:pPr marL="696306" lvl="1" indent="-457200">
              <a:buFont typeface="+mj-lt"/>
              <a:buAutoNum type="arabicPeriod"/>
            </a:pPr>
            <a:r>
              <a:rPr lang="zh-CN" altLang="en-US" sz="2000" dirty="0">
                <a:solidFill>
                  <a:srgbClr val="34393C"/>
                </a:solidFill>
              </a:rPr>
              <a:t>利用语言的多态性，重载基本运算操作符</a:t>
            </a:r>
            <a:endParaRPr lang="en-US" altLang="zh-CN" sz="2000" dirty="0">
              <a:solidFill>
                <a:srgbClr val="34393C"/>
              </a:solidFill>
            </a:endParaRPr>
          </a:p>
          <a:p>
            <a:pPr marL="696306" lvl="1" indent="-457200">
              <a:buFont typeface="+mj-lt"/>
              <a:buAutoNum type="arabicPeriod"/>
            </a:pPr>
            <a:r>
              <a:rPr lang="zh-CN" altLang="en-US" dirty="0">
                <a:solidFill>
                  <a:srgbClr val="34393C"/>
                </a:solidFill>
              </a:rPr>
              <a:t>将表达式操作类型和输入输出信息，记录到 </a:t>
            </a:r>
            <a:r>
              <a:rPr lang="en-US" altLang="zh-CN" dirty="0">
                <a:solidFill>
                  <a:srgbClr val="34393C"/>
                </a:solidFill>
              </a:rPr>
              <a:t>Tape </a:t>
            </a:r>
            <a:r>
              <a:rPr lang="zh-CN" altLang="en-US" dirty="0">
                <a:solidFill>
                  <a:srgbClr val="34393C"/>
                </a:solidFill>
              </a:rPr>
              <a:t>中</a:t>
            </a:r>
            <a:endParaRPr lang="en-US" altLang="zh-CN" dirty="0">
              <a:solidFill>
                <a:srgbClr val="34393C"/>
              </a:solidFill>
            </a:endParaRPr>
          </a:p>
          <a:p>
            <a:pPr marL="696306" lvl="1" indent="-457200">
              <a:buFont typeface="+mj-lt"/>
              <a:buAutoNum type="arabicPeriod"/>
            </a:pPr>
            <a:r>
              <a:rPr lang="zh-CN" altLang="en-US" dirty="0">
                <a:solidFill>
                  <a:srgbClr val="34393C"/>
                </a:solidFill>
              </a:rPr>
              <a:t>对 </a:t>
            </a:r>
            <a:r>
              <a:rPr lang="en-US" altLang="zh-CN" dirty="0">
                <a:solidFill>
                  <a:srgbClr val="34393C"/>
                </a:solidFill>
              </a:rPr>
              <a:t>Tape </a:t>
            </a:r>
            <a:r>
              <a:rPr lang="zh-CN" altLang="en-US" dirty="0">
                <a:solidFill>
                  <a:srgbClr val="34393C"/>
                </a:solidFill>
              </a:rPr>
              <a:t>遍历，并对其中记录的基本运算操作进行微分</a:t>
            </a:r>
            <a:endParaRPr lang="en-US" altLang="zh-CN" dirty="0">
              <a:solidFill>
                <a:srgbClr val="34393C"/>
              </a:solidFill>
            </a:endParaRPr>
          </a:p>
          <a:p>
            <a:pPr marL="696306" lvl="1" indent="-457200">
              <a:buFont typeface="+mj-lt"/>
              <a:buAutoNum type="arabicPeriod"/>
            </a:pPr>
            <a:r>
              <a:rPr lang="zh-CN" altLang="en-US" dirty="0">
                <a:solidFill>
                  <a:srgbClr val="34393C"/>
                </a:solidFill>
              </a:rPr>
              <a:t>把结果通过链式法则进行组合</a:t>
            </a:r>
            <a:endParaRPr lang="en-US" altLang="zh-CN" sz="2000" dirty="0">
              <a:solidFill>
                <a:srgbClr val="34393C"/>
              </a:solidFill>
            </a:endParaRPr>
          </a:p>
        </p:txBody>
      </p:sp>
    </p:spTree>
    <p:extLst>
      <p:ext uri="{BB962C8B-B14F-4D97-AF65-F5344CB8AC3E}">
        <p14:creationId xmlns:p14="http://schemas.microsoft.com/office/powerpoint/2010/main" val="166313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7A6BE-74F7-D14C-91A4-3D1A97653567}"/>
              </a:ext>
            </a:extLst>
          </p:cNvPr>
          <p:cNvSpPr>
            <a:spLocks noGrp="1"/>
          </p:cNvSpPr>
          <p:nvPr>
            <p:ph type="title"/>
          </p:nvPr>
        </p:nvSpPr>
        <p:spPr/>
        <p:txBody>
          <a:bodyPr/>
          <a:lstStyle/>
          <a:p>
            <a:r>
              <a:rPr lang="en-US" altLang="zh-CN" dirty="0">
                <a:latin typeface="Microsoft YaHei" panose="020B0503020204020204" pitchFamily="34" charset="-122"/>
                <a:ea typeface="Microsoft YaHei" panose="020B0503020204020204" pitchFamily="34" charset="-122"/>
                <a:cs typeface="Arial" panose="020B0604020202020204" pitchFamily="34" charset="0"/>
                <a:sym typeface="Huawei Sans" panose="020C0503030203020204" pitchFamily="34" charset="0"/>
              </a:rPr>
              <a:t>OO</a:t>
            </a:r>
            <a:r>
              <a:rPr lang="zh-CN" altLang="en-US" dirty="0">
                <a:latin typeface="Microsoft YaHei" panose="020B0503020204020204" pitchFamily="34" charset="-122"/>
                <a:ea typeface="Microsoft YaHei" panose="020B0503020204020204" pitchFamily="34" charset="-122"/>
                <a:cs typeface="Arial" panose="020B0604020202020204" pitchFamily="34" charset="0"/>
                <a:sym typeface="Huawei Sans" panose="020C0503030203020204" pitchFamily="34" charset="0"/>
              </a:rPr>
              <a:t>，</a:t>
            </a:r>
            <a:r>
              <a:rPr lang="en-US" altLang="zh-CN" dirty="0">
                <a:latin typeface="Microsoft YaHei" panose="020B0503020204020204" pitchFamily="34" charset="-122"/>
                <a:ea typeface="Microsoft YaHei" panose="020B0503020204020204" pitchFamily="34" charset="-122"/>
                <a:cs typeface="Arial" panose="020B0604020202020204" pitchFamily="34" charset="0"/>
                <a:sym typeface="Huawei Sans" panose="020C0503030203020204" pitchFamily="34" charset="0"/>
              </a:rPr>
              <a:t>Operator</a:t>
            </a:r>
            <a:r>
              <a:rPr lang="zh-CN" altLang="en-US" dirty="0">
                <a:latin typeface="Microsoft YaHei" panose="020B0503020204020204" pitchFamily="34" charset="-122"/>
                <a:ea typeface="Microsoft YaHei" panose="020B0503020204020204" pitchFamily="34" charset="-122"/>
                <a:cs typeface="Arial" panose="020B0604020202020204" pitchFamily="34" charset="0"/>
                <a:sym typeface="Huawei Sans" panose="020C0503030203020204" pitchFamily="34" charset="0"/>
              </a:rPr>
              <a:t> </a:t>
            </a:r>
            <a:r>
              <a:rPr lang="en-US" altLang="zh-CN" dirty="0">
                <a:latin typeface="Microsoft YaHei" panose="020B0503020204020204" pitchFamily="34" charset="-122"/>
                <a:ea typeface="Microsoft YaHei" panose="020B0503020204020204" pitchFamily="34" charset="-122"/>
                <a:cs typeface="Arial" panose="020B0604020202020204" pitchFamily="34" charset="0"/>
                <a:sym typeface="Huawei Sans" panose="020C0503030203020204" pitchFamily="34" charset="0"/>
              </a:rPr>
              <a:t>Overload</a:t>
            </a:r>
            <a:endParaRPr kumimoji="1" lang="zh-CN" altLang="en-US" dirty="0">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76EF8771-314A-F345-81E9-301096519191}"/>
              </a:ext>
            </a:extLst>
          </p:cNvPr>
          <p:cNvSpPr>
            <a:spLocks noGrp="1"/>
          </p:cNvSpPr>
          <p:nvPr>
            <p:ph sz="half" idx="1"/>
          </p:nvPr>
        </p:nvSpPr>
        <p:spPr>
          <a:xfrm>
            <a:off x="505797" y="1773438"/>
            <a:ext cx="4874641" cy="2015602"/>
          </a:xfrm>
        </p:spPr>
        <p:txBody>
          <a:bodyPr/>
          <a:lstStyle/>
          <a:p>
            <a:pPr marL="0" indent="0">
              <a:buNone/>
            </a:pP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class Variable:</a:t>
            </a:r>
          </a:p>
          <a:p>
            <a:pPr marL="0" indent="0">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def __</a:t>
            </a:r>
            <a:r>
              <a:rPr lang="en-US" altLang="zh-CN" sz="1600" dirty="0" err="1">
                <a:solidFill>
                  <a:schemeClr val="bg1"/>
                </a:solidFill>
                <a:latin typeface="Menlo" panose="020B0609030804020204" pitchFamily="49" charset="0"/>
                <a:ea typeface="Menlo" panose="020B0609030804020204" pitchFamily="49" charset="0"/>
                <a:cs typeface="Menlo" panose="020B0609030804020204" pitchFamily="49" charset="0"/>
              </a:rPr>
              <a:t>mul</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__(self, other):</a:t>
            </a:r>
          </a:p>
          <a:p>
            <a:pPr marL="0" indent="0">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return </a:t>
            </a:r>
            <a:r>
              <a:rPr lang="en-US" altLang="zh-CN" sz="1600" dirty="0" err="1">
                <a:solidFill>
                  <a:schemeClr val="bg1"/>
                </a:solidFill>
                <a:latin typeface="Menlo" panose="020B0609030804020204" pitchFamily="49" charset="0"/>
                <a:ea typeface="Menlo" panose="020B0609030804020204" pitchFamily="49" charset="0"/>
                <a:cs typeface="Menlo" panose="020B0609030804020204" pitchFamily="49" charset="0"/>
              </a:rPr>
              <a:t>ops_mul</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(self, other)</a:t>
            </a:r>
            <a:r>
              <a:rPr lang="zh-CN" altLang="en-US" sz="1600" dirty="0">
                <a:solidFill>
                  <a:schemeClr val="bg1"/>
                </a:solidFill>
                <a:latin typeface="Menlo" panose="020B0609030804020204" pitchFamily="49" charset="0"/>
                <a:cs typeface="Menlo" panose="020B0609030804020204" pitchFamily="49" charset="0"/>
              </a:rPr>
              <a:t> </a:t>
            </a:r>
            <a:endPar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def __add__(self, other):</a:t>
            </a:r>
          </a:p>
          <a:p>
            <a:pPr marL="0" indent="0">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return </a:t>
            </a:r>
            <a:r>
              <a:rPr lang="en-US" altLang="zh-CN" sz="1600" dirty="0" err="1">
                <a:solidFill>
                  <a:schemeClr val="bg1"/>
                </a:solidFill>
                <a:latin typeface="Menlo" panose="020B0609030804020204" pitchFamily="49" charset="0"/>
                <a:ea typeface="Menlo" panose="020B0609030804020204" pitchFamily="49" charset="0"/>
                <a:cs typeface="Menlo" panose="020B0609030804020204" pitchFamily="49" charset="0"/>
              </a:rPr>
              <a:t>ops_add</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(self, other)</a:t>
            </a:r>
          </a:p>
        </p:txBody>
      </p:sp>
      <p:sp>
        <p:nvSpPr>
          <p:cNvPr id="4" name="内容占位符 2">
            <a:extLst>
              <a:ext uri="{FF2B5EF4-FFF2-40B4-BE49-F238E27FC236}">
                <a16:creationId xmlns:a16="http://schemas.microsoft.com/office/drawing/2014/main" id="{A89FD691-CC01-2445-B40F-A832CA4E72DB}"/>
              </a:ext>
            </a:extLst>
          </p:cNvPr>
          <p:cNvSpPr txBox="1">
            <a:spLocks/>
          </p:cNvSpPr>
          <p:nvPr/>
        </p:nvSpPr>
        <p:spPr>
          <a:xfrm>
            <a:off x="409749" y="4445823"/>
            <a:ext cx="4970689" cy="2015602"/>
          </a:xfrm>
          <a:prstGeom prst="rect">
            <a:avLst/>
          </a:prstGeom>
        </p:spPr>
        <p:txBody>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133" b="0" kern="1200">
                <a:solidFill>
                  <a:schemeClr val="tx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66" kern="1200">
                <a:solidFill>
                  <a:schemeClr val="tx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599"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spcAft>
                <a:spcPts val="0"/>
              </a:spcAft>
              <a:buNone/>
            </a:pP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class Tape:</a:t>
            </a:r>
          </a:p>
          <a:p>
            <a:pPr marL="0" indent="0" fontAlgn="auto">
              <a:spcAft>
                <a:spcPts val="0"/>
              </a:spcAft>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inputs: List[str]</a:t>
            </a:r>
          </a:p>
          <a:p>
            <a:pPr marL="0" indent="0" fontAlgn="auto">
              <a:spcAft>
                <a:spcPts val="0"/>
              </a:spcAft>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outputs: List[str]</a:t>
            </a:r>
          </a:p>
          <a:p>
            <a:pPr marL="0" indent="0" fontAlgn="auto">
              <a:spcAft>
                <a:spcPts val="0"/>
              </a:spcAft>
              <a:buNone/>
            </a:pP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propagate: </a:t>
            </a:r>
            <a:r>
              <a:rPr lang="en-US" altLang="zh-CN" sz="1600" dirty="0" err="1">
                <a:solidFill>
                  <a:schemeClr val="bg1"/>
                </a:solidFill>
                <a:latin typeface="Menlo" panose="020B0609030804020204" pitchFamily="49" charset="0"/>
                <a:ea typeface="Menlo" panose="020B0609030804020204" pitchFamily="49" charset="0"/>
                <a:cs typeface="Menlo" panose="020B0609030804020204" pitchFamily="49" charset="0"/>
              </a:rPr>
              <a:t>d_inputs</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zh-CN" altLang="en-US" sz="1600" dirty="0">
                <a:solidFill>
                  <a:schemeClr val="bg1"/>
                </a:solidFill>
                <a:latin typeface="Menlo" panose="020B0609030804020204" pitchFamily="49" charset="0"/>
                <a:cs typeface="Menlo" panose="020B0609030804020204" pitchFamily="49" charset="0"/>
              </a:rPr>
              <a:t> </a:t>
            </a:r>
            <a:r>
              <a:rPr lang="en-US" altLang="zh-CN" sz="1600" dirty="0">
                <a:solidFill>
                  <a:schemeClr val="bg1"/>
                </a:solidFill>
                <a:latin typeface="Menlo" panose="020B0609030804020204" pitchFamily="49" charset="0"/>
                <a:ea typeface="Menlo" panose="020B0609030804020204" pitchFamily="49" charset="0"/>
                <a:cs typeface="Menlo" panose="020B0609030804020204" pitchFamily="49" charset="0"/>
              </a:rPr>
              <a:t>d_ outputs</a:t>
            </a:r>
          </a:p>
        </p:txBody>
      </p:sp>
      <p:sp>
        <p:nvSpPr>
          <p:cNvPr id="5" name="矩形 4">
            <a:extLst>
              <a:ext uri="{FF2B5EF4-FFF2-40B4-BE49-F238E27FC236}">
                <a16:creationId xmlns:a16="http://schemas.microsoft.com/office/drawing/2014/main" id="{02E9200E-F939-8B45-AACB-B07F8182E8D0}"/>
              </a:ext>
            </a:extLst>
          </p:cNvPr>
          <p:cNvSpPr/>
          <p:nvPr/>
        </p:nvSpPr>
        <p:spPr>
          <a:xfrm>
            <a:off x="5522317" y="1773438"/>
            <a:ext cx="6096000" cy="1527149"/>
          </a:xfrm>
          <a:prstGeom prst="rect">
            <a:avLst/>
          </a:prstGeom>
        </p:spPr>
        <p:txBody>
          <a:bodyPr>
            <a:spAutoFit/>
          </a:bodyPr>
          <a:lstStyle/>
          <a:p>
            <a:pPr>
              <a:lnSpc>
                <a:spcPct val="150000"/>
              </a:lnSpc>
            </a:pPr>
            <a:r>
              <a:rPr lang="en-US" altLang="zh-CN" sz="1600" dirty="0">
                <a:solidFill>
                  <a:srgbClr val="569CD6"/>
                </a:solidFill>
                <a:latin typeface="Menlo" panose="020B0609030804020204" pitchFamily="49" charset="0"/>
              </a:rPr>
              <a:t>def</a:t>
            </a:r>
            <a:r>
              <a:rPr lang="en-US" altLang="zh-CN" sz="1600" dirty="0">
                <a:solidFill>
                  <a:srgbClr val="D4D4D4"/>
                </a:solidFill>
                <a:latin typeface="Menlo" panose="020B0609030804020204" pitchFamily="49" charset="0"/>
              </a:rPr>
              <a:t> </a:t>
            </a:r>
            <a:r>
              <a:rPr lang="en-US" altLang="zh-CN" sz="1600" dirty="0">
                <a:solidFill>
                  <a:srgbClr val="DCDCAA"/>
                </a:solidFill>
                <a:latin typeface="Menlo" panose="020B0609030804020204" pitchFamily="49" charset="0"/>
              </a:rPr>
              <a:t>grad</a:t>
            </a:r>
            <a:r>
              <a:rPr lang="en-US" altLang="zh-CN" sz="1600" dirty="0">
                <a:solidFill>
                  <a:srgbClr val="D4D4D4"/>
                </a:solidFill>
                <a:latin typeface="Menlo" panose="020B0609030804020204" pitchFamily="49" charset="0"/>
              </a:rPr>
              <a:t>(</a:t>
            </a:r>
            <a:r>
              <a:rPr lang="en-US" altLang="zh-CN" sz="1600" dirty="0">
                <a:solidFill>
                  <a:srgbClr val="9CDCFE"/>
                </a:solidFill>
                <a:latin typeface="Menlo" panose="020B0609030804020204" pitchFamily="49" charset="0"/>
              </a:rPr>
              <a:t>l</a:t>
            </a:r>
            <a:r>
              <a:rPr lang="en-US" altLang="zh-CN" sz="1600" dirty="0">
                <a:solidFill>
                  <a:srgbClr val="D4D4D4"/>
                </a:solidFill>
                <a:latin typeface="Menlo" panose="020B0609030804020204" pitchFamily="49" charset="0"/>
              </a:rPr>
              <a:t>, </a:t>
            </a:r>
            <a:r>
              <a:rPr lang="en-US" altLang="zh-CN" sz="1600" dirty="0">
                <a:solidFill>
                  <a:srgbClr val="9CDCFE"/>
                </a:solidFill>
                <a:latin typeface="Menlo" panose="020B0609030804020204" pitchFamily="49" charset="0"/>
              </a:rPr>
              <a:t>results</a:t>
            </a:r>
            <a:r>
              <a:rPr lang="en-US" altLang="zh-CN" sz="1600" dirty="0">
                <a:solidFill>
                  <a:srgbClr val="D4D4D4"/>
                </a:solidFill>
                <a:latin typeface="Menlo" panose="020B0609030804020204" pitchFamily="49" charset="0"/>
              </a:rPr>
              <a:t>):</a:t>
            </a:r>
            <a:br>
              <a:rPr lang="en-US" altLang="zh-CN" sz="1600" dirty="0">
                <a:solidFill>
                  <a:srgbClr val="D4D4D4"/>
                </a:solidFill>
                <a:latin typeface="Menlo" panose="020B0609030804020204" pitchFamily="49" charset="0"/>
              </a:rPr>
            </a:br>
            <a:r>
              <a:rPr lang="zh-CN" altLang="en-US" sz="1600" dirty="0">
                <a:solidFill>
                  <a:srgbClr val="D4D4D4"/>
                </a:solidFill>
                <a:latin typeface="Menlo" panose="020B0609030804020204" pitchFamily="49" charset="0"/>
              </a:rPr>
              <a:t>    </a:t>
            </a:r>
            <a:r>
              <a:rPr lang="en-US" altLang="zh-CN" sz="1600" dirty="0">
                <a:solidFill>
                  <a:srgbClr val="C586C0"/>
                </a:solidFill>
                <a:latin typeface="Menlo" panose="020B0609030804020204" pitchFamily="49" charset="0"/>
              </a:rPr>
              <a:t>for</a:t>
            </a:r>
            <a:r>
              <a:rPr lang="en-US" altLang="zh-CN" sz="1600" dirty="0">
                <a:solidFill>
                  <a:srgbClr val="D4D4D4"/>
                </a:solidFill>
                <a:latin typeface="Menlo" panose="020B0609030804020204" pitchFamily="49" charset="0"/>
              </a:rPr>
              <a:t> entry </a:t>
            </a:r>
            <a:r>
              <a:rPr lang="en-US" altLang="zh-CN" sz="1600" dirty="0">
                <a:solidFill>
                  <a:srgbClr val="C586C0"/>
                </a:solidFill>
                <a:latin typeface="Menlo" panose="020B0609030804020204" pitchFamily="49" charset="0"/>
              </a:rPr>
              <a:t>in</a:t>
            </a:r>
            <a:r>
              <a:rPr lang="en-US" altLang="zh-CN" sz="1600" dirty="0">
                <a:solidFill>
                  <a:srgbClr val="D4D4D4"/>
                </a:solidFill>
                <a:latin typeface="Menlo" panose="020B0609030804020204" pitchFamily="49" charset="0"/>
              </a:rPr>
              <a:t> </a:t>
            </a:r>
            <a:r>
              <a:rPr lang="en-US" altLang="zh-CN" sz="1600" dirty="0">
                <a:solidFill>
                  <a:srgbClr val="DCDCAA"/>
                </a:solidFill>
                <a:latin typeface="Menlo" panose="020B0609030804020204" pitchFamily="49" charset="0"/>
              </a:rPr>
              <a:t>reversed</a:t>
            </a:r>
            <a:r>
              <a:rPr lang="en-US" altLang="zh-CN" sz="1600" dirty="0">
                <a:solidFill>
                  <a:srgbClr val="D4D4D4"/>
                </a:solidFill>
                <a:latin typeface="Menlo" panose="020B0609030804020204" pitchFamily="49" charset="0"/>
              </a:rPr>
              <a:t>(</a:t>
            </a:r>
            <a:r>
              <a:rPr lang="en-US" altLang="zh-CN" sz="1600" dirty="0" err="1">
                <a:solidFill>
                  <a:srgbClr val="D4D4D4"/>
                </a:solidFill>
                <a:latin typeface="Menlo" panose="020B0609030804020204" pitchFamily="49" charset="0"/>
              </a:rPr>
              <a:t>gradient_tape</a:t>
            </a:r>
            <a:r>
              <a:rPr lang="en-US" altLang="zh-CN" sz="1600" dirty="0">
                <a:solidFill>
                  <a:srgbClr val="D4D4D4"/>
                </a:solidFill>
                <a:latin typeface="Menlo" panose="020B0609030804020204" pitchFamily="49" charset="0"/>
              </a:rPr>
              <a:t>):</a:t>
            </a:r>
          </a:p>
          <a:p>
            <a:pPr>
              <a:lnSpc>
                <a:spcPct val="150000"/>
              </a:lnSpc>
            </a:pPr>
            <a:r>
              <a:rPr lang="zh-CN" altLang="en-US" sz="1600" dirty="0">
                <a:solidFill>
                  <a:srgbClr val="D4D4D4"/>
                </a:solidFill>
                <a:latin typeface="Menlo" panose="020B0609030804020204" pitchFamily="49" charset="0"/>
              </a:rPr>
              <a:t>        </a:t>
            </a:r>
            <a:r>
              <a:rPr lang="en-US" altLang="zh-CN" sz="1600" dirty="0" err="1">
                <a:solidFill>
                  <a:srgbClr val="D4D4D4"/>
                </a:solidFill>
                <a:latin typeface="Menlo" panose="020B0609030804020204" pitchFamily="49" charset="0"/>
              </a:rPr>
              <a:t>dl_doutputs</a:t>
            </a:r>
            <a:r>
              <a:rPr lang="en-US" altLang="zh-CN" sz="1600" dirty="0">
                <a:solidFill>
                  <a:srgbClr val="D4D4D4"/>
                </a:solidFill>
                <a:latin typeface="Menlo" panose="020B0609030804020204" pitchFamily="49" charset="0"/>
              </a:rPr>
              <a:t> = </a:t>
            </a:r>
            <a:r>
              <a:rPr lang="en-US" altLang="zh-CN" sz="1600" dirty="0" err="1">
                <a:solidFill>
                  <a:srgbClr val="D4D4D4"/>
                </a:solidFill>
                <a:latin typeface="Menlo" panose="020B0609030804020204" pitchFamily="49" charset="0"/>
              </a:rPr>
              <a:t>entry.outputs</a:t>
            </a:r>
            <a:endParaRPr lang="en-US" altLang="zh-CN" sz="1600" dirty="0">
              <a:solidFill>
                <a:srgbClr val="D4D4D4"/>
              </a:solidFill>
              <a:latin typeface="Menlo" panose="020B0609030804020204" pitchFamily="49" charset="0"/>
            </a:endParaRPr>
          </a:p>
          <a:p>
            <a:pPr>
              <a:lnSpc>
                <a:spcPct val="150000"/>
              </a:lnSpc>
            </a:pPr>
            <a:r>
              <a:rPr lang="zh-CN" altLang="en-US" sz="1600" dirty="0">
                <a:solidFill>
                  <a:srgbClr val="D4D4D4"/>
                </a:solidFill>
                <a:latin typeface="Menlo" panose="020B0609030804020204" pitchFamily="49" charset="0"/>
              </a:rPr>
              <a:t>        </a:t>
            </a:r>
            <a:r>
              <a:rPr lang="en-US" altLang="zh-CN" sz="1600" dirty="0" err="1">
                <a:solidFill>
                  <a:srgbClr val="D4D4D4"/>
                </a:solidFill>
                <a:latin typeface="Menlo" panose="020B0609030804020204" pitchFamily="49" charset="0"/>
              </a:rPr>
              <a:t>dl_dinputs</a:t>
            </a:r>
            <a:r>
              <a:rPr lang="en-US" altLang="zh-CN" sz="1600" dirty="0">
                <a:solidFill>
                  <a:srgbClr val="D4D4D4"/>
                </a:solidFill>
                <a:latin typeface="Menlo" panose="020B0609030804020204" pitchFamily="49" charset="0"/>
              </a:rPr>
              <a:t> = </a:t>
            </a:r>
            <a:r>
              <a:rPr lang="en-US" altLang="zh-CN" sz="1600" dirty="0" err="1">
                <a:solidFill>
                  <a:srgbClr val="D4D4D4"/>
                </a:solidFill>
                <a:latin typeface="Menlo" panose="020B0609030804020204" pitchFamily="49" charset="0"/>
              </a:rPr>
              <a:t>entry.propagate</a:t>
            </a:r>
            <a:r>
              <a:rPr lang="en-US" altLang="zh-CN" sz="1600" dirty="0">
                <a:solidFill>
                  <a:srgbClr val="D4D4D4"/>
                </a:solidFill>
                <a:latin typeface="Menlo" panose="020B0609030804020204" pitchFamily="49" charset="0"/>
              </a:rPr>
              <a:t>(</a:t>
            </a:r>
            <a:r>
              <a:rPr lang="en-US" altLang="zh-CN" sz="1600" dirty="0" err="1">
                <a:solidFill>
                  <a:srgbClr val="D4D4D4"/>
                </a:solidFill>
                <a:latin typeface="Menlo" panose="020B0609030804020204" pitchFamily="49" charset="0"/>
              </a:rPr>
              <a:t>dl_doutputs</a:t>
            </a:r>
            <a:r>
              <a:rPr lang="en-US" altLang="zh-CN" sz="1600" dirty="0">
                <a:solidFill>
                  <a:srgbClr val="D4D4D4"/>
                </a:solidFill>
                <a:latin typeface="Menlo" panose="020B0609030804020204" pitchFamily="49" charset="0"/>
              </a:rPr>
              <a:t>)</a:t>
            </a:r>
            <a:endParaRPr lang="en-US" altLang="zh-CN" sz="1600" b="0" dirty="0">
              <a:solidFill>
                <a:srgbClr val="D4D4D4"/>
              </a:solidFill>
              <a:effectLst/>
              <a:latin typeface="Menlo" panose="020B0609030804020204" pitchFamily="49" charset="0"/>
            </a:endParaRPr>
          </a:p>
        </p:txBody>
      </p:sp>
      <p:sp>
        <p:nvSpPr>
          <p:cNvPr id="6" name="矩形 5">
            <a:extLst>
              <a:ext uri="{FF2B5EF4-FFF2-40B4-BE49-F238E27FC236}">
                <a16:creationId xmlns:a16="http://schemas.microsoft.com/office/drawing/2014/main" id="{714E43F0-9256-D741-A758-B83472D2AF57}"/>
              </a:ext>
            </a:extLst>
          </p:cNvPr>
          <p:cNvSpPr/>
          <p:nvPr/>
        </p:nvSpPr>
        <p:spPr>
          <a:xfrm>
            <a:off x="5522317" y="4397532"/>
            <a:ext cx="7000896" cy="788486"/>
          </a:xfrm>
          <a:prstGeom prst="rect">
            <a:avLst/>
          </a:prstGeom>
        </p:spPr>
        <p:txBody>
          <a:bodyPr wrap="square">
            <a:spAutoFit/>
          </a:bodyPr>
          <a:lstStyle/>
          <a:p>
            <a:pPr>
              <a:lnSpc>
                <a:spcPct val="150000"/>
              </a:lnSpc>
            </a:pPr>
            <a:r>
              <a:rPr lang="en-US" altLang="zh-CN" sz="1600" dirty="0">
                <a:solidFill>
                  <a:srgbClr val="C586C0"/>
                </a:solidFill>
                <a:latin typeface="Menlo" panose="020B0609030804020204" pitchFamily="49" charset="0"/>
              </a:rPr>
              <a:t>for</a:t>
            </a:r>
            <a:r>
              <a:rPr lang="en-US" altLang="zh-CN" sz="1600" dirty="0">
                <a:solidFill>
                  <a:srgbClr val="D4D4D4"/>
                </a:solidFill>
                <a:latin typeface="Menlo" panose="020B0609030804020204" pitchFamily="49" charset="0"/>
              </a:rPr>
              <a:t> </a:t>
            </a:r>
            <a:r>
              <a:rPr lang="en-US" altLang="zh-CN" sz="1600" dirty="0">
                <a:solidFill>
                  <a:srgbClr val="DCDCAA"/>
                </a:solidFill>
                <a:latin typeface="Menlo" panose="020B0609030804020204" pitchFamily="49" charset="0"/>
              </a:rPr>
              <a:t>input</a:t>
            </a:r>
            <a:r>
              <a:rPr lang="en-US" altLang="zh-CN" sz="1600" dirty="0">
                <a:solidFill>
                  <a:srgbClr val="D4D4D4"/>
                </a:solidFill>
                <a:latin typeface="Menlo" panose="020B0609030804020204" pitchFamily="49" charset="0"/>
              </a:rPr>
              <a:t>, </a:t>
            </a:r>
            <a:r>
              <a:rPr lang="en-US" altLang="zh-CN" sz="1600" dirty="0" err="1">
                <a:solidFill>
                  <a:srgbClr val="D4D4D4"/>
                </a:solidFill>
                <a:latin typeface="Menlo" panose="020B0609030804020204" pitchFamily="49" charset="0"/>
              </a:rPr>
              <a:t>dl_din</a:t>
            </a:r>
            <a:r>
              <a:rPr lang="en-US" altLang="zh-CN" sz="1600" dirty="0">
                <a:solidFill>
                  <a:srgbClr val="D4D4D4"/>
                </a:solidFill>
                <a:latin typeface="Menlo" panose="020B0609030804020204" pitchFamily="49" charset="0"/>
              </a:rPr>
              <a:t> </a:t>
            </a:r>
            <a:r>
              <a:rPr lang="en-US" altLang="zh-CN" sz="1600" dirty="0">
                <a:solidFill>
                  <a:srgbClr val="C586C0"/>
                </a:solidFill>
                <a:latin typeface="Menlo" panose="020B0609030804020204" pitchFamily="49" charset="0"/>
              </a:rPr>
              <a:t>in</a:t>
            </a:r>
            <a:r>
              <a:rPr lang="en-US" altLang="zh-CN" sz="1600" dirty="0">
                <a:solidFill>
                  <a:srgbClr val="D4D4D4"/>
                </a:solidFill>
                <a:latin typeface="Menlo" panose="020B0609030804020204" pitchFamily="49" charset="0"/>
              </a:rPr>
              <a:t> </a:t>
            </a:r>
            <a:r>
              <a:rPr lang="en-US" altLang="zh-CN" sz="1600" dirty="0">
                <a:solidFill>
                  <a:srgbClr val="DCDCAA"/>
                </a:solidFill>
                <a:latin typeface="Menlo" panose="020B0609030804020204" pitchFamily="49" charset="0"/>
              </a:rPr>
              <a:t>zip</a:t>
            </a:r>
            <a:r>
              <a:rPr lang="en-US" altLang="zh-CN" sz="1600" dirty="0">
                <a:solidFill>
                  <a:srgbClr val="D4D4D4"/>
                </a:solidFill>
                <a:latin typeface="Menlo" panose="020B0609030804020204" pitchFamily="49" charset="0"/>
              </a:rPr>
              <a:t>(</a:t>
            </a:r>
            <a:r>
              <a:rPr lang="en-US" altLang="zh-CN" sz="1600" dirty="0" err="1">
                <a:solidFill>
                  <a:srgbClr val="D4D4D4"/>
                </a:solidFill>
                <a:latin typeface="Menlo" panose="020B0609030804020204" pitchFamily="49" charset="0"/>
              </a:rPr>
              <a:t>entry.inputs</a:t>
            </a:r>
            <a:r>
              <a:rPr lang="en-US" altLang="zh-CN" sz="1600" dirty="0">
                <a:solidFill>
                  <a:srgbClr val="D4D4D4"/>
                </a:solidFill>
                <a:latin typeface="Menlo" panose="020B0609030804020204" pitchFamily="49" charset="0"/>
              </a:rPr>
              <a:t>, </a:t>
            </a:r>
            <a:r>
              <a:rPr lang="en-US" altLang="zh-CN" sz="1600" dirty="0" err="1">
                <a:solidFill>
                  <a:srgbClr val="D4D4D4"/>
                </a:solidFill>
                <a:latin typeface="Menlo" panose="020B0609030804020204" pitchFamily="49" charset="0"/>
              </a:rPr>
              <a:t>dl_dinputs</a:t>
            </a:r>
            <a:r>
              <a:rPr lang="en-US" altLang="zh-CN" sz="1600" dirty="0">
                <a:solidFill>
                  <a:srgbClr val="D4D4D4"/>
                </a:solidFill>
                <a:latin typeface="Menlo" panose="020B0609030804020204" pitchFamily="49" charset="0"/>
              </a:rPr>
              <a:t>):</a:t>
            </a:r>
          </a:p>
          <a:p>
            <a:pPr>
              <a:lnSpc>
                <a:spcPct val="150000"/>
              </a:lnSpc>
            </a:pPr>
            <a:r>
              <a:rPr lang="zh-CN" altLang="en-US" sz="1600" dirty="0">
                <a:solidFill>
                  <a:srgbClr val="D4D4D4"/>
                </a:solidFill>
                <a:latin typeface="Menlo" panose="020B0609030804020204" pitchFamily="49" charset="0"/>
              </a:rPr>
              <a:t>    </a:t>
            </a:r>
            <a:r>
              <a:rPr lang="en-US" altLang="zh-CN" sz="1600" dirty="0" err="1">
                <a:solidFill>
                  <a:srgbClr val="D4D4D4"/>
                </a:solidFill>
                <a:latin typeface="Menlo" panose="020B0609030804020204" pitchFamily="49" charset="0"/>
              </a:rPr>
              <a:t>dl_d</a:t>
            </a:r>
            <a:r>
              <a:rPr lang="en-US" altLang="zh-CN" sz="1600" dirty="0">
                <a:solidFill>
                  <a:srgbClr val="D4D4D4"/>
                </a:solidFill>
                <a:latin typeface="Menlo" panose="020B0609030804020204" pitchFamily="49" charset="0"/>
              </a:rPr>
              <a:t>[</a:t>
            </a:r>
            <a:r>
              <a:rPr lang="en-US" altLang="zh-CN" sz="1600" dirty="0">
                <a:solidFill>
                  <a:srgbClr val="DCDCAA"/>
                </a:solidFill>
                <a:latin typeface="Menlo" panose="020B0609030804020204" pitchFamily="49" charset="0"/>
              </a:rPr>
              <a:t>input</a:t>
            </a:r>
            <a:r>
              <a:rPr lang="en-US" altLang="zh-CN" sz="1600" dirty="0">
                <a:solidFill>
                  <a:srgbClr val="D4D4D4"/>
                </a:solidFill>
                <a:latin typeface="Menlo" panose="020B0609030804020204" pitchFamily="49" charset="0"/>
              </a:rPr>
              <a:t>] += dl_ din</a:t>
            </a:r>
            <a:endParaRPr lang="en-US" altLang="zh-CN" sz="1600" b="0" dirty="0">
              <a:solidFill>
                <a:srgbClr val="D4D4D4"/>
              </a:solidFill>
              <a:effectLst/>
              <a:latin typeface="Menlo" panose="020B0609030804020204" pitchFamily="49" charset="0"/>
            </a:endParaRPr>
          </a:p>
        </p:txBody>
      </p:sp>
      <p:sp>
        <p:nvSpPr>
          <p:cNvPr id="7" name="文本框 6">
            <a:extLst>
              <a:ext uri="{FF2B5EF4-FFF2-40B4-BE49-F238E27FC236}">
                <a16:creationId xmlns:a16="http://schemas.microsoft.com/office/drawing/2014/main" id="{8CF0FA0B-37FB-3B41-AA2E-56AE65848779}"/>
              </a:ext>
            </a:extLst>
          </p:cNvPr>
          <p:cNvSpPr txBox="1"/>
          <p:nvPr/>
        </p:nvSpPr>
        <p:spPr>
          <a:xfrm>
            <a:off x="265733" y="1332057"/>
            <a:ext cx="595035" cy="584775"/>
          </a:xfrm>
          <a:prstGeom prst="rect">
            <a:avLst/>
          </a:prstGeom>
          <a:noFill/>
        </p:spPr>
        <p:txBody>
          <a:bodyPr wrap="none" rtlCol="0">
            <a:spAutoFit/>
          </a:bodyPr>
          <a:lstStyle/>
          <a:p>
            <a:r>
              <a:rPr kumimoji="1" lang="en-US" altLang="zh-CN"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rPr>
              <a:t>①</a:t>
            </a:r>
            <a:endParaRPr kumimoji="1" lang="zh-CN" altLang="en-US"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endParaRPr>
          </a:p>
        </p:txBody>
      </p:sp>
      <p:sp>
        <p:nvSpPr>
          <p:cNvPr id="8" name="文本框 7">
            <a:extLst>
              <a:ext uri="{FF2B5EF4-FFF2-40B4-BE49-F238E27FC236}">
                <a16:creationId xmlns:a16="http://schemas.microsoft.com/office/drawing/2014/main" id="{E31B0279-4738-7A4F-86C3-CDDE49FF8DE3}"/>
              </a:ext>
            </a:extLst>
          </p:cNvPr>
          <p:cNvSpPr txBox="1"/>
          <p:nvPr/>
        </p:nvSpPr>
        <p:spPr>
          <a:xfrm>
            <a:off x="5224799" y="1341279"/>
            <a:ext cx="598241" cy="584775"/>
          </a:xfrm>
          <a:prstGeom prst="rect">
            <a:avLst/>
          </a:prstGeom>
          <a:noFill/>
        </p:spPr>
        <p:txBody>
          <a:bodyPr wrap="none" rtlCol="0">
            <a:spAutoFit/>
          </a:bodyPr>
          <a:lstStyle/>
          <a:p>
            <a:r>
              <a:rPr kumimoji="1" lang="en-US" altLang="zh-CN"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rPr>
              <a:t>②</a:t>
            </a:r>
            <a:endParaRPr kumimoji="1" lang="zh-CN" altLang="en-US"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endParaRPr>
          </a:p>
        </p:txBody>
      </p:sp>
      <p:sp>
        <p:nvSpPr>
          <p:cNvPr id="9" name="文本框 8">
            <a:extLst>
              <a:ext uri="{FF2B5EF4-FFF2-40B4-BE49-F238E27FC236}">
                <a16:creationId xmlns:a16="http://schemas.microsoft.com/office/drawing/2014/main" id="{56BB3250-66D7-0048-A276-67850DB09BE5}"/>
              </a:ext>
            </a:extLst>
          </p:cNvPr>
          <p:cNvSpPr txBox="1"/>
          <p:nvPr/>
        </p:nvSpPr>
        <p:spPr>
          <a:xfrm>
            <a:off x="265732" y="3861048"/>
            <a:ext cx="595035" cy="584775"/>
          </a:xfrm>
          <a:prstGeom prst="rect">
            <a:avLst/>
          </a:prstGeom>
          <a:noFill/>
        </p:spPr>
        <p:txBody>
          <a:bodyPr wrap="none" rtlCol="0">
            <a:spAutoFit/>
          </a:bodyPr>
          <a:lstStyle/>
          <a:p>
            <a:r>
              <a:rPr kumimoji="1" lang="en-US" altLang="zh-CN"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rPr>
              <a:t>③</a:t>
            </a:r>
            <a:endParaRPr kumimoji="1" lang="zh-CN" altLang="en-US"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endParaRPr>
          </a:p>
        </p:txBody>
      </p:sp>
      <p:sp>
        <p:nvSpPr>
          <p:cNvPr id="10" name="文本框 9">
            <a:extLst>
              <a:ext uri="{FF2B5EF4-FFF2-40B4-BE49-F238E27FC236}">
                <a16:creationId xmlns:a16="http://schemas.microsoft.com/office/drawing/2014/main" id="{BB52141A-F9CD-B046-9A68-316259B1ECD7}"/>
              </a:ext>
            </a:extLst>
          </p:cNvPr>
          <p:cNvSpPr txBox="1"/>
          <p:nvPr/>
        </p:nvSpPr>
        <p:spPr>
          <a:xfrm>
            <a:off x="5228005" y="3861048"/>
            <a:ext cx="595035" cy="584775"/>
          </a:xfrm>
          <a:prstGeom prst="rect">
            <a:avLst/>
          </a:prstGeom>
          <a:noFill/>
        </p:spPr>
        <p:txBody>
          <a:bodyPr wrap="none" rtlCol="0">
            <a:spAutoFit/>
          </a:bodyPr>
          <a:lstStyle/>
          <a:p>
            <a:r>
              <a:rPr kumimoji="1" lang="en-US" altLang="zh-CN"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rPr>
              <a:t>④</a:t>
            </a:r>
            <a:endParaRPr kumimoji="1" lang="zh-CN" altLang="en-US" sz="3200" b="1" dirty="0">
              <a:solidFill>
                <a:srgbClr val="FFC000"/>
              </a:solidFill>
              <a:latin typeface="Microsoft YaHei" panose="020B0503020204020204" pitchFamily="34" charset="-122"/>
              <a:ea typeface="Microsoft YaHei" panose="020B0503020204020204" pitchFamily="34" charset="-122"/>
              <a:cs typeface="Menlo" panose="020B0609030804020204" pitchFamily="49" charset="0"/>
            </a:endParaRPr>
          </a:p>
        </p:txBody>
      </p:sp>
    </p:spTree>
    <p:extLst>
      <p:ext uri="{BB962C8B-B14F-4D97-AF65-F5344CB8AC3E}">
        <p14:creationId xmlns:p14="http://schemas.microsoft.com/office/powerpoint/2010/main" val="206002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AST</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2193371"/>
          </a:xfrm>
        </p:spPr>
        <p:txBody>
          <a:bodyPr/>
          <a:lstStyle/>
          <a:p>
            <a:pPr marL="457200" indent="-457200">
              <a:buFont typeface="+mj-lt"/>
              <a:buAutoNum type="arabicPeriod"/>
            </a:pPr>
            <a:r>
              <a:rPr lang="zh-CN" altLang="en-US" sz="2000" dirty="0">
                <a:solidFill>
                  <a:srgbClr val="384056"/>
                </a:solidFill>
              </a:rPr>
              <a:t>分析获得语言程序的 </a:t>
            </a:r>
            <a:r>
              <a:rPr lang="en-US" altLang="zh-CN" sz="2000" dirty="0">
                <a:solidFill>
                  <a:srgbClr val="384056"/>
                </a:solidFill>
              </a:rPr>
              <a:t>AST </a:t>
            </a:r>
            <a:r>
              <a:rPr lang="zh-CN" altLang="en-US" sz="2000" dirty="0">
                <a:solidFill>
                  <a:srgbClr val="384056"/>
                </a:solidFill>
              </a:rPr>
              <a:t>表达形式（</a:t>
            </a:r>
            <a:r>
              <a:rPr lang="en-US" altLang="zh-CN" sz="2000" dirty="0">
                <a:solidFill>
                  <a:srgbClr val="384056"/>
                </a:solidFill>
              </a:rPr>
              <a:t>Parse</a:t>
            </a:r>
            <a:r>
              <a:rPr lang="zh-CN" altLang="en-US" sz="2000" dirty="0">
                <a:solidFill>
                  <a:srgbClr val="384056"/>
                </a:solidFill>
              </a:rPr>
              <a:t>）</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基于 </a:t>
            </a:r>
            <a:r>
              <a:rPr lang="en-US" altLang="zh-CN" sz="2000" dirty="0">
                <a:solidFill>
                  <a:srgbClr val="384056"/>
                </a:solidFill>
              </a:rPr>
              <a:t>AST </a:t>
            </a:r>
            <a:r>
              <a:rPr lang="zh-CN" altLang="en-US" sz="2000" dirty="0">
                <a:solidFill>
                  <a:srgbClr val="384056"/>
                </a:solidFill>
              </a:rPr>
              <a:t>完成基本表达式的分解和微分操作（</a:t>
            </a:r>
            <a:r>
              <a:rPr lang="en-US" altLang="zh-CN" sz="2000" dirty="0">
                <a:solidFill>
                  <a:srgbClr val="384056"/>
                </a:solidFill>
              </a:rPr>
              <a:t>Infer</a:t>
            </a:r>
            <a:r>
              <a:rPr lang="zh-CN" altLang="en-US" sz="2000" dirty="0">
                <a:solidFill>
                  <a:srgbClr val="384056"/>
                </a:solidFill>
              </a:rPr>
              <a:t>）</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遍历 </a:t>
            </a:r>
            <a:r>
              <a:rPr lang="en-US" altLang="zh-CN" sz="2000" dirty="0">
                <a:solidFill>
                  <a:srgbClr val="384056"/>
                </a:solidFill>
              </a:rPr>
              <a:t>AST </a:t>
            </a:r>
            <a:r>
              <a:rPr lang="zh-CN" altLang="en-US" sz="2000" dirty="0">
                <a:solidFill>
                  <a:srgbClr val="384056"/>
                </a:solidFill>
              </a:rPr>
              <a:t>得到基本表达式间的依赖关系</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应用链式法则组成完成自动微分</a:t>
            </a:r>
          </a:p>
        </p:txBody>
      </p:sp>
      <p:sp>
        <p:nvSpPr>
          <p:cNvPr id="4" name="矩形 3">
            <a:extLst>
              <a:ext uri="{FF2B5EF4-FFF2-40B4-BE49-F238E27FC236}">
                <a16:creationId xmlns:a16="http://schemas.microsoft.com/office/drawing/2014/main" id="{AC7A2073-B300-F74A-9D0B-F41D9B6B2ED8}"/>
              </a:ext>
            </a:extLst>
          </p:cNvPr>
          <p:cNvSpPr/>
          <p:nvPr/>
        </p:nvSpPr>
        <p:spPr>
          <a:xfrm>
            <a:off x="697781" y="3356992"/>
            <a:ext cx="1190956" cy="458908"/>
          </a:xfrm>
          <a:prstGeom prst="rect">
            <a:avLst/>
          </a:prstGeom>
        </p:spPr>
        <p:txBody>
          <a:bodyPr wrap="square">
            <a:spAutoFit/>
          </a:bodyPr>
          <a:lstStyle/>
          <a:p>
            <a:pPr>
              <a:lnSpc>
                <a:spcPct val="150000"/>
              </a:lnSpc>
            </a:pPr>
            <a:r>
              <a:rPr lang="zh-CN" altLang="en-US" b="1" dirty="0">
                <a:solidFill>
                  <a:srgbClr val="C00000"/>
                </a:solidFill>
                <a:latin typeface="+mj-ea"/>
                <a:ea typeface="+mj-ea"/>
                <a:cs typeface="Apple Symbols" panose="02000000000000000000" pitchFamily="2" charset="-79"/>
              </a:rPr>
              <a:t>优点：</a:t>
            </a:r>
            <a:endParaRPr lang="en-US" altLang="zh-CN" b="1" dirty="0">
              <a:solidFill>
                <a:srgbClr val="C00000"/>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EE2C70A1-4373-6E46-A96F-44B099DEEA9C}"/>
              </a:ext>
            </a:extLst>
          </p:cNvPr>
          <p:cNvSpPr/>
          <p:nvPr/>
        </p:nvSpPr>
        <p:spPr>
          <a:xfrm>
            <a:off x="634936" y="4818819"/>
            <a:ext cx="1190956" cy="458908"/>
          </a:xfrm>
          <a:prstGeom prst="rect">
            <a:avLst/>
          </a:prstGeom>
        </p:spPr>
        <p:txBody>
          <a:bodyPr wrap="square">
            <a:spAutoFit/>
          </a:bodyPr>
          <a:lstStyle/>
          <a:p>
            <a:pPr>
              <a:lnSpc>
                <a:spcPct val="150000"/>
              </a:lnSpc>
            </a:pPr>
            <a:r>
              <a:rPr lang="zh-CN" altLang="en-US" b="1" dirty="0">
                <a:solidFill>
                  <a:srgbClr val="C00000"/>
                </a:solidFill>
                <a:latin typeface="+mj-ea"/>
                <a:ea typeface="+mj-ea"/>
                <a:cs typeface="Apple Symbols" panose="02000000000000000000" pitchFamily="2" charset="-79"/>
              </a:rPr>
              <a:t>缺点：</a:t>
            </a:r>
            <a:endParaRPr lang="en-US" altLang="zh-CN" b="1" dirty="0">
              <a:solidFill>
                <a:srgbClr val="C00000"/>
              </a:solidFill>
              <a:latin typeface="+mj-ea"/>
              <a:ea typeface="+mj-ea"/>
              <a:cs typeface="Apple Symbols" panose="02000000000000000000" pitchFamily="2" charset="-79"/>
            </a:endParaRPr>
          </a:p>
        </p:txBody>
      </p:sp>
      <p:sp>
        <p:nvSpPr>
          <p:cNvPr id="6" name="矩形 5">
            <a:extLst>
              <a:ext uri="{FF2B5EF4-FFF2-40B4-BE49-F238E27FC236}">
                <a16:creationId xmlns:a16="http://schemas.microsoft.com/office/drawing/2014/main" id="{444F476C-7EAF-8D49-B6AB-AF351DCDA999}"/>
              </a:ext>
            </a:extLst>
          </p:cNvPr>
          <p:cNvSpPr/>
          <p:nvPr/>
        </p:nvSpPr>
        <p:spPr>
          <a:xfrm>
            <a:off x="1625777" y="3356992"/>
            <a:ext cx="6056779"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丰富数据类型和与语言原生操作</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无额外</a:t>
            </a:r>
            <a:r>
              <a:rPr lang="en-US" altLang="zh-CN" dirty="0">
                <a:solidFill>
                  <a:srgbClr val="34393C"/>
                </a:solidFill>
                <a:latin typeface="+mj-ea"/>
                <a:ea typeface="+mj-ea"/>
                <a:cs typeface="Apple Symbols" panose="02000000000000000000" pitchFamily="2" charset="-79"/>
              </a:rPr>
              <a:t>Tape</a:t>
            </a:r>
            <a:r>
              <a:rPr lang="zh-CN" altLang="en-US" dirty="0">
                <a:solidFill>
                  <a:srgbClr val="34393C"/>
                </a:solidFill>
                <a:latin typeface="+mj-ea"/>
                <a:ea typeface="+mj-ea"/>
                <a:cs typeface="Apple Symbols" panose="02000000000000000000" pitchFamily="2" charset="-79"/>
              </a:rPr>
              <a:t>等数据结构，易于实现高阶微分</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微分结果以代码的形式存在，方便分布式系统计算</a:t>
            </a:r>
          </a:p>
        </p:txBody>
      </p:sp>
      <p:sp>
        <p:nvSpPr>
          <p:cNvPr id="7" name="矩形 6">
            <a:extLst>
              <a:ext uri="{FF2B5EF4-FFF2-40B4-BE49-F238E27FC236}">
                <a16:creationId xmlns:a16="http://schemas.microsoft.com/office/drawing/2014/main" id="{725AE676-27E5-734B-BECF-0CA7536786D9}"/>
              </a:ext>
            </a:extLst>
          </p:cNvPr>
          <p:cNvSpPr/>
          <p:nvPr/>
        </p:nvSpPr>
        <p:spPr>
          <a:xfrm>
            <a:off x="1612923" y="4818818"/>
            <a:ext cx="6717705"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代码理解难，涉及更多计算机底层编译等原理</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实现复杂度高，需要扩展语言的预处理器、编译器或解释器</a:t>
            </a:r>
            <a:endParaRPr lang="en-US" altLang="zh-CN" dirty="0">
              <a:solidFill>
                <a:srgbClr val="34393C"/>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rgbClr val="34393C"/>
                </a:solidFill>
                <a:latin typeface="+mj-ea"/>
                <a:ea typeface="+mj-ea"/>
                <a:cs typeface="Apple Symbols" panose="02000000000000000000" pitchFamily="2" charset="-79"/>
              </a:rPr>
              <a:t>容易写出不支持的代码导致错误，需要更强的检查告警系统</a:t>
            </a:r>
            <a:endParaRPr lang="en-US" altLang="zh-CN"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4184927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15638</TotalTime>
  <Words>994</Words>
  <Application>Microsoft Macintosh PowerPoint</Application>
  <PresentationFormat>自定义</PresentationFormat>
  <Paragraphs>129</Paragraphs>
  <Slides>12</Slides>
  <Notes>4</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12</vt:i4>
      </vt:variant>
    </vt:vector>
  </HeadingPairs>
  <TitlesOfParts>
    <vt:vector size="32" baseType="lpstr">
      <vt:lpstr>黑体</vt:lpstr>
      <vt:lpstr>Microsoft YaHei</vt:lpstr>
      <vt:lpstr>Microsoft YaHei</vt:lpstr>
      <vt:lpstr>FrutigerNext LT Bold</vt:lpstr>
      <vt:lpstr>FrutigerNext LT Light</vt:lpstr>
      <vt:lpstr>FrutigerNext LT Medium</vt:lpstr>
      <vt:lpstr>Arial</vt:lpstr>
      <vt:lpstr>Calibri</vt:lpstr>
      <vt:lpstr>Cambria Math</vt:lpstr>
      <vt:lpstr>Consolas</vt:lpstr>
      <vt:lpstr>Franklin Gothic Book</vt:lpstr>
      <vt:lpstr>Franklin Gothic Medium</vt:lpstr>
      <vt:lpstr>Menlo</vt:lpstr>
      <vt:lpstr>Wingdings</vt:lpstr>
      <vt:lpstr>Title1</vt:lpstr>
      <vt:lpstr>Title2</vt:lpstr>
      <vt:lpstr>content01</vt:lpstr>
      <vt:lpstr>Content02</vt:lpstr>
      <vt:lpstr>code01</vt:lpstr>
      <vt:lpstr>Thankyou</vt:lpstr>
      <vt:lpstr>自动微分 实现方式</vt:lpstr>
      <vt:lpstr>关于本课程</vt:lpstr>
      <vt:lpstr>AD Implication Method</vt:lpstr>
      <vt:lpstr>AD Implication Method</vt:lpstr>
      <vt:lpstr>Library</vt:lpstr>
      <vt:lpstr>Library</vt:lpstr>
      <vt:lpstr>OO，Operator Overload</vt:lpstr>
      <vt:lpstr>OO，Operator Overload</vt:lpstr>
      <vt:lpstr>AST</vt:lpstr>
      <vt:lpstr>AST</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1349</cp:revision>
  <dcterms:created xsi:type="dcterms:W3CDTF">2015-01-14T10:38:57Z</dcterms:created>
  <dcterms:modified xsi:type="dcterms:W3CDTF">2023-01-06T03:04:31Z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