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5"/>
  </p:notesMasterIdLst>
  <p:handoutMasterIdLst>
    <p:handoutMasterId r:id="rId16"/>
  </p:handoutMasterIdLst>
  <p:sldIdLst>
    <p:sldId id="693" r:id="rId7"/>
    <p:sldId id="717" r:id="rId8"/>
    <p:sldId id="735" r:id="rId9"/>
    <p:sldId id="736" r:id="rId10"/>
    <p:sldId id="737" r:id="rId11"/>
    <p:sldId id="738" r:id="rId12"/>
    <p:sldId id="718" r:id="rId13"/>
    <p:sldId id="680" r:id="rId14"/>
  </p:sldIdLst>
  <p:sldSz cx="12196763" cy="6858000"/>
  <p:notesSz cx="6805613" cy="9939338"/>
  <p:custDataLst>
    <p:tags r:id="rId17"/>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9595A"/>
    <a:srgbClr val="374154"/>
    <a:srgbClr val="FFC000"/>
    <a:srgbClr val="F78898"/>
    <a:srgbClr val="34393C"/>
    <a:srgbClr val="384056"/>
    <a:srgbClr val="FFFFFF"/>
    <a:srgbClr val="0078D5"/>
    <a:srgbClr val="B1C0D4"/>
    <a:srgbClr val="FFB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1" autoAdjust="0"/>
    <p:restoredTop sz="91885" autoAdjust="0"/>
  </p:normalViewPr>
  <p:slideViewPr>
    <p:cSldViewPr showGuides="1">
      <p:cViewPr varScale="1">
        <p:scale>
          <a:sx n="116" d="100"/>
          <a:sy n="116" d="100"/>
        </p:scale>
        <p:origin x="208"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2023/7/10</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2023/7/10</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8</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8</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19530"/>
            <a:ext cx="10963473" cy="589190"/>
          </a:xfrm>
          <a:prstGeom prst="rect">
            <a:avLst/>
          </a:prstGeom>
        </p:spPr>
        <p:txBody>
          <a:bodyPr/>
          <a:lstStyle>
            <a:lvl1pPr>
              <a:defRPr kumimoji="0" lang="zh-CN" altLang="en-US" sz="3199"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271906"/>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636179462"/>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20688"/>
            <a:ext cx="10963473" cy="589190"/>
          </a:xfrm>
          <a:prstGeom prst="rect">
            <a:avLst/>
          </a:prstGeom>
        </p:spPr>
        <p:txBody>
          <a:bodyPr/>
          <a:lstStyle>
            <a:lvl1pPr>
              <a:defRPr kumimoji="0" lang="zh-CN" altLang="en-US" sz="3199" b="1" i="0" u="none" strike="noStrike" kern="0" cap="none" spc="0" normalizeH="0" baseline="0" dirty="0">
                <a:ln>
                  <a:noFill/>
                </a:ln>
                <a:solidFill>
                  <a:srgbClr val="F78898"/>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28800"/>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8.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6.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5" name="TextBox 3">
            <a:extLst>
              <a:ext uri="{FF2B5EF4-FFF2-40B4-BE49-F238E27FC236}">
                <a16:creationId xmlns:a16="http://schemas.microsoft.com/office/drawing/2014/main" id="{C90E4720-CFF7-1846-9609-6926552DA99E}"/>
              </a:ext>
            </a:extLst>
          </p:cNvPr>
          <p:cNvSpPr txBox="1"/>
          <p:nvPr userDrawn="1"/>
        </p:nvSpPr>
        <p:spPr>
          <a:xfrm>
            <a:off x="374093" y="6409929"/>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34393C"/>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rgbClr val="34393C"/>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TextBox 2">
            <a:extLst>
              <a:ext uri="{FF2B5EF4-FFF2-40B4-BE49-F238E27FC236}">
                <a16:creationId xmlns:a16="http://schemas.microsoft.com/office/drawing/2014/main" id="{105716AB-40E2-B345-894E-300D8ACF5718}"/>
              </a:ext>
            </a:extLst>
          </p:cNvPr>
          <p:cNvSpPr txBox="1"/>
          <p:nvPr userDrawn="1"/>
        </p:nvSpPr>
        <p:spPr>
          <a:xfrm>
            <a:off x="683443" y="6354208"/>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Huawei</a:t>
            </a:r>
            <a:r>
              <a:rPr lang="en-US" sz="1000" baseline="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 </a:t>
            </a:r>
            <a:r>
              <a:rPr lang="en-US" altLang="zh-CN"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Ascend</a:t>
            </a:r>
            <a:r>
              <a:rPr lang="zh-CN" altLang="en-US"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 </a:t>
            </a:r>
            <a:r>
              <a:rPr lang="en-US" altLang="zh-CN"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a:t>
            </a:r>
            <a:r>
              <a:rPr lang="zh-CN" altLang="en-US"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 </a:t>
            </a:r>
            <a:r>
              <a:rPr lang="en-US" altLang="zh-CN"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ZOMI</a:t>
            </a:r>
            <a:endParaRPr lang="en-US"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endParaRPr>
          </a:p>
        </p:txBody>
      </p:sp>
      <p:sp>
        <p:nvSpPr>
          <p:cNvPr id="7" name="副标题 2">
            <a:extLst>
              <a:ext uri="{FF2B5EF4-FFF2-40B4-BE49-F238E27FC236}">
                <a16:creationId xmlns:a16="http://schemas.microsoft.com/office/drawing/2014/main" id="{A7F4A7AF-AD8B-BB4A-AD6A-51E9DA0D5B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34393C"/>
                </a:solidFill>
                <a:latin typeface="Gill Sans MT" panose="020B0502020104020203" pitchFamily="34" charset="0"/>
                <a:ea typeface="+mj-ea"/>
              </a:rPr>
              <a:t>chenzomi12.github.io</a:t>
            </a: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511348" y="-169134"/>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6" name="TextBox 3">
            <a:extLst>
              <a:ext uri="{FF2B5EF4-FFF2-40B4-BE49-F238E27FC236}">
                <a16:creationId xmlns:a16="http://schemas.microsoft.com/office/drawing/2014/main" id="{00A34FA7-AD9B-C54B-B46D-3BF7F3F0BBB8}"/>
              </a:ext>
            </a:extLst>
          </p:cNvPr>
          <p:cNvSpPr txBox="1"/>
          <p:nvPr userDrawn="1"/>
        </p:nvSpPr>
        <p:spPr>
          <a:xfrm>
            <a:off x="374093" y="6409929"/>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34393C"/>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rgbClr val="34393C"/>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9" name="TextBox 2">
            <a:extLst>
              <a:ext uri="{FF2B5EF4-FFF2-40B4-BE49-F238E27FC236}">
                <a16:creationId xmlns:a16="http://schemas.microsoft.com/office/drawing/2014/main" id="{DEA8C194-A6D7-2F44-B5DA-056B57688900}"/>
              </a:ext>
            </a:extLst>
          </p:cNvPr>
          <p:cNvSpPr txBox="1"/>
          <p:nvPr userDrawn="1"/>
        </p:nvSpPr>
        <p:spPr>
          <a:xfrm>
            <a:off x="683443" y="6354208"/>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Huawei</a:t>
            </a:r>
            <a:r>
              <a:rPr lang="en-US" sz="1000" baseline="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 </a:t>
            </a:r>
            <a:r>
              <a:rPr lang="en-US" altLang="zh-CN"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Ascend</a:t>
            </a:r>
            <a:r>
              <a:rPr lang="zh-CN" altLang="en-US"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 </a:t>
            </a:r>
            <a:r>
              <a:rPr lang="en-US" altLang="zh-CN"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a:t>
            </a:r>
            <a:r>
              <a:rPr lang="zh-CN" altLang="en-US"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 </a:t>
            </a:r>
            <a:r>
              <a:rPr lang="en-US" altLang="zh-CN"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ZOMI</a:t>
            </a:r>
            <a:endParaRPr lang="en-US"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endParaRPr>
          </a:p>
        </p:txBody>
      </p:sp>
      <p:sp>
        <p:nvSpPr>
          <p:cNvPr id="81" name="副标题 2">
            <a:extLst>
              <a:ext uri="{FF2B5EF4-FFF2-40B4-BE49-F238E27FC236}">
                <a16:creationId xmlns:a16="http://schemas.microsoft.com/office/drawing/2014/main" id="{C7405E13-E34C-EC48-A6FC-044D79DE28A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34393C"/>
                </a:solidFill>
                <a:latin typeface="Gill Sans MT" panose="020B0502020104020203" pitchFamily="34" charset="0"/>
                <a:ea typeface="+mj-ea"/>
              </a:rPr>
              <a:t>chenzomi12.github.io</a:t>
            </a: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6"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589053" y="-74693"/>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6" name="TextBox 3">
            <a:extLst>
              <a:ext uri="{FF2B5EF4-FFF2-40B4-BE49-F238E27FC236}">
                <a16:creationId xmlns:a16="http://schemas.microsoft.com/office/drawing/2014/main" id="{3FA342BE-72A2-054C-824E-1694414918EA}"/>
              </a:ext>
            </a:extLst>
          </p:cNvPr>
          <p:cNvSpPr txBox="1"/>
          <p:nvPr userDrawn="1"/>
        </p:nvSpPr>
        <p:spPr>
          <a:xfrm>
            <a:off x="374093" y="6409929"/>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34393C"/>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rgbClr val="34393C"/>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9" name="TextBox 2">
            <a:extLst>
              <a:ext uri="{FF2B5EF4-FFF2-40B4-BE49-F238E27FC236}">
                <a16:creationId xmlns:a16="http://schemas.microsoft.com/office/drawing/2014/main" id="{01F8F383-3EAC-7441-AD76-9D40C1163B59}"/>
              </a:ext>
            </a:extLst>
          </p:cNvPr>
          <p:cNvSpPr txBox="1"/>
          <p:nvPr userDrawn="1"/>
        </p:nvSpPr>
        <p:spPr>
          <a:xfrm>
            <a:off x="683443" y="6354208"/>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Huawei</a:t>
            </a:r>
            <a:r>
              <a:rPr lang="en-US" sz="1000" baseline="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 </a:t>
            </a:r>
            <a:r>
              <a:rPr lang="en-US" altLang="zh-CN"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Ascend</a:t>
            </a:r>
            <a:r>
              <a:rPr lang="zh-CN" altLang="en-US"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 </a:t>
            </a:r>
            <a:r>
              <a:rPr lang="en-US" altLang="zh-CN"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a:t>
            </a:r>
            <a:r>
              <a:rPr lang="zh-CN" altLang="en-US"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 </a:t>
            </a:r>
            <a:r>
              <a:rPr lang="en-US" altLang="zh-CN"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ZOMI</a:t>
            </a:r>
            <a:endParaRPr lang="en-US"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endParaRPr>
          </a:p>
        </p:txBody>
      </p:sp>
      <p:sp>
        <p:nvSpPr>
          <p:cNvPr id="80" name="副标题 2">
            <a:extLst>
              <a:ext uri="{FF2B5EF4-FFF2-40B4-BE49-F238E27FC236}">
                <a16:creationId xmlns:a16="http://schemas.microsoft.com/office/drawing/2014/main" id="{E3AE3508-1189-ED4A-93BB-91934849E61C}"/>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34393C"/>
                </a:solidFill>
                <a:latin typeface="Gill Sans MT" panose="020B0502020104020203" pitchFamily="34" charset="0"/>
                <a:ea typeface="+mj-ea"/>
              </a:rPr>
              <a:t>chenzomi12.github.io</a:t>
            </a: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7" r:id="rId3"/>
    <p:sldLayoutId id="2147483908" r:id="rId4"/>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9" name="TextBox 3">
            <a:extLst>
              <a:ext uri="{FF2B5EF4-FFF2-40B4-BE49-F238E27FC236}">
                <a16:creationId xmlns:a16="http://schemas.microsoft.com/office/drawing/2014/main" id="{D06A9520-5A4C-B141-B8C1-BF0DE4CEF4E0}"/>
              </a:ext>
            </a:extLst>
          </p:cNvPr>
          <p:cNvSpPr txBox="1"/>
          <p:nvPr userDrawn="1"/>
        </p:nvSpPr>
        <p:spPr>
          <a:xfrm>
            <a:off x="374093" y="6409929"/>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34393C"/>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rgbClr val="34393C"/>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TextBox 2">
            <a:extLst>
              <a:ext uri="{FF2B5EF4-FFF2-40B4-BE49-F238E27FC236}">
                <a16:creationId xmlns:a16="http://schemas.microsoft.com/office/drawing/2014/main" id="{88B7F74C-BB22-FC49-A0D9-DFDC8BCC9548}"/>
              </a:ext>
            </a:extLst>
          </p:cNvPr>
          <p:cNvSpPr txBox="1"/>
          <p:nvPr userDrawn="1"/>
        </p:nvSpPr>
        <p:spPr>
          <a:xfrm>
            <a:off x="683443" y="6354208"/>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Huawei</a:t>
            </a:r>
            <a:r>
              <a:rPr lang="en-US" sz="1000" baseline="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 </a:t>
            </a:r>
            <a:r>
              <a:rPr lang="en-US" altLang="zh-CN"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Ascend</a:t>
            </a:r>
            <a:r>
              <a:rPr lang="zh-CN" altLang="en-US"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 </a:t>
            </a:r>
            <a:r>
              <a:rPr lang="en-US" altLang="zh-CN"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a:t>
            </a:r>
            <a:r>
              <a:rPr lang="zh-CN" altLang="en-US"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 </a:t>
            </a:r>
            <a:r>
              <a:rPr lang="en-US" altLang="zh-CN"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ZOMI</a:t>
            </a:r>
            <a:endParaRPr lang="en-US"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endParaRPr>
          </a:p>
        </p:txBody>
      </p:sp>
      <p:sp>
        <p:nvSpPr>
          <p:cNvPr id="11" name="副标题 2">
            <a:extLst>
              <a:ext uri="{FF2B5EF4-FFF2-40B4-BE49-F238E27FC236}">
                <a16:creationId xmlns:a16="http://schemas.microsoft.com/office/drawing/2014/main" id="{E61AF4FF-DDA9-7A40-99C6-EDF114F33C0D}"/>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34393C"/>
                </a:solidFill>
                <a:latin typeface="Gill Sans MT" panose="020B0502020104020203" pitchFamily="34" charset="0"/>
                <a:ea typeface="+mj-ea"/>
              </a:rPr>
              <a:t>chenzomi12.github.io</a:t>
            </a: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5" name="TextBox 3">
            <a:extLst>
              <a:ext uri="{FF2B5EF4-FFF2-40B4-BE49-F238E27FC236}">
                <a16:creationId xmlns:a16="http://schemas.microsoft.com/office/drawing/2014/main" id="{A5879BF8-D211-4443-83DB-2B91F2ACF30E}"/>
              </a:ext>
            </a:extLst>
          </p:cNvPr>
          <p:cNvSpPr txBox="1"/>
          <p:nvPr userDrawn="1"/>
        </p:nvSpPr>
        <p:spPr>
          <a:xfrm>
            <a:off x="374093" y="6409929"/>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TextBox 2">
            <a:extLst>
              <a:ext uri="{FF2B5EF4-FFF2-40B4-BE49-F238E27FC236}">
                <a16:creationId xmlns:a16="http://schemas.microsoft.com/office/drawing/2014/main" id="{D10D0947-1CE7-B946-8E4B-0B2DE87FFDB7}"/>
              </a:ext>
            </a:extLst>
          </p:cNvPr>
          <p:cNvSpPr txBox="1"/>
          <p:nvPr userDrawn="1"/>
        </p:nvSpPr>
        <p:spPr>
          <a:xfrm>
            <a:off x="683443" y="6354208"/>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Gill Sans MT" panose="020B0502020104020203" pitchFamily="34" charset="0"/>
                <a:ea typeface="微软雅黑" panose="020B0503020204020204" pitchFamily="34" charset="-122"/>
                <a:cs typeface="Arial" panose="020B0604020202020204" pitchFamily="34" charset="0"/>
              </a:rPr>
              <a:t>Huawei</a:t>
            </a:r>
            <a:r>
              <a:rPr lang="en-US" sz="1000" baseline="0" dirty="0">
                <a:solidFill>
                  <a:schemeClr val="bg1"/>
                </a:solidFill>
                <a:latin typeface="Gill Sans MT" panose="020B0502020104020203" pitchFamily="34" charset="0"/>
                <a:ea typeface="微软雅黑" panose="020B0503020204020204" pitchFamily="34" charset="-122"/>
                <a:cs typeface="Arial" panose="020B0604020202020204" pitchFamily="34" charset="0"/>
              </a:rPr>
              <a:t> </a:t>
            </a:r>
            <a:r>
              <a:rPr lang="en-US" altLang="zh-CN" sz="1000" dirty="0">
                <a:solidFill>
                  <a:schemeClr val="bg1"/>
                </a:solidFill>
                <a:latin typeface="Gill Sans MT" panose="020B0502020104020203" pitchFamily="34" charset="0"/>
                <a:ea typeface="微软雅黑" panose="020B0503020204020204" pitchFamily="34" charset="-122"/>
                <a:cs typeface="Arial" panose="020B0604020202020204" pitchFamily="34" charset="0"/>
              </a:rPr>
              <a:t>Ascend</a:t>
            </a:r>
            <a:r>
              <a:rPr lang="zh-CN" altLang="en-US" sz="1000" dirty="0">
                <a:solidFill>
                  <a:schemeClr val="bg1"/>
                </a:solidFill>
                <a:latin typeface="Gill Sans MT" panose="020B0502020104020203" pitchFamily="34" charset="0"/>
                <a:ea typeface="微软雅黑" panose="020B0503020204020204" pitchFamily="34" charset="-122"/>
                <a:cs typeface="Arial" panose="020B0604020202020204" pitchFamily="34" charset="0"/>
              </a:rPr>
              <a:t> </a:t>
            </a:r>
            <a:r>
              <a:rPr lang="en-US" altLang="zh-CN" sz="1000" dirty="0">
                <a:solidFill>
                  <a:schemeClr val="bg1"/>
                </a:solidFill>
                <a:latin typeface="Gill Sans MT" panose="020B0502020104020203" pitchFamily="34" charset="0"/>
                <a:ea typeface="微软雅黑" panose="020B0503020204020204" pitchFamily="34" charset="-122"/>
                <a:cs typeface="Arial" panose="020B0604020202020204" pitchFamily="34" charset="0"/>
              </a:rPr>
              <a:t>-</a:t>
            </a:r>
            <a:r>
              <a:rPr lang="zh-CN" altLang="en-US" sz="1000" dirty="0">
                <a:solidFill>
                  <a:schemeClr val="bg1"/>
                </a:solidFill>
                <a:latin typeface="Gill Sans MT" panose="020B0502020104020203" pitchFamily="34" charset="0"/>
                <a:ea typeface="微软雅黑" panose="020B0503020204020204" pitchFamily="34" charset="-122"/>
                <a:cs typeface="Arial" panose="020B0604020202020204" pitchFamily="34" charset="0"/>
              </a:rPr>
              <a:t> </a:t>
            </a:r>
            <a:r>
              <a:rPr lang="en-US" altLang="zh-CN" sz="1000" dirty="0">
                <a:solidFill>
                  <a:schemeClr val="bg1"/>
                </a:solidFill>
                <a:latin typeface="Gill Sans MT" panose="020B0502020104020203" pitchFamily="34" charset="0"/>
                <a:ea typeface="微软雅黑" panose="020B0503020204020204" pitchFamily="34" charset="-122"/>
                <a:cs typeface="Arial" panose="020B0604020202020204" pitchFamily="34" charset="0"/>
              </a:rPr>
              <a:t>ZOMI</a:t>
            </a:r>
            <a:endParaRPr lang="en-US" sz="1000" dirty="0">
              <a:solidFill>
                <a:schemeClr val="bg1"/>
              </a:solidFill>
              <a:latin typeface="Gill Sans MT" panose="020B0502020104020203" pitchFamily="34" charset="0"/>
              <a:ea typeface="微软雅黑" panose="020B0503020204020204" pitchFamily="34" charset="-122"/>
              <a:cs typeface="Arial" panose="020B0604020202020204" pitchFamily="34" charset="0"/>
            </a:endParaRPr>
          </a:p>
        </p:txBody>
      </p:sp>
      <p:sp>
        <p:nvSpPr>
          <p:cNvPr id="7" name="副标题 2">
            <a:extLst>
              <a:ext uri="{FF2B5EF4-FFF2-40B4-BE49-F238E27FC236}">
                <a16:creationId xmlns:a16="http://schemas.microsoft.com/office/drawing/2014/main" id="{DE59B643-C1E2-934C-A480-A291F9A94C4F}"/>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Gill Sans MT" panose="020B0502020104020203" pitchFamily="34" charset="0"/>
                <a:ea typeface="+mj-ea"/>
              </a:rPr>
              <a:t>chenzomi12.github.io</a:t>
            </a: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3">
            <a:extLst>
              <a:ext uri="{FF2B5EF4-FFF2-40B4-BE49-F238E27FC236}">
                <a16:creationId xmlns:a16="http://schemas.microsoft.com/office/drawing/2014/main" id="{1F4C15D9-8B3E-BD4B-A482-BF2C613BD8C4}"/>
              </a:ext>
            </a:extLst>
          </p:cNvPr>
          <p:cNvSpPr txBox="1"/>
          <p:nvPr userDrawn="1"/>
        </p:nvSpPr>
        <p:spPr>
          <a:xfrm>
            <a:off x="374093" y="6409929"/>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34393C"/>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rgbClr val="34393C"/>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2">
            <a:extLst>
              <a:ext uri="{FF2B5EF4-FFF2-40B4-BE49-F238E27FC236}">
                <a16:creationId xmlns:a16="http://schemas.microsoft.com/office/drawing/2014/main" id="{E6AB5BE7-CAC3-DA4C-9E8D-514AF50AE12A}"/>
              </a:ext>
            </a:extLst>
          </p:cNvPr>
          <p:cNvSpPr txBox="1"/>
          <p:nvPr userDrawn="1"/>
        </p:nvSpPr>
        <p:spPr>
          <a:xfrm>
            <a:off x="683443" y="6354208"/>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Huawei</a:t>
            </a:r>
            <a:r>
              <a:rPr lang="en-US" sz="1000" baseline="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 </a:t>
            </a:r>
            <a:r>
              <a:rPr lang="en-US" altLang="zh-CN"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Ascend</a:t>
            </a:r>
            <a:r>
              <a:rPr lang="zh-CN" altLang="en-US"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 </a:t>
            </a:r>
            <a:r>
              <a:rPr lang="en-US" altLang="zh-CN"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a:t>
            </a:r>
            <a:r>
              <a:rPr lang="zh-CN" altLang="en-US"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 </a:t>
            </a:r>
            <a:r>
              <a:rPr lang="en-US" altLang="zh-CN"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rPr>
              <a:t>ZOMI</a:t>
            </a:r>
            <a:endParaRPr lang="en-US" sz="1000" dirty="0">
              <a:solidFill>
                <a:srgbClr val="34393C"/>
              </a:solidFill>
              <a:latin typeface="Gill Sans MT" panose="020B0502020104020203" pitchFamily="34" charset="0"/>
              <a:ea typeface="微软雅黑" panose="020B0503020204020204" pitchFamily="34" charset="-122"/>
              <a:cs typeface="Arial" panose="020B0604020202020204" pitchFamily="34" charset="0"/>
            </a:endParaRPr>
          </a:p>
        </p:txBody>
      </p:sp>
      <p:sp>
        <p:nvSpPr>
          <p:cNvPr id="9" name="副标题 2">
            <a:extLst>
              <a:ext uri="{FF2B5EF4-FFF2-40B4-BE49-F238E27FC236}">
                <a16:creationId xmlns:a16="http://schemas.microsoft.com/office/drawing/2014/main" id="{07A1B2DF-CD2A-014A-9B0F-3DD5EC0B8A1D}"/>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34393C"/>
                </a:solidFill>
                <a:latin typeface="Gill Sans MT" panose="020B0502020104020203" pitchFamily="34" charset="0"/>
                <a:ea typeface="+mj-ea"/>
              </a:rPr>
              <a:t>chenzomi12.github.io</a:t>
            </a: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7.xml"/><Relationship Id="rId5" Type="http://schemas.openxmlformats.org/officeDocument/2006/relationships/image" Target="../media/image11.emf"/><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89539" y="404664"/>
            <a:ext cx="5496874" cy="3096343"/>
          </a:xfrm>
          <a:solidFill>
            <a:srgbClr val="FFFFFF">
              <a:alpha val="9804"/>
            </a:srgbClr>
          </a:solidFill>
        </p:spPr>
        <p:txBody>
          <a:bodyPr anchor="ctr">
            <a:noAutofit/>
          </a:bodyPr>
          <a:lstStyle/>
          <a:p>
            <a:r>
              <a:rPr lang="zh-CN" altLang="en-US" sz="9600" dirty="0">
                <a:solidFill>
                  <a:schemeClr val="bg1"/>
                </a:solidFill>
                <a:latin typeface="Microsoft YaHei" panose="020B0503020204020204" pitchFamily="34" charset="-122"/>
                <a:ea typeface="Microsoft YaHei" panose="020B0503020204020204" pitchFamily="34" charset="-122"/>
              </a:rPr>
              <a:t>计算图</a:t>
            </a:r>
            <a:br>
              <a:rPr lang="en-US" altLang="zh-CN" sz="9600" dirty="0">
                <a:solidFill>
                  <a:schemeClr val="bg1"/>
                </a:solidFill>
                <a:latin typeface="Microsoft YaHei" panose="020B0503020204020204" pitchFamily="34" charset="-122"/>
                <a:ea typeface="Microsoft YaHei" panose="020B0503020204020204" pitchFamily="34" charset="-122"/>
              </a:rPr>
            </a:br>
            <a:r>
              <a:rPr lang="zh-CN" altLang="en-US" sz="9600" dirty="0">
                <a:solidFill>
                  <a:schemeClr val="bg1"/>
                </a:solidFill>
                <a:latin typeface="Microsoft YaHei" panose="020B0503020204020204" pitchFamily="34" charset="-122"/>
                <a:ea typeface="Microsoft YaHei" panose="020B0503020204020204" pitchFamily="34" charset="-122"/>
              </a:rPr>
              <a:t>与控制流</a:t>
            </a: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4270252" y="3954787"/>
            <a:ext cx="2116161" cy="720081"/>
          </a:xfrm>
        </p:spPr>
        <p:txBody>
          <a:bodyPr anchor="ctr"/>
          <a:lstStyle/>
          <a:p>
            <a:pPr>
              <a:lnSpc>
                <a:spcPct val="100000"/>
              </a:lnSpc>
            </a:pPr>
            <a:r>
              <a:rPr lang="en-US" altLang="zh-CN" sz="6600" b="1" dirty="0">
                <a:solidFill>
                  <a:schemeClr val="bg1"/>
                </a:solidFill>
                <a:latin typeface="GEETYPE-SkyGB-Flash Reguar" panose="02010604000000000000" pitchFamily="2" charset="-122"/>
                <a:ea typeface="GEETYPE-SkyGB-Flash Reguar" panose="02010604000000000000" pitchFamily="2" charset="-122"/>
              </a:rPr>
              <a:t>ZOMI</a:t>
            </a:r>
            <a:endParaRPr lang="zh-CN" altLang="en-US" sz="6600" b="1" dirty="0">
              <a:solidFill>
                <a:schemeClr val="bg1"/>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445630" y="3933056"/>
            <a:ext cx="636527" cy="636527"/>
          </a:xfrm>
          <a:prstGeom prst="ellipse">
            <a:avLst/>
          </a:prstGeom>
          <a:ln w="28575" cap="rnd">
            <a:solidFill>
              <a:schemeClr val="bg1"/>
            </a:solidFill>
            <a:prstDash val="solid"/>
          </a:ln>
          <a:effectLst/>
        </p:spPr>
      </p:pic>
    </p:spTree>
    <p:extLst>
      <p:ext uri="{BB962C8B-B14F-4D97-AF65-F5344CB8AC3E}">
        <p14:creationId xmlns:p14="http://schemas.microsoft.com/office/powerpoint/2010/main" val="673046949"/>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64310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zh-CN" altLang="en-US" dirty="0">
                <a:solidFill>
                  <a:srgbClr val="FFC000"/>
                </a:solidFill>
                <a:latin typeface="+mj-ea"/>
                <a:sym typeface="Huawei Sans" panose="020C0503030203020204" pitchFamily="34" charset="0"/>
              </a:rPr>
              <a:t>关于本内容</a:t>
            </a:r>
            <a:endParaRPr kumimoji="1" lang="zh-CN" altLang="en-US" dirty="0">
              <a:solidFill>
                <a:srgbClr val="FFC000"/>
              </a:solidFill>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5" y="1423544"/>
            <a:ext cx="10963473"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2400" b="1" dirty="0">
                <a:solidFill>
                  <a:srgbClr val="34393C"/>
                </a:solidFill>
              </a:rPr>
              <a:t>内容背景</a:t>
            </a:r>
            <a:endParaRPr lang="en-US" altLang="zh-CN" sz="2400" b="1" dirty="0">
              <a:solidFill>
                <a:srgbClr val="34393C"/>
              </a:solidFill>
            </a:endParaRPr>
          </a:p>
          <a:p>
            <a:pPr marL="694190" lvl="1" indent="-457200">
              <a:buFont typeface="Arial" panose="020B0604020202020204" pitchFamily="34" charset="0"/>
              <a:buChar char="•"/>
            </a:pPr>
            <a:r>
              <a:rPr lang="zh-CN" altLang="en-US" sz="2000" dirty="0">
                <a:solidFill>
                  <a:srgbClr val="384056"/>
                </a:solidFill>
              </a:rPr>
              <a:t>计算图基础介绍</a:t>
            </a:r>
          </a:p>
          <a:p>
            <a:pPr marL="457200" indent="-457200">
              <a:buFont typeface="+mj-lt"/>
              <a:buAutoNum type="arabicPeriod"/>
            </a:pPr>
            <a:r>
              <a:rPr lang="zh-CN" altLang="en-US" sz="2400" b="1" dirty="0">
                <a:solidFill>
                  <a:srgbClr val="34393C"/>
                </a:solidFill>
              </a:rPr>
              <a:t>具体内容</a:t>
            </a:r>
          </a:p>
          <a:p>
            <a:pPr lvl="1"/>
            <a:r>
              <a:rPr lang="zh-CN" altLang="en-US" sz="2000" dirty="0">
                <a:solidFill>
                  <a:schemeClr val="bg2"/>
                </a:solidFill>
              </a:rPr>
              <a:t>计算图（数据流图）：</a:t>
            </a:r>
            <a:r>
              <a:rPr lang="en-US" altLang="zh-CN" sz="2000" dirty="0">
                <a:solidFill>
                  <a:schemeClr val="bg2"/>
                </a:solidFill>
              </a:rPr>
              <a:t>AI</a:t>
            </a:r>
            <a:r>
              <a:rPr lang="zh-CN" altLang="en-US" sz="2000" dirty="0">
                <a:solidFill>
                  <a:schemeClr val="bg2"/>
                </a:solidFill>
              </a:rPr>
              <a:t>系统化问题 </a:t>
            </a:r>
            <a:r>
              <a:rPr lang="en-US" altLang="zh-CN" sz="2000" dirty="0">
                <a:solidFill>
                  <a:schemeClr val="bg2"/>
                </a:solidFill>
              </a:rPr>
              <a:t>–</a:t>
            </a:r>
            <a:r>
              <a:rPr lang="zh-CN" altLang="en-US" sz="2000" dirty="0">
                <a:solidFill>
                  <a:schemeClr val="bg2"/>
                </a:solidFill>
              </a:rPr>
              <a:t> 计算图的提出</a:t>
            </a:r>
            <a:endParaRPr lang="en-US" altLang="zh-CN" sz="2000" dirty="0">
              <a:solidFill>
                <a:schemeClr val="bg2"/>
              </a:solidFill>
            </a:endParaRPr>
          </a:p>
          <a:p>
            <a:pPr lvl="1"/>
            <a:r>
              <a:rPr lang="zh-CN" altLang="en-US" sz="2000" dirty="0">
                <a:solidFill>
                  <a:schemeClr val="bg2"/>
                </a:solidFill>
              </a:rPr>
              <a:t>计算图和自动微分：深度学习与微分 </a:t>
            </a:r>
            <a:r>
              <a:rPr lang="en-US" altLang="zh-CN" sz="2000" dirty="0">
                <a:solidFill>
                  <a:schemeClr val="bg2"/>
                </a:solidFill>
              </a:rPr>
              <a:t>-</a:t>
            </a:r>
            <a:r>
              <a:rPr lang="zh-CN" altLang="en-US" sz="2000" dirty="0">
                <a:solidFill>
                  <a:schemeClr val="bg2"/>
                </a:solidFill>
              </a:rPr>
              <a:t> 回顾自动微分 </a:t>
            </a:r>
            <a:r>
              <a:rPr lang="en-US" altLang="zh-CN" sz="2000" dirty="0">
                <a:solidFill>
                  <a:schemeClr val="bg2"/>
                </a:solidFill>
              </a:rPr>
              <a:t>–</a:t>
            </a:r>
            <a:r>
              <a:rPr lang="zh-CN" altLang="en-US" sz="2000" dirty="0">
                <a:solidFill>
                  <a:schemeClr val="bg2"/>
                </a:solidFill>
              </a:rPr>
              <a:t> 计算图表达自动微分</a:t>
            </a:r>
            <a:endParaRPr lang="en-US" altLang="zh-CN" sz="2000" dirty="0">
              <a:solidFill>
                <a:schemeClr val="bg2"/>
              </a:solidFill>
            </a:endParaRPr>
          </a:p>
          <a:p>
            <a:pPr lvl="1"/>
            <a:r>
              <a:rPr lang="zh-CN" altLang="en-US" sz="2000" dirty="0">
                <a:solidFill>
                  <a:schemeClr val="bg2"/>
                </a:solidFill>
              </a:rPr>
              <a:t>图的调度和执行：图优化 </a:t>
            </a:r>
            <a:r>
              <a:rPr lang="en-US" altLang="zh-CN" sz="2000" dirty="0">
                <a:solidFill>
                  <a:schemeClr val="bg2"/>
                </a:solidFill>
              </a:rPr>
              <a:t>–</a:t>
            </a:r>
            <a:r>
              <a:rPr lang="zh-CN" altLang="en-US" sz="2000" dirty="0">
                <a:solidFill>
                  <a:schemeClr val="bg2"/>
                </a:solidFill>
              </a:rPr>
              <a:t> 图调度与执行</a:t>
            </a:r>
            <a:endParaRPr lang="en-US" altLang="zh-CN" sz="2000" dirty="0">
              <a:solidFill>
                <a:schemeClr val="bg2"/>
              </a:solidFill>
            </a:endParaRPr>
          </a:p>
          <a:p>
            <a:pPr lvl="1"/>
            <a:r>
              <a:rPr lang="zh-CN" altLang="en-US" sz="2000" dirty="0">
                <a:solidFill>
                  <a:srgbClr val="59595A"/>
                </a:solidFill>
              </a:rPr>
              <a:t>图与控制流：控制流 </a:t>
            </a:r>
            <a:r>
              <a:rPr lang="en-US" altLang="zh-CN" sz="2000" dirty="0">
                <a:solidFill>
                  <a:srgbClr val="59595A"/>
                </a:solidFill>
              </a:rPr>
              <a:t>–</a:t>
            </a:r>
            <a:r>
              <a:rPr lang="zh-CN" altLang="en-US" sz="2000" dirty="0">
                <a:solidFill>
                  <a:srgbClr val="59595A"/>
                </a:solidFill>
              </a:rPr>
              <a:t> 动态图 </a:t>
            </a:r>
            <a:r>
              <a:rPr lang="en-US" altLang="zh-CN" sz="2000" dirty="0">
                <a:solidFill>
                  <a:srgbClr val="59595A"/>
                </a:solidFill>
              </a:rPr>
              <a:t>–</a:t>
            </a:r>
            <a:r>
              <a:rPr lang="zh-CN" altLang="en-US" sz="2000" dirty="0">
                <a:solidFill>
                  <a:srgbClr val="59595A"/>
                </a:solidFill>
              </a:rPr>
              <a:t> 静态图 </a:t>
            </a:r>
            <a:r>
              <a:rPr lang="en-US" altLang="zh-CN" sz="2000" dirty="0">
                <a:solidFill>
                  <a:srgbClr val="59595A"/>
                </a:solidFill>
              </a:rPr>
              <a:t>–</a:t>
            </a:r>
            <a:r>
              <a:rPr lang="zh-CN" altLang="en-US" sz="2000" dirty="0">
                <a:solidFill>
                  <a:srgbClr val="59595A"/>
                </a:solidFill>
              </a:rPr>
              <a:t> 动静统一</a:t>
            </a:r>
            <a:endParaRPr lang="en-US" altLang="zh-CN" sz="2000" dirty="0">
              <a:solidFill>
                <a:srgbClr val="59595A"/>
              </a:solidFill>
            </a:endParaRPr>
          </a:p>
          <a:p>
            <a:pPr lvl="1"/>
            <a:r>
              <a:rPr lang="zh-CN" altLang="en-US" sz="2000" dirty="0">
                <a:solidFill>
                  <a:schemeClr val="bg2"/>
                </a:solidFill>
              </a:rPr>
              <a:t>计算图的挑战与未来</a:t>
            </a:r>
            <a:br>
              <a:rPr lang="zh-CN" altLang="en-US" dirty="0"/>
            </a:br>
            <a:endParaRPr lang="zh-CN" altLang="en-US" sz="2000" dirty="0">
              <a:solidFill>
                <a:srgbClr val="384056"/>
              </a:solidFill>
            </a:endParaRPr>
          </a:p>
        </p:txBody>
      </p:sp>
    </p:spTree>
    <p:extLst>
      <p:ext uri="{BB962C8B-B14F-4D97-AF65-F5344CB8AC3E}">
        <p14:creationId xmlns:p14="http://schemas.microsoft.com/office/powerpoint/2010/main" val="429038761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AD6EA-FC20-FB46-B20E-80526BC431E0}"/>
              </a:ext>
            </a:extLst>
          </p:cNvPr>
          <p:cNvSpPr>
            <a:spLocks noGrp="1"/>
          </p:cNvSpPr>
          <p:nvPr>
            <p:ph type="title"/>
          </p:nvPr>
        </p:nvSpPr>
        <p:spPr/>
        <p:txBody>
          <a:bodyPr/>
          <a:lstStyle/>
          <a:p>
            <a:r>
              <a:rPr kumimoji="1" lang="zh-CN" altLang="en-US" sz="2800" dirty="0">
                <a:solidFill>
                  <a:srgbClr val="C00000"/>
                </a:solidFill>
                <a:latin typeface="Futura Medium" panose="020B0602020204020303" pitchFamily="34" charset="-79"/>
                <a:cs typeface="Futura Medium" panose="020B0602020204020303" pitchFamily="34" charset="-79"/>
              </a:rPr>
              <a:t>动态图转换为静态图</a:t>
            </a:r>
          </a:p>
        </p:txBody>
      </p:sp>
      <p:sp>
        <p:nvSpPr>
          <p:cNvPr id="3" name="内容占位符 2">
            <a:extLst>
              <a:ext uri="{FF2B5EF4-FFF2-40B4-BE49-F238E27FC236}">
                <a16:creationId xmlns:a16="http://schemas.microsoft.com/office/drawing/2014/main" id="{BD9FA0FD-BB94-EB4D-90AE-093FC400373C}"/>
              </a:ext>
            </a:extLst>
          </p:cNvPr>
          <p:cNvSpPr>
            <a:spLocks noGrp="1"/>
          </p:cNvSpPr>
          <p:nvPr>
            <p:ph sz="half" idx="1"/>
          </p:nvPr>
        </p:nvSpPr>
        <p:spPr/>
        <p:txBody>
          <a:bodyPr/>
          <a:lstStyle/>
          <a:p>
            <a:r>
              <a:rPr lang="zh-CN" altLang="en-US" sz="2000" b="1" dirty="0">
                <a:solidFill>
                  <a:srgbClr val="59595A"/>
                </a:solidFill>
                <a:latin typeface="Gill Sans MT" panose="020B0502020104020203" pitchFamily="34" charset="0"/>
              </a:rPr>
              <a:t>基于追踪</a:t>
            </a:r>
            <a:r>
              <a:rPr lang="en-US" altLang="zh-CN" sz="2000" b="1" dirty="0">
                <a:solidFill>
                  <a:srgbClr val="59595A"/>
                </a:solidFill>
                <a:latin typeface="Gill Sans MT" panose="020B0502020104020203" pitchFamily="34" charset="0"/>
              </a:rPr>
              <a:t>Trace</a:t>
            </a:r>
            <a:r>
              <a:rPr lang="zh-CN" altLang="en-US" sz="2000" b="1" dirty="0">
                <a:solidFill>
                  <a:srgbClr val="59595A"/>
                </a:solidFill>
                <a:latin typeface="Gill Sans MT" panose="020B0502020104020203" pitchFamily="34" charset="0"/>
              </a:rPr>
              <a:t>：</a:t>
            </a:r>
            <a:r>
              <a:rPr lang="zh-CN" altLang="en-US" sz="2000" dirty="0">
                <a:solidFill>
                  <a:srgbClr val="59595A"/>
                </a:solidFill>
                <a:latin typeface="Gill Sans MT" panose="020B0502020104020203" pitchFamily="34" charset="0"/>
              </a:rPr>
              <a:t>直接执行用户代码，记录下算子调用序列，将算子调用序列保存为静态图，执行中脱离前端语言环境，由运行时按照静态图逻辑执行；</a:t>
            </a:r>
          </a:p>
          <a:p>
            <a:r>
              <a:rPr lang="zh-CN" altLang="en-US" sz="2000" b="1" dirty="0">
                <a:solidFill>
                  <a:srgbClr val="59595A"/>
                </a:solidFill>
                <a:latin typeface="Gill Sans MT" panose="020B0502020104020203" pitchFamily="34" charset="0"/>
              </a:rPr>
              <a:t>基于源代码解析：</a:t>
            </a:r>
            <a:r>
              <a:rPr lang="zh-CN" altLang="en-US" sz="2000" dirty="0">
                <a:solidFill>
                  <a:srgbClr val="59595A"/>
                </a:solidFill>
                <a:latin typeface="Gill Sans MT" panose="020B0502020104020203" pitchFamily="34" charset="0"/>
              </a:rPr>
              <a:t>以宿主语言的抽象语法树（</a:t>
            </a:r>
            <a:r>
              <a:rPr lang="en-US" altLang="zh-CN" sz="2000" dirty="0">
                <a:solidFill>
                  <a:srgbClr val="59595A"/>
                </a:solidFill>
                <a:latin typeface="Gill Sans MT" panose="020B0502020104020203" pitchFamily="34" charset="0"/>
              </a:rPr>
              <a:t>AST</a:t>
            </a:r>
            <a:r>
              <a:rPr lang="zh-CN" altLang="en-US" sz="2000" dirty="0">
                <a:solidFill>
                  <a:srgbClr val="59595A"/>
                </a:solidFill>
                <a:latin typeface="Gill Sans MT" panose="020B0502020104020203" pitchFamily="34" charset="0"/>
              </a:rPr>
              <a:t>）为输入，转化为内部语法树，经过别名分析，</a:t>
            </a:r>
            <a:r>
              <a:rPr lang="en-US" altLang="zh-CN" sz="2000" dirty="0">
                <a:solidFill>
                  <a:srgbClr val="59595A"/>
                </a:solidFill>
                <a:latin typeface="Gill Sans MT" panose="020B0502020104020203" pitchFamily="34" charset="0"/>
              </a:rPr>
              <a:t>SSA</a:t>
            </a:r>
            <a:r>
              <a:rPr lang="zh-CN" altLang="en-US" sz="2000" dirty="0">
                <a:solidFill>
                  <a:srgbClr val="59595A"/>
                </a:solidFill>
                <a:latin typeface="Gill Sans MT" panose="020B0502020104020203" pitchFamily="34" charset="0"/>
              </a:rPr>
              <a:t>（</a:t>
            </a:r>
            <a:r>
              <a:rPr lang="en-US" altLang="zh-CN" sz="2000" dirty="0">
                <a:solidFill>
                  <a:srgbClr val="59595A"/>
                </a:solidFill>
                <a:latin typeface="Gill Sans MT" panose="020B0502020104020203" pitchFamily="34" charset="0"/>
              </a:rPr>
              <a:t>static single value assignment</a:t>
            </a:r>
            <a:r>
              <a:rPr lang="zh-CN" altLang="en-US" sz="2000" dirty="0">
                <a:solidFill>
                  <a:srgbClr val="59595A"/>
                </a:solidFill>
                <a:latin typeface="Gill Sans MT" panose="020B0502020104020203" pitchFamily="34" charset="0"/>
              </a:rPr>
              <a:t>），类型推断等</a:t>
            </a:r>
            <a:r>
              <a:rPr lang="en-US" altLang="zh-CN" sz="2000" dirty="0">
                <a:solidFill>
                  <a:srgbClr val="59595A"/>
                </a:solidFill>
                <a:latin typeface="Gill Sans MT" panose="020B0502020104020203" pitchFamily="34" charset="0"/>
              </a:rPr>
              <a:t>Pass</a:t>
            </a:r>
            <a:r>
              <a:rPr lang="zh-CN" altLang="en-US" sz="2000" dirty="0">
                <a:solidFill>
                  <a:srgbClr val="59595A"/>
                </a:solidFill>
                <a:latin typeface="Gill Sans MT" panose="020B0502020104020203" pitchFamily="34" charset="0"/>
              </a:rPr>
              <a:t>，转换为计算图表示；</a:t>
            </a:r>
          </a:p>
          <a:p>
            <a:endParaRPr kumimoji="1" lang="zh-CN" altLang="en-US" sz="2000" dirty="0">
              <a:solidFill>
                <a:srgbClr val="59595A"/>
              </a:solidFill>
              <a:latin typeface="Gill Sans MT" panose="020B0502020104020203" pitchFamily="34" charset="0"/>
            </a:endParaRPr>
          </a:p>
        </p:txBody>
      </p:sp>
      <p:pic>
        <p:nvPicPr>
          <p:cNvPr id="4" name="图片 3">
            <a:extLst>
              <a:ext uri="{FF2B5EF4-FFF2-40B4-BE49-F238E27FC236}">
                <a16:creationId xmlns:a16="http://schemas.microsoft.com/office/drawing/2014/main" id="{32D88665-33D1-8346-81E8-6DB51C2CE0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200012" y="366674"/>
            <a:ext cx="720080" cy="974094"/>
          </a:xfrm>
          <a:prstGeom prst="rect">
            <a:avLst/>
          </a:prstGeom>
        </p:spPr>
      </p:pic>
      <p:sp>
        <p:nvSpPr>
          <p:cNvPr id="5" name="文本框 4">
            <a:extLst>
              <a:ext uri="{FF2B5EF4-FFF2-40B4-BE49-F238E27FC236}">
                <a16:creationId xmlns:a16="http://schemas.microsoft.com/office/drawing/2014/main" id="{F3C5ECF6-89B2-1343-BC03-ABA78E5CB69F}"/>
              </a:ext>
            </a:extLst>
          </p:cNvPr>
          <p:cNvSpPr txBox="1"/>
          <p:nvPr/>
        </p:nvSpPr>
        <p:spPr>
          <a:xfrm>
            <a:off x="7992100" y="622889"/>
            <a:ext cx="1994713" cy="461665"/>
          </a:xfrm>
          <a:prstGeom prst="rect">
            <a:avLst/>
          </a:prstGeom>
          <a:noFill/>
        </p:spPr>
        <p:txBody>
          <a:bodyPr wrap="none" rtlCol="0">
            <a:spAutoFit/>
          </a:bodyPr>
          <a:lstStyle/>
          <a:p>
            <a:pPr>
              <a:buNone/>
            </a:pPr>
            <a:r>
              <a:rPr lang="en-US" altLang="zh-CN" sz="2400" b="1" dirty="0">
                <a:solidFill>
                  <a:srgbClr val="59595A"/>
                </a:solidFill>
                <a:latin typeface="+mj-ea"/>
                <a:ea typeface="+mj-ea"/>
              </a:rPr>
              <a:t>Auto-graph</a:t>
            </a:r>
            <a:endParaRPr kumimoji="1" lang="zh-CN" altLang="en-US" sz="2400" b="1" dirty="0" err="1">
              <a:solidFill>
                <a:srgbClr val="59595A"/>
              </a:solidFill>
              <a:latin typeface="+mj-ea"/>
              <a:ea typeface="+mj-ea"/>
            </a:endParaRPr>
          </a:p>
        </p:txBody>
      </p:sp>
      <p:pic>
        <p:nvPicPr>
          <p:cNvPr id="6" name="图片 5">
            <a:extLst>
              <a:ext uri="{FF2B5EF4-FFF2-40B4-BE49-F238E27FC236}">
                <a16:creationId xmlns:a16="http://schemas.microsoft.com/office/drawing/2014/main" id="{088935C5-572A-9747-AF90-75F9DC97698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118147" y="421673"/>
            <a:ext cx="576064" cy="864097"/>
          </a:xfrm>
          <a:prstGeom prst="rect">
            <a:avLst/>
          </a:prstGeom>
        </p:spPr>
      </p:pic>
      <p:sp>
        <p:nvSpPr>
          <p:cNvPr id="7" name="文本框 6">
            <a:extLst>
              <a:ext uri="{FF2B5EF4-FFF2-40B4-BE49-F238E27FC236}">
                <a16:creationId xmlns:a16="http://schemas.microsoft.com/office/drawing/2014/main" id="{086E9172-3791-D34B-8E19-3A46A1B0A011}"/>
              </a:ext>
            </a:extLst>
          </p:cNvPr>
          <p:cNvSpPr txBox="1"/>
          <p:nvPr/>
        </p:nvSpPr>
        <p:spPr>
          <a:xfrm>
            <a:off x="10749422" y="622889"/>
            <a:ext cx="1109599" cy="461665"/>
          </a:xfrm>
          <a:prstGeom prst="rect">
            <a:avLst/>
          </a:prstGeom>
          <a:noFill/>
        </p:spPr>
        <p:txBody>
          <a:bodyPr wrap="none" rtlCol="0">
            <a:spAutoFit/>
          </a:bodyPr>
          <a:lstStyle/>
          <a:p>
            <a:pPr>
              <a:buNone/>
            </a:pPr>
            <a:r>
              <a:rPr lang="en-US" altLang="zh-CN" sz="2400" b="1" dirty="0">
                <a:solidFill>
                  <a:srgbClr val="59595A"/>
                </a:solidFill>
                <a:latin typeface="+mj-ea"/>
                <a:ea typeface="+mj-ea"/>
              </a:rPr>
              <a:t>PT</a:t>
            </a:r>
            <a:r>
              <a:rPr lang="zh-CN" altLang="en-US" sz="2400" b="1" dirty="0">
                <a:solidFill>
                  <a:srgbClr val="59595A"/>
                </a:solidFill>
                <a:latin typeface="+mj-ea"/>
                <a:ea typeface="+mj-ea"/>
              </a:rPr>
              <a:t> </a:t>
            </a:r>
            <a:r>
              <a:rPr lang="en-US" altLang="zh-CN" sz="2400" b="1" dirty="0">
                <a:solidFill>
                  <a:srgbClr val="59595A"/>
                </a:solidFill>
                <a:latin typeface="+mj-ea"/>
                <a:ea typeface="+mj-ea"/>
              </a:rPr>
              <a:t>JIT</a:t>
            </a:r>
            <a:endParaRPr lang="zh-CN" altLang="en-US" sz="2400" b="1" dirty="0" err="1">
              <a:solidFill>
                <a:srgbClr val="59595A"/>
              </a:solidFill>
              <a:latin typeface="+mj-ea"/>
              <a:ea typeface="+mj-ea"/>
            </a:endParaRPr>
          </a:p>
        </p:txBody>
      </p:sp>
      <p:pic>
        <p:nvPicPr>
          <p:cNvPr id="8" name="图片 7">
            <a:extLst>
              <a:ext uri="{FF2B5EF4-FFF2-40B4-BE49-F238E27FC236}">
                <a16:creationId xmlns:a16="http://schemas.microsoft.com/office/drawing/2014/main" id="{F4942E8D-325A-194D-9691-B480A9A1913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460441" y="391863"/>
            <a:ext cx="1589168" cy="893907"/>
          </a:xfrm>
          <a:prstGeom prst="rect">
            <a:avLst/>
          </a:prstGeom>
        </p:spPr>
      </p:pic>
    </p:spTree>
    <p:extLst>
      <p:ext uri="{BB962C8B-B14F-4D97-AF65-F5344CB8AC3E}">
        <p14:creationId xmlns:p14="http://schemas.microsoft.com/office/powerpoint/2010/main" val="957711560"/>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AD6EA-FC20-FB46-B20E-80526BC431E0}"/>
              </a:ext>
            </a:extLst>
          </p:cNvPr>
          <p:cNvSpPr>
            <a:spLocks noGrp="1"/>
          </p:cNvSpPr>
          <p:nvPr>
            <p:ph type="title"/>
          </p:nvPr>
        </p:nvSpPr>
        <p:spPr/>
        <p:txBody>
          <a:bodyPr/>
          <a:lstStyle/>
          <a:p>
            <a:r>
              <a:rPr kumimoji="1" lang="zh-CN" altLang="en-US" sz="2800" dirty="0">
                <a:solidFill>
                  <a:srgbClr val="C00000"/>
                </a:solidFill>
                <a:latin typeface="Futura Medium" panose="020B0602020204020303" pitchFamily="34" charset="-79"/>
                <a:cs typeface="Futura Medium" panose="020B0602020204020303" pitchFamily="34" charset="-79"/>
              </a:rPr>
              <a:t>动态图转换为静态图</a:t>
            </a:r>
          </a:p>
        </p:txBody>
      </p:sp>
      <p:sp>
        <p:nvSpPr>
          <p:cNvPr id="3" name="内容占位符 2">
            <a:extLst>
              <a:ext uri="{FF2B5EF4-FFF2-40B4-BE49-F238E27FC236}">
                <a16:creationId xmlns:a16="http://schemas.microsoft.com/office/drawing/2014/main" id="{BD9FA0FD-BB94-EB4D-90AE-093FC400373C}"/>
              </a:ext>
            </a:extLst>
          </p:cNvPr>
          <p:cNvSpPr>
            <a:spLocks noGrp="1"/>
          </p:cNvSpPr>
          <p:nvPr>
            <p:ph sz="half" idx="1"/>
          </p:nvPr>
        </p:nvSpPr>
        <p:spPr>
          <a:xfrm>
            <a:off x="623635" y="1603679"/>
            <a:ext cx="10963473" cy="961225"/>
          </a:xfrm>
        </p:spPr>
        <p:txBody>
          <a:bodyPr/>
          <a:lstStyle/>
          <a:p>
            <a:r>
              <a:rPr lang="zh-CN" altLang="en-US" sz="2000" b="1" dirty="0">
                <a:solidFill>
                  <a:srgbClr val="59595A"/>
                </a:solidFill>
                <a:latin typeface="Gill Sans MT" panose="020B0502020104020203" pitchFamily="34" charset="0"/>
              </a:rPr>
              <a:t>基于追踪</a:t>
            </a:r>
            <a:r>
              <a:rPr lang="en-US" altLang="zh-CN" sz="2000" b="1" dirty="0">
                <a:solidFill>
                  <a:srgbClr val="59595A"/>
                </a:solidFill>
                <a:latin typeface="Gill Sans MT" panose="020B0502020104020203" pitchFamily="34" charset="0"/>
              </a:rPr>
              <a:t>Trace</a:t>
            </a:r>
            <a:r>
              <a:rPr lang="zh-CN" altLang="en-US" sz="2000" b="1" dirty="0">
                <a:solidFill>
                  <a:srgbClr val="59595A"/>
                </a:solidFill>
                <a:latin typeface="Gill Sans MT" panose="020B0502020104020203" pitchFamily="34" charset="0"/>
              </a:rPr>
              <a:t>：</a:t>
            </a:r>
            <a:r>
              <a:rPr lang="zh-CN" altLang="en-US" sz="2000" dirty="0">
                <a:solidFill>
                  <a:srgbClr val="59595A"/>
                </a:solidFill>
                <a:latin typeface="Gill Sans MT" panose="020B0502020104020203" pitchFamily="34" charset="0"/>
              </a:rPr>
              <a:t>直接执行用户代码，记录下算子调用序列，将算子调用序列保存为静态图，执行中脱离前端语言环境，由运行时按照静态图逻辑执行；</a:t>
            </a:r>
          </a:p>
          <a:p>
            <a:endParaRPr kumimoji="1" lang="zh-CN" altLang="en-US" sz="2000" dirty="0">
              <a:solidFill>
                <a:srgbClr val="59595A"/>
              </a:solidFill>
              <a:latin typeface="Gill Sans MT" panose="020B0502020104020203" pitchFamily="34" charset="0"/>
            </a:endParaRPr>
          </a:p>
        </p:txBody>
      </p:sp>
      <p:pic>
        <p:nvPicPr>
          <p:cNvPr id="4" name="图片 3">
            <a:extLst>
              <a:ext uri="{FF2B5EF4-FFF2-40B4-BE49-F238E27FC236}">
                <a16:creationId xmlns:a16="http://schemas.microsoft.com/office/drawing/2014/main" id="{32D88665-33D1-8346-81E8-6DB51C2CE0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200012" y="438682"/>
            <a:ext cx="720080" cy="974094"/>
          </a:xfrm>
          <a:prstGeom prst="rect">
            <a:avLst/>
          </a:prstGeom>
        </p:spPr>
      </p:pic>
      <p:sp>
        <p:nvSpPr>
          <p:cNvPr id="5" name="文本框 4">
            <a:extLst>
              <a:ext uri="{FF2B5EF4-FFF2-40B4-BE49-F238E27FC236}">
                <a16:creationId xmlns:a16="http://schemas.microsoft.com/office/drawing/2014/main" id="{F3C5ECF6-89B2-1343-BC03-ABA78E5CB69F}"/>
              </a:ext>
            </a:extLst>
          </p:cNvPr>
          <p:cNvSpPr txBox="1"/>
          <p:nvPr/>
        </p:nvSpPr>
        <p:spPr>
          <a:xfrm>
            <a:off x="7992100" y="694897"/>
            <a:ext cx="1994713" cy="461665"/>
          </a:xfrm>
          <a:prstGeom prst="rect">
            <a:avLst/>
          </a:prstGeom>
          <a:noFill/>
        </p:spPr>
        <p:txBody>
          <a:bodyPr wrap="none" rtlCol="0">
            <a:spAutoFit/>
          </a:bodyPr>
          <a:lstStyle/>
          <a:p>
            <a:pPr>
              <a:buNone/>
            </a:pPr>
            <a:r>
              <a:rPr lang="en-US" altLang="zh-CN" sz="2400" b="1" dirty="0">
                <a:solidFill>
                  <a:srgbClr val="59595A"/>
                </a:solidFill>
                <a:latin typeface="+mj-ea"/>
                <a:ea typeface="+mj-ea"/>
              </a:rPr>
              <a:t>Auto-graph</a:t>
            </a:r>
            <a:endParaRPr kumimoji="1" lang="zh-CN" altLang="en-US" sz="2400" b="1" dirty="0" err="1">
              <a:solidFill>
                <a:srgbClr val="59595A"/>
              </a:solidFill>
              <a:latin typeface="+mj-ea"/>
              <a:ea typeface="+mj-ea"/>
            </a:endParaRPr>
          </a:p>
        </p:txBody>
      </p:sp>
      <p:pic>
        <p:nvPicPr>
          <p:cNvPr id="6" name="图片 5">
            <a:extLst>
              <a:ext uri="{FF2B5EF4-FFF2-40B4-BE49-F238E27FC236}">
                <a16:creationId xmlns:a16="http://schemas.microsoft.com/office/drawing/2014/main" id="{088935C5-572A-9747-AF90-75F9DC97698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118147" y="493681"/>
            <a:ext cx="576064" cy="864097"/>
          </a:xfrm>
          <a:prstGeom prst="rect">
            <a:avLst/>
          </a:prstGeom>
        </p:spPr>
      </p:pic>
      <p:sp>
        <p:nvSpPr>
          <p:cNvPr id="7" name="文本框 6">
            <a:extLst>
              <a:ext uri="{FF2B5EF4-FFF2-40B4-BE49-F238E27FC236}">
                <a16:creationId xmlns:a16="http://schemas.microsoft.com/office/drawing/2014/main" id="{086E9172-3791-D34B-8E19-3A46A1B0A011}"/>
              </a:ext>
            </a:extLst>
          </p:cNvPr>
          <p:cNvSpPr txBox="1"/>
          <p:nvPr/>
        </p:nvSpPr>
        <p:spPr>
          <a:xfrm>
            <a:off x="10749422" y="694897"/>
            <a:ext cx="1109599" cy="461665"/>
          </a:xfrm>
          <a:prstGeom prst="rect">
            <a:avLst/>
          </a:prstGeom>
          <a:noFill/>
        </p:spPr>
        <p:txBody>
          <a:bodyPr wrap="none" rtlCol="0">
            <a:spAutoFit/>
          </a:bodyPr>
          <a:lstStyle/>
          <a:p>
            <a:pPr>
              <a:buNone/>
            </a:pPr>
            <a:r>
              <a:rPr lang="en-US" altLang="zh-CN" sz="2400" b="1" dirty="0">
                <a:solidFill>
                  <a:srgbClr val="59595A"/>
                </a:solidFill>
                <a:latin typeface="+mj-ea"/>
                <a:ea typeface="+mj-ea"/>
              </a:rPr>
              <a:t>PT</a:t>
            </a:r>
            <a:r>
              <a:rPr lang="zh-CN" altLang="en-US" sz="2400" b="1" dirty="0">
                <a:solidFill>
                  <a:srgbClr val="59595A"/>
                </a:solidFill>
                <a:latin typeface="+mj-ea"/>
                <a:ea typeface="+mj-ea"/>
              </a:rPr>
              <a:t> </a:t>
            </a:r>
            <a:r>
              <a:rPr lang="en-US" altLang="zh-CN" sz="2400" b="1" dirty="0">
                <a:solidFill>
                  <a:srgbClr val="59595A"/>
                </a:solidFill>
                <a:latin typeface="+mj-ea"/>
                <a:ea typeface="+mj-ea"/>
              </a:rPr>
              <a:t>JIT</a:t>
            </a:r>
            <a:endParaRPr lang="zh-CN" altLang="en-US" sz="2400" b="1" dirty="0" err="1">
              <a:solidFill>
                <a:srgbClr val="59595A"/>
              </a:solidFill>
              <a:latin typeface="+mj-ea"/>
              <a:ea typeface="+mj-ea"/>
            </a:endParaRPr>
          </a:p>
        </p:txBody>
      </p:sp>
      <p:pic>
        <p:nvPicPr>
          <p:cNvPr id="8" name="图片 7">
            <a:extLst>
              <a:ext uri="{FF2B5EF4-FFF2-40B4-BE49-F238E27FC236}">
                <a16:creationId xmlns:a16="http://schemas.microsoft.com/office/drawing/2014/main" id="{F4942E8D-325A-194D-9691-B480A9A1913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460441" y="463871"/>
            <a:ext cx="1589168" cy="893907"/>
          </a:xfrm>
          <a:prstGeom prst="rect">
            <a:avLst/>
          </a:prstGeom>
        </p:spPr>
      </p:pic>
      <p:sp>
        <p:nvSpPr>
          <p:cNvPr id="9" name="矩形 8">
            <a:extLst>
              <a:ext uri="{FF2B5EF4-FFF2-40B4-BE49-F238E27FC236}">
                <a16:creationId xmlns:a16="http://schemas.microsoft.com/office/drawing/2014/main" id="{BDAB8F87-91A0-4148-BE6F-C7DA95A5A0BD}"/>
              </a:ext>
            </a:extLst>
          </p:cNvPr>
          <p:cNvSpPr/>
          <p:nvPr/>
        </p:nvSpPr>
        <p:spPr>
          <a:xfrm>
            <a:off x="691989" y="3724862"/>
            <a:ext cx="10518960" cy="496226"/>
          </a:xfrm>
          <a:prstGeom prst="rect">
            <a:avLst/>
          </a:prstGeom>
        </p:spPr>
        <p:txBody>
          <a:bodyPr wrap="square">
            <a:spAutoFit/>
          </a:bodyPr>
          <a:lstStyle/>
          <a:p>
            <a:pPr marL="239106" indent="-239106" defTabSz="1218804" eaLnBrk="0" hangingPunct="0">
              <a:lnSpc>
                <a:spcPct val="150000"/>
              </a:lnSpc>
              <a:spcBef>
                <a:spcPts val="0"/>
              </a:spcBef>
              <a:buClr>
                <a:srgbClr val="71B2FF"/>
              </a:buClr>
              <a:buChar char="•"/>
            </a:pPr>
            <a:r>
              <a:rPr lang="zh-CN" altLang="en-US" sz="2000" dirty="0">
                <a:solidFill>
                  <a:srgbClr val="59595A"/>
                </a:solidFill>
                <a:latin typeface="Gill Sans MT" panose="020B0502020104020203" pitchFamily="34" charset="0"/>
                <a:ea typeface="+mj-ea"/>
              </a:rPr>
              <a:t>能够更广泛地支持宿主语言中的各种动态控制流语句</a:t>
            </a:r>
            <a:r>
              <a:rPr lang="zh-CN" altLang="en-US" sz="2000" kern="0" dirty="0">
                <a:solidFill>
                  <a:srgbClr val="59595A"/>
                </a:solidFill>
                <a:latin typeface="Gill Sans MT" panose="020B0502020104020203" pitchFamily="34" charset="0"/>
                <a:ea typeface="+mj-ea"/>
              </a:rPr>
              <a:t>；</a:t>
            </a:r>
            <a:endParaRPr lang="en-US" altLang="zh-CN" sz="2000" kern="0" dirty="0">
              <a:solidFill>
                <a:srgbClr val="59595A"/>
              </a:solidFill>
              <a:latin typeface="Gill Sans MT" panose="020B0502020104020203" pitchFamily="34" charset="0"/>
              <a:ea typeface="+mj-ea"/>
            </a:endParaRPr>
          </a:p>
        </p:txBody>
      </p:sp>
      <p:sp>
        <p:nvSpPr>
          <p:cNvPr id="10" name="矩形 9">
            <a:extLst>
              <a:ext uri="{FF2B5EF4-FFF2-40B4-BE49-F238E27FC236}">
                <a16:creationId xmlns:a16="http://schemas.microsoft.com/office/drawing/2014/main" id="{CF813537-2D70-5C43-8D3B-4799DD020496}"/>
              </a:ext>
            </a:extLst>
          </p:cNvPr>
          <p:cNvSpPr/>
          <p:nvPr/>
        </p:nvSpPr>
        <p:spPr>
          <a:xfrm>
            <a:off x="691989" y="4653136"/>
            <a:ext cx="697627" cy="400110"/>
          </a:xfrm>
          <a:prstGeom prst="rect">
            <a:avLst/>
          </a:prstGeom>
        </p:spPr>
        <p:txBody>
          <a:bodyPr wrap="none">
            <a:spAutoFit/>
          </a:bodyPr>
          <a:lstStyle/>
          <a:p>
            <a:pPr algn="ctr"/>
            <a:r>
              <a:rPr lang="zh-CN" altLang="en-US" sz="2000" b="1" dirty="0">
                <a:solidFill>
                  <a:srgbClr val="FFC000"/>
                </a:solidFill>
                <a:latin typeface="+mj-ea"/>
                <a:ea typeface="+mj-ea"/>
              </a:rPr>
              <a:t>缺点</a:t>
            </a:r>
          </a:p>
        </p:txBody>
      </p:sp>
      <p:sp>
        <p:nvSpPr>
          <p:cNvPr id="11" name="矩形 10">
            <a:extLst>
              <a:ext uri="{FF2B5EF4-FFF2-40B4-BE49-F238E27FC236}">
                <a16:creationId xmlns:a16="http://schemas.microsoft.com/office/drawing/2014/main" id="{EC5D2146-9542-6B48-AD7A-E60B8F62C270}"/>
              </a:ext>
            </a:extLst>
          </p:cNvPr>
          <p:cNvSpPr/>
          <p:nvPr/>
        </p:nvSpPr>
        <p:spPr>
          <a:xfrm>
            <a:off x="691989" y="3292814"/>
            <a:ext cx="697627" cy="400110"/>
          </a:xfrm>
          <a:prstGeom prst="rect">
            <a:avLst/>
          </a:prstGeom>
        </p:spPr>
        <p:txBody>
          <a:bodyPr wrap="none">
            <a:spAutoFit/>
          </a:bodyPr>
          <a:lstStyle/>
          <a:p>
            <a:pPr algn="ctr"/>
            <a:r>
              <a:rPr lang="zh-CN" altLang="en-US" sz="2000" b="1" dirty="0">
                <a:solidFill>
                  <a:srgbClr val="FFC000"/>
                </a:solidFill>
                <a:latin typeface="+mj-ea"/>
                <a:ea typeface="+mj-ea"/>
              </a:rPr>
              <a:t>优点</a:t>
            </a:r>
          </a:p>
        </p:txBody>
      </p:sp>
      <p:sp>
        <p:nvSpPr>
          <p:cNvPr id="12" name="矩形 11">
            <a:extLst>
              <a:ext uri="{FF2B5EF4-FFF2-40B4-BE49-F238E27FC236}">
                <a16:creationId xmlns:a16="http://schemas.microsoft.com/office/drawing/2014/main" id="{DEBADFD2-8B72-094A-853C-D6FB59A9A33D}"/>
              </a:ext>
            </a:extLst>
          </p:cNvPr>
          <p:cNvSpPr/>
          <p:nvPr/>
        </p:nvSpPr>
        <p:spPr>
          <a:xfrm>
            <a:off x="691989" y="5100133"/>
            <a:ext cx="10518960" cy="496226"/>
          </a:xfrm>
          <a:prstGeom prst="rect">
            <a:avLst/>
          </a:prstGeom>
        </p:spPr>
        <p:txBody>
          <a:bodyPr wrap="square">
            <a:spAutoFit/>
          </a:bodyPr>
          <a:lstStyle/>
          <a:p>
            <a:pPr marL="239106" indent="-239106" defTabSz="1218804" eaLnBrk="0" hangingPunct="0">
              <a:lnSpc>
                <a:spcPct val="150000"/>
              </a:lnSpc>
              <a:spcBef>
                <a:spcPts val="0"/>
              </a:spcBef>
              <a:buClr>
                <a:srgbClr val="71B2FF"/>
              </a:buClr>
              <a:buFontTx/>
              <a:buChar char="•"/>
            </a:pPr>
            <a:r>
              <a:rPr lang="zh-CN" altLang="en-US" sz="2000" kern="0" dirty="0">
                <a:solidFill>
                  <a:srgbClr val="59595A"/>
                </a:solidFill>
                <a:latin typeface="Gill Sans MT" panose="020B0502020104020203" pitchFamily="34" charset="0"/>
                <a:ea typeface="+mj-ea"/>
              </a:rPr>
              <a:t>执行场景受限，</a:t>
            </a:r>
            <a:r>
              <a:rPr lang="zh-CN" altLang="en-US" sz="2000" dirty="0">
                <a:solidFill>
                  <a:srgbClr val="59595A"/>
                </a:solidFill>
                <a:latin typeface="Gill Sans MT" panose="020B0502020104020203" pitchFamily="34" charset="0"/>
                <a:ea typeface="+mj-ea"/>
              </a:rPr>
              <a:t>只能保留程序有限执行轨迹并线性化，静态图失去源程序完整控制结构；</a:t>
            </a:r>
            <a:endParaRPr lang="en-US" altLang="zh-CN" sz="2000" kern="0" dirty="0">
              <a:solidFill>
                <a:srgbClr val="59595A"/>
              </a:solidFill>
              <a:latin typeface="Gill Sans MT" panose="020B0502020104020203" pitchFamily="34" charset="0"/>
              <a:ea typeface="+mj-ea"/>
            </a:endParaRPr>
          </a:p>
        </p:txBody>
      </p:sp>
    </p:spTree>
    <p:extLst>
      <p:ext uri="{BB962C8B-B14F-4D97-AF65-F5344CB8AC3E}">
        <p14:creationId xmlns:p14="http://schemas.microsoft.com/office/powerpoint/2010/main" val="4080463829"/>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AD6EA-FC20-FB46-B20E-80526BC431E0}"/>
              </a:ext>
            </a:extLst>
          </p:cNvPr>
          <p:cNvSpPr>
            <a:spLocks noGrp="1"/>
          </p:cNvSpPr>
          <p:nvPr>
            <p:ph type="title"/>
          </p:nvPr>
        </p:nvSpPr>
        <p:spPr/>
        <p:txBody>
          <a:bodyPr/>
          <a:lstStyle/>
          <a:p>
            <a:r>
              <a:rPr kumimoji="1" lang="zh-CN" altLang="en-US" sz="2800" dirty="0">
                <a:solidFill>
                  <a:srgbClr val="C00000"/>
                </a:solidFill>
                <a:latin typeface="Futura Medium" panose="020B0602020204020303" pitchFamily="34" charset="-79"/>
                <a:cs typeface="Futura Medium" panose="020B0602020204020303" pitchFamily="34" charset="-79"/>
              </a:rPr>
              <a:t>动态图转换为静态图</a:t>
            </a:r>
          </a:p>
        </p:txBody>
      </p:sp>
      <p:sp>
        <p:nvSpPr>
          <p:cNvPr id="3" name="内容占位符 2">
            <a:extLst>
              <a:ext uri="{FF2B5EF4-FFF2-40B4-BE49-F238E27FC236}">
                <a16:creationId xmlns:a16="http://schemas.microsoft.com/office/drawing/2014/main" id="{BD9FA0FD-BB94-EB4D-90AE-093FC400373C}"/>
              </a:ext>
            </a:extLst>
          </p:cNvPr>
          <p:cNvSpPr>
            <a:spLocks noGrp="1"/>
          </p:cNvSpPr>
          <p:nvPr>
            <p:ph sz="half" idx="1"/>
          </p:nvPr>
        </p:nvSpPr>
        <p:spPr>
          <a:xfrm>
            <a:off x="623635" y="1650037"/>
            <a:ext cx="10963473" cy="1058883"/>
          </a:xfrm>
        </p:spPr>
        <p:txBody>
          <a:bodyPr/>
          <a:lstStyle/>
          <a:p>
            <a:r>
              <a:rPr lang="zh-CN" altLang="en-US" sz="2000" b="1" dirty="0">
                <a:solidFill>
                  <a:srgbClr val="59595A"/>
                </a:solidFill>
                <a:latin typeface="Gill Sans MT" panose="020B0502020104020203" pitchFamily="34" charset="0"/>
              </a:rPr>
              <a:t>基于源代码解析：</a:t>
            </a:r>
            <a:r>
              <a:rPr lang="zh-CN" altLang="en-US" sz="2000" dirty="0">
                <a:solidFill>
                  <a:srgbClr val="59595A"/>
                </a:solidFill>
                <a:latin typeface="Gill Sans MT" panose="020B0502020104020203" pitchFamily="34" charset="0"/>
              </a:rPr>
              <a:t>以宿主语言的抽象语法树（</a:t>
            </a:r>
            <a:r>
              <a:rPr lang="en-US" altLang="zh-CN" sz="2000" dirty="0">
                <a:solidFill>
                  <a:srgbClr val="59595A"/>
                </a:solidFill>
                <a:latin typeface="Gill Sans MT" panose="020B0502020104020203" pitchFamily="34" charset="0"/>
              </a:rPr>
              <a:t>AST</a:t>
            </a:r>
            <a:r>
              <a:rPr lang="zh-CN" altLang="en-US" sz="2000" dirty="0">
                <a:solidFill>
                  <a:srgbClr val="59595A"/>
                </a:solidFill>
                <a:latin typeface="Gill Sans MT" panose="020B0502020104020203" pitchFamily="34" charset="0"/>
              </a:rPr>
              <a:t>）为输入，转化为内部语法树，经过别名分析，</a:t>
            </a:r>
            <a:r>
              <a:rPr lang="en-US" altLang="zh-CN" sz="2000" dirty="0">
                <a:solidFill>
                  <a:srgbClr val="59595A"/>
                </a:solidFill>
                <a:latin typeface="Gill Sans MT" panose="020B0502020104020203" pitchFamily="34" charset="0"/>
              </a:rPr>
              <a:t>SSA</a:t>
            </a:r>
            <a:r>
              <a:rPr lang="zh-CN" altLang="en-US" sz="2000" dirty="0">
                <a:solidFill>
                  <a:srgbClr val="59595A"/>
                </a:solidFill>
                <a:latin typeface="Gill Sans MT" panose="020B0502020104020203" pitchFamily="34" charset="0"/>
              </a:rPr>
              <a:t>（</a:t>
            </a:r>
            <a:r>
              <a:rPr lang="en-US" altLang="zh-CN" sz="2000" dirty="0">
                <a:solidFill>
                  <a:srgbClr val="59595A"/>
                </a:solidFill>
                <a:latin typeface="Gill Sans MT" panose="020B0502020104020203" pitchFamily="34" charset="0"/>
              </a:rPr>
              <a:t>static single value assignment</a:t>
            </a:r>
            <a:r>
              <a:rPr lang="zh-CN" altLang="en-US" sz="2000" dirty="0">
                <a:solidFill>
                  <a:srgbClr val="59595A"/>
                </a:solidFill>
                <a:latin typeface="Gill Sans MT" panose="020B0502020104020203" pitchFamily="34" charset="0"/>
              </a:rPr>
              <a:t>），类型推断等</a:t>
            </a:r>
            <a:r>
              <a:rPr lang="en-US" altLang="zh-CN" sz="2000" dirty="0">
                <a:solidFill>
                  <a:srgbClr val="59595A"/>
                </a:solidFill>
                <a:latin typeface="Gill Sans MT" panose="020B0502020104020203" pitchFamily="34" charset="0"/>
              </a:rPr>
              <a:t>Pass</a:t>
            </a:r>
            <a:r>
              <a:rPr lang="zh-CN" altLang="en-US" sz="2000" dirty="0">
                <a:solidFill>
                  <a:srgbClr val="59595A"/>
                </a:solidFill>
                <a:latin typeface="Gill Sans MT" panose="020B0502020104020203" pitchFamily="34" charset="0"/>
              </a:rPr>
              <a:t>，转换为计算图表示；</a:t>
            </a:r>
          </a:p>
          <a:p>
            <a:endParaRPr kumimoji="1" lang="zh-CN" altLang="en-US" sz="2000" dirty="0">
              <a:solidFill>
                <a:srgbClr val="59595A"/>
              </a:solidFill>
              <a:latin typeface="Gill Sans MT" panose="020B0502020104020203" pitchFamily="34" charset="0"/>
            </a:endParaRPr>
          </a:p>
        </p:txBody>
      </p:sp>
      <p:pic>
        <p:nvPicPr>
          <p:cNvPr id="4" name="图片 3">
            <a:extLst>
              <a:ext uri="{FF2B5EF4-FFF2-40B4-BE49-F238E27FC236}">
                <a16:creationId xmlns:a16="http://schemas.microsoft.com/office/drawing/2014/main" id="{32D88665-33D1-8346-81E8-6DB51C2CE0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200012" y="438682"/>
            <a:ext cx="720080" cy="974094"/>
          </a:xfrm>
          <a:prstGeom prst="rect">
            <a:avLst/>
          </a:prstGeom>
        </p:spPr>
      </p:pic>
      <p:sp>
        <p:nvSpPr>
          <p:cNvPr id="5" name="文本框 4">
            <a:extLst>
              <a:ext uri="{FF2B5EF4-FFF2-40B4-BE49-F238E27FC236}">
                <a16:creationId xmlns:a16="http://schemas.microsoft.com/office/drawing/2014/main" id="{F3C5ECF6-89B2-1343-BC03-ABA78E5CB69F}"/>
              </a:ext>
            </a:extLst>
          </p:cNvPr>
          <p:cNvSpPr txBox="1"/>
          <p:nvPr/>
        </p:nvSpPr>
        <p:spPr>
          <a:xfrm>
            <a:off x="7992100" y="694897"/>
            <a:ext cx="1994713" cy="461665"/>
          </a:xfrm>
          <a:prstGeom prst="rect">
            <a:avLst/>
          </a:prstGeom>
          <a:noFill/>
        </p:spPr>
        <p:txBody>
          <a:bodyPr wrap="none" rtlCol="0">
            <a:spAutoFit/>
          </a:bodyPr>
          <a:lstStyle/>
          <a:p>
            <a:pPr>
              <a:buNone/>
            </a:pPr>
            <a:r>
              <a:rPr lang="en-US" altLang="zh-CN" sz="2400" b="1" dirty="0">
                <a:solidFill>
                  <a:srgbClr val="59595A"/>
                </a:solidFill>
                <a:latin typeface="+mj-ea"/>
                <a:ea typeface="+mj-ea"/>
              </a:rPr>
              <a:t>Auto-graph</a:t>
            </a:r>
            <a:endParaRPr kumimoji="1" lang="zh-CN" altLang="en-US" sz="2400" b="1" dirty="0" err="1">
              <a:solidFill>
                <a:srgbClr val="59595A"/>
              </a:solidFill>
              <a:latin typeface="+mj-ea"/>
              <a:ea typeface="+mj-ea"/>
            </a:endParaRPr>
          </a:p>
        </p:txBody>
      </p:sp>
      <p:pic>
        <p:nvPicPr>
          <p:cNvPr id="6" name="图片 5">
            <a:extLst>
              <a:ext uri="{FF2B5EF4-FFF2-40B4-BE49-F238E27FC236}">
                <a16:creationId xmlns:a16="http://schemas.microsoft.com/office/drawing/2014/main" id="{088935C5-572A-9747-AF90-75F9DC97698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118147" y="493681"/>
            <a:ext cx="576064" cy="864097"/>
          </a:xfrm>
          <a:prstGeom prst="rect">
            <a:avLst/>
          </a:prstGeom>
        </p:spPr>
      </p:pic>
      <p:sp>
        <p:nvSpPr>
          <p:cNvPr id="7" name="文本框 6">
            <a:extLst>
              <a:ext uri="{FF2B5EF4-FFF2-40B4-BE49-F238E27FC236}">
                <a16:creationId xmlns:a16="http://schemas.microsoft.com/office/drawing/2014/main" id="{086E9172-3791-D34B-8E19-3A46A1B0A011}"/>
              </a:ext>
            </a:extLst>
          </p:cNvPr>
          <p:cNvSpPr txBox="1"/>
          <p:nvPr/>
        </p:nvSpPr>
        <p:spPr>
          <a:xfrm>
            <a:off x="10749422" y="694897"/>
            <a:ext cx="1109599" cy="461665"/>
          </a:xfrm>
          <a:prstGeom prst="rect">
            <a:avLst/>
          </a:prstGeom>
          <a:noFill/>
        </p:spPr>
        <p:txBody>
          <a:bodyPr wrap="none" rtlCol="0">
            <a:spAutoFit/>
          </a:bodyPr>
          <a:lstStyle/>
          <a:p>
            <a:pPr>
              <a:buNone/>
            </a:pPr>
            <a:r>
              <a:rPr lang="en-US" altLang="zh-CN" sz="2400" b="1" dirty="0">
                <a:solidFill>
                  <a:srgbClr val="59595A"/>
                </a:solidFill>
                <a:latin typeface="+mj-ea"/>
                <a:ea typeface="+mj-ea"/>
              </a:rPr>
              <a:t>PT</a:t>
            </a:r>
            <a:r>
              <a:rPr lang="zh-CN" altLang="en-US" sz="2400" b="1" dirty="0">
                <a:solidFill>
                  <a:srgbClr val="59595A"/>
                </a:solidFill>
                <a:latin typeface="+mj-ea"/>
                <a:ea typeface="+mj-ea"/>
              </a:rPr>
              <a:t> </a:t>
            </a:r>
            <a:r>
              <a:rPr lang="en-US" altLang="zh-CN" sz="2400" b="1" dirty="0">
                <a:solidFill>
                  <a:srgbClr val="59595A"/>
                </a:solidFill>
                <a:latin typeface="+mj-ea"/>
                <a:ea typeface="+mj-ea"/>
              </a:rPr>
              <a:t>JIT</a:t>
            </a:r>
            <a:endParaRPr lang="zh-CN" altLang="en-US" sz="2400" b="1" dirty="0" err="1">
              <a:solidFill>
                <a:srgbClr val="59595A"/>
              </a:solidFill>
              <a:latin typeface="+mj-ea"/>
              <a:ea typeface="+mj-ea"/>
            </a:endParaRPr>
          </a:p>
        </p:txBody>
      </p:sp>
      <p:pic>
        <p:nvPicPr>
          <p:cNvPr id="8" name="图片 7">
            <a:extLst>
              <a:ext uri="{FF2B5EF4-FFF2-40B4-BE49-F238E27FC236}">
                <a16:creationId xmlns:a16="http://schemas.microsoft.com/office/drawing/2014/main" id="{F4942E8D-325A-194D-9691-B480A9A1913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460441" y="463871"/>
            <a:ext cx="1589168" cy="893907"/>
          </a:xfrm>
          <a:prstGeom prst="rect">
            <a:avLst/>
          </a:prstGeom>
        </p:spPr>
      </p:pic>
      <p:sp>
        <p:nvSpPr>
          <p:cNvPr id="15" name="矩形 14">
            <a:extLst>
              <a:ext uri="{FF2B5EF4-FFF2-40B4-BE49-F238E27FC236}">
                <a16:creationId xmlns:a16="http://schemas.microsoft.com/office/drawing/2014/main" id="{56A93EC5-B08A-9948-BFAD-0A7F942616A9}"/>
              </a:ext>
            </a:extLst>
          </p:cNvPr>
          <p:cNvSpPr/>
          <p:nvPr/>
        </p:nvSpPr>
        <p:spPr>
          <a:xfrm>
            <a:off x="466073" y="2996952"/>
            <a:ext cx="4190942" cy="2955168"/>
          </a:xfrm>
          <a:prstGeom prst="rect">
            <a:avLst/>
          </a:prstGeom>
          <a:solidFill>
            <a:srgbClr val="374154"/>
          </a:solidFill>
        </p:spPr>
        <p:txBody>
          <a:bodyPr wrap="square">
            <a:spAutoFit/>
          </a:bodyPr>
          <a:lstStyle/>
          <a:p>
            <a:pPr>
              <a:lnSpc>
                <a:spcPct val="120000"/>
              </a:lnSpc>
            </a:pPr>
            <a:r>
              <a:rPr lang="en-US" altLang="zh-CN" sz="1200" dirty="0">
                <a:solidFill>
                  <a:srgbClr val="DCDCAA"/>
                </a:solidFill>
                <a:latin typeface="Menlo" panose="020B0609030804020204" pitchFamily="49" charset="0"/>
              </a:rPr>
              <a:t>@</a:t>
            </a:r>
            <a:r>
              <a:rPr lang="en-US" altLang="zh-CN" sz="1200" dirty="0" err="1">
                <a:solidFill>
                  <a:srgbClr val="DCDCAA"/>
                </a:solidFill>
                <a:latin typeface="Menlo" panose="020B0609030804020204" pitchFamily="49" charset="0"/>
              </a:rPr>
              <a:t>torch.jit.script</a:t>
            </a:r>
            <a:endParaRPr lang="en-US" altLang="zh-CN" sz="1200" dirty="0">
              <a:solidFill>
                <a:srgbClr val="D4D4D4"/>
              </a:solidFill>
              <a:latin typeface="Menlo" panose="020B0609030804020204" pitchFamily="49" charset="0"/>
            </a:endParaRPr>
          </a:p>
          <a:p>
            <a:pPr>
              <a:lnSpc>
                <a:spcPct val="120000"/>
              </a:lnSpc>
            </a:pPr>
            <a:r>
              <a:rPr lang="en-US" altLang="zh-CN" sz="1200" dirty="0">
                <a:solidFill>
                  <a:srgbClr val="569CD6"/>
                </a:solidFill>
                <a:latin typeface="Menlo" panose="020B0609030804020204" pitchFamily="49" charset="0"/>
              </a:rPr>
              <a:t>def</a:t>
            </a:r>
            <a:r>
              <a:rPr lang="en-US" altLang="zh-CN" sz="1200" dirty="0">
                <a:solidFill>
                  <a:srgbClr val="D4D4D4"/>
                </a:solidFill>
                <a:latin typeface="Menlo" panose="020B0609030804020204" pitchFamily="49" charset="0"/>
              </a:rPr>
              <a:t> </a:t>
            </a:r>
            <a:r>
              <a:rPr lang="en-US" altLang="zh-CN" sz="1200" dirty="0">
                <a:solidFill>
                  <a:srgbClr val="DCDCAA"/>
                </a:solidFill>
                <a:latin typeface="Menlo" panose="020B0609030804020204" pitchFamily="49" charset="0"/>
              </a:rPr>
              <a:t>foo1</a:t>
            </a:r>
            <a:r>
              <a:rPr lang="en-US" altLang="zh-CN" sz="1200" dirty="0">
                <a:solidFill>
                  <a:srgbClr val="D4D4D4"/>
                </a:solidFill>
                <a:latin typeface="Menlo" panose="020B0609030804020204" pitchFamily="49" charset="0"/>
              </a:rPr>
              <a:t>(</a:t>
            </a:r>
            <a:r>
              <a:rPr lang="en-US" altLang="zh-CN" sz="1200" dirty="0">
                <a:solidFill>
                  <a:srgbClr val="9CDCFE"/>
                </a:solidFill>
                <a:latin typeface="Menlo" panose="020B0609030804020204" pitchFamily="49" charset="0"/>
              </a:rPr>
              <a:t>x</a:t>
            </a:r>
            <a:r>
              <a:rPr lang="en-US" altLang="zh-CN" sz="1200" dirty="0">
                <a:solidFill>
                  <a:srgbClr val="D4D4D4"/>
                </a:solidFill>
                <a:latin typeface="Menlo" panose="020B0609030804020204" pitchFamily="49" charset="0"/>
              </a:rPr>
              <a:t>: Tensor, </a:t>
            </a:r>
            <a:r>
              <a:rPr lang="en-US" altLang="zh-CN" sz="1200" dirty="0">
                <a:solidFill>
                  <a:srgbClr val="9CDCFE"/>
                </a:solidFill>
                <a:latin typeface="Menlo" panose="020B0609030804020204" pitchFamily="49" charset="0"/>
              </a:rPr>
              <a:t>y</a:t>
            </a:r>
            <a:r>
              <a:rPr lang="en-US" altLang="zh-CN" sz="1200" dirty="0">
                <a:solidFill>
                  <a:srgbClr val="D4D4D4"/>
                </a:solidFill>
                <a:latin typeface="Menlo" panose="020B0609030804020204" pitchFamily="49" charset="0"/>
              </a:rPr>
              <a:t>: Tensor, </a:t>
            </a:r>
            <a:r>
              <a:rPr lang="en-US" altLang="zh-CN" sz="1200" dirty="0">
                <a:solidFill>
                  <a:srgbClr val="9CDCFE"/>
                </a:solidFill>
                <a:latin typeface="Menlo" panose="020B0609030804020204" pitchFamily="49" charset="0"/>
              </a:rPr>
              <a:t>z</a:t>
            </a:r>
            <a:r>
              <a:rPr lang="en-US" altLang="zh-CN" sz="1200" dirty="0">
                <a:solidFill>
                  <a:srgbClr val="D4D4D4"/>
                </a:solidFill>
                <a:latin typeface="Menlo" panose="020B0609030804020204" pitchFamily="49" charset="0"/>
              </a:rPr>
              <a:t>: Tensor):</a:t>
            </a:r>
          </a:p>
          <a:p>
            <a:pPr marL="357188" lvl="1">
              <a:lnSpc>
                <a:spcPct val="120000"/>
              </a:lnSpc>
            </a:pPr>
            <a:r>
              <a:rPr lang="en-US" altLang="zh-CN" sz="1200" dirty="0">
                <a:solidFill>
                  <a:srgbClr val="C586C0"/>
                </a:solidFill>
                <a:latin typeface="Menlo" panose="020B0609030804020204" pitchFamily="49" charset="0"/>
              </a:rPr>
              <a:t>if</a:t>
            </a:r>
            <a:r>
              <a:rPr lang="en-US" altLang="zh-CN" sz="1200" dirty="0">
                <a:solidFill>
                  <a:srgbClr val="D4D4D4"/>
                </a:solidFill>
                <a:latin typeface="Menlo" panose="020B0609030804020204" pitchFamily="49" charset="0"/>
              </a:rPr>
              <a:t> x &lt; y:</a:t>
            </a:r>
          </a:p>
          <a:p>
            <a:pPr marL="357188" lvl="1">
              <a:lnSpc>
                <a:spcPct val="120000"/>
              </a:lnSpc>
            </a:pPr>
            <a:r>
              <a:rPr lang="zh-CN" altLang="en-US" sz="1200" dirty="0">
                <a:solidFill>
                  <a:srgbClr val="D4D4D4"/>
                </a:solidFill>
                <a:latin typeface="Menlo" panose="020B0609030804020204" pitchFamily="49" charset="0"/>
              </a:rPr>
              <a:t>    </a:t>
            </a:r>
            <a:r>
              <a:rPr lang="en-US" altLang="zh-CN" sz="1200" dirty="0">
                <a:solidFill>
                  <a:srgbClr val="D4D4D4"/>
                </a:solidFill>
                <a:latin typeface="Menlo" panose="020B0609030804020204" pitchFamily="49" charset="0"/>
              </a:rPr>
              <a:t>s = x + y</a:t>
            </a:r>
          </a:p>
          <a:p>
            <a:pPr marL="357188" lvl="1">
              <a:lnSpc>
                <a:spcPct val="120000"/>
              </a:lnSpc>
            </a:pPr>
            <a:r>
              <a:rPr lang="en-US" altLang="zh-CN" sz="1200" dirty="0">
                <a:solidFill>
                  <a:srgbClr val="C586C0"/>
                </a:solidFill>
                <a:latin typeface="Menlo" panose="020B0609030804020204" pitchFamily="49" charset="0"/>
              </a:rPr>
              <a:t>else</a:t>
            </a:r>
            <a:r>
              <a:rPr lang="en-US" altLang="zh-CN" sz="1200" dirty="0">
                <a:solidFill>
                  <a:srgbClr val="D4D4D4"/>
                </a:solidFill>
                <a:latin typeface="Menlo" panose="020B0609030804020204" pitchFamily="49" charset="0"/>
              </a:rPr>
              <a:t>:</a:t>
            </a:r>
          </a:p>
          <a:p>
            <a:pPr marL="357188" lvl="1">
              <a:lnSpc>
                <a:spcPct val="120000"/>
              </a:lnSpc>
            </a:pPr>
            <a:r>
              <a:rPr lang="zh-CN" altLang="en-US" sz="1200" dirty="0">
                <a:solidFill>
                  <a:srgbClr val="D4D4D4"/>
                </a:solidFill>
                <a:latin typeface="Menlo" panose="020B0609030804020204" pitchFamily="49" charset="0"/>
              </a:rPr>
              <a:t>    </a:t>
            </a:r>
            <a:r>
              <a:rPr lang="en-US" altLang="zh-CN" sz="1200" dirty="0">
                <a:solidFill>
                  <a:srgbClr val="D4D4D4"/>
                </a:solidFill>
                <a:latin typeface="Menlo" panose="020B0609030804020204" pitchFamily="49" charset="0"/>
              </a:rPr>
              <a:t>s = </a:t>
            </a:r>
            <a:r>
              <a:rPr lang="en-US" altLang="zh-CN" sz="1200" dirty="0" err="1">
                <a:solidFill>
                  <a:srgbClr val="D4D4D4"/>
                </a:solidFill>
                <a:latin typeface="Menlo" panose="020B0609030804020204" pitchFamily="49" charset="0"/>
              </a:rPr>
              <a:t>torch.square</a:t>
            </a:r>
            <a:r>
              <a:rPr lang="en-US" altLang="zh-CN" sz="1200" dirty="0">
                <a:solidFill>
                  <a:srgbClr val="D4D4D4"/>
                </a:solidFill>
                <a:latin typeface="Menlo" panose="020B0609030804020204" pitchFamily="49" charset="0"/>
              </a:rPr>
              <a:t>(y)</a:t>
            </a:r>
          </a:p>
          <a:p>
            <a:pPr marL="357188" lvl="1">
              <a:lnSpc>
                <a:spcPct val="120000"/>
              </a:lnSpc>
            </a:pPr>
            <a:r>
              <a:rPr lang="en-US" altLang="zh-CN" sz="1200" dirty="0">
                <a:solidFill>
                  <a:srgbClr val="C586C0"/>
                </a:solidFill>
                <a:latin typeface="Menlo" panose="020B0609030804020204" pitchFamily="49" charset="0"/>
              </a:rPr>
              <a:t>return</a:t>
            </a:r>
            <a:r>
              <a:rPr lang="en-US" altLang="zh-CN" sz="1200" dirty="0">
                <a:solidFill>
                  <a:srgbClr val="D4D4D4"/>
                </a:solidFill>
                <a:latin typeface="Menlo" panose="020B0609030804020204" pitchFamily="49" charset="0"/>
              </a:rPr>
              <a:t> s</a:t>
            </a:r>
          </a:p>
          <a:p>
            <a:pPr>
              <a:lnSpc>
                <a:spcPct val="120000"/>
              </a:lnSpc>
            </a:pPr>
            <a:br>
              <a:rPr lang="en-US" altLang="zh-CN" sz="1200" dirty="0">
                <a:solidFill>
                  <a:srgbClr val="D4D4D4"/>
                </a:solidFill>
                <a:latin typeface="Menlo" panose="020B0609030804020204" pitchFamily="49" charset="0"/>
              </a:rPr>
            </a:br>
            <a:r>
              <a:rPr lang="en-US" altLang="zh-CN" sz="1200" dirty="0">
                <a:solidFill>
                  <a:srgbClr val="DCDCAA"/>
                </a:solidFill>
                <a:latin typeface="Menlo" panose="020B0609030804020204" pitchFamily="49" charset="0"/>
              </a:rPr>
              <a:t>@</a:t>
            </a:r>
            <a:r>
              <a:rPr lang="en-US" altLang="zh-CN" sz="1200" dirty="0" err="1">
                <a:solidFill>
                  <a:srgbClr val="DCDCAA"/>
                </a:solidFill>
                <a:latin typeface="Menlo" panose="020B0609030804020204" pitchFamily="49" charset="0"/>
              </a:rPr>
              <a:t>torch.jit.script</a:t>
            </a:r>
            <a:endParaRPr lang="en-US" altLang="zh-CN" sz="1200" dirty="0">
              <a:solidFill>
                <a:srgbClr val="D4D4D4"/>
              </a:solidFill>
              <a:latin typeface="Menlo" panose="020B0609030804020204" pitchFamily="49" charset="0"/>
            </a:endParaRPr>
          </a:p>
          <a:p>
            <a:pPr>
              <a:lnSpc>
                <a:spcPct val="120000"/>
              </a:lnSpc>
            </a:pPr>
            <a:r>
              <a:rPr lang="en-US" altLang="zh-CN" sz="1200" dirty="0">
                <a:solidFill>
                  <a:srgbClr val="569CD6"/>
                </a:solidFill>
                <a:latin typeface="Menlo" panose="020B0609030804020204" pitchFamily="49" charset="0"/>
              </a:rPr>
              <a:t>def</a:t>
            </a:r>
            <a:r>
              <a:rPr lang="en-US" altLang="zh-CN" sz="1200" dirty="0">
                <a:solidFill>
                  <a:srgbClr val="D4D4D4"/>
                </a:solidFill>
                <a:latin typeface="Menlo" panose="020B0609030804020204" pitchFamily="49" charset="0"/>
              </a:rPr>
              <a:t> </a:t>
            </a:r>
            <a:r>
              <a:rPr lang="en-US" altLang="zh-CN" sz="1200" dirty="0">
                <a:solidFill>
                  <a:srgbClr val="DCDCAA"/>
                </a:solidFill>
                <a:latin typeface="Menlo" panose="020B0609030804020204" pitchFamily="49" charset="0"/>
              </a:rPr>
              <a:t>foo2</a:t>
            </a:r>
            <a:r>
              <a:rPr lang="en-US" altLang="zh-CN" sz="1200" dirty="0">
                <a:solidFill>
                  <a:srgbClr val="D4D4D4"/>
                </a:solidFill>
                <a:latin typeface="Menlo" panose="020B0609030804020204" pitchFamily="49" charset="0"/>
              </a:rPr>
              <a:t>(</a:t>
            </a:r>
            <a:r>
              <a:rPr lang="en-US" altLang="zh-CN" sz="1200" dirty="0">
                <a:solidFill>
                  <a:srgbClr val="9CDCFE"/>
                </a:solidFill>
                <a:latin typeface="Menlo" panose="020B0609030804020204" pitchFamily="49" charset="0"/>
              </a:rPr>
              <a:t>s</a:t>
            </a:r>
            <a:r>
              <a:rPr lang="en-US" altLang="zh-CN" sz="1200" dirty="0">
                <a:solidFill>
                  <a:srgbClr val="D4D4D4"/>
                </a:solidFill>
                <a:latin typeface="Menlo" panose="020B0609030804020204" pitchFamily="49" charset="0"/>
              </a:rPr>
              <a:t>: Tensor:</a:t>
            </a:r>
          </a:p>
          <a:p>
            <a:pPr>
              <a:lnSpc>
                <a:spcPct val="120000"/>
              </a:lnSpc>
            </a:pPr>
            <a:r>
              <a:rPr lang="zh-CN" altLang="en-US" sz="1200" dirty="0">
                <a:solidFill>
                  <a:srgbClr val="C586C0"/>
                </a:solidFill>
                <a:latin typeface="Menlo" panose="020B0609030804020204" pitchFamily="49" charset="0"/>
              </a:rPr>
              <a:t>    </a:t>
            </a:r>
            <a:r>
              <a:rPr lang="en-US" altLang="zh-CN" sz="1200" dirty="0">
                <a:solidFill>
                  <a:srgbClr val="C586C0"/>
                </a:solidFill>
                <a:latin typeface="Menlo" panose="020B0609030804020204" pitchFamily="49" charset="0"/>
              </a:rPr>
              <a:t>for</a:t>
            </a:r>
            <a:r>
              <a:rPr lang="en-US" altLang="zh-CN" sz="1200" dirty="0">
                <a:solidFill>
                  <a:srgbClr val="D4D4D4"/>
                </a:solidFill>
                <a:latin typeface="Menlo" panose="020B0609030804020204" pitchFamily="49" charset="0"/>
              </a:rPr>
              <a:t> i </a:t>
            </a:r>
            <a:r>
              <a:rPr lang="en-US" altLang="zh-CN" sz="1200" dirty="0">
                <a:solidFill>
                  <a:srgbClr val="C586C0"/>
                </a:solidFill>
                <a:latin typeface="Menlo" panose="020B0609030804020204" pitchFamily="49" charset="0"/>
              </a:rPr>
              <a:t>in</a:t>
            </a:r>
            <a:r>
              <a:rPr lang="en-US" altLang="zh-CN" sz="1200" dirty="0">
                <a:solidFill>
                  <a:srgbClr val="D4D4D4"/>
                </a:solidFill>
                <a:latin typeface="Menlo" panose="020B0609030804020204" pitchFamily="49" charset="0"/>
              </a:rPr>
              <a:t> </a:t>
            </a:r>
            <a:r>
              <a:rPr lang="en-US" altLang="zh-CN" sz="1200" dirty="0" err="1">
                <a:solidFill>
                  <a:srgbClr val="D4D4D4"/>
                </a:solidFill>
                <a:latin typeface="Menlo" panose="020B0609030804020204" pitchFamily="49" charset="0"/>
              </a:rPr>
              <a:t>torch.range</a:t>
            </a:r>
            <a:r>
              <a:rPr lang="en-US" altLang="zh-CN" sz="1200" dirty="0">
                <a:solidFill>
                  <a:srgbClr val="D4D4D4"/>
                </a:solidFill>
                <a:latin typeface="Menlo" panose="020B0609030804020204" pitchFamily="49" charset="0"/>
              </a:rPr>
              <a:t>(</a:t>
            </a:r>
            <a:r>
              <a:rPr lang="en-US" altLang="zh-CN" sz="1200" dirty="0">
                <a:solidFill>
                  <a:srgbClr val="B5CEA8"/>
                </a:solidFill>
                <a:latin typeface="Menlo" panose="020B0609030804020204" pitchFamily="49" charset="0"/>
              </a:rPr>
              <a:t>10</a:t>
            </a:r>
            <a:r>
              <a:rPr lang="en-US" altLang="zh-CN" sz="1200" dirty="0">
                <a:solidFill>
                  <a:srgbClr val="D4D4D4"/>
                </a:solidFill>
                <a:latin typeface="Menlo" panose="020B0609030804020204" pitchFamily="49" charset="0"/>
              </a:rPr>
              <a:t>):</a:t>
            </a:r>
          </a:p>
          <a:p>
            <a:pPr>
              <a:lnSpc>
                <a:spcPct val="120000"/>
              </a:lnSpc>
            </a:pPr>
            <a:r>
              <a:rPr lang="zh-CN" altLang="en-US" sz="1200" dirty="0">
                <a:solidFill>
                  <a:srgbClr val="D4D4D4"/>
                </a:solidFill>
                <a:latin typeface="Menlo" panose="020B0609030804020204" pitchFamily="49" charset="0"/>
              </a:rPr>
              <a:t>        </a:t>
            </a:r>
            <a:r>
              <a:rPr lang="en-US" altLang="zh-CN" sz="1200" dirty="0">
                <a:solidFill>
                  <a:srgbClr val="D4D4D4"/>
                </a:solidFill>
                <a:latin typeface="Menlo" panose="020B0609030804020204" pitchFamily="49" charset="0"/>
              </a:rPr>
              <a:t>s += i</a:t>
            </a:r>
          </a:p>
          <a:p>
            <a:pPr>
              <a:lnSpc>
                <a:spcPct val="120000"/>
              </a:lnSpc>
            </a:pPr>
            <a:r>
              <a:rPr lang="zh-CN" altLang="en-US" sz="1200" dirty="0">
                <a:solidFill>
                  <a:srgbClr val="C586C0"/>
                </a:solidFill>
                <a:latin typeface="Menlo" panose="020B0609030804020204" pitchFamily="49" charset="0"/>
              </a:rPr>
              <a:t>    </a:t>
            </a:r>
            <a:r>
              <a:rPr lang="en-US" altLang="zh-CN" sz="1200" dirty="0">
                <a:solidFill>
                  <a:srgbClr val="C586C0"/>
                </a:solidFill>
                <a:latin typeface="Menlo" panose="020B0609030804020204" pitchFamily="49" charset="0"/>
              </a:rPr>
              <a:t>return</a:t>
            </a:r>
            <a:r>
              <a:rPr lang="en-US" altLang="zh-CN" sz="1200" dirty="0">
                <a:solidFill>
                  <a:srgbClr val="D4D4D4"/>
                </a:solidFill>
                <a:latin typeface="Menlo" panose="020B0609030804020204" pitchFamily="49" charset="0"/>
              </a:rPr>
              <a:t> s</a:t>
            </a:r>
            <a:endParaRPr lang="en-US" altLang="zh-CN" sz="1200" b="0" dirty="0">
              <a:solidFill>
                <a:srgbClr val="D4D4D4"/>
              </a:solidFill>
              <a:effectLst/>
              <a:latin typeface="Menlo" panose="020B0609030804020204" pitchFamily="49" charset="0"/>
            </a:endParaRPr>
          </a:p>
        </p:txBody>
      </p:sp>
      <p:pic>
        <p:nvPicPr>
          <p:cNvPr id="10" name="图片 9">
            <a:extLst>
              <a:ext uri="{FF2B5EF4-FFF2-40B4-BE49-F238E27FC236}">
                <a16:creationId xmlns:a16="http://schemas.microsoft.com/office/drawing/2014/main" id="{F6430F7B-6A76-8046-B9BD-9EAB4CEDFBD7}"/>
              </a:ext>
            </a:extLst>
          </p:cNvPr>
          <p:cNvPicPr>
            <a:picLocks noChangeAspect="1"/>
          </p:cNvPicPr>
          <p:nvPr/>
        </p:nvPicPr>
        <p:blipFill>
          <a:blip r:embed="rId5"/>
          <a:stretch>
            <a:fillRect/>
          </a:stretch>
        </p:blipFill>
        <p:spPr>
          <a:xfrm>
            <a:off x="4946253" y="3074319"/>
            <a:ext cx="6912768" cy="2808312"/>
          </a:xfrm>
          <a:prstGeom prst="rect">
            <a:avLst/>
          </a:prstGeom>
        </p:spPr>
      </p:pic>
    </p:spTree>
    <p:extLst>
      <p:ext uri="{BB962C8B-B14F-4D97-AF65-F5344CB8AC3E}">
        <p14:creationId xmlns:p14="http://schemas.microsoft.com/office/powerpoint/2010/main" val="1715457750"/>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AD6EA-FC20-FB46-B20E-80526BC431E0}"/>
              </a:ext>
            </a:extLst>
          </p:cNvPr>
          <p:cNvSpPr>
            <a:spLocks noGrp="1"/>
          </p:cNvSpPr>
          <p:nvPr>
            <p:ph type="title"/>
          </p:nvPr>
        </p:nvSpPr>
        <p:spPr/>
        <p:txBody>
          <a:bodyPr/>
          <a:lstStyle/>
          <a:p>
            <a:r>
              <a:rPr kumimoji="1" lang="zh-CN" altLang="en-US" sz="2800" dirty="0">
                <a:solidFill>
                  <a:srgbClr val="C00000"/>
                </a:solidFill>
                <a:latin typeface="Futura Medium" panose="020B0602020204020303" pitchFamily="34" charset="-79"/>
                <a:cs typeface="Futura Medium" panose="020B0602020204020303" pitchFamily="34" charset="-79"/>
              </a:rPr>
              <a:t>动态图转换为静态图</a:t>
            </a:r>
          </a:p>
        </p:txBody>
      </p:sp>
      <p:sp>
        <p:nvSpPr>
          <p:cNvPr id="3" name="内容占位符 2">
            <a:extLst>
              <a:ext uri="{FF2B5EF4-FFF2-40B4-BE49-F238E27FC236}">
                <a16:creationId xmlns:a16="http://schemas.microsoft.com/office/drawing/2014/main" id="{BD9FA0FD-BB94-EB4D-90AE-093FC400373C}"/>
              </a:ext>
            </a:extLst>
          </p:cNvPr>
          <p:cNvSpPr>
            <a:spLocks noGrp="1"/>
          </p:cNvSpPr>
          <p:nvPr>
            <p:ph sz="half" idx="1"/>
          </p:nvPr>
        </p:nvSpPr>
        <p:spPr>
          <a:xfrm>
            <a:off x="623635" y="1650037"/>
            <a:ext cx="10963473" cy="1058883"/>
          </a:xfrm>
        </p:spPr>
        <p:txBody>
          <a:bodyPr/>
          <a:lstStyle/>
          <a:p>
            <a:r>
              <a:rPr lang="zh-CN" altLang="en-US" sz="2000" b="1" dirty="0">
                <a:solidFill>
                  <a:srgbClr val="59595A"/>
                </a:solidFill>
                <a:latin typeface="Gill Sans MT" panose="020B0502020104020203" pitchFamily="34" charset="0"/>
              </a:rPr>
              <a:t>基于源代码解析：</a:t>
            </a:r>
            <a:r>
              <a:rPr lang="zh-CN" altLang="en-US" sz="2000" dirty="0">
                <a:solidFill>
                  <a:srgbClr val="59595A"/>
                </a:solidFill>
                <a:latin typeface="Gill Sans MT" panose="020B0502020104020203" pitchFamily="34" charset="0"/>
              </a:rPr>
              <a:t>以宿主语言的抽象语法树（</a:t>
            </a:r>
            <a:r>
              <a:rPr lang="en-US" altLang="zh-CN" sz="2000" dirty="0">
                <a:solidFill>
                  <a:srgbClr val="59595A"/>
                </a:solidFill>
                <a:latin typeface="Gill Sans MT" panose="020B0502020104020203" pitchFamily="34" charset="0"/>
              </a:rPr>
              <a:t>AST</a:t>
            </a:r>
            <a:r>
              <a:rPr lang="zh-CN" altLang="en-US" sz="2000" dirty="0">
                <a:solidFill>
                  <a:srgbClr val="59595A"/>
                </a:solidFill>
                <a:latin typeface="Gill Sans MT" panose="020B0502020104020203" pitchFamily="34" charset="0"/>
              </a:rPr>
              <a:t>）为输入，转化为内部语法树，经过别名分析，</a:t>
            </a:r>
            <a:r>
              <a:rPr lang="en-US" altLang="zh-CN" sz="2000" dirty="0">
                <a:solidFill>
                  <a:srgbClr val="59595A"/>
                </a:solidFill>
                <a:latin typeface="Gill Sans MT" panose="020B0502020104020203" pitchFamily="34" charset="0"/>
              </a:rPr>
              <a:t>SSA</a:t>
            </a:r>
            <a:r>
              <a:rPr lang="zh-CN" altLang="en-US" sz="2000" dirty="0">
                <a:solidFill>
                  <a:srgbClr val="59595A"/>
                </a:solidFill>
                <a:latin typeface="Gill Sans MT" panose="020B0502020104020203" pitchFamily="34" charset="0"/>
              </a:rPr>
              <a:t>（</a:t>
            </a:r>
            <a:r>
              <a:rPr lang="en-US" altLang="zh-CN" sz="2000" dirty="0">
                <a:solidFill>
                  <a:srgbClr val="59595A"/>
                </a:solidFill>
                <a:latin typeface="Gill Sans MT" panose="020B0502020104020203" pitchFamily="34" charset="0"/>
              </a:rPr>
              <a:t>static single value assignment</a:t>
            </a:r>
            <a:r>
              <a:rPr lang="zh-CN" altLang="en-US" sz="2000" dirty="0">
                <a:solidFill>
                  <a:srgbClr val="59595A"/>
                </a:solidFill>
                <a:latin typeface="Gill Sans MT" panose="020B0502020104020203" pitchFamily="34" charset="0"/>
              </a:rPr>
              <a:t>），类型推断等</a:t>
            </a:r>
            <a:r>
              <a:rPr lang="en-US" altLang="zh-CN" sz="2000" dirty="0">
                <a:solidFill>
                  <a:srgbClr val="59595A"/>
                </a:solidFill>
                <a:latin typeface="Gill Sans MT" panose="020B0502020104020203" pitchFamily="34" charset="0"/>
              </a:rPr>
              <a:t>Pass</a:t>
            </a:r>
            <a:r>
              <a:rPr lang="zh-CN" altLang="en-US" sz="2000" dirty="0">
                <a:solidFill>
                  <a:srgbClr val="59595A"/>
                </a:solidFill>
                <a:latin typeface="Gill Sans MT" panose="020B0502020104020203" pitchFamily="34" charset="0"/>
              </a:rPr>
              <a:t>，转换为计算图表示；</a:t>
            </a:r>
          </a:p>
          <a:p>
            <a:endParaRPr kumimoji="1" lang="zh-CN" altLang="en-US" sz="2000" dirty="0">
              <a:solidFill>
                <a:srgbClr val="59595A"/>
              </a:solidFill>
              <a:latin typeface="Gill Sans MT" panose="020B0502020104020203" pitchFamily="34" charset="0"/>
            </a:endParaRPr>
          </a:p>
        </p:txBody>
      </p:sp>
      <p:pic>
        <p:nvPicPr>
          <p:cNvPr id="4" name="图片 3">
            <a:extLst>
              <a:ext uri="{FF2B5EF4-FFF2-40B4-BE49-F238E27FC236}">
                <a16:creationId xmlns:a16="http://schemas.microsoft.com/office/drawing/2014/main" id="{32D88665-33D1-8346-81E8-6DB51C2CE0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200012" y="476672"/>
            <a:ext cx="720080" cy="974094"/>
          </a:xfrm>
          <a:prstGeom prst="rect">
            <a:avLst/>
          </a:prstGeom>
        </p:spPr>
      </p:pic>
      <p:sp>
        <p:nvSpPr>
          <p:cNvPr id="5" name="文本框 4">
            <a:extLst>
              <a:ext uri="{FF2B5EF4-FFF2-40B4-BE49-F238E27FC236}">
                <a16:creationId xmlns:a16="http://schemas.microsoft.com/office/drawing/2014/main" id="{F3C5ECF6-89B2-1343-BC03-ABA78E5CB69F}"/>
              </a:ext>
            </a:extLst>
          </p:cNvPr>
          <p:cNvSpPr txBox="1"/>
          <p:nvPr/>
        </p:nvSpPr>
        <p:spPr>
          <a:xfrm>
            <a:off x="7992100" y="732887"/>
            <a:ext cx="1994713" cy="461665"/>
          </a:xfrm>
          <a:prstGeom prst="rect">
            <a:avLst/>
          </a:prstGeom>
          <a:noFill/>
        </p:spPr>
        <p:txBody>
          <a:bodyPr wrap="none" rtlCol="0">
            <a:spAutoFit/>
          </a:bodyPr>
          <a:lstStyle/>
          <a:p>
            <a:pPr>
              <a:buNone/>
            </a:pPr>
            <a:r>
              <a:rPr lang="en-US" altLang="zh-CN" sz="2400" b="1" dirty="0">
                <a:solidFill>
                  <a:srgbClr val="59595A"/>
                </a:solidFill>
                <a:latin typeface="+mj-ea"/>
                <a:ea typeface="+mj-ea"/>
              </a:rPr>
              <a:t>Auto-graph</a:t>
            </a:r>
            <a:endParaRPr kumimoji="1" lang="zh-CN" altLang="en-US" sz="2400" b="1" dirty="0" err="1">
              <a:solidFill>
                <a:srgbClr val="59595A"/>
              </a:solidFill>
              <a:latin typeface="+mj-ea"/>
              <a:ea typeface="+mj-ea"/>
            </a:endParaRPr>
          </a:p>
        </p:txBody>
      </p:sp>
      <p:pic>
        <p:nvPicPr>
          <p:cNvPr id="6" name="图片 5">
            <a:extLst>
              <a:ext uri="{FF2B5EF4-FFF2-40B4-BE49-F238E27FC236}">
                <a16:creationId xmlns:a16="http://schemas.microsoft.com/office/drawing/2014/main" id="{088935C5-572A-9747-AF90-75F9DC97698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118147" y="531671"/>
            <a:ext cx="576064" cy="864097"/>
          </a:xfrm>
          <a:prstGeom prst="rect">
            <a:avLst/>
          </a:prstGeom>
        </p:spPr>
      </p:pic>
      <p:sp>
        <p:nvSpPr>
          <p:cNvPr id="7" name="文本框 6">
            <a:extLst>
              <a:ext uri="{FF2B5EF4-FFF2-40B4-BE49-F238E27FC236}">
                <a16:creationId xmlns:a16="http://schemas.microsoft.com/office/drawing/2014/main" id="{086E9172-3791-D34B-8E19-3A46A1B0A011}"/>
              </a:ext>
            </a:extLst>
          </p:cNvPr>
          <p:cNvSpPr txBox="1"/>
          <p:nvPr/>
        </p:nvSpPr>
        <p:spPr>
          <a:xfrm>
            <a:off x="10749422" y="732887"/>
            <a:ext cx="1109599" cy="461665"/>
          </a:xfrm>
          <a:prstGeom prst="rect">
            <a:avLst/>
          </a:prstGeom>
          <a:noFill/>
        </p:spPr>
        <p:txBody>
          <a:bodyPr wrap="none" rtlCol="0">
            <a:spAutoFit/>
          </a:bodyPr>
          <a:lstStyle/>
          <a:p>
            <a:pPr>
              <a:buNone/>
            </a:pPr>
            <a:r>
              <a:rPr lang="en-US" altLang="zh-CN" sz="2400" b="1" dirty="0">
                <a:solidFill>
                  <a:srgbClr val="59595A"/>
                </a:solidFill>
                <a:latin typeface="+mj-ea"/>
                <a:ea typeface="+mj-ea"/>
              </a:rPr>
              <a:t>PT</a:t>
            </a:r>
            <a:r>
              <a:rPr lang="zh-CN" altLang="en-US" sz="2400" b="1" dirty="0">
                <a:solidFill>
                  <a:srgbClr val="59595A"/>
                </a:solidFill>
                <a:latin typeface="+mj-ea"/>
                <a:ea typeface="+mj-ea"/>
              </a:rPr>
              <a:t> </a:t>
            </a:r>
            <a:r>
              <a:rPr lang="en-US" altLang="zh-CN" sz="2400" b="1" dirty="0">
                <a:solidFill>
                  <a:srgbClr val="59595A"/>
                </a:solidFill>
                <a:latin typeface="+mj-ea"/>
                <a:ea typeface="+mj-ea"/>
              </a:rPr>
              <a:t>JIT</a:t>
            </a:r>
            <a:endParaRPr lang="zh-CN" altLang="en-US" sz="2400" b="1" dirty="0" err="1">
              <a:solidFill>
                <a:srgbClr val="59595A"/>
              </a:solidFill>
              <a:latin typeface="+mj-ea"/>
              <a:ea typeface="+mj-ea"/>
            </a:endParaRPr>
          </a:p>
        </p:txBody>
      </p:sp>
      <p:pic>
        <p:nvPicPr>
          <p:cNvPr id="8" name="图片 7">
            <a:extLst>
              <a:ext uri="{FF2B5EF4-FFF2-40B4-BE49-F238E27FC236}">
                <a16:creationId xmlns:a16="http://schemas.microsoft.com/office/drawing/2014/main" id="{F4942E8D-325A-194D-9691-B480A9A1913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460441" y="501861"/>
            <a:ext cx="1589168" cy="893907"/>
          </a:xfrm>
          <a:prstGeom prst="rect">
            <a:avLst/>
          </a:prstGeom>
        </p:spPr>
      </p:pic>
      <p:sp>
        <p:nvSpPr>
          <p:cNvPr id="9" name="矩形 8">
            <a:extLst>
              <a:ext uri="{FF2B5EF4-FFF2-40B4-BE49-F238E27FC236}">
                <a16:creationId xmlns:a16="http://schemas.microsoft.com/office/drawing/2014/main" id="{27ACB5E8-292A-714B-9A49-D8DCF3E47FD4}"/>
              </a:ext>
            </a:extLst>
          </p:cNvPr>
          <p:cNvSpPr/>
          <p:nvPr/>
        </p:nvSpPr>
        <p:spPr>
          <a:xfrm>
            <a:off x="691989" y="3325054"/>
            <a:ext cx="10518960" cy="499560"/>
          </a:xfrm>
          <a:prstGeom prst="rect">
            <a:avLst/>
          </a:prstGeom>
        </p:spPr>
        <p:txBody>
          <a:bodyPr wrap="square">
            <a:spAutoFit/>
          </a:bodyPr>
          <a:lstStyle/>
          <a:p>
            <a:pPr marL="239106" indent="-239106" defTabSz="1218804" eaLnBrk="0" hangingPunct="0">
              <a:lnSpc>
                <a:spcPct val="150000"/>
              </a:lnSpc>
              <a:spcBef>
                <a:spcPts val="0"/>
              </a:spcBef>
              <a:buClr>
                <a:srgbClr val="71B2FF"/>
              </a:buClr>
              <a:buChar char="•"/>
            </a:pPr>
            <a:r>
              <a:rPr lang="zh-CN" altLang="en-US" sz="2000" dirty="0">
                <a:solidFill>
                  <a:srgbClr val="59595A"/>
                </a:solidFill>
                <a:latin typeface="Gill Sans MT" panose="020B0502020104020203" pitchFamily="34" charset="0"/>
                <a:ea typeface="+mj-ea"/>
              </a:rPr>
              <a:t>能够更广泛地支持宿主语言中的各种动态控制流语句</a:t>
            </a:r>
            <a:endParaRPr lang="en-US" altLang="zh-CN" sz="2000" kern="0" dirty="0">
              <a:solidFill>
                <a:srgbClr val="59595A"/>
              </a:solidFill>
              <a:latin typeface="Gill Sans MT" panose="020B0502020104020203" pitchFamily="34" charset="0"/>
              <a:ea typeface="+mj-ea"/>
            </a:endParaRPr>
          </a:p>
        </p:txBody>
      </p:sp>
      <p:sp>
        <p:nvSpPr>
          <p:cNvPr id="10" name="矩形 9">
            <a:extLst>
              <a:ext uri="{FF2B5EF4-FFF2-40B4-BE49-F238E27FC236}">
                <a16:creationId xmlns:a16="http://schemas.microsoft.com/office/drawing/2014/main" id="{8738E1B2-A807-6543-B693-DF75EABCB2FA}"/>
              </a:ext>
            </a:extLst>
          </p:cNvPr>
          <p:cNvSpPr/>
          <p:nvPr/>
        </p:nvSpPr>
        <p:spPr>
          <a:xfrm>
            <a:off x="691989" y="4189150"/>
            <a:ext cx="697627" cy="400110"/>
          </a:xfrm>
          <a:prstGeom prst="rect">
            <a:avLst/>
          </a:prstGeom>
        </p:spPr>
        <p:txBody>
          <a:bodyPr wrap="none">
            <a:spAutoFit/>
          </a:bodyPr>
          <a:lstStyle/>
          <a:p>
            <a:pPr algn="ctr"/>
            <a:r>
              <a:rPr lang="zh-CN" altLang="en-US" sz="2000" b="1" dirty="0">
                <a:solidFill>
                  <a:srgbClr val="FFC000"/>
                </a:solidFill>
                <a:latin typeface="+mj-ea"/>
                <a:ea typeface="+mj-ea"/>
              </a:rPr>
              <a:t>缺点</a:t>
            </a:r>
          </a:p>
        </p:txBody>
      </p:sp>
      <p:sp>
        <p:nvSpPr>
          <p:cNvPr id="11" name="矩形 10">
            <a:extLst>
              <a:ext uri="{FF2B5EF4-FFF2-40B4-BE49-F238E27FC236}">
                <a16:creationId xmlns:a16="http://schemas.microsoft.com/office/drawing/2014/main" id="{00E7A1EF-8A48-9F4A-B02D-717B272EC8EA}"/>
              </a:ext>
            </a:extLst>
          </p:cNvPr>
          <p:cNvSpPr/>
          <p:nvPr/>
        </p:nvSpPr>
        <p:spPr>
          <a:xfrm>
            <a:off x="691989" y="2924944"/>
            <a:ext cx="697627" cy="400110"/>
          </a:xfrm>
          <a:prstGeom prst="rect">
            <a:avLst/>
          </a:prstGeom>
        </p:spPr>
        <p:txBody>
          <a:bodyPr wrap="none">
            <a:spAutoFit/>
          </a:bodyPr>
          <a:lstStyle/>
          <a:p>
            <a:pPr algn="ctr"/>
            <a:r>
              <a:rPr lang="zh-CN" altLang="en-US" sz="2000" b="1" dirty="0">
                <a:solidFill>
                  <a:srgbClr val="FFC000"/>
                </a:solidFill>
                <a:latin typeface="+mj-ea"/>
                <a:ea typeface="+mj-ea"/>
              </a:rPr>
              <a:t>优点</a:t>
            </a:r>
          </a:p>
        </p:txBody>
      </p:sp>
      <p:sp>
        <p:nvSpPr>
          <p:cNvPr id="12" name="矩形 11">
            <a:extLst>
              <a:ext uri="{FF2B5EF4-FFF2-40B4-BE49-F238E27FC236}">
                <a16:creationId xmlns:a16="http://schemas.microsoft.com/office/drawing/2014/main" id="{7CAFC45F-C721-8740-B52A-17101BF0D049}"/>
              </a:ext>
            </a:extLst>
          </p:cNvPr>
          <p:cNvSpPr/>
          <p:nvPr/>
        </p:nvSpPr>
        <p:spPr>
          <a:xfrm>
            <a:off x="691989" y="4636147"/>
            <a:ext cx="10518960" cy="1419556"/>
          </a:xfrm>
          <a:prstGeom prst="rect">
            <a:avLst/>
          </a:prstGeom>
        </p:spPr>
        <p:txBody>
          <a:bodyPr wrap="square">
            <a:spAutoFit/>
          </a:bodyPr>
          <a:lstStyle/>
          <a:p>
            <a:pPr marL="239106" indent="-239106" defTabSz="1218804" eaLnBrk="0" hangingPunct="0">
              <a:lnSpc>
                <a:spcPct val="150000"/>
              </a:lnSpc>
              <a:spcBef>
                <a:spcPts val="0"/>
              </a:spcBef>
              <a:buClr>
                <a:srgbClr val="71B2FF"/>
              </a:buClr>
              <a:buChar char="•"/>
            </a:pPr>
            <a:r>
              <a:rPr lang="zh-CN" altLang="en-US" sz="2000" dirty="0">
                <a:solidFill>
                  <a:srgbClr val="59595A"/>
                </a:solidFill>
                <a:latin typeface="Gill Sans MT" panose="020B0502020104020203" pitchFamily="34" charset="0"/>
                <a:ea typeface="+mj-ea"/>
              </a:rPr>
              <a:t>后端实现和硬件实现会对静态图表示进行限制和约束，多硬件需要切分多后端执行逻辑；</a:t>
            </a:r>
            <a:endParaRPr lang="en-US" altLang="zh-CN" sz="2000" dirty="0">
              <a:solidFill>
                <a:srgbClr val="59595A"/>
              </a:solidFill>
              <a:latin typeface="Gill Sans MT" panose="020B0502020104020203" pitchFamily="34" charset="0"/>
              <a:ea typeface="+mj-ea"/>
            </a:endParaRPr>
          </a:p>
          <a:p>
            <a:pPr marL="239106" indent="-239106" defTabSz="1218804" eaLnBrk="0" hangingPunct="0">
              <a:lnSpc>
                <a:spcPct val="150000"/>
              </a:lnSpc>
              <a:spcBef>
                <a:spcPts val="0"/>
              </a:spcBef>
              <a:buClr>
                <a:srgbClr val="71B2FF"/>
              </a:buClr>
              <a:buChar char="•"/>
            </a:pPr>
            <a:r>
              <a:rPr lang="zh-CN" altLang="en-US" sz="2000" dirty="0">
                <a:solidFill>
                  <a:srgbClr val="59595A"/>
                </a:solidFill>
                <a:latin typeface="Gill Sans MT" panose="020B0502020104020203" pitchFamily="34" charset="0"/>
                <a:ea typeface="+mj-ea"/>
              </a:rPr>
              <a:t>宿主语言的控制流语句并不总是能成功映射到后端运行时系统的静态图表示；</a:t>
            </a:r>
            <a:endParaRPr lang="en-US" altLang="zh-CN" sz="2000" dirty="0">
              <a:solidFill>
                <a:srgbClr val="59595A"/>
              </a:solidFill>
              <a:latin typeface="Gill Sans MT" panose="020B0502020104020203" pitchFamily="34" charset="0"/>
              <a:ea typeface="+mj-ea"/>
            </a:endParaRPr>
          </a:p>
          <a:p>
            <a:pPr marL="239106" indent="-239106" defTabSz="1218804" eaLnBrk="0" hangingPunct="0">
              <a:lnSpc>
                <a:spcPct val="150000"/>
              </a:lnSpc>
              <a:spcBef>
                <a:spcPts val="0"/>
              </a:spcBef>
              <a:buClr>
                <a:srgbClr val="71B2FF"/>
              </a:buClr>
              <a:buChar char="•"/>
            </a:pPr>
            <a:r>
              <a:rPr lang="zh-CN" altLang="en-US" sz="2000" dirty="0">
                <a:solidFill>
                  <a:srgbClr val="59595A"/>
                </a:solidFill>
                <a:latin typeface="Gill Sans MT" panose="020B0502020104020203" pitchFamily="34" charset="0"/>
                <a:ea typeface="+mj-ea"/>
              </a:rPr>
              <a:t>遇到过度灵活的动态控制流语句，运行时会退回到由前端语言跨语言调用驱动后端执行；</a:t>
            </a:r>
            <a:endParaRPr lang="en-US" altLang="zh-CN" sz="2000" kern="0" dirty="0">
              <a:solidFill>
                <a:srgbClr val="59595A"/>
              </a:solidFill>
              <a:latin typeface="Gill Sans MT" panose="020B0502020104020203" pitchFamily="34" charset="0"/>
              <a:ea typeface="+mj-ea"/>
            </a:endParaRPr>
          </a:p>
        </p:txBody>
      </p:sp>
    </p:spTree>
    <p:extLst>
      <p:ext uri="{BB962C8B-B14F-4D97-AF65-F5344CB8AC3E}">
        <p14:creationId xmlns:p14="http://schemas.microsoft.com/office/powerpoint/2010/main" val="3862848407"/>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2D6137EB-F023-EF48-BB4E-6D27BB5BB347}"/>
              </a:ext>
            </a:extLst>
          </p:cNvPr>
          <p:cNvSpPr>
            <a:spLocks noGrp="1"/>
          </p:cNvSpPr>
          <p:nvPr>
            <p:ph type="title"/>
          </p:nvPr>
        </p:nvSpPr>
        <p:spPr>
          <a:xfrm>
            <a:off x="623636" y="607562"/>
            <a:ext cx="10963473" cy="589190"/>
          </a:xfrm>
        </p:spPr>
        <p:txBody>
          <a:bodyPr/>
          <a:lstStyle/>
          <a:p>
            <a:pPr eaLnBrk="1" hangingPunct="1"/>
            <a:r>
              <a:rPr kumimoji="1" lang="en-US" altLang="zh-CN" sz="2800" dirty="0">
                <a:latin typeface="Futura Medium" panose="020B0602020204020303" pitchFamily="34" charset="-79"/>
                <a:cs typeface="Futura Medium" panose="020B0602020204020303" pitchFamily="34" charset="-79"/>
                <a:sym typeface="Huawei Sans" panose="020C0503030203020204" pitchFamily="34" charset="0"/>
              </a:rPr>
              <a:t>Summary</a:t>
            </a:r>
            <a:endParaRPr kumimoji="1" lang="zh-CN" altLang="en-US" sz="2800" dirty="0">
              <a:latin typeface="Futura Medium" panose="020B0602020204020303" pitchFamily="34" charset="-79"/>
              <a:cs typeface="Futura Medium" panose="020B0602020204020303" pitchFamily="34" charset="-79"/>
            </a:endParaRPr>
          </a:p>
        </p:txBody>
      </p:sp>
      <p:sp>
        <p:nvSpPr>
          <p:cNvPr id="13" name="内容占位符 2">
            <a:extLst>
              <a:ext uri="{FF2B5EF4-FFF2-40B4-BE49-F238E27FC236}">
                <a16:creationId xmlns:a16="http://schemas.microsoft.com/office/drawing/2014/main" id="{BB9F16C1-DCF7-8F4F-B261-A76B7394DF23}"/>
              </a:ext>
            </a:extLst>
          </p:cNvPr>
          <p:cNvSpPr>
            <a:spLocks noGrp="1"/>
          </p:cNvSpPr>
          <p:nvPr>
            <p:ph sz="half" idx="1"/>
          </p:nvPr>
        </p:nvSpPr>
        <p:spPr>
          <a:xfrm>
            <a:off x="623636" y="1495552"/>
            <a:ext cx="10963473" cy="4525736"/>
          </a:xfrm>
        </p:spPr>
        <p:txBody>
          <a:bodyPr/>
          <a:lstStyle/>
          <a:p>
            <a:pPr marL="457200" indent="-457200">
              <a:buFont typeface="+mj-lt"/>
              <a:buAutoNum type="arabicPeriod"/>
            </a:pPr>
            <a:r>
              <a:rPr lang="zh-CN" altLang="en-US" sz="2000" dirty="0">
                <a:solidFill>
                  <a:srgbClr val="59595A"/>
                </a:solidFill>
                <a:latin typeface="Gill Sans MT" panose="020B0502020104020203" pitchFamily="34" charset="0"/>
              </a:rPr>
              <a:t>控制</a:t>
            </a:r>
            <a:r>
              <a:rPr lang="zh-CN" altLang="en-US" sz="2000" dirty="0">
                <a:solidFill>
                  <a:srgbClr val="59595A"/>
                </a:solidFill>
              </a:rPr>
              <a:t>流采用不同设计，</a:t>
            </a:r>
            <a:r>
              <a:rPr lang="en-US" altLang="zh-CN" sz="2000" dirty="0">
                <a:solidFill>
                  <a:srgbClr val="59595A"/>
                </a:solidFill>
              </a:rPr>
              <a:t>AI</a:t>
            </a:r>
            <a:r>
              <a:rPr lang="zh-CN" altLang="en-US" sz="2000" dirty="0">
                <a:solidFill>
                  <a:srgbClr val="59595A"/>
                </a:solidFill>
              </a:rPr>
              <a:t>框架为声明式编程的静态图，以及命令式编程的动态图；</a:t>
            </a:r>
            <a:endParaRPr lang="en-US" altLang="zh-CN" sz="2000" dirty="0">
              <a:solidFill>
                <a:srgbClr val="59595A"/>
              </a:solidFill>
            </a:endParaRPr>
          </a:p>
          <a:p>
            <a:pPr marL="457200" indent="-457200">
              <a:buFont typeface="+mj-lt"/>
              <a:buAutoNum type="arabicPeriod"/>
            </a:pPr>
            <a:r>
              <a:rPr lang="zh-CN" altLang="en-US" sz="2000" dirty="0">
                <a:solidFill>
                  <a:srgbClr val="59595A"/>
                </a:solidFill>
              </a:rPr>
              <a:t>静态图统一</a:t>
            </a:r>
            <a:r>
              <a:rPr lang="en-US" altLang="zh-CN" sz="2000" dirty="0">
                <a:solidFill>
                  <a:srgbClr val="59595A"/>
                </a:solidFill>
              </a:rPr>
              <a:t>DL</a:t>
            </a:r>
            <a:r>
              <a:rPr lang="zh-CN" altLang="en-US" sz="2000" dirty="0">
                <a:solidFill>
                  <a:srgbClr val="59595A"/>
                </a:solidFill>
              </a:rPr>
              <a:t>表示利于编译优化和执行加速，但是灵活性和易用性受限；</a:t>
            </a:r>
            <a:endParaRPr lang="en-US" altLang="zh-CN" sz="2000" dirty="0">
              <a:solidFill>
                <a:srgbClr val="59595A"/>
              </a:solidFill>
            </a:endParaRPr>
          </a:p>
          <a:p>
            <a:pPr marL="457200" indent="-457200">
              <a:buFont typeface="+mj-lt"/>
              <a:buAutoNum type="arabicPeriod"/>
            </a:pPr>
            <a:r>
              <a:rPr lang="zh-CN" altLang="en-US" sz="2000" dirty="0">
                <a:solidFill>
                  <a:srgbClr val="59595A"/>
                </a:solidFill>
              </a:rPr>
              <a:t>动态图灵活复用宿主语言中的控制流原语，但是缺乏性能优化阶段；</a:t>
            </a:r>
            <a:endParaRPr lang="en-US" altLang="zh-CN" sz="2000" dirty="0">
              <a:solidFill>
                <a:srgbClr val="59595A"/>
              </a:solidFill>
            </a:endParaRPr>
          </a:p>
          <a:p>
            <a:pPr marL="457200" indent="-457200">
              <a:buFont typeface="+mj-lt"/>
              <a:buAutoNum type="arabicPeriod"/>
            </a:pPr>
            <a:r>
              <a:rPr lang="zh-CN" altLang="en-US" sz="2000" dirty="0">
                <a:solidFill>
                  <a:srgbClr val="59595A"/>
                </a:solidFill>
              </a:rPr>
              <a:t>基于追踪</a:t>
            </a:r>
            <a:r>
              <a:rPr lang="en-US" altLang="zh-CN" sz="2000" dirty="0">
                <a:solidFill>
                  <a:srgbClr val="59595A"/>
                </a:solidFill>
              </a:rPr>
              <a:t>Trace</a:t>
            </a:r>
            <a:r>
              <a:rPr lang="zh-CN" altLang="en-US" sz="2000" dirty="0">
                <a:solidFill>
                  <a:srgbClr val="59595A"/>
                </a:solidFill>
              </a:rPr>
              <a:t>或基于源代码解析可将动态图转换为静态图，兼顾易用性和性能；</a:t>
            </a:r>
            <a:endParaRPr lang="en-US" altLang="zh-CN" sz="2000" dirty="0">
              <a:solidFill>
                <a:srgbClr val="59595A"/>
              </a:solidFill>
            </a:endParaRPr>
          </a:p>
        </p:txBody>
      </p:sp>
    </p:spTree>
    <p:extLst>
      <p:ext uri="{BB962C8B-B14F-4D97-AF65-F5344CB8AC3E}">
        <p14:creationId xmlns:p14="http://schemas.microsoft.com/office/powerpoint/2010/main" val="4073866209"/>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15632</TotalTime>
  <Words>640</Words>
  <Application>Microsoft Macintosh PowerPoint</Application>
  <PresentationFormat>自定义</PresentationFormat>
  <Paragraphs>57</Paragraphs>
  <Slides>8</Slides>
  <Notes>1</Notes>
  <HiddenSlides>0</HiddenSlides>
  <MMClips>0</MMClips>
  <ScaleCrop>false</ScaleCrop>
  <HeadingPairs>
    <vt:vector size="6" baseType="variant">
      <vt:variant>
        <vt:lpstr>已用的字体</vt:lpstr>
      </vt:variant>
      <vt:variant>
        <vt:i4>14</vt:i4>
      </vt:variant>
      <vt:variant>
        <vt:lpstr>主题</vt:lpstr>
      </vt:variant>
      <vt:variant>
        <vt:i4>6</vt:i4>
      </vt:variant>
      <vt:variant>
        <vt:lpstr>幻灯片标题</vt:lpstr>
      </vt:variant>
      <vt:variant>
        <vt:i4>8</vt:i4>
      </vt:variant>
    </vt:vector>
  </HeadingPairs>
  <TitlesOfParts>
    <vt:vector size="28" baseType="lpstr">
      <vt:lpstr>黑体</vt:lpstr>
      <vt:lpstr>华文细黑</vt:lpstr>
      <vt:lpstr>微软雅黑</vt:lpstr>
      <vt:lpstr>微软雅黑</vt:lpstr>
      <vt:lpstr>FrutigerNext LT Bold</vt:lpstr>
      <vt:lpstr>FrutigerNext LT Light</vt:lpstr>
      <vt:lpstr>FrutigerNext LT Medium</vt:lpstr>
      <vt:lpstr>GEETYPE-SkyGB-Flash Reguar</vt:lpstr>
      <vt:lpstr>Arial</vt:lpstr>
      <vt:lpstr>Calibri</vt:lpstr>
      <vt:lpstr>Futura Medium</vt:lpstr>
      <vt:lpstr>Gill Sans MT</vt:lpstr>
      <vt:lpstr>Menlo</vt:lpstr>
      <vt:lpstr>Wingdings</vt:lpstr>
      <vt:lpstr>Title1</vt:lpstr>
      <vt:lpstr>Title2</vt:lpstr>
      <vt:lpstr>content01</vt:lpstr>
      <vt:lpstr>Content02</vt:lpstr>
      <vt:lpstr>code01</vt:lpstr>
      <vt:lpstr>Thankyou</vt:lpstr>
      <vt:lpstr>计算图 与控制流</vt:lpstr>
      <vt:lpstr>PowerPoint 演示文稿</vt:lpstr>
      <vt:lpstr>动态图转换为静态图</vt:lpstr>
      <vt:lpstr>动态图转换为静态图</vt:lpstr>
      <vt:lpstr>动态图转换为静态图</vt:lpstr>
      <vt:lpstr>动态图转换为静态图</vt:lpstr>
      <vt:lpstr>Summary</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1699</cp:revision>
  <dcterms:created xsi:type="dcterms:W3CDTF">2015-01-14T10:38:57Z</dcterms:created>
  <dcterms:modified xsi:type="dcterms:W3CDTF">2023-07-10T12:14:14Z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