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3"/>
  </p:notesMasterIdLst>
  <p:handoutMasterIdLst>
    <p:handoutMasterId r:id="rId14"/>
  </p:handoutMasterIdLst>
  <p:sldIdLst>
    <p:sldId id="316" r:id="rId8"/>
    <p:sldId id="582" r:id="rId9"/>
    <p:sldId id="583" r:id="rId10"/>
    <p:sldId id="584" r:id="rId11"/>
    <p:sldId id="585" r:id="rId1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1D1D1A"/>
    <a:srgbClr val="221815"/>
    <a:srgbClr val="E9002F"/>
    <a:srgbClr val="F2F2F2"/>
    <a:srgbClr val="66BA36"/>
    <a:srgbClr val="3DBDCD"/>
    <a:srgbClr val="595757"/>
    <a:srgbClr val="B5B5B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6291" autoAdjust="0"/>
  </p:normalViewPr>
  <p:slideViewPr>
    <p:cSldViewPr snapToGrid="0" snapToObjects="1">
      <p:cViewPr>
        <p:scale>
          <a:sx n="100" d="100"/>
          <a:sy n="100" d="100"/>
        </p:scale>
        <p:origin x="3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2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chenzomi12.github.io/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6763" cy="6856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C5C961-C360-9F43-A308-C9DB7AC7D5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65" y="3896673"/>
            <a:ext cx="636527" cy="636527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DF06832-FBD6-FC47-9892-91C8F5763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688284" y="6426083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70BB16F-7D6A-CA4B-8E70-327015DE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C1897F0-FE91-BD4C-9E9C-315F4BCC1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569FDDC-2FCB-FE43-992B-481BFCBAE8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2186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chenzomi12.github.io/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819" r:id="rId3"/>
    <p:sldLayoutId id="2147483820" r:id="rId4"/>
    <p:sldLayoutId id="2147483892" r:id="rId5"/>
    <p:sldLayoutId id="2147483824" r:id="rId6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63" r:id="rId3"/>
    <p:sldLayoutId id="2147483964" r:id="rId4"/>
  </p:sldLayoutIdLs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9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56" r:id="rId4"/>
    <p:sldLayoutId id="2147483957" r:id="rId5"/>
    <p:sldLayoutId id="2147483958" r:id="rId6"/>
    <p:sldLayoutId id="2147483959" r:id="rId7"/>
  </p:sldLayoutIdLs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</p:sldLayoutIdLs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64968C8-9B87-A294-C716-61F0498673D3}"/>
              </a:ext>
            </a:extLst>
          </p:cNvPr>
          <p:cNvSpPr txBox="1"/>
          <p:nvPr/>
        </p:nvSpPr>
        <p:spPr>
          <a:xfrm>
            <a:off x="625331" y="2194812"/>
            <a:ext cx="167590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5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RoPE</a:t>
            </a:r>
            <a:endParaRPr kumimoji="1" lang="zh-CN" altLang="en-US" sz="5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5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45636-8D4C-E5A8-2E11-6760A45C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前置数学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89E14F-5A13-D002-4004-840C786CF661}"/>
              </a:ext>
            </a:extLst>
          </p:cNvPr>
          <p:cNvSpPr txBox="1"/>
          <p:nvPr/>
        </p:nvSpPr>
        <p:spPr>
          <a:xfrm>
            <a:off x="365760" y="132145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旋转矩阵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8D171B-E4A1-B51D-513F-88A53CCA757E}"/>
                  </a:ext>
                </a:extLst>
              </p:cNvPr>
              <p:cNvSpPr txBox="1"/>
              <p:nvPr/>
            </p:nvSpPr>
            <p:spPr>
              <a:xfrm>
                <a:off x="707923" y="1834700"/>
                <a:ext cx="2566152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8D171B-E4A1-B51D-513F-88A53CCA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3" y="1834700"/>
                <a:ext cx="2566152" cy="58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347415-9A9B-38EF-D62C-66621E30F7EF}"/>
                  </a:ext>
                </a:extLst>
              </p:cNvPr>
              <p:cNvSpPr txBox="1"/>
              <p:nvPr/>
            </p:nvSpPr>
            <p:spPr>
              <a:xfrm>
                <a:off x="3618876" y="1993240"/>
                <a:ext cx="1475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逆时针旋转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347415-9A9B-38EF-D62C-66621E30F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6" y="1993240"/>
                <a:ext cx="1475404" cy="369332"/>
              </a:xfrm>
              <a:prstGeom prst="rect">
                <a:avLst/>
              </a:prstGeom>
              <a:blipFill>
                <a:blip r:embed="rId3"/>
                <a:stretch>
                  <a:fillRect l="-371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5AE8CE-6A68-5B9B-C222-F546CE4DF1C3}"/>
                  </a:ext>
                </a:extLst>
              </p:cNvPr>
              <p:cNvSpPr txBox="1"/>
              <p:nvPr/>
            </p:nvSpPr>
            <p:spPr>
              <a:xfrm>
                <a:off x="1250664" y="2534937"/>
                <a:ext cx="2368212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𝑖𝑠𝑖𝑛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5AE8CE-6A68-5B9B-C222-F546CE4DF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64" y="2534937"/>
                <a:ext cx="2368212" cy="381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46F95F9-2B6C-965F-5379-BBFEA7DB7699}"/>
              </a:ext>
            </a:extLst>
          </p:cNvPr>
          <p:cNvSpPr txBox="1"/>
          <p:nvPr/>
        </p:nvSpPr>
        <p:spPr>
          <a:xfrm>
            <a:off x="3618876" y="25349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复数表示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44B97A-B889-4528-C352-5517281777C0}"/>
                  </a:ext>
                </a:extLst>
              </p:cNvPr>
              <p:cNvSpPr txBox="1"/>
              <p:nvPr/>
            </p:nvSpPr>
            <p:spPr>
              <a:xfrm>
                <a:off x="623636" y="3767014"/>
                <a:ext cx="5311198" cy="61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</m: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44B97A-B889-4528-C352-551728177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6" y="3767014"/>
                <a:ext cx="5311198" cy="613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4CF31B0-4B10-639B-8FA8-0974F68DCEDD}"/>
              </a:ext>
            </a:extLst>
          </p:cNvPr>
          <p:cNvSpPr txBox="1"/>
          <p:nvPr/>
        </p:nvSpPr>
        <p:spPr>
          <a:xfrm>
            <a:off x="365760" y="339768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旋转矩阵作用于复平面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DD3916-57F6-DD06-06FC-4D5D8BDF2A08}"/>
                  </a:ext>
                </a:extLst>
              </p:cNvPr>
              <p:cNvSpPr txBox="1"/>
              <p:nvPr/>
            </p:nvSpPr>
            <p:spPr>
              <a:xfrm>
                <a:off x="1569089" y="4511712"/>
                <a:ext cx="2757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𝑖𝑠𝑖𝑛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𝑖𝑦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DD3916-57F6-DD06-06FC-4D5D8BDF2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89" y="4511712"/>
                <a:ext cx="2757871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D453FCE-51E3-9B48-7D24-ECB39DCD7CA9}"/>
              </a:ext>
            </a:extLst>
          </p:cNvPr>
          <p:cNvSpPr txBox="1"/>
          <p:nvPr/>
        </p:nvSpPr>
        <p:spPr>
          <a:xfrm>
            <a:off x="365760" y="509143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共轭复数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435450-E3AB-435B-0AE1-7A9FDC0799B5}"/>
                  </a:ext>
                </a:extLst>
              </p:cNvPr>
              <p:cNvSpPr txBox="1"/>
              <p:nvPr/>
            </p:nvSpPr>
            <p:spPr>
              <a:xfrm>
                <a:off x="707923" y="5617540"/>
                <a:ext cx="1279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435450-E3AB-435B-0AE1-7A9FDC079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3" y="5617540"/>
                <a:ext cx="12797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372C75C-6B41-F178-C618-767A3A048713}"/>
                  </a:ext>
                </a:extLst>
              </p:cNvPr>
              <p:cNvSpPr txBox="1"/>
              <p:nvPr/>
            </p:nvSpPr>
            <p:spPr>
              <a:xfrm>
                <a:off x="707923" y="6012597"/>
                <a:ext cx="1378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372C75C-6B41-F178-C618-767A3A04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3" y="6012597"/>
                <a:ext cx="1378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303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FC207-9811-6A3B-8AC4-CE5196BF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256E54-45FD-E7DD-EE67-5193AC47D98E}"/>
              </a:ext>
            </a:extLst>
          </p:cNvPr>
          <p:cNvSpPr txBox="1"/>
          <p:nvPr/>
        </p:nvSpPr>
        <p:spPr>
          <a:xfrm>
            <a:off x="623636" y="12801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423863-F262-F0B1-FD10-75C61639A9CB}"/>
                  </a:ext>
                </a:extLst>
              </p:cNvPr>
              <p:cNvSpPr txBox="1"/>
              <p:nvPr/>
            </p:nvSpPr>
            <p:spPr>
              <a:xfrm>
                <a:off x="914400" y="1863790"/>
                <a:ext cx="1512594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423863-F262-F0B1-FD10-75C61639A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63790"/>
                <a:ext cx="1512594" cy="384464"/>
              </a:xfrm>
              <a:prstGeom prst="rect">
                <a:avLst/>
              </a:prstGeom>
              <a:blipFill>
                <a:blip r:embed="rId2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7B2A2B3-FA90-AFD3-CC73-3E19E46AC6CB}"/>
              </a:ext>
            </a:extLst>
          </p:cNvPr>
          <p:cNvSpPr txBox="1"/>
          <p:nvPr/>
        </p:nvSpPr>
        <p:spPr>
          <a:xfrm>
            <a:off x="2377440" y="1878922"/>
            <a:ext cx="454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单词</a:t>
            </a:r>
            <a:r>
              <a:rPr lang="en-US" altLang="zh-CN" dirty="0"/>
              <a:t>token id</a:t>
            </a:r>
            <a:r>
              <a:rPr lang="zh-CN" altLang="en-US" dirty="0"/>
              <a:t>序列例如</a:t>
            </a:r>
            <a:r>
              <a:rPr lang="en-US" altLang="zh-CN" dirty="0"/>
              <a:t>[11, 23, 35, 65, 3, 77]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F8151E-44D9-EA79-928A-7B5554F1D5F3}"/>
                  </a:ext>
                </a:extLst>
              </p:cNvPr>
              <p:cNvSpPr txBox="1"/>
              <p:nvPr/>
            </p:nvSpPr>
            <p:spPr>
              <a:xfrm>
                <a:off x="914400" y="2255188"/>
                <a:ext cx="1491755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F8151E-44D9-EA79-928A-7B5554F1D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55188"/>
                <a:ext cx="1491755" cy="384464"/>
              </a:xfrm>
              <a:prstGeom prst="rect">
                <a:avLst/>
              </a:prstGeom>
              <a:blipFill>
                <a:blip r:embed="rId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D4EDB6-C6B4-1ED0-CDE3-CDEEBC005294}"/>
                  </a:ext>
                </a:extLst>
              </p:cNvPr>
              <p:cNvSpPr txBox="1"/>
              <p:nvPr/>
            </p:nvSpPr>
            <p:spPr>
              <a:xfrm>
                <a:off x="2377440" y="2294140"/>
                <a:ext cx="3889463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单词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对应的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序列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D4EDB6-C6B4-1ED0-CDE3-CDEEBC005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2294140"/>
                <a:ext cx="3889463" cy="392993"/>
              </a:xfrm>
              <a:prstGeom prst="rect">
                <a:avLst/>
              </a:prstGeom>
              <a:blipFill>
                <a:blip r:embed="rId4"/>
                <a:stretch>
                  <a:fillRect l="-1254" t="-461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0A7AEF-7418-6D67-5F22-5AFF34398EAD}"/>
                  </a:ext>
                </a:extLst>
              </p:cNvPr>
              <p:cNvSpPr txBox="1"/>
              <p:nvPr/>
            </p:nvSpPr>
            <p:spPr>
              <a:xfrm>
                <a:off x="914400" y="2733019"/>
                <a:ext cx="141897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𝑞𝑘𝑣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0A7AEF-7418-6D67-5F22-5AFF34398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33019"/>
                <a:ext cx="1418978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C14E54-A32F-2662-B0A5-0DE836E24B88}"/>
                  </a:ext>
                </a:extLst>
              </p:cNvPr>
              <p:cNvSpPr txBox="1"/>
              <p:nvPr/>
            </p:nvSpPr>
            <p:spPr>
              <a:xfrm>
                <a:off x="2426994" y="2733019"/>
                <a:ext cx="1860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位置编码函数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C14E54-A32F-2662-B0A5-0DE836E24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994" y="2733019"/>
                <a:ext cx="1860381" cy="369332"/>
              </a:xfrm>
              <a:prstGeom prst="rect">
                <a:avLst/>
              </a:prstGeom>
              <a:blipFill>
                <a:blip r:embed="rId6"/>
                <a:stretch>
                  <a:fillRect t="-8197" r="-295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C72703F1-4B8B-3A7C-06CD-9173D770B6D4}"/>
              </a:ext>
            </a:extLst>
          </p:cNvPr>
          <p:cNvGrpSpPr/>
          <p:nvPr/>
        </p:nvGrpSpPr>
        <p:grpSpPr>
          <a:xfrm>
            <a:off x="6206121" y="3516015"/>
            <a:ext cx="4787641" cy="3099042"/>
            <a:chOff x="471948" y="3563210"/>
            <a:chExt cx="4787641" cy="309904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D6C98F-474F-76AD-05AF-55C26F440097}"/>
                </a:ext>
              </a:extLst>
            </p:cNvPr>
            <p:cNvSpPr txBox="1"/>
            <p:nvPr/>
          </p:nvSpPr>
          <p:spPr>
            <a:xfrm>
              <a:off x="471948" y="356321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绝对位置编码函数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7FBF733-2C6E-2A37-9BC9-8090588B9D87}"/>
                    </a:ext>
                  </a:extLst>
                </p:cNvPr>
                <p:cNvSpPr txBox="1"/>
                <p:nvPr/>
              </p:nvSpPr>
              <p:spPr>
                <a:xfrm>
                  <a:off x="914400" y="4073597"/>
                  <a:ext cx="33559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𝑞𝑘𝑣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𝑞𝑘𝑣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7FBF733-2C6E-2A37-9BC9-8090588B9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4073597"/>
                  <a:ext cx="3355983" cy="390748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32463D8-4EEA-02FC-0DA8-160DB38E3FBA}"/>
                    </a:ext>
                  </a:extLst>
                </p:cNvPr>
                <p:cNvSpPr txBox="1"/>
                <p:nvPr/>
              </p:nvSpPr>
              <p:spPr>
                <a:xfrm>
                  <a:off x="1052610" y="4677543"/>
                  <a:ext cx="2517933" cy="1586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/>
                </a:p>
                <a:p>
                  <a:pPr/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32463D8-4EEA-02FC-0DA8-160DB38E3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10" y="4677543"/>
                  <a:ext cx="2517933" cy="15868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C8F5DCE-6BB2-34BB-F191-B744FB55B21A}"/>
                    </a:ext>
                  </a:extLst>
                </p:cNvPr>
                <p:cNvSpPr txBox="1"/>
                <p:nvPr/>
              </p:nvSpPr>
              <p:spPr>
                <a:xfrm>
                  <a:off x="4252275" y="4049593"/>
                  <a:ext cx="1007314" cy="3816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C8F5DCE-6BB2-34BB-F191-B744FB55B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275" y="4049593"/>
                  <a:ext cx="1007314" cy="381643"/>
                </a:xfrm>
                <a:prstGeom prst="rect">
                  <a:avLst/>
                </a:prstGeom>
                <a:blipFill>
                  <a:blip r:embed="rId9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E1D8484-1395-1B11-5679-DD0DC6FDE269}"/>
                    </a:ext>
                  </a:extLst>
                </p:cNvPr>
                <p:cNvSpPr txBox="1"/>
                <p:nvPr/>
              </p:nvSpPr>
              <p:spPr>
                <a:xfrm>
                  <a:off x="984210" y="6292920"/>
                  <a:ext cx="204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[0,1,…,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E1D8484-1395-1B11-5679-DD0DC6FDE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10" y="6292920"/>
                  <a:ext cx="20410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1045EADC-5156-D529-18B0-A75D95E692EB}"/>
              </a:ext>
            </a:extLst>
          </p:cNvPr>
          <p:cNvSpPr txBox="1"/>
          <p:nvPr/>
        </p:nvSpPr>
        <p:spPr>
          <a:xfrm>
            <a:off x="160880" y="3742617"/>
            <a:ext cx="1860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旋转式位置编码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41620EF-E011-D4F1-4B10-4F314146E578}"/>
                  </a:ext>
                </a:extLst>
              </p:cNvPr>
              <p:cNvSpPr txBox="1"/>
              <p:nvPr/>
            </p:nvSpPr>
            <p:spPr>
              <a:xfrm>
                <a:off x="564643" y="4239600"/>
                <a:ext cx="459139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41620EF-E011-D4F1-4B10-4F314146E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3" y="4239600"/>
                <a:ext cx="4591394" cy="390748"/>
              </a:xfrm>
              <a:prstGeom prst="rect">
                <a:avLst/>
              </a:prstGeom>
              <a:blipFill>
                <a:blip r:embed="rId11"/>
                <a:stretch>
                  <a:fillRect r="-13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3DBE89A2-7138-CE16-24E6-70478EA5AF62}"/>
              </a:ext>
            </a:extLst>
          </p:cNvPr>
          <p:cNvSpPr txBox="1"/>
          <p:nvPr/>
        </p:nvSpPr>
        <p:spPr>
          <a:xfrm>
            <a:off x="564643" y="4717365"/>
            <a:ext cx="579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m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attention</a:t>
            </a:r>
            <a:r>
              <a:rPr lang="zh-CN" altLang="en-US" dirty="0"/>
              <a:t>时候，希望引入相对位置信息</a:t>
            </a:r>
            <a:r>
              <a:rPr lang="en-US" altLang="zh-CN" dirty="0"/>
              <a:t>m-n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B89FC-640B-1554-16E8-FC5A8CEF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6" y="186574"/>
            <a:ext cx="3331407" cy="589190"/>
          </a:xfrm>
        </p:spPr>
        <p:txBody>
          <a:bodyPr/>
          <a:lstStyle/>
          <a:p>
            <a:r>
              <a:rPr lang="zh-CN" altLang="en-US" dirty="0"/>
              <a:t>推导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129E42-9C94-5849-1A00-964A2413FDA7}"/>
                  </a:ext>
                </a:extLst>
              </p:cNvPr>
              <p:cNvSpPr txBox="1"/>
              <p:nvPr/>
            </p:nvSpPr>
            <p:spPr>
              <a:xfrm>
                <a:off x="205049" y="2193143"/>
                <a:ext cx="2765323" cy="409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129E42-9C94-5849-1A00-964A2413F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9" y="2193143"/>
                <a:ext cx="2765323" cy="409215"/>
              </a:xfrm>
              <a:prstGeom prst="rect">
                <a:avLst/>
              </a:prstGeom>
              <a:blipFill>
                <a:blip r:embed="rId2"/>
                <a:stretch>
                  <a:fillRect l="-662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611DACA-032A-AB14-3E91-32497563082B}"/>
              </a:ext>
            </a:extLst>
          </p:cNvPr>
          <p:cNvSpPr txBox="1"/>
          <p:nvPr/>
        </p:nvSpPr>
        <p:spPr>
          <a:xfrm>
            <a:off x="214262" y="81660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d=2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E137F9-D5D6-F760-A746-F796D92F6BCF}"/>
                  </a:ext>
                </a:extLst>
              </p:cNvPr>
              <p:cNvSpPr txBox="1"/>
              <p:nvPr/>
            </p:nvSpPr>
            <p:spPr>
              <a:xfrm>
                <a:off x="205050" y="2625223"/>
                <a:ext cx="2529348" cy="381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E137F9-D5D6-F760-A746-F796D92F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0" y="2625223"/>
                <a:ext cx="2529348" cy="381451"/>
              </a:xfrm>
              <a:prstGeom prst="rect">
                <a:avLst/>
              </a:prstGeom>
              <a:blipFill>
                <a:blip r:embed="rId3"/>
                <a:stretch>
                  <a:fillRect l="-723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CA9AE7-17B4-5925-E356-38622A6D7AC7}"/>
                  </a:ext>
                </a:extLst>
              </p:cNvPr>
              <p:cNvSpPr txBox="1"/>
              <p:nvPr/>
            </p:nvSpPr>
            <p:spPr>
              <a:xfrm>
                <a:off x="214262" y="1240105"/>
                <a:ext cx="5071970" cy="420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CA9AE7-17B4-5925-E356-38622A6D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62" y="1240105"/>
                <a:ext cx="5071970" cy="420756"/>
              </a:xfrm>
              <a:prstGeom prst="rect">
                <a:avLst/>
              </a:prstGeom>
              <a:blipFill>
                <a:blip r:embed="rId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DDC595-7B6C-6DBC-ED09-439EE622A8E3}"/>
                  </a:ext>
                </a:extLst>
              </p:cNvPr>
              <p:cNvSpPr txBox="1"/>
              <p:nvPr/>
            </p:nvSpPr>
            <p:spPr>
              <a:xfrm>
                <a:off x="205050" y="3006674"/>
                <a:ext cx="3926683" cy="804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DDC595-7B6C-6DBC-ED09-439EE622A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0" y="3006674"/>
                <a:ext cx="3926683" cy="804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D233B4B-08B7-391F-34A4-BC630B11514D}"/>
                  </a:ext>
                </a:extLst>
              </p:cNvPr>
              <p:cNvSpPr txBox="1"/>
              <p:nvPr/>
            </p:nvSpPr>
            <p:spPr>
              <a:xfrm>
                <a:off x="162278" y="4001558"/>
                <a:ext cx="4946419" cy="447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D233B4B-08B7-391F-34A4-BC630B115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8" y="4001558"/>
                <a:ext cx="4946419" cy="447495"/>
              </a:xfrm>
              <a:prstGeom prst="rect">
                <a:avLst/>
              </a:prstGeom>
              <a:blipFill>
                <a:blip r:embed="rId6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9175DB-D58D-62AF-0B32-44C89CAC0431}"/>
                  </a:ext>
                </a:extLst>
              </p:cNvPr>
              <p:cNvSpPr txBox="1"/>
              <p:nvPr/>
            </p:nvSpPr>
            <p:spPr>
              <a:xfrm>
                <a:off x="1199741" y="4513135"/>
                <a:ext cx="3478132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</m: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9175DB-D58D-62AF-0B32-44C89CAC0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41" y="4513135"/>
                <a:ext cx="3478132" cy="80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6B02F0-96B0-F54B-0E59-16AA6ED5FB1C}"/>
                  </a:ext>
                </a:extLst>
              </p:cNvPr>
              <p:cNvSpPr txBox="1"/>
              <p:nvPr/>
            </p:nvSpPr>
            <p:spPr>
              <a:xfrm>
                <a:off x="162278" y="5309552"/>
                <a:ext cx="4726102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6B02F0-96B0-F54B-0E59-16AA6ED5F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8" y="5309552"/>
                <a:ext cx="4726102" cy="425181"/>
              </a:xfrm>
              <a:prstGeom prst="rect">
                <a:avLst/>
              </a:prstGeom>
              <a:blipFill>
                <a:blip r:embed="rId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292D0C-733F-7DD3-538C-6BEB8388EE60}"/>
                  </a:ext>
                </a:extLst>
              </p:cNvPr>
              <p:cNvSpPr txBox="1"/>
              <p:nvPr/>
            </p:nvSpPr>
            <p:spPr>
              <a:xfrm>
                <a:off x="1199741" y="5821129"/>
                <a:ext cx="3356303" cy="819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</m: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292D0C-733F-7DD3-538C-6BEB8388E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41" y="5821129"/>
                <a:ext cx="3356303" cy="8199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B11AB13-FA01-E472-642D-52B4CAAB7AC4}"/>
                  </a:ext>
                </a:extLst>
              </p:cNvPr>
              <p:cNvSpPr txBox="1"/>
              <p:nvPr/>
            </p:nvSpPr>
            <p:spPr>
              <a:xfrm>
                <a:off x="214261" y="1684580"/>
                <a:ext cx="53606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𝑅𝑒</m:t>
                    </m:r>
                  </m:oMath>
                </a14:m>
                <a:r>
                  <a:rPr lang="zh-CN" altLang="en-US" dirty="0"/>
                  <a:t>表示复数的实数部分，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的共轭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B11AB13-FA01-E472-642D-52B4CAAB7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61" y="1684580"/>
                <a:ext cx="5360629" cy="369332"/>
              </a:xfrm>
              <a:prstGeom prst="rect">
                <a:avLst/>
              </a:prstGeom>
              <a:blipFill>
                <a:blip r:embed="rId10"/>
                <a:stretch>
                  <a:fillRect t="-8197" r="-11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2DFE28B-3FDE-2D98-58A2-0F0276B7FD67}"/>
                  </a:ext>
                </a:extLst>
              </p:cNvPr>
              <p:cNvSpPr txBox="1"/>
              <p:nvPr/>
            </p:nvSpPr>
            <p:spPr>
              <a:xfrm>
                <a:off x="5596940" y="765280"/>
                <a:ext cx="2305173" cy="447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2DFE28B-3FDE-2D98-58A2-0F0276B7F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40" y="765280"/>
                <a:ext cx="2305173" cy="447495"/>
              </a:xfrm>
              <a:prstGeom prst="rect">
                <a:avLst/>
              </a:prstGeom>
              <a:blipFill>
                <a:blip r:embed="rId11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4E2E75-9734-56D9-B082-4F0D5657F296}"/>
                  </a:ext>
                </a:extLst>
              </p:cNvPr>
              <p:cNvSpPr txBox="1"/>
              <p:nvPr/>
            </p:nvSpPr>
            <p:spPr>
              <a:xfrm>
                <a:off x="5596940" y="1217355"/>
                <a:ext cx="3402453" cy="425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4E2E75-9734-56D9-B082-4F0D5657F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40" y="1217355"/>
                <a:ext cx="3402453" cy="425181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50774A-D0D5-86DD-7A8F-DE002DDD7269}"/>
                  </a:ext>
                </a:extLst>
              </p:cNvPr>
              <p:cNvSpPr txBox="1"/>
              <p:nvPr/>
            </p:nvSpPr>
            <p:spPr>
              <a:xfrm>
                <a:off x="5596939" y="1710711"/>
                <a:ext cx="3402453" cy="425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50774A-D0D5-86DD-7A8F-DE002DDD7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39" y="1710711"/>
                <a:ext cx="3402453" cy="425181"/>
              </a:xfrm>
              <a:prstGeom prst="rect">
                <a:avLst/>
              </a:prstGeom>
              <a:blipFill>
                <a:blip r:embed="rId1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535CA0-6501-710A-3036-149467963863}"/>
                  </a:ext>
                </a:extLst>
              </p:cNvPr>
              <p:cNvSpPr txBox="1"/>
              <p:nvPr/>
            </p:nvSpPr>
            <p:spPr>
              <a:xfrm>
                <a:off x="5596939" y="2237250"/>
                <a:ext cx="46413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535CA0-6501-710A-3036-14946796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39" y="2237250"/>
                <a:ext cx="4641318" cy="404983"/>
              </a:xfrm>
              <a:prstGeom prst="rect">
                <a:avLst/>
              </a:prstGeom>
              <a:blipFill>
                <a:blip r:embed="rId1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FCB487-2F51-A5FB-9FBD-45B3B3A5FEA7}"/>
                  </a:ext>
                </a:extLst>
              </p:cNvPr>
              <p:cNvSpPr txBox="1"/>
              <p:nvPr/>
            </p:nvSpPr>
            <p:spPr>
              <a:xfrm>
                <a:off x="5596939" y="2706161"/>
                <a:ext cx="6635102" cy="758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FCB487-2F51-A5FB-9FBD-45B3B3A5F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39" y="2706161"/>
                <a:ext cx="6635102" cy="758028"/>
              </a:xfrm>
              <a:prstGeom prst="rect">
                <a:avLst/>
              </a:prstGeom>
              <a:blipFill>
                <a:blip r:embed="rId15"/>
                <a:stretch>
                  <a:fillRect l="-275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5899F20-C622-CD71-38B4-68F65FBACE2C}"/>
                  </a:ext>
                </a:extLst>
              </p:cNvPr>
              <p:cNvSpPr txBox="1"/>
              <p:nvPr/>
            </p:nvSpPr>
            <p:spPr>
              <a:xfrm>
                <a:off x="5371135" y="3789771"/>
                <a:ext cx="7086710" cy="1383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=&lt;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5899F20-C622-CD71-38B4-68F65FBA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35" y="3789771"/>
                <a:ext cx="7086710" cy="1383649"/>
              </a:xfrm>
              <a:prstGeom prst="rect">
                <a:avLst/>
              </a:prstGeom>
              <a:blipFill>
                <a:blip r:embed="rId16"/>
                <a:stretch>
                  <a:fillRect b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927FA9-0A4E-5D9A-D0B0-47203979875E}"/>
                  </a:ext>
                </a:extLst>
              </p:cNvPr>
              <p:cNvSpPr txBox="1"/>
              <p:nvPr/>
            </p:nvSpPr>
            <p:spPr>
              <a:xfrm>
                <a:off x="5574890" y="5594904"/>
                <a:ext cx="6376554" cy="686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zh-CN" altLang="en-US" dirty="0"/>
                  <a:t>这种形式就是要找的位置编码方式</a:t>
                </a:r>
                <a:endParaRPr lang="en-US" altLang="zh-CN" dirty="0"/>
              </a:p>
              <a:p>
                <a:r>
                  <a:rPr lang="zh-CN" altLang="en-US" dirty="0"/>
                  <a:t>把相对位置信息加以编码</a:t>
                </a: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927FA9-0A4E-5D9A-D0B0-472039798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890" y="5594904"/>
                <a:ext cx="6376554" cy="686213"/>
              </a:xfrm>
              <a:prstGeom prst="rect">
                <a:avLst/>
              </a:prstGeom>
              <a:blipFill>
                <a:blip r:embed="rId17"/>
                <a:stretch>
                  <a:fillRect l="-860" t="-2679" r="-9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807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6DA92-32C3-C9F6-B729-93A8D5E5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6" y="349672"/>
            <a:ext cx="10958766" cy="589190"/>
          </a:xfrm>
        </p:spPr>
        <p:txBody>
          <a:bodyPr/>
          <a:lstStyle/>
          <a:p>
            <a:r>
              <a:rPr lang="zh-CN" altLang="en-US" dirty="0"/>
              <a:t>词向量维度一般化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6A1EBD-9AA5-5302-A703-743124A7AAD6}"/>
                  </a:ext>
                </a:extLst>
              </p:cNvPr>
              <p:cNvSpPr txBox="1"/>
              <p:nvPr/>
            </p:nvSpPr>
            <p:spPr>
              <a:xfrm>
                <a:off x="242635" y="1168676"/>
                <a:ext cx="2765323" cy="409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6A1EBD-9AA5-5302-A703-743124A7A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35" y="1168676"/>
                <a:ext cx="2765323" cy="409215"/>
              </a:xfrm>
              <a:prstGeom prst="rect">
                <a:avLst/>
              </a:prstGeom>
              <a:blipFill>
                <a:blip r:embed="rId2"/>
                <a:stretch>
                  <a:fillRect l="-662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EA3F3C-04BE-E824-287F-B0EC3F8F344E}"/>
                  </a:ext>
                </a:extLst>
              </p:cNvPr>
              <p:cNvSpPr txBox="1"/>
              <p:nvPr/>
            </p:nvSpPr>
            <p:spPr>
              <a:xfrm>
                <a:off x="242636" y="1600756"/>
                <a:ext cx="2529348" cy="381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EA3F3C-04BE-E824-287F-B0EC3F8F3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36" y="1600756"/>
                <a:ext cx="2529348" cy="381451"/>
              </a:xfrm>
              <a:prstGeom prst="rect">
                <a:avLst/>
              </a:prstGeom>
              <a:blipFill>
                <a:blip r:embed="rId3"/>
                <a:stretch>
                  <a:fillRect l="-723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6C737AE-52A0-0DA0-CFAB-63F3EB72F373}"/>
              </a:ext>
            </a:extLst>
          </p:cNvPr>
          <p:cNvSpPr txBox="1"/>
          <p:nvPr/>
        </p:nvSpPr>
        <p:spPr>
          <a:xfrm>
            <a:off x="3417634" y="1058544"/>
            <a:ext cx="7599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 </a:t>
            </a:r>
            <a:r>
              <a:rPr lang="en-US" altLang="zh-CN" dirty="0"/>
              <a:t>token </a:t>
            </a:r>
            <a:r>
              <a:rPr lang="zh-CN" altLang="en-US" dirty="0"/>
              <a:t>序列中的每个词嵌入向量，首先计算其对应的 </a:t>
            </a:r>
            <a:r>
              <a:rPr lang="en-US" altLang="zh-CN" dirty="0"/>
              <a:t>query </a:t>
            </a:r>
            <a:r>
              <a:rPr lang="zh-CN" altLang="en-US" dirty="0"/>
              <a:t>和 </a:t>
            </a:r>
            <a:r>
              <a:rPr lang="en-US" altLang="zh-CN" dirty="0"/>
              <a:t>key </a:t>
            </a:r>
            <a:r>
              <a:rPr lang="zh-CN" altLang="en-US" dirty="0"/>
              <a:t>向量，然后对每个 </a:t>
            </a:r>
            <a:r>
              <a:rPr lang="en-US" altLang="zh-CN" dirty="0"/>
              <a:t>token </a:t>
            </a:r>
            <a:r>
              <a:rPr lang="zh-CN" altLang="en-US" dirty="0"/>
              <a:t>位置都计算对应的旋转位置编码，接着对每个 </a:t>
            </a:r>
            <a:r>
              <a:rPr lang="en-US" altLang="zh-CN" dirty="0"/>
              <a:t>token </a:t>
            </a:r>
            <a:r>
              <a:rPr lang="zh-CN" altLang="en-US" dirty="0"/>
              <a:t>位置的 </a:t>
            </a:r>
            <a:r>
              <a:rPr lang="en-US" altLang="zh-CN" dirty="0"/>
              <a:t>query </a:t>
            </a:r>
            <a:r>
              <a:rPr lang="zh-CN" altLang="en-US" dirty="0"/>
              <a:t>和 </a:t>
            </a:r>
            <a:r>
              <a:rPr lang="en-US" altLang="zh-CN" dirty="0"/>
              <a:t>key </a:t>
            </a:r>
            <a:r>
              <a:rPr lang="zh-CN" altLang="en-US" dirty="0"/>
              <a:t>向量的元素按照 两两一组 应用旋转变换，最后再计算 </a:t>
            </a:r>
            <a:r>
              <a:rPr lang="en-US" altLang="zh-CN" dirty="0"/>
              <a:t>query </a:t>
            </a:r>
            <a:r>
              <a:rPr lang="zh-CN" altLang="en-US" dirty="0"/>
              <a:t>和 </a:t>
            </a:r>
            <a:r>
              <a:rPr lang="en-US" altLang="zh-CN" dirty="0"/>
              <a:t>key </a:t>
            </a:r>
            <a:r>
              <a:rPr lang="zh-CN" altLang="en-US" dirty="0"/>
              <a:t>之间的内积得到 </a:t>
            </a:r>
            <a:r>
              <a:rPr lang="en-US" altLang="zh-CN" dirty="0"/>
              <a:t>self-attention </a:t>
            </a:r>
            <a:r>
              <a:rPr lang="zh-CN" altLang="en-US" dirty="0"/>
              <a:t>的计算结果。</a:t>
            </a:r>
          </a:p>
        </p:txBody>
      </p:sp>
    </p:spTree>
    <p:extLst>
      <p:ext uri="{BB962C8B-B14F-4D97-AF65-F5344CB8AC3E}">
        <p14:creationId xmlns:p14="http://schemas.microsoft.com/office/powerpoint/2010/main" val="204523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25648</TotalTime>
  <Words>447</Words>
  <Application>Microsoft Office PowerPoint</Application>
  <PresentationFormat>自定义</PresentationFormat>
  <Paragraphs>57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ACGN-MiaoGB-Flash</vt:lpstr>
      <vt:lpstr>Futura Medium</vt:lpstr>
      <vt:lpstr>Microsoft YaHei</vt:lpstr>
      <vt:lpstr>Microsoft YaHei</vt:lpstr>
      <vt:lpstr>Arial</vt:lpstr>
      <vt:lpstr>Calibri</vt:lpstr>
      <vt:lpstr>Cambria Math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前置数学</vt:lpstr>
      <vt:lpstr>RoPE</vt:lpstr>
      <vt:lpstr>推导</vt:lpstr>
      <vt:lpstr>词向量维度一般化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凯翔 徐</cp:lastModifiedBy>
  <cp:revision>4967</cp:revision>
  <dcterms:created xsi:type="dcterms:W3CDTF">2020-08-28T08:44:19Z</dcterms:created>
  <dcterms:modified xsi:type="dcterms:W3CDTF">2023-09-06T00:00:17Z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