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518" r:id="rId3"/>
    <p:sldId id="556" r:id="rId4"/>
    <p:sldId id="569" r:id="rId5"/>
    <p:sldId id="557" r:id="rId6"/>
    <p:sldId id="552" r:id="rId7"/>
    <p:sldId id="573" r:id="rId8"/>
    <p:sldId id="575" r:id="rId9"/>
    <p:sldId id="581" r:id="rId10"/>
    <p:sldId id="576" r:id="rId11"/>
    <p:sldId id="574" r:id="rId12"/>
    <p:sldId id="577" r:id="rId13"/>
    <p:sldId id="578" r:id="rId14"/>
    <p:sldId id="579" r:id="rId15"/>
    <p:sldId id="580" r:id="rId16"/>
    <p:sldId id="582" r:id="rId17"/>
    <p:sldId id="583" r:id="rId18"/>
    <p:sldId id="584" r:id="rId19"/>
    <p:sldId id="590" r:id="rId20"/>
    <p:sldId id="585" r:id="rId21"/>
    <p:sldId id="586" r:id="rId22"/>
    <p:sldId id="587" r:id="rId23"/>
    <p:sldId id="588" r:id="rId24"/>
    <p:sldId id="591" r:id="rId25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FF66CC"/>
    <a:srgbClr val="FFFFB9"/>
    <a:srgbClr val="FFFFFF"/>
    <a:srgbClr val="FFE697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5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4D3A9C5-E6CE-40F7-B85D-6DC6CA489C53}" type="datetimeFigureOut">
              <a:rPr lang="ko-KR" altLang="en-US"/>
              <a:pPr>
                <a:defRPr/>
              </a:pPr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C297513-D64A-48A8-A108-F380575A59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4582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6-07T01:11:52.8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0C14AF3-4A35-4CBC-B5B2-BB20736114D8}" type="datetimeFigureOut">
              <a:rPr lang="ko-KR" altLang="en-US"/>
              <a:pPr>
                <a:defRPr/>
              </a:pPr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B020723-4483-474C-87FF-556C067E16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45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20723-4483-474C-87FF-556C067E16E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ko-KR" altLang="en-US" sz="1800" b="0">
              <a:latin typeface="굴림" charset="-127"/>
              <a:ea typeface="굴림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3366FF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ko-KR" altLang="en-US" sz="1800" b="0">
              <a:latin typeface="굴림" charset="-127"/>
              <a:ea typeface="굴림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ko-KR" altLang="en-US" sz="1800" b="0">
              <a:latin typeface="굴림" charset="-127"/>
              <a:ea typeface="굴림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4191000"/>
            <a:ext cx="6781800" cy="10128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그림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9525"/>
            <a:ext cx="91805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3"/>
          <p:cNvSpPr>
            <a:spLocks noChangeArrowheads="1"/>
          </p:cNvSpPr>
          <p:nvPr userDrawn="1"/>
        </p:nvSpPr>
        <p:spPr bwMode="gray">
          <a:xfrm>
            <a:off x="0" y="6799263"/>
            <a:ext cx="9144000" cy="698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latinLnBrk="0">
              <a:defRPr/>
            </a:pPr>
            <a:endParaRPr kumimoji="0" lang="ko-KR" altLang="en-US" sz="3000" b="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9" name="내용 개체 틀 388"/>
          <p:cNvSpPr>
            <a:spLocks noGrp="1"/>
          </p:cNvSpPr>
          <p:nvPr>
            <p:ph sz="quarter" idx="10"/>
          </p:nvPr>
        </p:nvSpPr>
        <p:spPr>
          <a:xfrm>
            <a:off x="240410" y="1214422"/>
            <a:ext cx="8643998" cy="5500726"/>
          </a:xfrm>
          <a:prstGeom prst="rect">
            <a:avLst/>
          </a:prstGeom>
        </p:spPr>
        <p:txBody>
          <a:bodyPr/>
          <a:lstStyle>
            <a:lvl1pPr marL="269875" marR="0" indent="-269875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ts val="800"/>
              </a:spcAft>
              <a:buClr>
                <a:srgbClr val="27408F"/>
              </a:buClr>
              <a:buSzTx/>
              <a:buFont typeface="Wingdings" pitchFamily="2" charset="2"/>
              <a:buChar char="v"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defRPr>
            </a:lvl1pPr>
            <a:lvl2pPr marL="539750" marR="0" indent="-184150" algn="l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666633"/>
              </a:buClr>
              <a:buSzTx/>
              <a:buFont typeface="Wingdings" pitchFamily="2" charset="2"/>
              <a:buChar char="§"/>
              <a:tabLst/>
              <a:defRPr sz="1800" b="0">
                <a:solidFill>
                  <a:schemeClr val="tx1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defRPr>
            </a:lvl2pPr>
            <a:lvl3pPr marL="804863" marR="0" indent="-174625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Clr>
                <a:srgbClr val="005E5C"/>
              </a:buClr>
              <a:buSzTx/>
              <a:buFontTx/>
              <a:buChar char="•"/>
              <a:tabLst/>
              <a:defRPr sz="1600" b="0">
                <a:solidFill>
                  <a:srgbClr val="333300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defRPr>
            </a:lvl3pPr>
            <a:lvl4pPr marL="809625" marR="0" indent="1809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 b="0" baseline="0">
                <a:latin typeface="+mj-ea"/>
                <a:ea typeface="+mj-ea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noProof="0" dirty="0" smtClean="0"/>
              <a:t>넷째 수준</a:t>
            </a:r>
            <a:endParaRPr lang="en-US" altLang="ko-KR" noProof="0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392" name="제목 3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그림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-9525"/>
            <a:ext cx="91805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99263"/>
            <a:ext cx="9144000" cy="698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latinLnBrk="0">
              <a:defRPr/>
            </a:pPr>
            <a:endParaRPr kumimoji="0" lang="ko-KR" altLang="en-US" sz="3000" b="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219200" y="152400"/>
            <a:ext cx="6781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4C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오브젝트</a:t>
            </a:r>
          </a:p>
        </p:txBody>
      </p:sp>
      <p:sp>
        <p:nvSpPr>
          <p:cNvPr id="1029" name="텍스트 개체 틀 386"/>
          <p:cNvSpPr>
            <a:spLocks noGrp="1"/>
          </p:cNvSpPr>
          <p:nvPr>
            <p:ph type="body" idx="1"/>
          </p:nvPr>
        </p:nvSpPr>
        <p:spPr bwMode="auto">
          <a:xfrm>
            <a:off x="214313" y="1214438"/>
            <a:ext cx="8643937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  <a:endParaRPr lang="en-US" altLang="ko-KR" smtClean="0"/>
          </a:p>
          <a:p>
            <a:pPr lvl="2"/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Bookman Old Style" pitchFamily="18" charset="0"/>
          <a:ea typeface="돋움" pitchFamily="50" charset="-127"/>
        </a:defRPr>
      </a:lvl9pPr>
    </p:titleStyle>
    <p:bodyStyle>
      <a:lvl1pPr marL="269875" indent="-269875" algn="l" rtl="0" eaLnBrk="0" fontAlgn="base" hangingPunct="0">
        <a:lnSpc>
          <a:spcPts val="2600"/>
        </a:lnSpc>
        <a:spcBef>
          <a:spcPct val="0"/>
        </a:spcBef>
        <a:spcAft>
          <a:spcPts val="800"/>
        </a:spcAft>
        <a:buClr>
          <a:srgbClr val="27408F"/>
        </a:buClr>
        <a:buFont typeface="Wingdings" pitchFamily="2" charset="2"/>
        <a:buChar char="v"/>
        <a:defRPr sz="2000" b="1" kern="1200">
          <a:solidFill>
            <a:srgbClr val="294349"/>
          </a:solidFill>
          <a:latin typeface="Times New Roman" pitchFamily="18" charset="0"/>
          <a:ea typeface="돋움" pitchFamily="50" charset="-127"/>
          <a:cs typeface="Times New Roman" pitchFamily="18" charset="0"/>
        </a:defRPr>
      </a:lvl1pPr>
      <a:lvl2pPr marL="539750" indent="-184150" algn="l" rtl="0" eaLnBrk="0" fontAlgn="base" hangingPunct="0">
        <a:lnSpc>
          <a:spcPts val="2800"/>
        </a:lnSpc>
        <a:spcBef>
          <a:spcPct val="0"/>
        </a:spcBef>
        <a:spcAft>
          <a:spcPts val="600"/>
        </a:spcAft>
        <a:buClr>
          <a:srgbClr val="666633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돋움" pitchFamily="50" charset="-127"/>
          <a:cs typeface="Times New Roman" pitchFamily="18" charset="0"/>
        </a:defRPr>
      </a:lvl2pPr>
      <a:lvl3pPr marL="804863" indent="-174625" algn="l" rtl="0" eaLnBrk="0" fontAlgn="base" hangingPunct="0">
        <a:lnSpc>
          <a:spcPts val="2400"/>
        </a:lnSpc>
        <a:spcBef>
          <a:spcPct val="0"/>
        </a:spcBef>
        <a:spcAft>
          <a:spcPts val="400"/>
        </a:spcAft>
        <a:buClr>
          <a:srgbClr val="005E5C"/>
        </a:buClr>
        <a:buChar char="•"/>
        <a:tabLst>
          <a:tab pos="804863" algn="l"/>
        </a:tabLst>
        <a:defRPr sz="1600" kern="1200">
          <a:solidFill>
            <a:srgbClr val="333300"/>
          </a:solidFill>
          <a:latin typeface="Times New Roman" pitchFamily="18" charset="0"/>
          <a:ea typeface="돋움" pitchFamily="50" charset="-127"/>
          <a:cs typeface="Times New Roman" pitchFamily="18" charset="0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Garamond" pitchFamily="18" charset="0"/>
          <a:ea typeface="+mj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9"/>
          <p:cNvSpPr>
            <a:spLocks noGrp="1"/>
          </p:cNvSpPr>
          <p:nvPr>
            <p:ph type="ctrTitle"/>
          </p:nvPr>
        </p:nvSpPr>
        <p:spPr>
          <a:xfrm>
            <a:off x="684213" y="4191000"/>
            <a:ext cx="7850187" cy="1012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4000" b="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Spring Framework</a:t>
            </a:r>
          </a:p>
        </p:txBody>
      </p:sp>
      <p:sp>
        <p:nvSpPr>
          <p:cNvPr id="5123" name="부제목 10"/>
          <p:cNvSpPr>
            <a:spLocks noGrp="1"/>
          </p:cNvSpPr>
          <p:nvPr>
            <p:ph type="subTitle" idx="1"/>
          </p:nvPr>
        </p:nvSpPr>
        <p:spPr>
          <a:xfrm>
            <a:off x="1524000" y="5135563"/>
            <a:ext cx="7086600" cy="454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CA35F"/>
              </a:buClr>
              <a:defRPr/>
            </a:pP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Enterprise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Application 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구축을 위한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 Framework</a:t>
            </a:r>
            <a:endParaRPr lang="ko-KR" altLang="en-US" sz="2400" b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IOC(Inversion of Control) </a:t>
            </a:r>
            <a:r>
              <a:rPr lang="ko-KR" altLang="en-US" b="1" dirty="0" smtClean="0"/>
              <a:t>개념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11758" y="1412776"/>
            <a:ext cx="7849617" cy="4879776"/>
            <a:chOff x="611758" y="1213049"/>
            <a:chExt cx="7849617" cy="4879776"/>
          </a:xfrm>
        </p:grpSpPr>
        <p:sp>
          <p:nvSpPr>
            <p:cNvPr id="4" name="AutoShape 27"/>
            <p:cNvSpPr>
              <a:spLocks noChangeArrowheads="1"/>
            </p:cNvSpPr>
            <p:nvPr/>
          </p:nvSpPr>
          <p:spPr bwMode="auto">
            <a:xfrm>
              <a:off x="684213" y="2924175"/>
              <a:ext cx="3095625" cy="17287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>
                    <a:alpha val="67999"/>
                  </a:srgbClr>
                </a:gs>
                <a:gs pos="50000">
                  <a:srgbClr val="B2B2B2">
                    <a:gamma/>
                    <a:tint val="3137"/>
                    <a:invGamma/>
                  </a:srgbClr>
                </a:gs>
                <a:gs pos="100000">
                  <a:srgbClr val="B2B2B2">
                    <a:alpha val="67999"/>
                  </a:srgb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5365750" y="2925763"/>
              <a:ext cx="3095625" cy="17287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2B2B2">
                    <a:alpha val="67999"/>
                  </a:srgbClr>
                </a:gs>
                <a:gs pos="50000">
                  <a:srgbClr val="B2B2B2">
                    <a:gamma/>
                    <a:tint val="3137"/>
                    <a:invGamma/>
                  </a:srgbClr>
                </a:gs>
                <a:gs pos="100000">
                  <a:srgbClr val="B2B2B2">
                    <a:alpha val="67999"/>
                  </a:srgb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5726113" y="1341438"/>
              <a:ext cx="2376487" cy="13684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7" name="Picture 4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213049"/>
              <a:ext cx="1727200" cy="163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943600" y="1700808"/>
              <a:ext cx="1943100" cy="52540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ko-KR" sz="2800" u="none" dirty="0">
                  <a:solidFill>
                    <a:srgbClr val="0000FF"/>
                  </a:solidFill>
                </a:rPr>
                <a:t>Container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27733" y="3212976"/>
              <a:ext cx="2880171" cy="10793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l"/>
              <a:r>
                <a:rPr lang="ko-KR" altLang="en-US" sz="1600" b="0" u="none" dirty="0" smtClean="0">
                  <a:latin typeface="+mn-ea"/>
                  <a:ea typeface="+mn-ea"/>
                </a:rPr>
                <a:t>어플리케이션 개발 초기에는 자바 객체를 생성하고 의존관계를 설정하는 </a:t>
              </a:r>
              <a:r>
                <a:rPr lang="ko-KR" altLang="en-US" sz="1600" b="0" u="none" dirty="0" err="1" smtClean="0">
                  <a:latin typeface="+mn-ea"/>
                  <a:ea typeface="+mn-ea"/>
                </a:rPr>
                <a:t>제어권이</a:t>
              </a:r>
              <a:r>
                <a:rPr lang="ko-KR" altLang="en-US" sz="1600" b="0" u="none" dirty="0" smtClean="0">
                  <a:latin typeface="+mn-ea"/>
                  <a:ea typeface="+mn-ea"/>
                </a:rPr>
                <a:t> </a:t>
              </a:r>
              <a:r>
                <a:rPr lang="ko-KR" altLang="en-US" sz="1600" b="0" u="none" dirty="0">
                  <a:latin typeface="+mn-ea"/>
                  <a:ea typeface="+mn-ea"/>
                </a:rPr>
                <a:t>개발자에게 있었음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509196" y="3213100"/>
              <a:ext cx="2807220" cy="107939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l"/>
              <a:r>
                <a:rPr lang="en-US" altLang="ko-KR" sz="1600" u="none" dirty="0">
                  <a:latin typeface="굴림" pitchFamily="50" charset="-127"/>
                </a:rPr>
                <a:t> </a:t>
              </a:r>
              <a:r>
                <a:rPr lang="en-US" altLang="ko-KR" sz="1600" b="0" u="none" dirty="0" err="1">
                  <a:latin typeface="+mn-ea"/>
                  <a:ea typeface="+mn-ea"/>
                </a:rPr>
                <a:t>Servlet</a:t>
              </a:r>
              <a:r>
                <a:rPr lang="en-US" altLang="ko-KR" sz="1600" b="0" u="none" dirty="0">
                  <a:latin typeface="+mn-ea"/>
                  <a:ea typeface="+mn-ea"/>
                </a:rPr>
                <a:t>, </a:t>
              </a:r>
              <a:r>
                <a:rPr lang="en-US" altLang="ko-KR" sz="1600" b="0" u="none" dirty="0" smtClean="0">
                  <a:latin typeface="+mn-ea"/>
                  <a:ea typeface="+mn-ea"/>
                </a:rPr>
                <a:t>EJB</a:t>
              </a:r>
              <a:r>
                <a:rPr lang="ko-KR" altLang="en-US" sz="1600" b="0" u="none" dirty="0" smtClean="0">
                  <a:latin typeface="+mn-ea"/>
                  <a:ea typeface="+mn-ea"/>
                </a:rPr>
                <a:t> </a:t>
              </a:r>
              <a:r>
                <a:rPr lang="ko-KR" altLang="en-US" b="0" dirty="0" smtClean="0">
                  <a:latin typeface="+mn-ea"/>
                  <a:ea typeface="+mn-ea"/>
                </a:rPr>
                <a:t>기술이 등장하면서</a:t>
              </a:r>
              <a:r>
                <a:rPr lang="ko-KR" altLang="en-US" sz="1600" b="0" u="none" dirty="0" smtClean="0">
                  <a:latin typeface="+mn-ea"/>
                  <a:ea typeface="+mn-ea"/>
                </a:rPr>
                <a:t> </a:t>
              </a:r>
              <a:r>
                <a:rPr lang="ko-KR" altLang="en-US" sz="1600" b="0" u="none" dirty="0" err="1">
                  <a:latin typeface="+mn-ea"/>
                  <a:ea typeface="+mn-ea"/>
                </a:rPr>
                <a:t>제어권이</a:t>
              </a:r>
              <a:r>
                <a:rPr lang="ko-KR" altLang="en-US" sz="1600" b="0" u="none" dirty="0">
                  <a:latin typeface="+mn-ea"/>
                  <a:ea typeface="+mn-ea"/>
                </a:rPr>
                <a:t> </a:t>
              </a:r>
              <a:r>
                <a:rPr lang="en-US" altLang="ko-KR" sz="1600" b="0" u="none" dirty="0" err="1" smtClean="0">
                  <a:latin typeface="+mn-ea"/>
                  <a:ea typeface="+mn-ea"/>
                </a:rPr>
                <a:t>Servlet</a:t>
              </a:r>
              <a:r>
                <a:rPr lang="en-US" altLang="ko-KR" sz="1600" b="0" u="none" dirty="0" smtClean="0">
                  <a:latin typeface="+mn-ea"/>
                  <a:ea typeface="+mn-ea"/>
                </a:rPr>
                <a:t>, EJB</a:t>
              </a:r>
              <a:r>
                <a:rPr lang="ko-KR" altLang="en-US" sz="1600" b="0" u="none" dirty="0">
                  <a:latin typeface="+mn-ea"/>
                  <a:ea typeface="+mn-ea"/>
                </a:rPr>
                <a:t>를 </a:t>
              </a:r>
              <a:r>
                <a:rPr lang="ko-KR" altLang="en-US" sz="1600" b="0" u="none" dirty="0" smtClean="0">
                  <a:latin typeface="+mn-ea"/>
                  <a:ea typeface="+mn-ea"/>
                </a:rPr>
                <a:t>관리하는 </a:t>
              </a:r>
              <a:r>
                <a:rPr lang="ko-KR" altLang="en-US" sz="1600" b="0" u="none" dirty="0">
                  <a:latin typeface="+mn-ea"/>
                  <a:ea typeface="+mn-ea"/>
                </a:rPr>
                <a:t>컨테이너에게 넘어감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3924300" y="2060575"/>
              <a:ext cx="1296988" cy="360363"/>
            </a:xfrm>
            <a:prstGeom prst="rightArrow">
              <a:avLst>
                <a:gd name="adj1" fmla="val 50000"/>
                <a:gd name="adj2" fmla="val 89978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684783" y="5246688"/>
              <a:ext cx="7631633" cy="64928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ko-KR" altLang="en-US" sz="1800" u="none" dirty="0" smtClean="0">
                  <a:solidFill>
                    <a:srgbClr val="993300"/>
                  </a:solidFill>
                  <a:latin typeface="+mn-ea"/>
                  <a:ea typeface="+mn-ea"/>
                </a:rPr>
                <a:t>제어의 </a:t>
              </a:r>
              <a:r>
                <a:rPr lang="ko-KR" altLang="en-US" sz="1800" u="none" dirty="0">
                  <a:solidFill>
                    <a:srgbClr val="993300"/>
                  </a:solidFill>
                  <a:latin typeface="+mn-ea"/>
                  <a:ea typeface="+mn-ea"/>
                </a:rPr>
                <a:t>역전</a:t>
              </a:r>
              <a:r>
                <a:rPr lang="en-US" altLang="ko-KR" sz="1800" u="none" dirty="0">
                  <a:solidFill>
                    <a:srgbClr val="993300"/>
                  </a:solidFill>
                  <a:latin typeface="+mn-ea"/>
                  <a:ea typeface="+mn-ea"/>
                </a:rPr>
                <a:t>(IOC) : </a:t>
              </a:r>
              <a:r>
                <a:rPr lang="ko-KR" altLang="en-US" sz="1800" u="none" dirty="0">
                  <a:solidFill>
                    <a:srgbClr val="993300"/>
                  </a:solidFill>
                  <a:latin typeface="+mn-ea"/>
                  <a:ea typeface="+mn-ea"/>
                </a:rPr>
                <a:t>객체의 생성에서부터 생명주기 관리까지 모든 객체에 대한 </a:t>
              </a:r>
              <a:r>
                <a:rPr lang="ko-KR" altLang="en-US" sz="1800" u="none" dirty="0" err="1">
                  <a:solidFill>
                    <a:srgbClr val="993300"/>
                  </a:solidFill>
                  <a:latin typeface="+mn-ea"/>
                  <a:ea typeface="+mn-ea"/>
                </a:rPr>
                <a:t>제어권이</a:t>
              </a:r>
              <a:r>
                <a:rPr lang="ko-KR" altLang="en-US" sz="1800" u="none" dirty="0">
                  <a:solidFill>
                    <a:srgbClr val="993300"/>
                  </a:solidFill>
                  <a:latin typeface="+mn-ea"/>
                  <a:ea typeface="+mn-ea"/>
                </a:rPr>
                <a:t> 바뀐 것을 의미한다</a:t>
              </a: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611758" y="5084763"/>
              <a:ext cx="7776666" cy="1008062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995936" y="1341438"/>
              <a:ext cx="1063427" cy="6254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ko-KR" altLang="en-US" sz="3600" kern="10" spc="720" dirty="0" err="1">
                  <a:ln w="9525">
                    <a:noFill/>
                    <a:round/>
                    <a:headEnd/>
                    <a:tailEnd/>
                  </a:ln>
                  <a:solidFill>
                    <a:srgbClr val="FF0000"/>
                  </a:solidFill>
                  <a:latin typeface="돋움"/>
                  <a:ea typeface="돋움"/>
                </a:rPr>
                <a:t>제어권</a:t>
              </a:r>
              <a:endParaRPr lang="ko-KR" alt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latin typeface="돋움"/>
                <a:ea typeface="돋움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DI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는객체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간의 의존 관계를 객체 자신이 아닌 외부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조립기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통해 설정하는 개념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이다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(IOC)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객체간의 의존 관계를 설정하는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코드에서 직접 의존 클래스를 명시하는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Factory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패턴이나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JNDI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등을 사용해서 의존 클래스를 검색하는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조립기를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이용하는 방법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스프링 프레임워크는 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설정 파일을 이용하여 손쉽게 객체간의 의존관계를 설정하는 객체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조립기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DI(Dependency Injection) </a:t>
            </a:r>
            <a:r>
              <a:rPr lang="ko-KR" altLang="en-US" b="1" dirty="0" smtClean="0"/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코드에서 직접 의존 클래스를 명시하는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의존하는 클래스가 변경되는 경우 코드를 변경한 뒤 재 컴파일 해야만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DI(Dependency Injection) </a:t>
            </a:r>
            <a:r>
              <a:rPr lang="ko-KR" altLang="en-US" b="1" dirty="0" smtClean="0"/>
              <a:t>소개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2348880"/>
            <a:ext cx="7848872" cy="1908821"/>
          </a:xfrm>
          <a:prstGeom prst="rect">
            <a:avLst/>
          </a:prstGeom>
          <a:solidFill>
            <a:srgbClr val="FFFFD5"/>
          </a:solidFill>
          <a:ln w="19050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public class </a:t>
            </a:r>
            <a:r>
              <a:rPr lang="en-US" altLang="ko-KR" sz="1800" b="0" dirty="0" err="1" smtClean="0">
                <a:latin typeface="+mn-ea"/>
                <a:ea typeface="+mn-ea"/>
              </a:rPr>
              <a:t>ArticleService</a:t>
            </a:r>
            <a:r>
              <a:rPr lang="en-US" altLang="ko-KR" sz="1800" b="0" dirty="0" smtClean="0">
                <a:latin typeface="+mn-ea"/>
                <a:ea typeface="+mn-ea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// </a:t>
            </a:r>
            <a:r>
              <a:rPr lang="ko-KR" altLang="en-US" sz="1800" b="0" dirty="0" smtClean="0">
                <a:latin typeface="+mn-ea"/>
                <a:ea typeface="+mn-ea"/>
              </a:rPr>
              <a:t>코드에서 직접 의존 객체 명시</a:t>
            </a:r>
            <a:endParaRPr lang="en-US" altLang="ko-KR" sz="1800" b="0" dirty="0" smtClean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private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= new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ArticleDaoImpl</a:t>
            </a:r>
            <a:r>
              <a:rPr lang="en-US" altLang="ko-KR" sz="1800" b="0" dirty="0" smtClean="0">
                <a:latin typeface="+mn-ea"/>
                <a:ea typeface="+mn-ea"/>
              </a:rPr>
              <a:t>();</a:t>
            </a: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}</a:t>
            </a:r>
            <a:endParaRPr lang="ko-KR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Factory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패턴이나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JNDI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등을 사용해서 의존 클래스를 검색하는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Factory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Dao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인터페이스를 구현한 클래스 중에서 어떤 클래스를 사용해야 할 지의 여부를 알아내기 위해 외부 설정 파일을 사용할 수도 있다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올바르게 동작하는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Factory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필요로 한다는 점에서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Factory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와의 의존관계를 완전히 극복하지 못한다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DI(Dependency Injection) </a:t>
            </a:r>
            <a:r>
              <a:rPr lang="ko-KR" altLang="en-US" b="1" dirty="0" smtClean="0"/>
              <a:t>소개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3176363"/>
            <a:ext cx="7920880" cy="1908821"/>
          </a:xfrm>
          <a:prstGeom prst="rect">
            <a:avLst/>
          </a:prstGeom>
          <a:solidFill>
            <a:srgbClr val="FFFFD5"/>
          </a:solidFill>
          <a:ln w="19050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public class </a:t>
            </a:r>
            <a:r>
              <a:rPr lang="en-US" altLang="ko-KR" sz="1800" b="0" dirty="0" err="1" smtClean="0">
                <a:latin typeface="+mn-ea"/>
                <a:ea typeface="+mn-ea"/>
              </a:rPr>
              <a:t>ArticleService</a:t>
            </a:r>
            <a:r>
              <a:rPr lang="en-US" altLang="ko-KR" sz="1800" b="0" dirty="0" smtClean="0">
                <a:latin typeface="+mn-ea"/>
                <a:ea typeface="+mn-ea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// Factory</a:t>
            </a:r>
            <a:r>
              <a:rPr lang="ko-KR" altLang="en-US" sz="1800" b="0" dirty="0" smtClean="0">
                <a:latin typeface="+mn-ea"/>
                <a:ea typeface="+mn-ea"/>
              </a:rPr>
              <a:t>로부터 의존 객체 검색</a:t>
            </a:r>
            <a:endParaRPr lang="en-US" altLang="ko-KR" sz="1800" b="0" dirty="0" smtClean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private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=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ArticleDaoFactory.getDao</a:t>
            </a:r>
            <a:r>
              <a:rPr lang="en-US" altLang="ko-KR" sz="1800" b="0" dirty="0" smtClean="0">
                <a:latin typeface="+mn-ea"/>
                <a:ea typeface="+mn-ea"/>
              </a:rPr>
              <a:t>();</a:t>
            </a:r>
          </a:p>
          <a:p>
            <a:pPr algn="l"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}</a:t>
            </a:r>
            <a:endParaRPr lang="ko-KR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조립기를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ArticleService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클래스의 코드는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ArticleDaoImpl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생성하거나 검색하기 위한 코드가 포함되지 않는다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조립기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역할을 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Assembler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ArticleDaoImpl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객체를 생성한 뒤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ArticleService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객체에 전달해 준다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조립기가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의존관계를 관리해 주는 방식을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Dependency Inject(DI)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패턴이라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DI(Dependency Injection) </a:t>
            </a:r>
            <a:r>
              <a:rPr lang="ko-KR" altLang="en-US" b="1" dirty="0" smtClean="0"/>
              <a:t>소개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448769"/>
            <a:ext cx="6912768" cy="314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조립기를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이용하는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DI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패턴을 적용할 경우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ArticleService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클래스는 의존하는 객체를 전달받기 위한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생성자나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setter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제공할 뿐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ArticleService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직접 의존하는 클래스를 찾지 않는다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DI(Dependency Injection) </a:t>
            </a:r>
            <a:r>
              <a:rPr lang="ko-KR" altLang="en-US" b="1" dirty="0" smtClean="0"/>
              <a:t>소개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2564904"/>
            <a:ext cx="7920880" cy="3750671"/>
          </a:xfrm>
          <a:prstGeom prst="rect">
            <a:avLst/>
          </a:prstGeom>
          <a:solidFill>
            <a:srgbClr val="FFFFD5"/>
          </a:solidFill>
          <a:ln w="19050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public class </a:t>
            </a:r>
            <a:r>
              <a:rPr lang="en-US" altLang="ko-KR" sz="1800" b="0" dirty="0" err="1" smtClean="0">
                <a:latin typeface="+mn-ea"/>
                <a:ea typeface="+mn-ea"/>
              </a:rPr>
              <a:t>ArticleService</a:t>
            </a:r>
            <a:r>
              <a:rPr lang="en-US" altLang="ko-KR" sz="1800" b="0" dirty="0" smtClean="0">
                <a:latin typeface="+mn-ea"/>
                <a:ea typeface="+mn-ea"/>
              </a:rPr>
              <a:t>{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private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;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// </a:t>
            </a:r>
            <a:r>
              <a:rPr lang="ko-KR" altLang="en-US" sz="1800" b="0" dirty="0" err="1" smtClean="0">
                <a:latin typeface="+mn-ea"/>
                <a:ea typeface="+mn-ea"/>
              </a:rPr>
              <a:t>생성자에서</a:t>
            </a:r>
            <a:r>
              <a:rPr lang="ko-KR" altLang="en-US" sz="1800" b="0" dirty="0" smtClean="0">
                <a:latin typeface="+mn-ea"/>
                <a:ea typeface="+mn-ea"/>
              </a:rPr>
              <a:t> 의존하는 객체를 받음</a:t>
            </a:r>
            <a:endParaRPr lang="en-US" altLang="ko-KR" sz="1800" b="0" dirty="0" smtClean="0">
              <a:latin typeface="+mn-ea"/>
              <a:ea typeface="+mn-ea"/>
            </a:endParaRP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public </a:t>
            </a:r>
            <a:r>
              <a:rPr lang="en-US" altLang="ko-KR" sz="1800" b="0" dirty="0" err="1" smtClean="0">
                <a:latin typeface="+mn-ea"/>
                <a:ea typeface="+mn-ea"/>
              </a:rPr>
              <a:t>ArticleService</a:t>
            </a:r>
            <a:r>
              <a:rPr lang="en-US" altLang="ko-KR" sz="1800" b="0" dirty="0" smtClean="0">
                <a:latin typeface="+mn-ea"/>
                <a:ea typeface="+mn-ea"/>
              </a:rPr>
              <a:t>(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){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	</a:t>
            </a:r>
            <a:r>
              <a:rPr lang="en-US" altLang="ko-KR" sz="1800" b="0" dirty="0" err="1" smtClean="0">
                <a:latin typeface="+mn-ea"/>
                <a:ea typeface="+mn-ea"/>
              </a:rPr>
              <a:t>this.articleDao</a:t>
            </a:r>
            <a:r>
              <a:rPr lang="en-US" altLang="ko-KR" sz="1800" b="0" dirty="0" smtClean="0">
                <a:latin typeface="+mn-ea"/>
                <a:ea typeface="+mn-ea"/>
              </a:rPr>
              <a:t> =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;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}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// setter </a:t>
            </a:r>
            <a:r>
              <a:rPr lang="ko-KR" altLang="en-US" sz="1800" b="0" dirty="0" err="1" smtClean="0">
                <a:latin typeface="+mn-ea"/>
                <a:ea typeface="+mn-ea"/>
              </a:rPr>
              <a:t>메소드에서</a:t>
            </a:r>
            <a:r>
              <a:rPr lang="ko-KR" altLang="en-US" sz="1800" b="0" dirty="0" smtClean="0">
                <a:latin typeface="+mn-ea"/>
                <a:ea typeface="+mn-ea"/>
              </a:rPr>
              <a:t> 의존하는 객체를 받음</a:t>
            </a:r>
            <a:endParaRPr lang="en-US" altLang="ko-KR" sz="1800" b="0" dirty="0" smtClean="0">
              <a:latin typeface="+mn-ea"/>
              <a:ea typeface="+mn-ea"/>
            </a:endParaRP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public void </a:t>
            </a:r>
            <a:r>
              <a:rPr lang="en-US" altLang="ko-KR" sz="1800" b="0" dirty="0" err="1" smtClean="0">
                <a:latin typeface="+mn-ea"/>
                <a:ea typeface="+mn-ea"/>
              </a:rPr>
              <a:t>setArticleDao</a:t>
            </a:r>
            <a:r>
              <a:rPr lang="en-US" altLang="ko-KR" sz="1800" b="0" dirty="0" smtClean="0">
                <a:latin typeface="+mn-ea"/>
                <a:ea typeface="+mn-ea"/>
              </a:rPr>
              <a:t>(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atin typeface="+mn-ea"/>
                <a:ea typeface="+mn-ea"/>
              </a:rPr>
              <a:t>articleDao</a:t>
            </a:r>
            <a:r>
              <a:rPr lang="en-US" altLang="ko-KR" sz="1800" b="0" dirty="0" smtClean="0">
                <a:latin typeface="+mn-ea"/>
                <a:ea typeface="+mn-ea"/>
              </a:rPr>
              <a:t>){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	</a:t>
            </a:r>
            <a:r>
              <a:rPr lang="en-US" altLang="ko-KR" sz="1800" b="0" dirty="0" smtClean="0">
                <a:latin typeface="+mn-ea"/>
              </a:rPr>
              <a:t> </a:t>
            </a:r>
            <a:r>
              <a:rPr lang="en-US" altLang="ko-KR" sz="1800" b="0" dirty="0" err="1" smtClean="0">
                <a:latin typeface="+mn-ea"/>
              </a:rPr>
              <a:t>this.articleDao</a:t>
            </a:r>
            <a:r>
              <a:rPr lang="en-US" altLang="ko-KR" sz="1800" b="0" dirty="0" smtClean="0">
                <a:latin typeface="+mn-ea"/>
              </a:rPr>
              <a:t> = </a:t>
            </a:r>
            <a:r>
              <a:rPr lang="en-US" altLang="ko-KR" sz="1800" b="0" dirty="0" err="1" smtClean="0">
                <a:latin typeface="+mn-ea"/>
              </a:rPr>
              <a:t>articleDao</a:t>
            </a:r>
            <a:r>
              <a:rPr lang="en-US" altLang="ko-KR" sz="1800" b="0" dirty="0" smtClean="0">
                <a:latin typeface="+mn-ea"/>
              </a:rPr>
              <a:t>;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	}</a:t>
            </a:r>
          </a:p>
          <a:p>
            <a:pPr algn="l">
              <a:lnSpc>
                <a:spcPts val="1400"/>
              </a:lnSpc>
              <a:spcBef>
                <a:spcPct val="50000"/>
              </a:spcBef>
            </a:pPr>
            <a:r>
              <a:rPr lang="en-US" altLang="ko-KR" sz="1800" b="0" dirty="0" smtClean="0">
                <a:latin typeface="+mn-ea"/>
                <a:ea typeface="+mn-ea"/>
              </a:rPr>
              <a:t>}</a:t>
            </a:r>
            <a:endParaRPr lang="ko-KR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설정 파일을 통해 손쉽게 객체를 생성하고 객체간의 의존 관계를 설정하는 기능을 제공하는 객체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조립기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</a:t>
            </a:r>
            <a:r>
              <a:rPr lang="ko-KR" altLang="en-US" b="1" dirty="0" smtClean="0"/>
              <a:t>에서의 </a:t>
            </a:r>
            <a:r>
              <a:rPr lang="en-US" altLang="ko-KR" b="1" dirty="0" smtClean="0"/>
              <a:t>Dependency Injection</a:t>
            </a:r>
            <a:endParaRPr lang="ko-KR" alt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560" y="2276872"/>
            <a:ext cx="7992888" cy="1770321"/>
          </a:xfrm>
          <a:prstGeom prst="rect">
            <a:avLst/>
          </a:prstGeom>
          <a:solidFill>
            <a:srgbClr val="FFFFD5"/>
          </a:solidFill>
          <a:ln w="19050">
            <a:solidFill>
              <a:srgbClr val="990000"/>
            </a:solidFill>
            <a:prstDash val="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 algn="l">
              <a:defRPr/>
            </a:pPr>
            <a:r>
              <a:rPr lang="en-US" altLang="ko-KR" sz="1800" b="0" dirty="0" smtClean="0">
                <a:latin typeface="+mn-ea"/>
              </a:rPr>
              <a:t>   &lt;bean id="</a:t>
            </a:r>
            <a:r>
              <a:rPr lang="en-US" altLang="ko-KR" sz="1800" b="0" dirty="0" err="1" smtClean="0">
                <a:latin typeface="+mn-ea"/>
              </a:rPr>
              <a:t>articleDao</a:t>
            </a:r>
            <a:r>
              <a:rPr lang="en-US" altLang="ko-KR" sz="1800" b="0" dirty="0" smtClean="0">
                <a:latin typeface="+mn-ea"/>
              </a:rPr>
              <a:t>" class=“</a:t>
            </a:r>
            <a:r>
              <a:rPr lang="en-US" altLang="ko-KR" sz="1800" b="0" dirty="0" err="1" smtClean="0">
                <a:latin typeface="+mn-ea"/>
              </a:rPr>
              <a:t>bangry.dao.ArticleDaoImpl</a:t>
            </a:r>
            <a:r>
              <a:rPr lang="en-US" altLang="ko-KR" sz="1800" b="0" dirty="0" smtClean="0">
                <a:latin typeface="+mn-ea"/>
              </a:rPr>
              <a:t>“/&gt;</a:t>
            </a:r>
          </a:p>
          <a:p>
            <a:pPr algn="l">
              <a:defRPr/>
            </a:pPr>
            <a:endParaRPr lang="en-US" altLang="ko-KR" sz="1800" b="0" dirty="0" smtClean="0">
              <a:latin typeface="+mn-ea"/>
            </a:endParaRPr>
          </a:p>
          <a:p>
            <a:pPr algn="l">
              <a:defRPr/>
            </a:pPr>
            <a:r>
              <a:rPr lang="en-US" altLang="ko-KR" sz="1800" b="0" dirty="0" smtClean="0">
                <a:latin typeface="+mn-ea"/>
              </a:rPr>
              <a:t>   &lt;bean id="</a:t>
            </a:r>
            <a:r>
              <a:rPr lang="en-US" altLang="ko-KR" sz="1800" b="0" dirty="0" err="1" smtClean="0">
                <a:latin typeface="+mn-ea"/>
              </a:rPr>
              <a:t>articleService</a:t>
            </a:r>
            <a:r>
              <a:rPr lang="en-US" altLang="ko-KR" sz="1800" b="0" dirty="0" smtClean="0">
                <a:latin typeface="+mn-ea"/>
              </a:rPr>
              <a:t>” class=“</a:t>
            </a:r>
            <a:r>
              <a:rPr lang="en-US" altLang="ko-KR" sz="1800" b="0" dirty="0" err="1" smtClean="0">
                <a:latin typeface="+mn-ea"/>
              </a:rPr>
              <a:t>bangry.service.ArticleService</a:t>
            </a:r>
            <a:r>
              <a:rPr lang="en-US" altLang="ko-KR" sz="1800" b="0" dirty="0" smtClean="0">
                <a:latin typeface="+mn-ea"/>
              </a:rPr>
              <a:t>" &gt;</a:t>
            </a:r>
          </a:p>
          <a:p>
            <a:pPr lvl="1" algn="l">
              <a:defRPr/>
            </a:pPr>
            <a:r>
              <a:rPr lang="en-US" altLang="ko-KR" sz="1800" b="0" dirty="0" smtClean="0">
                <a:latin typeface="+mn-ea"/>
              </a:rPr>
              <a:t>   &lt;property name="</a:t>
            </a:r>
            <a:r>
              <a:rPr lang="en-US" altLang="ko-KR" sz="1800" b="0" dirty="0" err="1" smtClean="0">
                <a:latin typeface="+mn-ea"/>
              </a:rPr>
              <a:t>articleDao</a:t>
            </a:r>
            <a:r>
              <a:rPr lang="en-US" altLang="ko-KR" sz="1800" b="0" dirty="0" smtClean="0">
                <a:latin typeface="+mn-ea"/>
              </a:rPr>
              <a:t>" ref="</a:t>
            </a:r>
            <a:r>
              <a:rPr lang="en-US" altLang="ko-KR" sz="1800" b="0" dirty="0" err="1" smtClean="0">
                <a:latin typeface="+mn-ea"/>
              </a:rPr>
              <a:t>articleDao</a:t>
            </a:r>
            <a:r>
              <a:rPr lang="en-US" altLang="ko-KR" sz="1800" b="0" dirty="0" smtClean="0">
                <a:latin typeface="+mn-ea"/>
              </a:rPr>
              <a:t>"/&gt;</a:t>
            </a:r>
          </a:p>
          <a:p>
            <a:pPr algn="l">
              <a:defRPr/>
            </a:pPr>
            <a:r>
              <a:rPr lang="en-US" altLang="ko-KR" sz="1800" b="0" dirty="0" smtClean="0">
                <a:latin typeface="+mn-ea"/>
              </a:rPr>
              <a:t>   &lt;/bean&gt;</a:t>
            </a:r>
            <a:endParaRPr lang="ko-KR" altLang="en-US" sz="18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9"/>
          <p:cNvSpPr>
            <a:spLocks noGrp="1"/>
          </p:cNvSpPr>
          <p:nvPr>
            <p:ph type="ctrTitle"/>
          </p:nvPr>
        </p:nvSpPr>
        <p:spPr>
          <a:xfrm>
            <a:off x="179512" y="4191000"/>
            <a:ext cx="8712967" cy="1012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b="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Spring AOP (Aspect Oriented Programming)</a:t>
            </a:r>
          </a:p>
        </p:txBody>
      </p:sp>
      <p:sp>
        <p:nvSpPr>
          <p:cNvPr id="5123" name="부제목 10"/>
          <p:cNvSpPr>
            <a:spLocks noGrp="1"/>
          </p:cNvSpPr>
          <p:nvPr>
            <p:ph type="subTitle" idx="1"/>
          </p:nvPr>
        </p:nvSpPr>
        <p:spPr>
          <a:xfrm>
            <a:off x="1524000" y="5135563"/>
            <a:ext cx="7086600" cy="454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CA35F"/>
              </a:buClr>
              <a:defRPr/>
            </a:pP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Enterprise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Application 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구축을 위한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 Framework</a:t>
            </a:r>
            <a:endParaRPr lang="ko-KR" altLang="en-US" sz="2400" b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</a:rPr>
              <a:t>AOP(</a:t>
            </a:r>
            <a:r>
              <a:rPr lang="ko-KR" altLang="en-US" sz="1800" dirty="0" smtClean="0">
                <a:latin typeface="+mn-ea"/>
              </a:rPr>
              <a:t>관점 지향 프로그래밍</a:t>
            </a:r>
            <a:r>
              <a:rPr lang="en-US" altLang="ko-KR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ko-KR" altLang="en-US" sz="1800" dirty="0" smtClean="0">
                <a:latin typeface="+mn-ea"/>
                <a:ea typeface="+mn-ea"/>
              </a:rPr>
              <a:t>문제를 바라보는 관점을 기준으로 프로그래밍하는 기법으로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문제를 해결하기 위한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핵심 관심 사항</a:t>
            </a:r>
            <a:r>
              <a:rPr lang="ko-KR" altLang="en-US" sz="1800" dirty="0" smtClean="0">
                <a:latin typeface="+mn-ea"/>
                <a:ea typeface="+mn-ea"/>
              </a:rPr>
              <a:t>과 전체에 적용되는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  <a:ea typeface="+mn-ea"/>
              </a:rPr>
              <a:t>공통 관심 사항</a:t>
            </a:r>
            <a:r>
              <a:rPr lang="ko-KR" altLang="en-US" sz="1800" dirty="0" smtClean="0">
                <a:latin typeface="+mn-ea"/>
                <a:ea typeface="+mn-ea"/>
              </a:rPr>
              <a:t>을 기준으로 프로그래밍 함으로 써 공통 모듈을 여러 코드에 쉽게 적용할 수 있도록 하는 새로운 개발 패러다임이다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  <a:ea typeface="+mn-ea"/>
              </a:rPr>
              <a:t>OOP </a:t>
            </a:r>
            <a:r>
              <a:rPr lang="ko-KR" altLang="en-US" sz="1800" dirty="0" smtClean="0">
                <a:latin typeface="+mn-ea"/>
                <a:ea typeface="+mn-ea"/>
              </a:rPr>
              <a:t>만으로 해결할 수 없는 의존관계의 복잡성과 코드 중복을 해결하기 위한 새로운 개발 기법이다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  <a:ea typeface="+mn-ea"/>
              </a:rPr>
              <a:t>AOP</a:t>
            </a:r>
            <a:r>
              <a:rPr lang="ko-KR" altLang="en-US" sz="1800" dirty="0" smtClean="0">
                <a:latin typeface="+mn-ea"/>
                <a:ea typeface="+mn-ea"/>
              </a:rPr>
              <a:t>에서는 각 비즈니스 클래스에서 공통 클래스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공통 관심 사항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에 대한 의존 관계를 갖기 보다는</a:t>
            </a:r>
            <a:r>
              <a:rPr lang="en-US" altLang="ko-KR" sz="1800" dirty="0" smtClean="0">
                <a:latin typeface="+mn-ea"/>
                <a:ea typeface="+mn-ea"/>
              </a:rPr>
              <a:t>, Aspect</a:t>
            </a:r>
            <a:r>
              <a:rPr lang="ko-KR" altLang="en-US" sz="1800" dirty="0" smtClean="0">
                <a:latin typeface="+mn-ea"/>
                <a:ea typeface="+mn-ea"/>
              </a:rPr>
              <a:t>를 이용하여 비즈니스 클래스 코드로부터 공통 기능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공통 관심 사항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err="1" smtClean="0">
                <a:latin typeface="+mn-ea"/>
                <a:ea typeface="+mn-ea"/>
              </a:rPr>
              <a:t>로깅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트랜잭션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보안 등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을 외부로 끄집어 내어 모듈화하고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비즈니스 클래스에 </a:t>
            </a:r>
            <a:r>
              <a:rPr lang="en-US" altLang="ko-KR" sz="1800" dirty="0" smtClean="0">
                <a:latin typeface="+mn-ea"/>
                <a:ea typeface="+mn-ea"/>
              </a:rPr>
              <a:t>Aspect</a:t>
            </a:r>
            <a:r>
              <a:rPr lang="ko-KR" altLang="en-US" sz="1800" dirty="0" smtClean="0">
                <a:latin typeface="+mn-ea"/>
                <a:ea typeface="+mn-ea"/>
              </a:rPr>
              <a:t>를 적용한다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Aspect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를 손쉽게 비즈니스 객체에 적용하거나 제거할 수 있다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중복코드를 제거하고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유지보수에 용이하다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Interceptor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 smtClean="0">
                <a:latin typeface="+mn-ea"/>
                <a:ea typeface="+mn-ea"/>
              </a:rPr>
              <a:t>AOP</a:t>
            </a:r>
            <a:r>
              <a:rPr lang="ko-KR" altLang="en-US" sz="1600" dirty="0" smtClean="0">
                <a:latin typeface="+mn-ea"/>
                <a:ea typeface="+mn-ea"/>
              </a:rPr>
              <a:t>를 위한 대표적 구현 전략이다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AOP(Aspect Oriented Programming) </a:t>
            </a:r>
            <a:r>
              <a:rPr lang="ko-KR" altLang="en-US" b="1" dirty="0" smtClean="0"/>
              <a:t>소개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85963" y="13090525"/>
              <a:ext cx="0" cy="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5963" y="130905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AOP(Aspect Oriented Programming) </a:t>
            </a:r>
            <a:r>
              <a:rPr lang="ko-KR" altLang="en-US" b="1" dirty="0" smtClean="0"/>
              <a:t>소개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83568" y="1412776"/>
            <a:ext cx="7632848" cy="2592288"/>
            <a:chOff x="683568" y="1916832"/>
            <a:chExt cx="7632848" cy="259228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83568" y="2556631"/>
              <a:ext cx="2808312" cy="149332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square" lIns="198000" tIns="190800" rIns="198000" bIns="19080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public void business(){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   // </a:t>
              </a:r>
              <a:r>
                <a:rPr lang="ko-KR" altLang="en-US" sz="1800" b="0" dirty="0" smtClean="0">
                  <a:latin typeface="+mn-ea"/>
                </a:rPr>
                <a:t>핵심 </a:t>
              </a:r>
              <a:r>
                <a:rPr lang="ko-KR" altLang="en-US" sz="1800" b="0" dirty="0" err="1" smtClean="0">
                  <a:latin typeface="+mn-ea"/>
                </a:rPr>
                <a:t>로직</a:t>
              </a:r>
              <a:r>
                <a:rPr lang="ko-KR" altLang="en-US" sz="1800" b="0" dirty="0" smtClean="0">
                  <a:latin typeface="+mn-ea"/>
                </a:rPr>
                <a:t> 코드</a:t>
              </a:r>
              <a:endParaRPr lang="en-US" altLang="ko-KR" sz="1800" b="0" dirty="0" smtClean="0">
                <a:latin typeface="+mn-ea"/>
                <a:ea typeface="+mn-ea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}</a:t>
              </a:r>
              <a:endParaRPr lang="ko-KR" altLang="en-US" sz="1800" b="0" dirty="0">
                <a:latin typeface="+mn-ea"/>
                <a:ea typeface="+mn-ea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508104" y="1916832"/>
              <a:ext cx="2808312" cy="2592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rgbClr val="990000"/>
              </a:solidFill>
              <a:prstDash val="dash"/>
              <a:miter lim="800000"/>
              <a:headEnd/>
              <a:tailEnd/>
            </a:ln>
          </p:spPr>
          <p:txBody>
            <a:bodyPr wrap="square" lIns="198000" tIns="190800" rIns="198000" bIns="190800" anchor="ctr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public void business(){</a:t>
              </a:r>
            </a:p>
            <a:p>
              <a:pPr algn="l">
                <a:spcBef>
                  <a:spcPct val="50000"/>
                </a:spcBef>
              </a:pPr>
              <a:endParaRPr lang="en-US" altLang="ko-KR" sz="1800" b="0" dirty="0" smtClean="0">
                <a:latin typeface="+mn-ea"/>
                <a:ea typeface="+mn-ea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   // </a:t>
              </a:r>
              <a:r>
                <a:rPr lang="ko-KR" altLang="en-US" sz="1800" b="0" dirty="0" smtClean="0">
                  <a:latin typeface="+mn-ea"/>
                  <a:ea typeface="+mn-ea"/>
                </a:rPr>
                <a:t>핵심 </a:t>
              </a:r>
              <a:r>
                <a:rPr lang="ko-KR" altLang="en-US" sz="1800" b="0" dirty="0" err="1" smtClean="0">
                  <a:latin typeface="+mn-ea"/>
                  <a:ea typeface="+mn-ea"/>
                </a:rPr>
                <a:t>로직</a:t>
              </a:r>
              <a:r>
                <a:rPr lang="ko-KR" altLang="en-US" sz="1800" b="0" dirty="0" smtClean="0">
                  <a:latin typeface="+mn-ea"/>
                  <a:ea typeface="+mn-ea"/>
                </a:rPr>
                <a:t> 코드</a:t>
              </a:r>
              <a:endParaRPr lang="en-US" altLang="ko-KR" sz="1800" b="0" dirty="0" smtClean="0">
                <a:latin typeface="+mn-ea"/>
                <a:ea typeface="+mn-ea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   // ----------------</a:t>
              </a:r>
            </a:p>
            <a:p>
              <a:pPr algn="l">
                <a:spcBef>
                  <a:spcPct val="50000"/>
                </a:spcBef>
              </a:pPr>
              <a:endParaRPr lang="en-US" altLang="ko-KR" sz="1800" b="0" dirty="0" smtClean="0">
                <a:latin typeface="+mn-ea"/>
                <a:ea typeface="+mn-ea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800" b="0" dirty="0" smtClean="0">
                  <a:latin typeface="+mn-ea"/>
                  <a:ea typeface="+mn-ea"/>
                </a:rPr>
                <a:t>}</a:t>
              </a:r>
              <a:endParaRPr lang="ko-KR" altLang="en-US" sz="1800" b="0" dirty="0">
                <a:latin typeface="+mn-ea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2060848"/>
              <a:ext cx="2808312" cy="33855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공통 기능 코드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2120" y="2420888"/>
              <a:ext cx="2520280" cy="33855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공통 기능 코드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2120" y="3645024"/>
              <a:ext cx="2520280" cy="33855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19050">
              <a:solidFill>
                <a:srgbClr val="C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공통 기능 코드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851920" y="2708920"/>
              <a:ext cx="1440160" cy="648072"/>
            </a:xfrm>
            <a:prstGeom prst="rightArrow">
              <a:avLst/>
            </a:prstGeom>
            <a:solidFill>
              <a:srgbClr val="92D05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C00000"/>
                  </a:solidFill>
                </a:rPr>
                <a:t>AOP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적용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323528" y="4238203"/>
            <a:ext cx="8352928" cy="2143125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핵심 비즈니스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+mn-ea"/>
                <a:ea typeface="+mn-ea"/>
              </a:rPr>
              <a:t>로직을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 구현한 코드에서 공통 기능을 직접 호출하지 않는다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. 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핵심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+mn-ea"/>
                <a:ea typeface="+mn-ea"/>
              </a:rPr>
              <a:t>로직을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 구현한 코드를 컴파일 하거나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컴파일 된 클래스가 로딩될  때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또는 로딩된 클래스의 객체가 생성될 때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AOP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가 적용되어 핵심 로직 코드 안에 공통 기능이 동적으로 삽입되어 실행된다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AOP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프로그래밍에서는 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AOP </a:t>
            </a:r>
            <a:r>
              <a:rPr lang="ko-KR" altLang="en-US" sz="1800" b="1" dirty="0" smtClean="0">
                <a:solidFill>
                  <a:srgbClr val="C00000"/>
                </a:solidFill>
                <a:latin typeface="+mn-ea"/>
                <a:ea typeface="+mn-ea"/>
              </a:rPr>
              <a:t>라이브러리가 공통 기능을 알맞게 삽입해 준다</a:t>
            </a:r>
            <a:r>
              <a:rPr lang="en-US" altLang="ko-KR" sz="1800" b="1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엔터프라이즈 어플리케이션 구축에 필요로 하는 많은 컴포넌트들을 제공하는 오픈 소스 프레임워크이다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2003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년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Open source project 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설립</a:t>
            </a:r>
            <a:endParaRPr lang="en-US" altLang="ko-KR" sz="18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2004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년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Spring 1.0 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공식 버전 공개 후 현재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Spring 3.0 Release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</a:pPr>
            <a:endParaRPr lang="en-US" altLang="ko-KR" sz="18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endParaRPr lang="en-US" altLang="ko-KR" sz="18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Framework </a:t>
            </a:r>
            <a:r>
              <a:rPr lang="ko-KR" altLang="en-US" b="1" dirty="0" smtClean="0"/>
              <a:t>소개</a:t>
            </a:r>
          </a:p>
        </p:txBody>
      </p:sp>
      <p:pic>
        <p:nvPicPr>
          <p:cNvPr id="8" name="Picture 4" descr="Spring_Approach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68960"/>
            <a:ext cx="871296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AOP(Aspect Oriented Programming) </a:t>
            </a:r>
            <a:r>
              <a:rPr lang="ko-KR" altLang="en-US" b="1" dirty="0" smtClean="0"/>
              <a:t>소개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820891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62117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[ AOP</a:t>
            </a:r>
            <a:r>
              <a:rPr lang="ko-KR" altLang="en-US" sz="2000" dirty="0" smtClean="0">
                <a:solidFill>
                  <a:srgbClr val="C00000"/>
                </a:solidFill>
              </a:rPr>
              <a:t>에서는 공통 관심 사항을 구현한 모듈에 의존 관계를 갖지 않는다 </a:t>
            </a:r>
            <a:r>
              <a:rPr lang="en-US" altLang="ko-KR" sz="2000" dirty="0" smtClean="0">
                <a:solidFill>
                  <a:srgbClr val="C00000"/>
                </a:solidFill>
              </a:rPr>
              <a:t>]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Aspect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여러 객체에 공통으로 적용되는  공통 관심사를 모듈화한 것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예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err="1" smtClean="0">
                <a:latin typeface="+mn-ea"/>
                <a:ea typeface="+mn-ea"/>
              </a:rPr>
              <a:t>로깅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보안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트랜잭션 등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Advice</a:t>
            </a:r>
            <a:r>
              <a:rPr lang="ko-KR" altLang="en-US" sz="1600" dirty="0" smtClean="0">
                <a:latin typeface="+mn-ea"/>
                <a:ea typeface="+mn-ea"/>
              </a:rPr>
              <a:t>와 </a:t>
            </a:r>
            <a:r>
              <a:rPr lang="en-US" altLang="ko-KR" sz="1600" smtClean="0">
                <a:latin typeface="+mn-ea"/>
                <a:ea typeface="+mn-ea"/>
              </a:rPr>
              <a:t>Pointcut</a:t>
            </a:r>
            <a:r>
              <a:rPr lang="ko-KR" altLang="en-US" sz="1600" dirty="0" smtClean="0">
                <a:latin typeface="+mn-ea"/>
                <a:ea typeface="+mn-ea"/>
              </a:rPr>
              <a:t>으로 구성된다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  <a:ea typeface="+mn-ea"/>
              </a:rPr>
              <a:t>Join Point</a:t>
            </a:r>
          </a:p>
          <a:p>
            <a:pPr lvl="1"/>
            <a:r>
              <a:rPr lang="ko-KR" altLang="en-US" sz="1600" dirty="0" err="1" smtClean="0">
                <a:latin typeface="+mn-ea"/>
                <a:ea typeface="+mn-ea"/>
              </a:rPr>
              <a:t>인스턴스</a:t>
            </a:r>
            <a:r>
              <a:rPr lang="ko-KR" altLang="en-US" sz="1600" dirty="0" smtClean="0">
                <a:latin typeface="+mn-ea"/>
                <a:ea typeface="+mn-ea"/>
              </a:rPr>
              <a:t> 생성 시점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메소드</a:t>
            </a:r>
            <a:r>
              <a:rPr lang="ko-KR" altLang="en-US" sz="1600" dirty="0" smtClean="0">
                <a:latin typeface="+mn-ea"/>
                <a:ea typeface="+mn-ea"/>
              </a:rPr>
              <a:t> 호출 시점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예외 발생 시점과 같이 </a:t>
            </a:r>
            <a:r>
              <a:rPr lang="en-US" altLang="ko-KR" sz="1600" dirty="0" smtClean="0">
                <a:latin typeface="+mn-ea"/>
                <a:ea typeface="+mn-ea"/>
              </a:rPr>
              <a:t>Aspect</a:t>
            </a:r>
            <a:r>
              <a:rPr lang="ko-KR" altLang="en-US" sz="1600" dirty="0" smtClean="0">
                <a:latin typeface="+mn-ea"/>
                <a:ea typeface="+mn-ea"/>
              </a:rPr>
              <a:t>가 적용되는 시점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Advice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특정 </a:t>
            </a:r>
            <a:r>
              <a:rPr lang="en-US" altLang="ko-KR" sz="1600" dirty="0" smtClean="0">
                <a:latin typeface="+mn-ea"/>
                <a:ea typeface="+mn-ea"/>
              </a:rPr>
              <a:t>Join point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Aspect</a:t>
            </a:r>
            <a:r>
              <a:rPr lang="ko-KR" altLang="en-US" sz="1600" dirty="0" smtClean="0">
                <a:latin typeface="+mn-ea"/>
                <a:ea typeface="+mn-ea"/>
              </a:rPr>
              <a:t>에 의해 취해지는 특정 액션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Advice </a:t>
            </a:r>
            <a:r>
              <a:rPr lang="ko-KR" altLang="en-US" sz="1600" dirty="0" smtClean="0">
                <a:latin typeface="+mn-ea"/>
                <a:ea typeface="+mn-ea"/>
              </a:rPr>
              <a:t>유형 </a:t>
            </a:r>
            <a:r>
              <a:rPr lang="en-US" altLang="ko-KR" sz="1600" dirty="0" smtClean="0">
                <a:latin typeface="+mn-ea"/>
                <a:ea typeface="+mn-ea"/>
              </a:rPr>
              <a:t>: before, after returning, after throwing, around</a:t>
            </a:r>
          </a:p>
          <a:p>
            <a:r>
              <a:rPr lang="en-US" altLang="ko-KR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Pointcut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Join point</a:t>
            </a:r>
            <a:r>
              <a:rPr lang="ko-KR" altLang="en-US" sz="1600" dirty="0" smtClean="0">
                <a:latin typeface="+mn-ea"/>
                <a:ea typeface="+mn-ea"/>
              </a:rPr>
              <a:t>를 나타내는 함축적 패턴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Spring</a:t>
            </a:r>
            <a:r>
              <a:rPr lang="ko-KR" altLang="en-US" sz="1600" dirty="0" smtClean="0">
                <a:latin typeface="+mn-ea"/>
                <a:ea typeface="+mn-ea"/>
              </a:rPr>
              <a:t>에서는 정규 표현식이나 </a:t>
            </a:r>
            <a:r>
              <a:rPr lang="en-US" altLang="ko-KR" sz="1600" dirty="0" err="1" smtClean="0">
                <a:latin typeface="+mn-ea"/>
                <a:ea typeface="+mn-ea"/>
              </a:rPr>
              <a:t>AspectJ</a:t>
            </a:r>
            <a:r>
              <a:rPr lang="ko-KR" altLang="en-US" sz="1600" dirty="0" smtClean="0">
                <a:latin typeface="+mn-ea"/>
                <a:ea typeface="+mn-ea"/>
              </a:rPr>
              <a:t>의 </a:t>
            </a:r>
            <a:r>
              <a:rPr lang="en-US" altLang="ko-KR" sz="1600" dirty="0" err="1" smtClean="0">
                <a:latin typeface="+mn-ea"/>
                <a:ea typeface="+mn-ea"/>
              </a:rPr>
              <a:t>Pointcut</a:t>
            </a:r>
            <a:r>
              <a:rPr lang="en-US" altLang="ko-KR" sz="1600" dirty="0" smtClean="0">
                <a:latin typeface="+mn-ea"/>
                <a:ea typeface="+mn-ea"/>
              </a:rPr>
              <a:t> Expression Language</a:t>
            </a:r>
            <a:r>
              <a:rPr lang="ko-KR" altLang="en-US" sz="1600" dirty="0" smtClean="0">
                <a:latin typeface="+mn-ea"/>
                <a:ea typeface="+mn-ea"/>
              </a:rPr>
              <a:t>를 사용하여 </a:t>
            </a:r>
            <a:r>
              <a:rPr lang="en-US" altLang="ko-KR" sz="1600" dirty="0" err="1" smtClean="0">
                <a:latin typeface="+mn-ea"/>
                <a:ea typeface="+mn-ea"/>
              </a:rPr>
              <a:t>Pointcut</a:t>
            </a:r>
            <a:r>
              <a:rPr lang="ko-KR" altLang="en-US" sz="1600" dirty="0" smtClean="0">
                <a:latin typeface="+mn-ea"/>
                <a:ea typeface="+mn-ea"/>
              </a:rPr>
              <a:t>을 정의할 수 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800" dirty="0" smtClean="0">
              <a:latin typeface="+mn-ea"/>
              <a:ea typeface="+mn-ea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AOP(Aspect Oriented Programming)</a:t>
            </a:r>
            <a:r>
              <a:rPr lang="ko-KR" altLang="en-US" b="1" dirty="0" smtClean="0"/>
              <a:t> 용어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Target Object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한 개 이상의 </a:t>
            </a:r>
            <a:r>
              <a:rPr lang="en-US" altLang="ko-KR" sz="1600" dirty="0" smtClean="0">
                <a:latin typeface="+mn-ea"/>
                <a:ea typeface="+mn-ea"/>
              </a:rPr>
              <a:t>Aspect</a:t>
            </a:r>
            <a:r>
              <a:rPr lang="ko-KR" altLang="en-US" sz="1600" dirty="0" smtClean="0">
                <a:latin typeface="+mn-ea"/>
                <a:ea typeface="+mn-ea"/>
              </a:rPr>
              <a:t>에 의해 </a:t>
            </a:r>
            <a:r>
              <a:rPr lang="en-US" altLang="ko-KR" sz="1600" dirty="0" smtClean="0">
                <a:latin typeface="+mn-ea"/>
                <a:ea typeface="+mn-ea"/>
              </a:rPr>
              <a:t>Advised </a:t>
            </a:r>
            <a:r>
              <a:rPr lang="ko-KR" altLang="en-US" sz="1600" dirty="0" smtClean="0">
                <a:latin typeface="+mn-ea"/>
                <a:ea typeface="+mn-ea"/>
              </a:rPr>
              <a:t>되어지는 객체로 실질적인 비즈니스 객체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latin typeface="+mn-ea"/>
                <a:ea typeface="+mn-ea"/>
              </a:rPr>
              <a:t>객체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Aspect </a:t>
            </a:r>
            <a:r>
              <a:rPr lang="ko-KR" altLang="en-US" sz="1600" dirty="0" smtClean="0">
                <a:latin typeface="+mn-ea"/>
                <a:ea typeface="+mn-ea"/>
              </a:rPr>
              <a:t>적용을 위해 </a:t>
            </a:r>
            <a:r>
              <a:rPr lang="en-US" altLang="ko-KR" sz="1600" dirty="0" smtClean="0">
                <a:latin typeface="+mn-ea"/>
                <a:ea typeface="+mn-ea"/>
              </a:rPr>
              <a:t>AOP </a:t>
            </a:r>
            <a:r>
              <a:rPr lang="ko-KR" altLang="en-US" sz="1600" dirty="0" smtClean="0">
                <a:latin typeface="+mn-ea"/>
                <a:ea typeface="+mn-ea"/>
              </a:rPr>
              <a:t>컨테이너에 의해 생성되는 객체로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Aspect </a:t>
            </a:r>
            <a:r>
              <a:rPr lang="ko-KR" altLang="en-US" sz="1600" dirty="0" smtClean="0">
                <a:latin typeface="+mn-ea"/>
                <a:ea typeface="+mn-ea"/>
              </a:rPr>
              <a:t>객체 실행 및 비즈니스 객체의 </a:t>
            </a:r>
            <a:r>
              <a:rPr lang="ko-KR" altLang="en-US" sz="1600" dirty="0" err="1" smtClean="0">
                <a:latin typeface="+mn-ea"/>
                <a:ea typeface="+mn-ea"/>
              </a:rPr>
              <a:t>메소드</a:t>
            </a:r>
            <a:r>
              <a:rPr lang="ko-KR" altLang="en-US" sz="1600" dirty="0" smtClean="0">
                <a:latin typeface="+mn-ea"/>
                <a:ea typeface="+mn-ea"/>
              </a:rPr>
              <a:t> 호출을 대행한다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Weaving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Advice</a:t>
            </a:r>
            <a:r>
              <a:rPr lang="ko-KR" altLang="en-US" sz="1600" dirty="0" smtClean="0">
                <a:latin typeface="+mn-ea"/>
                <a:ea typeface="+mn-ea"/>
              </a:rPr>
              <a:t>를 핵심 비즈니스 코드에 적용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삽입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하는 것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컴파일 시에 </a:t>
            </a:r>
            <a:r>
              <a:rPr lang="en-US" altLang="ko-KR" sz="1600" dirty="0" smtClean="0">
                <a:latin typeface="+mn-ea"/>
                <a:ea typeface="+mn-ea"/>
              </a:rPr>
              <a:t>Weaving (</a:t>
            </a:r>
            <a:r>
              <a:rPr lang="en-US" altLang="ko-KR" sz="1600" dirty="0" err="1" smtClean="0">
                <a:latin typeface="+mn-ea"/>
                <a:ea typeface="+mn-ea"/>
              </a:rPr>
              <a:t>AspectJ</a:t>
            </a:r>
            <a:r>
              <a:rPr lang="ko-KR" altLang="en-US" sz="1600" dirty="0" smtClean="0">
                <a:latin typeface="+mn-ea"/>
                <a:ea typeface="+mn-ea"/>
              </a:rPr>
              <a:t> 지원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클래스 로딩 시 </a:t>
            </a:r>
            <a:r>
              <a:rPr lang="en-US" altLang="ko-KR" sz="1600" dirty="0" smtClean="0">
                <a:latin typeface="+mn-ea"/>
                <a:ea typeface="+mn-ea"/>
              </a:rPr>
              <a:t>Weaving (</a:t>
            </a:r>
            <a:r>
              <a:rPr lang="en-US" altLang="ko-KR" sz="1600" dirty="0" err="1" smtClean="0">
                <a:latin typeface="+mn-ea"/>
                <a:ea typeface="+mn-ea"/>
              </a:rPr>
              <a:t>AspectJ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지원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런타임 시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Weaving (Spring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지원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AOP(Aspect Oriented Programming) </a:t>
            </a:r>
            <a:r>
              <a:rPr lang="ko-KR" altLang="en-US" b="1" dirty="0" smtClean="0"/>
              <a:t>용어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179512" y="1169243"/>
            <a:ext cx="8856539" cy="5572125"/>
          </a:xfrm>
        </p:spPr>
        <p:txBody>
          <a:bodyPr rIns="90000"/>
          <a:lstStyle/>
          <a:p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Spring Framework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Proxy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기반의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AOP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를 지원한다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Spring</a:t>
            </a:r>
            <a:r>
              <a:rPr lang="ko-KR" altLang="en-US" sz="1600" dirty="0" smtClean="0">
                <a:latin typeface="+mn-ea"/>
                <a:ea typeface="+mn-ea"/>
              </a:rPr>
              <a:t>은 런타임 시 프록시를 이용하여 비즈니스 </a:t>
            </a:r>
            <a:r>
              <a:rPr lang="ko-KR" altLang="en-US" sz="1600" dirty="0" err="1" smtClean="0">
                <a:latin typeface="+mn-ea"/>
                <a:ea typeface="+mn-ea"/>
              </a:rPr>
              <a:t>메소드를</a:t>
            </a:r>
            <a:r>
              <a:rPr lang="ko-KR" altLang="en-US" sz="1600" dirty="0" smtClean="0">
                <a:latin typeface="+mn-ea"/>
                <a:ea typeface="+mn-ea"/>
              </a:rPr>
              <a:t> 호출할 때 </a:t>
            </a:r>
            <a:r>
              <a:rPr lang="en-US" altLang="ko-KR" sz="1600" dirty="0" smtClean="0">
                <a:latin typeface="+mn-ea"/>
                <a:ea typeface="+mn-ea"/>
              </a:rPr>
              <a:t>Aspect</a:t>
            </a:r>
            <a:r>
              <a:rPr lang="ko-KR" altLang="en-US" sz="1600" dirty="0" smtClean="0">
                <a:latin typeface="+mn-ea"/>
                <a:ea typeface="+mn-ea"/>
              </a:rPr>
              <a:t>를 적용한다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endParaRPr lang="en-US" altLang="ko-KR" sz="1800" dirty="0" smtClean="0">
              <a:latin typeface="+mn-ea"/>
              <a:ea typeface="+mn-ea"/>
            </a:endParaRPr>
          </a:p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  <a:ea typeface="+mn-ea"/>
              </a:rPr>
              <a:t>Spring</a:t>
            </a:r>
            <a:r>
              <a:rPr lang="ko-KR" altLang="en-US" sz="1800" dirty="0" smtClean="0">
                <a:latin typeface="+mn-ea"/>
                <a:ea typeface="+mn-ea"/>
              </a:rPr>
              <a:t>은 세가지 방식으로 </a:t>
            </a:r>
            <a:r>
              <a:rPr lang="en-US" altLang="ko-KR" sz="1800" dirty="0" smtClean="0">
                <a:latin typeface="+mn-ea"/>
                <a:ea typeface="+mn-ea"/>
              </a:rPr>
              <a:t>AOP</a:t>
            </a:r>
            <a:r>
              <a:rPr lang="ko-KR" altLang="en-US" sz="1800" dirty="0" smtClean="0">
                <a:latin typeface="+mn-ea"/>
                <a:ea typeface="+mn-ea"/>
              </a:rPr>
              <a:t>를 구현할 수 있도록 지원한다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XML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스키마 기반의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POJO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클래스를 이용한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AOP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구현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가장 일반적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z="1600" dirty="0" err="1" smtClean="0">
                <a:latin typeface="+mn-ea"/>
                <a:ea typeface="+mn-ea"/>
              </a:rPr>
              <a:t>AspectJ</a:t>
            </a:r>
            <a:r>
              <a:rPr lang="ko-KR" altLang="en-US" sz="1600" dirty="0" smtClean="0">
                <a:latin typeface="+mn-ea"/>
                <a:ea typeface="+mn-ea"/>
              </a:rPr>
              <a:t>에서 정의한 어노테이션</a:t>
            </a:r>
            <a:r>
              <a:rPr lang="en-US" altLang="ko-KR" sz="1600" dirty="0" smtClean="0">
                <a:latin typeface="+mn-ea"/>
                <a:ea typeface="+mn-ea"/>
              </a:rPr>
              <a:t>(@Aspect) </a:t>
            </a:r>
            <a:r>
              <a:rPr lang="ko-KR" altLang="en-US" sz="1600" dirty="0" smtClean="0">
                <a:latin typeface="+mn-ea"/>
                <a:ea typeface="+mn-ea"/>
              </a:rPr>
              <a:t>기반의 </a:t>
            </a:r>
            <a:r>
              <a:rPr lang="en-US" altLang="ko-KR" sz="1600" dirty="0" smtClean="0">
                <a:latin typeface="+mn-ea"/>
                <a:ea typeface="+mn-ea"/>
              </a:rPr>
              <a:t>AOP </a:t>
            </a:r>
            <a:r>
              <a:rPr lang="ko-KR" altLang="en-US" sz="1600" dirty="0" smtClean="0">
                <a:latin typeface="+mn-ea"/>
                <a:ea typeface="+mn-ea"/>
              </a:rPr>
              <a:t>구현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Spring API</a:t>
            </a:r>
            <a:r>
              <a:rPr lang="ko-KR" altLang="en-US" sz="1600" dirty="0" smtClean="0">
                <a:latin typeface="+mn-ea"/>
                <a:ea typeface="+mn-ea"/>
              </a:rPr>
              <a:t>를 이용한 </a:t>
            </a:r>
            <a:r>
              <a:rPr lang="en-US" altLang="ko-KR" sz="1600" dirty="0" smtClean="0">
                <a:latin typeface="+mn-ea"/>
                <a:ea typeface="+mn-ea"/>
              </a:rPr>
              <a:t>AOP </a:t>
            </a:r>
            <a:r>
              <a:rPr lang="ko-KR" altLang="en-US" sz="1600" dirty="0" smtClean="0">
                <a:latin typeface="+mn-ea"/>
                <a:ea typeface="+mn-ea"/>
              </a:rPr>
              <a:t>구현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</a:t>
            </a:r>
            <a:r>
              <a:rPr lang="ko-KR" altLang="en-US" b="1" dirty="0" smtClean="0"/>
              <a:t>에서의 </a:t>
            </a:r>
            <a:r>
              <a:rPr lang="en-US" altLang="ko-KR" b="1" dirty="0" smtClean="0"/>
              <a:t>AOP</a:t>
            </a:r>
            <a:endParaRPr lang="ko-KR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799288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marL="269875" lvl="1" indent="-269875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27408F"/>
              </a:buClr>
              <a:buFont typeface="Wingdings" pitchFamily="2" charset="2"/>
              <a:buChar char="v"/>
            </a:pPr>
            <a:r>
              <a:rPr lang="en-US" altLang="ko-KR" sz="1800" dirty="0" smtClean="0">
                <a:latin typeface="+mn-ea"/>
              </a:rPr>
              <a:t>Spring</a:t>
            </a:r>
            <a:r>
              <a:rPr lang="ko-KR" altLang="en-US" sz="1800" dirty="0" smtClean="0">
                <a:latin typeface="+mn-ea"/>
              </a:rPr>
              <a:t>에서 구현 가능한 </a:t>
            </a:r>
            <a:r>
              <a:rPr lang="en-US" altLang="ko-KR" sz="1800" dirty="0" smtClean="0">
                <a:latin typeface="+mn-ea"/>
              </a:rPr>
              <a:t>Advice </a:t>
            </a:r>
            <a:r>
              <a:rPr lang="ko-KR" altLang="en-US" sz="1800" dirty="0" smtClean="0">
                <a:latin typeface="+mn-ea"/>
              </a:rPr>
              <a:t>종류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Before Advice : </a:t>
            </a:r>
            <a:r>
              <a:rPr lang="ko-KR" altLang="en-US" sz="1600" dirty="0" smtClean="0">
                <a:latin typeface="+mn-ea"/>
                <a:ea typeface="+mn-ea"/>
              </a:rPr>
              <a:t>대상 객체의 </a:t>
            </a:r>
            <a:r>
              <a:rPr lang="ko-KR" altLang="en-US" sz="1600" dirty="0" err="1" smtClean="0">
                <a:latin typeface="+mn-ea"/>
                <a:ea typeface="+mn-ea"/>
              </a:rPr>
              <a:t>메소드</a:t>
            </a:r>
            <a:r>
              <a:rPr lang="ko-KR" altLang="en-US" sz="1600" dirty="0" smtClean="0">
                <a:latin typeface="+mn-ea"/>
                <a:ea typeface="+mn-ea"/>
              </a:rPr>
              <a:t> 호출 전에 공통 기능 수행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After Returning Advice : </a:t>
            </a:r>
            <a:r>
              <a:rPr lang="ko-KR" altLang="en-US" sz="1600" dirty="0" smtClean="0">
                <a:latin typeface="+mn-ea"/>
                <a:ea typeface="+mn-ea"/>
              </a:rPr>
              <a:t>대상 객체의 </a:t>
            </a:r>
            <a:r>
              <a:rPr lang="ko-KR" altLang="en-US" sz="1600" dirty="0" err="1" smtClean="0">
                <a:latin typeface="+mn-ea"/>
                <a:ea typeface="+mn-ea"/>
              </a:rPr>
              <a:t>메소드가</a:t>
            </a:r>
            <a:r>
              <a:rPr lang="ko-KR" altLang="en-US" sz="1600" dirty="0" smtClean="0">
                <a:latin typeface="+mn-ea"/>
                <a:ea typeface="+mn-ea"/>
              </a:rPr>
              <a:t> 예외 없이 실행한 이후에 공통 기능 수행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After Throwing Advice : </a:t>
            </a:r>
            <a:r>
              <a:rPr lang="ko-KR" altLang="en-US" sz="1600" dirty="0" smtClean="0">
                <a:latin typeface="+mn-ea"/>
                <a:ea typeface="+mn-ea"/>
              </a:rPr>
              <a:t>대상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객체의 </a:t>
            </a:r>
            <a:r>
              <a:rPr lang="ko-KR" altLang="en-US" sz="1600" dirty="0" err="1" smtClean="0">
                <a:latin typeface="+mn-ea"/>
                <a:ea typeface="+mn-ea"/>
              </a:rPr>
              <a:t>메소드를</a:t>
            </a:r>
            <a:r>
              <a:rPr lang="ko-KR" altLang="en-US" sz="1600" dirty="0" smtClean="0">
                <a:latin typeface="+mn-ea"/>
                <a:ea typeface="+mn-ea"/>
              </a:rPr>
              <a:t> 실행하는 도중 예외가 발생한 경우에 공통 기능을 수행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After Advice : </a:t>
            </a:r>
            <a:r>
              <a:rPr lang="ko-KR" altLang="en-US" sz="1600" dirty="0" smtClean="0">
                <a:latin typeface="+mn-ea"/>
                <a:ea typeface="+mn-ea"/>
              </a:rPr>
              <a:t>대상 객체의 </a:t>
            </a:r>
            <a:r>
              <a:rPr lang="ko-KR" altLang="en-US" sz="1600" dirty="0" err="1" smtClean="0">
                <a:latin typeface="+mn-ea"/>
                <a:ea typeface="+mn-ea"/>
              </a:rPr>
              <a:t>메소드를</a:t>
            </a:r>
            <a:r>
              <a:rPr lang="ko-KR" altLang="en-US" sz="1600" dirty="0" smtClean="0">
                <a:latin typeface="+mn-ea"/>
                <a:ea typeface="+mn-ea"/>
              </a:rPr>
              <a:t> 실행하는 도중에 예외가 발생했는지의 여부와 상관 없이 </a:t>
            </a:r>
            <a:r>
              <a:rPr lang="ko-KR" altLang="en-US" sz="1600" dirty="0" err="1" smtClean="0">
                <a:latin typeface="+mn-ea"/>
                <a:ea typeface="+mn-ea"/>
              </a:rPr>
              <a:t>메소드</a:t>
            </a:r>
            <a:r>
              <a:rPr lang="ko-KR" altLang="en-US" sz="1600" dirty="0" smtClean="0">
                <a:latin typeface="+mn-ea"/>
                <a:ea typeface="+mn-ea"/>
              </a:rPr>
              <a:t> 실행 후 공통 기능을 수행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Around Advice :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대상 객체의 </a:t>
            </a:r>
            <a:r>
              <a:rPr lang="ko-KR" altLang="en-US" sz="1600" dirty="0" err="1" smtClean="0">
                <a:solidFill>
                  <a:srgbClr val="C00000"/>
                </a:solidFill>
                <a:latin typeface="+mn-ea"/>
                <a:ea typeface="+mn-ea"/>
              </a:rPr>
              <a:t>메소드를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 실행 전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후 또는 예외 발생 시점에 공통 기능을 </a:t>
            </a:r>
            <a:r>
              <a:rPr lang="ko-KR" altLang="en-US" sz="1600" smtClean="0">
                <a:solidFill>
                  <a:srgbClr val="C00000"/>
                </a:solidFill>
                <a:latin typeface="+mn-ea"/>
                <a:ea typeface="+mn-ea"/>
              </a:rPr>
              <a:t>실행하는데 사용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가장 범용적으로 사용되는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</a:rPr>
              <a:t>Advice)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</a:t>
            </a:r>
            <a:r>
              <a:rPr lang="ko-KR" altLang="en-US" b="1" dirty="0" smtClean="0"/>
              <a:t>에서의 </a:t>
            </a:r>
            <a:r>
              <a:rPr lang="en-US" altLang="ko-KR" b="1" dirty="0" smtClean="0"/>
              <a:t>AOP</a:t>
            </a:r>
            <a:endParaRPr lang="ko-KR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24900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경량의 빈 컨테이너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(Factory)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스프링 컨테이너는 자바 객체의 생성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소멸과 같은 라이프 사이클을 관리하며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스프링 컨테이너로부터 필요한 객체를 검색하여 사용할 수 있다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DI(Dependency Injection) 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기능을 지원한다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XML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설정 파일을 통해 객체간의 의존관계를 설정할 수 있다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객체는 의존하고 있는 객체를 직접 생성하거나 검색할 필요가 없다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  <a:endParaRPr lang="en-US" altLang="ko-KR" sz="8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AOP(Aspect Oriented Programming)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을 지원한다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err="1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로깅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보안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트랜잭션과  같은 공통 기능을 핵심 비즈니스 모듈로부터 분리해서 각  핵심 비즈니스 모듈에 적용할 수 있다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POJO(Plain Old Java Object)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를 지원한다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 컨테이너에 저장되는 자바 객체는 특정한 인터페이스를 구현하거나 클래스를 상속받지 않아도 된다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따라서 기존에 작성한 클래스를 수정할 필요 없이 스프링에서 사용할 수 있다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 Framework </a:t>
            </a:r>
            <a:r>
              <a:rPr lang="ko-KR" altLang="en-US" b="1" dirty="0" smtClean="0"/>
              <a:t>주요 기능 및 특징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24900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트랜잭션 처리를 위한 일관된 방법을 제공한다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JDBC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를 사용하든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, JTA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를 사용하든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, 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또는 컨테이너가 제공하는 트랜잭션을 사용하든 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XML </a:t>
            </a:r>
            <a:r>
              <a:rPr lang="ko-KR" altLang="en-US" sz="1600" dirty="0" smtClean="0">
                <a:latin typeface="+mn-ea"/>
                <a:ea typeface="+mn-ea"/>
                <a:cs typeface="Tahoma" pitchFamily="34" charset="0"/>
              </a:rPr>
              <a:t>설정 파일을 통해 트랜잭션 코드에 상관없이 일관되게 트랜잭션을 제어할 수 있다</a:t>
            </a:r>
            <a:r>
              <a:rPr lang="en-US" altLang="ko-KR" sz="1600" dirty="0" smtClean="0">
                <a:latin typeface="+mn-ea"/>
                <a:ea typeface="+mn-ea"/>
                <a:cs typeface="Tahoma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영속성과 관련된 다양한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API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를 지원한다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JDBC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를 비롯하여 </a:t>
            </a:r>
            <a:r>
              <a:rPr lang="en-US" altLang="ko-KR" sz="1600" dirty="0" err="1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iBatis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, Hibernate, JPA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등 데이터베이스 처리를 위해 널리 사용되는 라이브러리와의 연동을 지원한다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  <a:endParaRPr lang="en-US" altLang="ko-KR" sz="8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다양한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API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를 지원한다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JMS, Mail, Scheduling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등 엔터프라이즈 어플리케이션을 구축하는데 필요한 다양한 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API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를 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XML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설정 파일을 통해 손쉽게 사용할 수 있도록 지원한다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스프링은 웹 어플리케이션 구축을 위한 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MVC </a:t>
            </a:r>
            <a:r>
              <a:rPr lang="ko-KR" altLang="en-US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프레임워크를 제공한다</a:t>
            </a:r>
            <a:r>
              <a:rPr lang="en-US" altLang="ko-KR" sz="18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MVC 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기반의 웹 어플리케이션을 쉽게 개발할 수 있으며 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Struts2, JSF</a:t>
            </a:r>
            <a:r>
              <a:rPr lang="ko-KR" altLang="en-US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와 같은 웹 프레임워크와의 연동을 지원하고 있기 때문에 이들 프레임워크에서 스프링이 제공하는 다양한 기능을 사용할 수 있다</a:t>
            </a:r>
            <a:r>
              <a:rPr lang="en-US" altLang="ko-KR" sz="16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 Framework </a:t>
            </a:r>
            <a:r>
              <a:rPr lang="ko-KR" altLang="en-US" b="1" dirty="0" smtClean="0"/>
              <a:t>주요 기능 및 특징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Framework </a:t>
            </a:r>
            <a:r>
              <a:rPr lang="ko-KR" altLang="en-US" b="1" dirty="0" smtClean="0"/>
              <a:t>주요 구성 모듈</a:t>
            </a:r>
          </a:p>
        </p:txBody>
      </p:sp>
      <p:pic>
        <p:nvPicPr>
          <p:cNvPr id="4" name="Picture 4" descr="D:\Temp\강의 준비\spring-overvi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950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Core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프레임워크의 근간이 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DI(Dependency Injection)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기능을 지원하기 위한 핵심 모듈이다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핵심 컴포넌트는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Bean-Factory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BeanFactory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Inversion of Control 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패턴을 사용하여 빈 생성 및 빈의 의존 관계를 어플리케이션 코드에서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설정 파일로 분리시킨다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Context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Spring Core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바로 위에 있으면서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Enterprise Application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개발이 용이하도록 국제화 메시지 처리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애플리케이션 생명주기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이벤트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유효성 검증 등을 지원하는 모듈이다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Java EE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(JNDI, Mail, JMS, EJB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과의 연동을 위한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Adpater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들을 제공한다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DAO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JDBC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기반의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DAO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개발을 좀 더 쉽고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일관된 방법으로 개발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가능하도록 지원하는 모듈이다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DAO 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추상 계층에서는 여러 데이터베이스 벤더들의  다양한 예외를 관리 할 수 있도록 중요한 예외 계층을 제공한다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Framework </a:t>
            </a:r>
            <a:r>
              <a:rPr lang="ko-KR" altLang="en-US" b="1" dirty="0" smtClean="0"/>
              <a:t>주요 구성 모듈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ORM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Object Relation Mapping Framework(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Hibernate, JDO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와의 연동을 지원하기 위한 모듈이다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AOP</a:t>
            </a: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Aspect Oriented Programming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지원하기 위한 모듈이다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프레임워크에서 관리되는 모든 객체에서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AOP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가능하다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Web</a:t>
            </a: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웹 어플리케이션 개발에 필요한 실행환경을 제공하며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 Multipart Request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등의 다양한 기능을 지원한다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Struts2, JSF,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Webwork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등 다양한 웹 어플리케이션 프레임워크와의 통합을 지원한다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MVC </a:t>
            </a:r>
            <a:r>
              <a:rPr lang="ko-KR" altLang="en-US" sz="1600" dirty="0" smtClean="0">
                <a:latin typeface="+mn-ea"/>
                <a:ea typeface="+mn-ea"/>
              </a:rPr>
              <a:t>웹 어플리케이션 개발을 지원하기 위한 모듈이다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JSP, Velocity, Tiles </a:t>
            </a:r>
            <a:r>
              <a:rPr lang="ko-KR" altLang="en-US" sz="1600" dirty="0" smtClean="0">
                <a:latin typeface="+mn-ea"/>
                <a:ea typeface="+mn-ea"/>
              </a:rPr>
              <a:t>등 다양한 </a:t>
            </a:r>
            <a:r>
              <a:rPr lang="en-US" altLang="ko-KR" sz="1600" dirty="0" smtClean="0">
                <a:latin typeface="+mn-ea"/>
                <a:ea typeface="+mn-ea"/>
              </a:rPr>
              <a:t>View </a:t>
            </a:r>
            <a:r>
              <a:rPr lang="ko-KR" altLang="en-US" sz="1600" dirty="0" smtClean="0">
                <a:latin typeface="+mn-ea"/>
                <a:ea typeface="+mn-ea"/>
              </a:rPr>
              <a:t>기술들을 사용하기 위한 </a:t>
            </a:r>
            <a:r>
              <a:rPr lang="en-US" altLang="ko-KR" sz="1600" dirty="0" smtClean="0">
                <a:latin typeface="+mn-ea"/>
                <a:ea typeface="+mn-ea"/>
              </a:rPr>
              <a:t>API</a:t>
            </a:r>
            <a:r>
              <a:rPr lang="ko-KR" altLang="en-US" sz="1600" dirty="0" smtClean="0">
                <a:latin typeface="+mn-ea"/>
                <a:ea typeface="+mn-ea"/>
              </a:rPr>
              <a:t>를 제공한다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Framework </a:t>
            </a:r>
            <a:r>
              <a:rPr lang="ko-KR" altLang="en-US" b="1" dirty="0" smtClean="0"/>
              <a:t>주요 구성 모듈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85875"/>
            <a:ext cx="8796337" cy="516731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Framewok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3.0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다운로드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http://www.springsource.org/download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spring-framework-3.0.4.RELEASE-with-docs .jar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spring-framework-3.0.4.RELEASE-with-docs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폴더 구성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dis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스프링 프레임워크의 각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모듈별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jar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 포함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doc – API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포함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projects 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모듈별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예제 소스 코드 및 클래스 파일 포함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모듈별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소스 파일 포함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 smtClean="0"/>
              <a:t>Spring Framework </a:t>
            </a:r>
            <a:r>
              <a:rPr lang="ko-KR" altLang="en-US" b="1" dirty="0" smtClean="0"/>
              <a:t>설치 및 모듈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9"/>
          <p:cNvSpPr>
            <a:spLocks noGrp="1"/>
          </p:cNvSpPr>
          <p:nvPr>
            <p:ph type="ctrTitle"/>
          </p:nvPr>
        </p:nvSpPr>
        <p:spPr>
          <a:xfrm>
            <a:off x="684213" y="4191000"/>
            <a:ext cx="7850187" cy="1012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4000" b="0" dirty="0" smtClean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Spring DI(Dependency Injection)</a:t>
            </a:r>
          </a:p>
        </p:txBody>
      </p:sp>
      <p:sp>
        <p:nvSpPr>
          <p:cNvPr id="5123" name="부제목 10"/>
          <p:cNvSpPr>
            <a:spLocks noGrp="1"/>
          </p:cNvSpPr>
          <p:nvPr>
            <p:ph type="subTitle" idx="1"/>
          </p:nvPr>
        </p:nvSpPr>
        <p:spPr>
          <a:xfrm>
            <a:off x="1524000" y="5135563"/>
            <a:ext cx="7086600" cy="454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CA35F"/>
              </a:buClr>
              <a:defRPr/>
            </a:pP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Enterprise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Application </a:t>
            </a:r>
            <a:r>
              <a:rPr lang="ko-KR" altLang="en-US" sz="2400" b="0" dirty="0" smtClean="0">
                <a:solidFill>
                  <a:srgbClr val="FFFFFF"/>
                </a:solidFill>
                <a:latin typeface="+mn-ea"/>
                <a:ea typeface="+mn-ea"/>
              </a:rPr>
              <a:t>구축을 위한</a:t>
            </a:r>
            <a:r>
              <a:rPr lang="en-US" altLang="ko-KR" sz="2400" b="0" dirty="0" smtClean="0">
                <a:solidFill>
                  <a:srgbClr val="FFFFFF"/>
                </a:solidFill>
                <a:latin typeface="+mn-ea"/>
                <a:ea typeface="+mn-ea"/>
              </a:rPr>
              <a:t> Framework</a:t>
            </a:r>
            <a:endParaRPr lang="ko-KR" altLang="en-US" sz="2400" b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7560</TotalTime>
  <Words>1453</Words>
  <Application>Microsoft Office PowerPoint</Application>
  <PresentationFormat>화면 슬라이드 쇼(4:3)</PresentationFormat>
  <Paragraphs>203</Paragraphs>
  <Slides>24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원본</vt:lpstr>
      <vt:lpstr>Spring Framework</vt:lpstr>
      <vt:lpstr>Spring Framework 소개</vt:lpstr>
      <vt:lpstr>Spring  Framework 주요 기능 및 특징</vt:lpstr>
      <vt:lpstr>Spring  Framework 주요 기능 및 특징</vt:lpstr>
      <vt:lpstr>Spring Framework 주요 구성 모듈</vt:lpstr>
      <vt:lpstr>Spring Framework 주요 구성 모듈</vt:lpstr>
      <vt:lpstr>Spring Framework 주요 구성 모듈</vt:lpstr>
      <vt:lpstr>Spring Framework 설치 및 모듈 구성</vt:lpstr>
      <vt:lpstr>Spring DI(Dependency Injection)</vt:lpstr>
      <vt:lpstr>IOC(Inversion of Control) 개념</vt:lpstr>
      <vt:lpstr>DI(Dependency Injection) 소개</vt:lpstr>
      <vt:lpstr>DI(Dependency Injection) 소개</vt:lpstr>
      <vt:lpstr>DI(Dependency Injection) 소개</vt:lpstr>
      <vt:lpstr>DI(Dependency Injection) 소개</vt:lpstr>
      <vt:lpstr>DI(Dependency Injection) 소개</vt:lpstr>
      <vt:lpstr>Spring에서의 Dependency Injection</vt:lpstr>
      <vt:lpstr>Spring AOP (Aspect Oriented Programming)</vt:lpstr>
      <vt:lpstr>AOP(Aspect Oriented Programming) 소개</vt:lpstr>
      <vt:lpstr>AOP(Aspect Oriented Programming) 소개</vt:lpstr>
      <vt:lpstr>AOP(Aspect Oriented Programming) 소개</vt:lpstr>
      <vt:lpstr>AOP(Aspect Oriented Programming) 용어</vt:lpstr>
      <vt:lpstr>AOP(Aspect Oriented Programming) 용어</vt:lpstr>
      <vt:lpstr>Spring에서의 AOP</vt:lpstr>
      <vt:lpstr>Spring에서의 AOP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Bangry</dc:creator>
  <cp:lastModifiedBy>STU</cp:lastModifiedBy>
  <cp:revision>1781</cp:revision>
  <dcterms:created xsi:type="dcterms:W3CDTF">2008-07-14T13:53:07Z</dcterms:created>
  <dcterms:modified xsi:type="dcterms:W3CDTF">2017-07-06T06:03:38Z</dcterms:modified>
</cp:coreProperties>
</file>