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8" y="5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E8320F5-DE5D-4AF0-B486-5D71D32D7171}" type="datetime1">
              <a:rPr lang="ko-KR" altLang="en-US"/>
              <a:pPr lvl="0">
                <a:defRPr/>
              </a:pPr>
              <a:t>2020-11-18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8EA52CC-FDBE-4652-AC04-A822F93E47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jpe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jpeg"  /><Relationship Id="rId8" Type="http://schemas.openxmlformats.org/officeDocument/2006/relationships/image" Target="../media/image7.png"  /><Relationship Id="rId9" Type="http://schemas.openxmlformats.org/officeDocument/2006/relationships/image" Target="../media/image8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4310" y="1079223"/>
            <a:ext cx="6947014" cy="130964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altLang="ko-KR" sz="4000" spc="-150" dirty="0">
                <a:solidFill>
                  <a:schemeClr val="bg1"/>
                </a:solidFill>
                <a:latin typeface="a아메리카노M"/>
                <a:ea typeface="a아메리카노M"/>
              </a:rPr>
              <a:t>Project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ko-KR" sz="4000" spc="-150" dirty="0">
                <a:solidFill>
                  <a:schemeClr val="bg1"/>
                </a:solidFill>
                <a:latin typeface="a아메리카노M"/>
                <a:ea typeface="a아메리카노M"/>
              </a:rPr>
              <a:t>             General </a:t>
            </a:r>
            <a:r>
              <a:rPr lang="en-US" altLang="ko-KR" sz="4000" spc="-150" dirty="0" err="1">
                <a:solidFill>
                  <a:schemeClr val="bg1"/>
                </a:solidFill>
                <a:latin typeface="a아메리카노M"/>
                <a:ea typeface="a아메리카노M"/>
              </a:rPr>
              <a:t>Gukbap</a:t>
            </a:r>
            <a:endParaRPr lang="en-US" altLang="ko-KR" sz="4000" spc="-150" dirty="0">
              <a:solidFill>
                <a:schemeClr val="bg1"/>
              </a:solidFill>
              <a:latin typeface="a아메리카노M"/>
              <a:ea typeface="a아메리카노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6488" y="772882"/>
            <a:ext cx="59362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600" spc="-15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</a:rPr>
              <a:t>Itwill Academy 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04599" y="648886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97795" y="2515585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527294" y="1731334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872137" y="362996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8808839" y="4729536"/>
          <a:ext cx="3054473" cy="1591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8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11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spc="2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sym typeface="나눔손글씨 펜"/>
                        </a:rPr>
                        <a:t>이름 </a:t>
                      </a:r>
                      <a:endParaRPr lang="ko-KR" altLang="en-US" sz="1400" b="1" spc="20">
                        <a:solidFill>
                          <a:schemeClr val="lt1"/>
                        </a:solidFill>
                        <a:latin typeface="나눔고딕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spc="2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Roboto Thin"/>
                          <a:sym typeface="나눔손글씨 펜"/>
                        </a:rPr>
                        <a:t>고재일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spc="2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Roboto Thin"/>
                          <a:sym typeface="나눔손글씨 펜"/>
                        </a:rPr>
                        <a:t>권순수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spc="2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Roboto Thin"/>
                          <a:sym typeface="나눔손글씨 펜"/>
                        </a:rPr>
                        <a:t>김미영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spc="2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Roboto Thin"/>
                          <a:sym typeface="나눔손글씨 펜"/>
                        </a:rPr>
                        <a:t>이현우</a:t>
                      </a:r>
                      <a:endParaRPr lang="ko-KR" altLang="en-US" sz="1400" b="1" spc="20">
                        <a:solidFill>
                          <a:schemeClr val="lt1"/>
                        </a:solidFill>
                        <a:latin typeface="나눔고딕"/>
                        <a:cs typeface="Roboto Thin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spc="2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sym typeface="나눔손글씨 펜"/>
                        </a:rPr>
                        <a:t>발표일</a:t>
                      </a:r>
                      <a:endParaRPr lang="ko-KR" altLang="en-US" sz="1400" b="1" spc="20">
                        <a:solidFill>
                          <a:schemeClr val="lt1"/>
                        </a:solidFill>
                        <a:latin typeface="나눔고딕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spc="20" dirty="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sym typeface="나눔손글씨 펜"/>
                        </a:rPr>
                        <a:t>2020.11.19</a:t>
                      </a:r>
                      <a:endParaRPr lang="en-US" altLang="ko-KR" sz="1400" b="1" spc="20" dirty="0">
                        <a:solidFill>
                          <a:schemeClr val="lt1"/>
                        </a:solidFill>
                        <a:latin typeface="나눔고딕"/>
                        <a:sym typeface="나눔손글씨 펜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/>
          <p:cNvSpPr txBox="1"/>
          <p:nvPr/>
        </p:nvSpPr>
        <p:spPr>
          <a:xfrm>
            <a:off x="5433482" y="2478425"/>
            <a:ext cx="2128125" cy="21488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  <a:cs typeface="조선일보명조"/>
              </a:rPr>
              <a:t>1.</a:t>
            </a:r>
            <a:r>
              <a:rPr lang="ko-KR" altLang="en-US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  <a:cs typeface="조선일보명조"/>
              </a:rPr>
              <a:t> 개요</a:t>
            </a:r>
            <a:endParaRPr lang="ko-KR" altLang="en-US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/>
              <a:cs typeface="조선일보명조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  <a:cs typeface="조선일보명조"/>
              </a:rPr>
              <a:t>2.</a:t>
            </a:r>
            <a:r>
              <a:rPr lang="ko-KR" altLang="en-US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  <a:cs typeface="조선일보명조"/>
              </a:rPr>
              <a:t> 개발환경</a:t>
            </a:r>
            <a:endParaRPr lang="ko-KR" altLang="en-US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/>
              <a:cs typeface="조선일보명조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  <a:cs typeface="조선일보명조"/>
              </a:rPr>
              <a:t>3.</a:t>
            </a:r>
            <a:r>
              <a:rPr lang="ko-KR" altLang="en-US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  <a:cs typeface="조선일보명조"/>
              </a:rPr>
              <a:t>간트차트</a:t>
            </a:r>
            <a:endParaRPr lang="ko-KR" altLang="en-US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/>
              <a:cs typeface="조선일보명조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  <a:cs typeface="조선일보명조"/>
              </a:rPr>
              <a:t>4.</a:t>
            </a:r>
            <a:r>
              <a:rPr lang="ko-KR" altLang="en-US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  <a:cs typeface="조선일보명조"/>
              </a:rPr>
              <a:t>시연</a:t>
            </a:r>
            <a:endParaRPr lang="ko-KR" altLang="en-US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/>
              <a:cs typeface="조선일보명조"/>
            </a:endParaRP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  <a:cs typeface="조선일보명조"/>
              </a:rPr>
              <a:t>5.Q&amp;A</a:t>
            </a:r>
            <a:endParaRPr lang="en-US" altLang="ko-KR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Noto Sans CJK KR DemiLight"/>
              <a:cs typeface="조선일보명조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4598771" y="1585912"/>
            <a:ext cx="2994457" cy="4520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>
                <a:ln w="9525"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a아메리카노L"/>
                <a:ea typeface="a아메리카노L"/>
                <a:cs typeface="조선일보명조"/>
              </a:rPr>
              <a:t>CONTENTS</a:t>
            </a:r>
            <a:endParaRPr lang="ko-KR" altLang="en-US" sz="2400">
              <a:ln w="9525"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a아메리카노L"/>
              <a:ea typeface="a아메리카노L"/>
              <a:cs typeface="조선일보명조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5781926" y="4770256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768602" y="2190048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294549" y="1331868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741331" y="5155230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598771" y="1007565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29"/>
          <p:cNvCxnSpPr/>
          <p:nvPr/>
        </p:nvCxnSpPr>
        <p:spPr>
          <a:xfrm>
            <a:off x="7613903" y="2095902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622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spc="-15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a아메리카노M"/>
                <a:ea typeface="a아메리카노M"/>
              </a:rPr>
              <a:t>개요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5"/>
          <p:cNvSpPr/>
          <p:nvPr/>
        </p:nvSpPr>
        <p:spPr>
          <a:xfrm>
            <a:off x="5311011" y="1408956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oto Sans CJK KR DemiLight"/>
              <a:ea typeface="Noto Sans CJK KR DemiLight"/>
            </a:endParaRPr>
          </a:p>
        </p:txBody>
      </p:sp>
      <p:sp>
        <p:nvSpPr>
          <p:cNvPr id="40" name="Rounded Rectangle 8"/>
          <p:cNvSpPr/>
          <p:nvPr/>
        </p:nvSpPr>
        <p:spPr>
          <a:xfrm>
            <a:off x="7662704" y="3556050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oto Sans CJK KR DemiLight"/>
              <a:ea typeface="Noto Sans CJK KR DemiLight"/>
            </a:endParaRPr>
          </a:p>
        </p:txBody>
      </p:sp>
      <p:sp>
        <p:nvSpPr>
          <p:cNvPr id="45" name="Rectangle 45"/>
          <p:cNvSpPr/>
          <p:nvPr/>
        </p:nvSpPr>
        <p:spPr>
          <a:xfrm>
            <a:off x="3666715" y="3810945"/>
            <a:ext cx="2989327" cy="819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2020.09.28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~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2020.11.19</a:t>
            </a:r>
          </a:p>
        </p:txBody>
      </p:sp>
      <p:sp>
        <p:nvSpPr>
          <p:cNvPr id="46" name="Sev02"/>
          <p:cNvSpPr/>
          <p:nvPr/>
        </p:nvSpPr>
        <p:spPr>
          <a:xfrm>
            <a:off x="10654734" y="3660816"/>
            <a:ext cx="1330585" cy="1100056"/>
          </a:xfrm>
          <a:prstGeom prst="roundRect">
            <a:avLst>
              <a:gd name="adj" fmla="val 16667"/>
            </a:avLst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000">
              <a:solidFill>
                <a:schemeClr val="accent2">
                  <a:lumMod val="50000"/>
                </a:schemeClr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47" name="Sev01"/>
          <p:cNvSpPr/>
          <p:nvPr/>
        </p:nvSpPr>
        <p:spPr>
          <a:xfrm>
            <a:off x="4683290" y="1513723"/>
            <a:ext cx="1330585" cy="1100056"/>
          </a:xfrm>
          <a:prstGeom prst="roundRect">
            <a:avLst>
              <a:gd name="adj" fmla="val 16667"/>
            </a:avLst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000">
              <a:solidFill>
                <a:schemeClr val="accent1">
                  <a:lumMod val="50000"/>
                </a:schemeClr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01165" y="1888626"/>
            <a:ext cx="1494835" cy="366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</a:rPr>
              <a:t>프로젝트명</a:t>
            </a:r>
          </a:p>
        </p:txBody>
      </p:sp>
      <p:sp>
        <p:nvSpPr>
          <p:cNvPr id="51" name="Rounded Rectangle 12"/>
          <p:cNvSpPr/>
          <p:nvPr/>
        </p:nvSpPr>
        <p:spPr>
          <a:xfrm>
            <a:off x="2963850" y="3556050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oto Sans CJK KR DemiLight"/>
              <a:ea typeface="Noto Sans CJK KR DemiLight"/>
            </a:endParaRPr>
          </a:p>
        </p:txBody>
      </p:sp>
      <p:sp>
        <p:nvSpPr>
          <p:cNvPr id="54" name="Rectangle 48"/>
          <p:cNvSpPr/>
          <p:nvPr/>
        </p:nvSpPr>
        <p:spPr>
          <a:xfrm>
            <a:off x="3680997" y="3951484"/>
            <a:ext cx="2819962" cy="27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200">
              <a:latin typeface="Noto Sans CJK KR DemiLight"/>
              <a:ea typeface="Noto Sans CJK KR DemiLight"/>
              <a:cs typeface="Clear Sans Light"/>
            </a:endParaRPr>
          </a:p>
        </p:txBody>
      </p:sp>
      <p:sp>
        <p:nvSpPr>
          <p:cNvPr id="55" name="Sev03"/>
          <p:cNvSpPr/>
          <p:nvPr/>
        </p:nvSpPr>
        <p:spPr>
          <a:xfrm>
            <a:off x="2278998" y="3670668"/>
            <a:ext cx="1330585" cy="1100056"/>
          </a:xfrm>
          <a:prstGeom prst="roundRect">
            <a:avLst>
              <a:gd name="adj" fmla="val 16667"/>
            </a:avLst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000">
              <a:solidFill>
                <a:schemeClr val="accent3">
                  <a:lumMod val="50000"/>
                </a:schemeClr>
              </a:solidFill>
              <a:latin typeface="Noto Sans CJK KR DemiLight"/>
              <a:ea typeface="Noto Sans CJK KR DemiLight"/>
              <a:cs typeface="+mj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654734" y="3984292"/>
            <a:ext cx="1311026" cy="366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</a:rPr>
              <a:t>개발목적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86162" y="3998924"/>
            <a:ext cx="149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dirty="0">
                <a:ln w="952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Noto Sans CJK KR DemiLight"/>
                <a:ea typeface="Noto Sans CJK KR DemiLight"/>
              </a:rPr>
              <a:t>개발기간</a:t>
            </a:r>
          </a:p>
        </p:txBody>
      </p:sp>
      <p:sp>
        <p:nvSpPr>
          <p:cNvPr id="67" name="Rectangle 45"/>
          <p:cNvSpPr/>
          <p:nvPr/>
        </p:nvSpPr>
        <p:spPr>
          <a:xfrm>
            <a:off x="6096000" y="1618865"/>
            <a:ext cx="2989327" cy="821863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General Gukbap</a:t>
            </a:r>
            <a:endParaRPr lang="en-US" altLang="ko-KR" sz="1600">
              <a:ln w="9525"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/>
              <a:cs typeface="Clear Sans Light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(</a:t>
            </a:r>
            <a:r>
              <a:rPr lang="ko-KR" altLang="en-US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국밥부장관</a:t>
            </a:r>
            <a:r>
              <a:rPr lang="en-US" altLang="ko-KR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)</a:t>
            </a:r>
            <a:endParaRPr lang="en-US" altLang="ko-KR" sz="1600">
              <a:ln w="9525"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/>
              <a:cs typeface="Clear Sans Light"/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7682222" y="3773803"/>
            <a:ext cx="2989328" cy="8195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JAVA,Spring,jQuery</a:t>
            </a:r>
            <a:r>
              <a:rPr lang="ko-KR" altLang="en-US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 를 이용한</a:t>
            </a:r>
            <a:endParaRPr lang="ko-KR" altLang="en-US" sz="1600">
              <a:ln w="9525"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/>
              <a:cs typeface="Clear Sans Light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국밥 판매 종합 플랫폼</a:t>
            </a:r>
            <a:r>
              <a:rPr lang="en-US" altLang="ko-KR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 </a:t>
            </a:r>
            <a:r>
              <a:rPr lang="ko-KR" altLang="en-US" sz="1600">
                <a:ln w="9525"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CJK KR DemiLight"/>
                <a:ea typeface="Noto Sans CJK KR DemiLight"/>
                <a:cs typeface="Clear Sans Light"/>
              </a:rPr>
              <a:t>제작</a:t>
            </a:r>
            <a:endParaRPr lang="ko-KR" altLang="en-US" sz="1600">
              <a:ln w="9525"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CJK KR DemiLight"/>
              <a:cs typeface="Clear Sans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pc="-150">
                <a:ln w="9525"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a아메리카노M"/>
                <a:ea typeface="a아메리카노M"/>
              </a:rPr>
              <a:t>개발환경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/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Text Placeholder 1"/>
            <p:cNvSpPr txBox="1"/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/>
                <a:buNone/>
                <a:defRPr/>
              </a:pPr>
              <a:r>
                <a:rPr lang="ko-KR" altLang="en-US" sz="2400" b="1" spc="-1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DemiLight"/>
                  <a:ea typeface="Noto Sans CJK KR DemiLight"/>
                </a:rPr>
                <a:t>개발환경</a:t>
              </a:r>
            </a:p>
          </p:txBody>
        </p:sp>
      </p:grpSp>
      <p:pic>
        <p:nvPicPr>
          <p:cNvPr id="40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1030" y="5213123"/>
            <a:ext cx="3067688" cy="1472490"/>
          </a:xfrm>
          <a:prstGeom prst="rect">
            <a:avLst/>
          </a:prstGeom>
        </p:spPr>
      </p:pic>
      <p:pic>
        <p:nvPicPr>
          <p:cNvPr id="41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12637" y="4058036"/>
            <a:ext cx="2954866" cy="1030522"/>
          </a:xfrm>
          <a:prstGeom prst="rect">
            <a:avLst/>
          </a:prstGeom>
        </p:spPr>
      </p:pic>
      <p:pic>
        <p:nvPicPr>
          <p:cNvPr id="42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21680" y="4362896"/>
            <a:ext cx="1152817" cy="1152817"/>
          </a:xfrm>
          <a:prstGeom prst="rect">
            <a:avLst/>
          </a:prstGeom>
        </p:spPr>
      </p:pic>
      <p:pic>
        <p:nvPicPr>
          <p:cNvPr id="43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65341" y="5569721"/>
            <a:ext cx="2989084" cy="1139981"/>
          </a:xfrm>
          <a:prstGeom prst="rect">
            <a:avLst/>
          </a:prstGeom>
        </p:spPr>
      </p:pic>
      <p:pic>
        <p:nvPicPr>
          <p:cNvPr id="44" name="그림 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0112" y="2423056"/>
            <a:ext cx="2011888" cy="2011888"/>
          </a:xfrm>
          <a:prstGeom prst="rect">
            <a:avLst/>
          </a:prstGeom>
        </p:spPr>
      </p:pic>
      <p:pic>
        <p:nvPicPr>
          <p:cNvPr id="45" name="그림 2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72589" y="3834679"/>
            <a:ext cx="2728487" cy="1333277"/>
          </a:xfrm>
          <a:prstGeom prst="rect">
            <a:avLst/>
          </a:prstGeom>
        </p:spPr>
      </p:pic>
      <p:pic>
        <p:nvPicPr>
          <p:cNvPr id="46" name="그림 2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476999" y="5537730"/>
            <a:ext cx="3114987" cy="114370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88667" y="1979085"/>
            <a:ext cx="3236144" cy="1820331"/>
          </a:xfrm>
          <a:prstGeom prst="rect">
            <a:avLst/>
          </a:prstGeom>
        </p:spPr>
      </p:pic>
      <p:pic>
        <p:nvPicPr>
          <p:cNvPr id="3" name="그림 2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C01B0670-DDA4-496C-BC00-9D65EC8DA1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98" y="1828902"/>
            <a:ext cx="3957876" cy="1697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-41050" y="0"/>
          <a:ext cx="12233051" cy="6858000"/>
        </p:xfrm>
        <a:graphic>
          <a:graphicData uri="http://schemas.openxmlformats.org/drawingml/2006/table">
            <a:tbl>
              <a:tblPr firstRow="1" bandRow="1"/>
              <a:tblGrid>
                <a:gridCol w="2313285"/>
                <a:gridCol w="2387703"/>
                <a:gridCol w="810634"/>
                <a:gridCol w="150825"/>
                <a:gridCol w="116840"/>
                <a:gridCol w="603383"/>
                <a:gridCol w="851484"/>
                <a:gridCol w="844540"/>
                <a:gridCol w="810634"/>
                <a:gridCol w="853452"/>
                <a:gridCol w="810634"/>
                <a:gridCol w="868996"/>
                <a:gridCol w="810634"/>
              </a:tblGrid>
              <a:tr h="851794">
                <a:tc gridSpan="2">
                  <a:txBody>
                    <a:bodyPr vert="horz" lIns="91440" tIns="45720" rIns="91440" bIns="45720" anchor="ctr" anchorCtr="0"/>
                    <a:p>
                      <a:pPr algn="r" latinLnBrk="1">
                        <a:defRPr/>
                      </a:pPr>
                      <a:r>
                        <a:rPr lang="ko-KR" altLang="en-US" sz="1100" b="1">
                          <a:solidFill>
                            <a:schemeClr val="lt1"/>
                          </a:solidFill>
                        </a:rPr>
                        <a:t>추진 일정</a:t>
                      </a:r>
                      <a:endParaRPr lang="ko-KR" altLang="en-US" sz="1100" b="1">
                        <a:solidFill>
                          <a:schemeClr val="lt1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100" b="1">
                          <a:solidFill>
                            <a:schemeClr val="lt1"/>
                          </a:solidFill>
                        </a:rPr>
                        <a:t>개발 내용</a:t>
                      </a:r>
                      <a:endParaRPr lang="ko-KR" altLang="en-US" sz="11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rgbClr val="86755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9/28~</a:t>
                      </a:r>
                      <a:endParaRPr lang="en-US" altLang="ko-KR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10/02</a:t>
                      </a:r>
                      <a:endParaRPr lang="en-US" altLang="ko-KR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 gridSpan="3"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10/05</a:t>
                      </a:r>
                      <a:r>
                        <a:rPr lang="en-US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~</a:t>
                      </a:r>
                      <a:endParaRPr lang="en-US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10/09</a:t>
                      </a:r>
                      <a:endParaRPr lang="en-US" altLang="ko-KR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10/12</a:t>
                      </a:r>
                      <a:r>
                        <a:rPr lang="en-US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~</a:t>
                      </a:r>
                      <a:endParaRPr lang="en-US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10/16</a:t>
                      </a:r>
                      <a:endParaRPr lang="en-US" altLang="ko-KR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10/19</a:t>
                      </a:r>
                      <a:r>
                        <a:rPr lang="en-US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~</a:t>
                      </a:r>
                      <a:endParaRPr lang="en-US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10/23</a:t>
                      </a:r>
                      <a:endParaRPr lang="en-US" altLang="ko-KR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10/26</a:t>
                      </a:r>
                      <a:r>
                        <a:rPr lang="en-US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~</a:t>
                      </a:r>
                      <a:endParaRPr lang="en-US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10/30</a:t>
                      </a:r>
                      <a:endParaRPr lang="en-US" altLang="ko-KR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11/02</a:t>
                      </a:r>
                      <a:r>
                        <a:rPr lang="en-US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~</a:t>
                      </a:r>
                      <a:endParaRPr lang="en-US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11/06</a:t>
                      </a:r>
                      <a:endParaRPr lang="en-US" altLang="ko-KR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11/09</a:t>
                      </a:r>
                      <a:r>
                        <a:rPr lang="en-US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~</a:t>
                      </a:r>
                      <a:endParaRPr lang="en-US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11/13</a:t>
                      </a:r>
                      <a:endParaRPr lang="en-US" altLang="ko-KR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11/16</a:t>
                      </a:r>
                      <a:r>
                        <a:rPr lang="en-US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~</a:t>
                      </a:r>
                      <a:endParaRPr lang="en-US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11/18</a:t>
                      </a:r>
                      <a:endParaRPr lang="en-US" altLang="ko-KR" sz="900" b="0" kern="0" spc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lt1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b="0" kern="0" spc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lt1"/>
                          </a:solidFill>
                          <a:effectLst/>
                          <a:latin typeface="나눔스퀘어 Bold"/>
                          <a:ea typeface="나눔스퀘어 Bold"/>
                        </a:rPr>
                        <a:t>11/19</a:t>
                      </a:r>
                      <a:endParaRPr lang="en-US" altLang="ko-KR" sz="900" b="0" kern="0" spc="0">
                        <a:solidFill>
                          <a:schemeClr val="lt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</a:tr>
              <a:tr h="532054">
                <a:tc rowSpan="5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설계</a:t>
                      </a:r>
                      <a:endParaRPr lang="ko-KR" altLang="en-US" sz="1050" b="1" kern="0" spc="0">
                        <a:solidFill>
                          <a:schemeClr val="lt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아이템선정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ae2b"/>
                    </a:solidFill>
                  </a:tcPr>
                </a:tc>
                <a:tc gridSpan="3"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205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기술자료 수집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9b37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2054">
                <a:tc vMerge="1">
                  <a:txBody>
                    <a:bodyPr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스퀘어 Bold"/>
                        <a:ea typeface="나눔스퀘어 Bold"/>
                      </a:endParaRPr>
                    </a:p>
                  </a:txBody>
                  <a:tcPr marL="9299" marR="9299" marT="9299" marB="929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UI/UX</a:t>
                      </a: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 디자인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marL="0" indent="0"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marL="0" indent="0" latinLnBrk="1">
                        <a:defRPr/>
                      </a:pPr>
                      <a:endParaRPr lang="ko-KR" altLang="en-US" sz="100">
                        <a:ln w="9525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5879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3205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데이터 모델링</a:t>
                      </a:r>
                      <a:r>
                        <a:rPr 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설계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205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DB </a:t>
                      </a: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설계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32054">
                <a:tc rowSpan="2"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050" b="1" kern="0" spc="0">
                        <a:solidFill>
                          <a:schemeClr val="lt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웹페이지 구현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6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b1760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b1760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b1760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b1760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b17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3205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DB</a:t>
                      </a: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 구현</a:t>
                      </a:r>
                      <a:r>
                        <a:rPr lang="en-US" altLang="ko-KR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수정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 b="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 b="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 b="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2054">
                <a:tc rowSpan="2"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테스트</a:t>
                      </a:r>
                      <a:endParaRPr lang="ko-KR" altLang="en-US" sz="1050" b="1" kern="0" spc="0">
                        <a:solidFill>
                          <a:schemeClr val="lt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단위 테스트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75252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75252"/>
                    </a:solidFill>
                  </a:tcPr>
                </a:tc>
              </a:tr>
              <a:tr h="53205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통합 테스트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c32cd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c32cd"/>
                    </a:solidFill>
                  </a:tcPr>
                </a:tc>
              </a:tr>
              <a:tr h="532054"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결과 보고</a:t>
                      </a:r>
                      <a:endParaRPr lang="ko-KR" altLang="en-US" sz="1050" b="1" kern="0" spc="0">
                        <a:solidFill>
                          <a:schemeClr val="lt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299" tIns="9299" rIns="9299" bIns="9299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발표</a:t>
                      </a:r>
                      <a:endParaRPr lang="ko-KR" altLang="en-US" sz="11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2c7f1"/>
                    </a:solidFill>
                  </a:tcPr>
                </a:tc>
              </a:tr>
              <a:tr h="685663">
                <a:tc gridSpan="2">
                  <a:txBody>
                    <a:bodyPr vert="horz" lIns="9299" tIns="9299" rIns="9299" bIns="9299" anchor="ctr" anchorCtr="0"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chemeClr val="lt1"/>
                          </a:solidFill>
                          <a:effectLst/>
                          <a:latin typeface="나눔고딕"/>
                          <a:ea typeface="나눔고딕"/>
                        </a:rPr>
                        <a:t>참여 인력</a:t>
                      </a:r>
                      <a:endParaRPr lang="ko-KR" altLang="en-US" sz="1200" b="1" kern="0" spc="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299" marR="9299" marT="9299" marB="929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6755f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gridSpan="11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25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4</a:t>
                      </a:r>
                      <a:endParaRPr lang="ko-KR" altLang="en-US" sz="25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0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5400" spc="-150">
                <a:solidFill>
                  <a:schemeClr val="bg1"/>
                </a:solidFill>
                <a:latin typeface="a아메리카노M"/>
                <a:ea typeface="a아메리카노M"/>
              </a:rPr>
              <a:t>시연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276510" y="3914028"/>
            <a:ext cx="3616885" cy="20952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1200" spc="-15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7691" y="3872924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kumimoji="1" lang="en-US" altLang="ko-KR" sz="1200" spc="300">
              <a:ln w="9525">
                <a:solidFill>
                  <a:schemeClr val="bg1">
                    <a:alpha val="1000"/>
                  </a:schemeClr>
                </a:solidFill>
              </a:ln>
              <a:solidFill>
                <a:srgbClr val="464646"/>
              </a:solidFill>
              <a:latin typeface="Noto Sans CJK KR DemiLight"/>
              <a:ea typeface="Noto Sans CJK KR DemiLight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0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5400" spc="-150">
                <a:solidFill>
                  <a:schemeClr val="bg1"/>
                </a:solidFill>
                <a:latin typeface="a아메리카노M"/>
                <a:ea typeface="a아메리카노M"/>
              </a:rPr>
              <a:t>Q&amp;A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276510" y="3914028"/>
            <a:ext cx="3616885" cy="20952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1200" spc="-15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+mn-ea"/>
              <a:ea typeface="+mn-ea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0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5400" spc="-150">
                <a:solidFill>
                  <a:schemeClr val="bg1"/>
                </a:solidFill>
                <a:latin typeface="a아메리카노M"/>
                <a:ea typeface="a아메리카노M"/>
              </a:rPr>
              <a:t>Thank you</a:t>
            </a:r>
            <a:endParaRPr lang="ko-KR" altLang="en-US" sz="5400" spc="-150">
              <a:solidFill>
                <a:schemeClr val="bg1"/>
              </a:solidFill>
              <a:latin typeface="a아메리카노M"/>
              <a:ea typeface="a아메리카노M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276510" y="3914028"/>
            <a:ext cx="3616885" cy="209526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 sz="1200" spc="-15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+mn-ea"/>
              <a:ea typeface="+mn-ea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8EA52CC-FDBE-4652-AC04-A822F93E471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77</ep:Words>
  <ep:PresentationFormat>와이드스크린</ep:PresentationFormat>
  <ep:Paragraphs>27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2017-10-16T11:43:05.000</dcterms:created>
  <dc:creator>윤소녕</dc:creator>
  <cp:lastModifiedBy>STU-12</cp:lastModifiedBy>
  <dcterms:modified xsi:type="dcterms:W3CDTF">2020-11-18T08:32:50.218</dcterms:modified>
  <cp:revision>80</cp:revision>
  <dc:title>PowerPoint 프레젠테이션</dc:title>
  <cp:version>1000.0000.01</cp:version>
</cp:coreProperties>
</file>