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media/image1.jpeg" ContentType="image/jpeg"/>
  <Override PartName="/ppt/media/image9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8280400" cy="6121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14000" y="1432080"/>
            <a:ext cx="745164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14000" y="3286440"/>
            <a:ext cx="745164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14000" y="143208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232520" y="143208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14000" y="328644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232520" y="328644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14000" y="1432080"/>
            <a:ext cx="2399040" cy="1693080"/>
          </a:xfrm>
          <a:prstGeom prst="rect">
            <a:avLst/>
          </a:prstGeom>
        </p:spPr>
        <p:txBody>
          <a:bodyPr lIns="0" rIns="0" tIns="0" bIns="0">
            <a:normAutofit fontScale="93000"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933280" y="1432080"/>
            <a:ext cx="2399040" cy="1693080"/>
          </a:xfrm>
          <a:prstGeom prst="rect">
            <a:avLst/>
          </a:prstGeom>
        </p:spPr>
        <p:txBody>
          <a:bodyPr lIns="0" rIns="0" tIns="0" bIns="0">
            <a:normAutofit fontScale="93000"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452920" y="1432080"/>
            <a:ext cx="2399040" cy="1693080"/>
          </a:xfrm>
          <a:prstGeom prst="rect">
            <a:avLst/>
          </a:prstGeom>
        </p:spPr>
        <p:txBody>
          <a:bodyPr lIns="0" rIns="0" tIns="0" bIns="0">
            <a:normAutofit fontScale="93000"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14000" y="3286440"/>
            <a:ext cx="2399040" cy="1693080"/>
          </a:xfrm>
          <a:prstGeom prst="rect">
            <a:avLst/>
          </a:prstGeom>
        </p:spPr>
        <p:txBody>
          <a:bodyPr lIns="0" rIns="0" tIns="0" bIns="0">
            <a:normAutofit fontScale="93000"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933280" y="3286440"/>
            <a:ext cx="2399040" cy="1693080"/>
          </a:xfrm>
          <a:prstGeom prst="rect">
            <a:avLst/>
          </a:prstGeom>
        </p:spPr>
        <p:txBody>
          <a:bodyPr lIns="0" rIns="0" tIns="0" bIns="0">
            <a:normAutofit fontScale="93000"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452920" y="3286440"/>
            <a:ext cx="2399040" cy="1693080"/>
          </a:xfrm>
          <a:prstGeom prst="rect">
            <a:avLst/>
          </a:prstGeom>
        </p:spPr>
        <p:txBody>
          <a:bodyPr lIns="0" rIns="0" tIns="0" bIns="0">
            <a:normAutofit fontScale="93000"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1432080"/>
            <a:ext cx="7451640" cy="354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14000" y="1432080"/>
            <a:ext cx="7451640" cy="354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14000" y="1432080"/>
            <a:ext cx="3636360" cy="354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232520" y="1432080"/>
            <a:ext cx="3636360" cy="354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1000" y="1901520"/>
            <a:ext cx="7038000" cy="6082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14000" y="143208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232520" y="1432080"/>
            <a:ext cx="3636360" cy="354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14000" y="328644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14000" y="1432080"/>
            <a:ext cx="3636360" cy="354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232520" y="143208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232520" y="328644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14000" y="143208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232520" y="1432080"/>
            <a:ext cx="363636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14000" y="3286440"/>
            <a:ext cx="7451640" cy="169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1000" y="1901520"/>
            <a:ext cx="7038000" cy="1311840"/>
          </a:xfrm>
          <a:prstGeom prst="rect">
            <a:avLst/>
          </a:prstGeom>
        </p:spPr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14000" y="5673600"/>
            <a:ext cx="1931760" cy="325440"/>
          </a:xfrm>
          <a:prstGeom prst="rect">
            <a:avLst/>
          </a:prstGeom>
        </p:spPr>
        <p:txBody>
          <a:bodyPr lIns="82440" rIns="82440" tIns="41040" bIns="41040"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b8b8b"/>
                </a:solidFill>
                <a:latin typeface="맑은 고딕"/>
              </a:rPr>
              <a:t>2020-02-01</a:t>
            </a:r>
            <a:endParaRPr b="0" lang="en-US" sz="1100" spc="-1" strike="noStrike">
              <a:latin typeface="나눔명조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829240" y="5673600"/>
            <a:ext cx="2621880" cy="325440"/>
          </a:xfrm>
          <a:prstGeom prst="rect">
            <a:avLst/>
          </a:prstGeom>
        </p:spPr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8b8b8b"/>
                </a:solidFill>
                <a:latin typeface="맑은 고딕"/>
              </a:rPr>
              <a:t>ITWILL 110</a:t>
            </a:r>
            <a:r>
              <a:rPr b="0" lang="en-US" sz="1100" spc="-1" strike="noStrike">
                <a:solidFill>
                  <a:srgbClr val="8b8b8b"/>
                </a:solidFill>
                <a:latin typeface="맑은 고딕"/>
              </a:rPr>
              <a:t>기 </a:t>
            </a:r>
            <a:r>
              <a:rPr b="0" lang="en-US" sz="1100" spc="-1" strike="noStrike">
                <a:solidFill>
                  <a:srgbClr val="8b8b8b"/>
                </a:solidFill>
                <a:latin typeface="맑은 고딕"/>
              </a:rPr>
              <a:t>3</a:t>
            </a:r>
            <a:r>
              <a:rPr b="0" lang="en-US" sz="1100" spc="-1" strike="noStrike">
                <a:solidFill>
                  <a:srgbClr val="8b8b8b"/>
                </a:solidFill>
                <a:latin typeface="맑은 고딕"/>
              </a:rPr>
              <a:t>조</a:t>
            </a:r>
            <a:endParaRPr b="0" lang="en-US" sz="1100" spc="-1" strike="noStrike">
              <a:latin typeface="나눔명조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934240" y="5673600"/>
            <a:ext cx="1931760" cy="325440"/>
          </a:xfrm>
          <a:prstGeom prst="rect">
            <a:avLst/>
          </a:prstGeom>
        </p:spPr>
        <p:txBody>
          <a:bodyPr lIns="82440" rIns="82440" tIns="41040" bIns="41040" anchor="ctr">
            <a:noAutofit/>
          </a:bodyPr>
          <a:p>
            <a:pPr algn="r">
              <a:lnSpc>
                <a:spcPct val="100000"/>
              </a:lnSpc>
            </a:pPr>
            <a:fld id="{486DA1C5-FD0E-4C94-881E-6299494A76C3}" type="slidenum">
              <a:rPr b="0" lang="en-US" sz="1100" spc="-1" strike="noStrike">
                <a:solidFill>
                  <a:srgbClr val="8b8b8b"/>
                </a:solidFill>
                <a:latin typeface="맑은 고딕"/>
              </a:rPr>
              <a:t>42</a:t>
            </a:fld>
            <a:endParaRPr b="0" lang="en-US" sz="1100" spc="-1" strike="noStrike">
              <a:latin typeface="나눔명조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1432080"/>
            <a:ext cx="7451640" cy="354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9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9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2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2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2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749320" y="2461320"/>
            <a:ext cx="2781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0" y="582444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1996920" y="28652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ff0000"/>
                </a:solidFill>
                <a:latin typeface="맑은 고딕"/>
              </a:rPr>
              <a:t>SICKFLIX</a:t>
            </a:r>
            <a:endParaRPr b="0" lang="en-US" sz="25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3331440" y="95616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pic>
        <p:nvPicPr>
          <p:cNvPr id="133" name="그림 13" descr=""/>
          <p:cNvPicPr/>
          <p:nvPr/>
        </p:nvPicPr>
        <p:blipFill>
          <a:blip r:embed="rId1"/>
          <a:stretch/>
        </p:blipFill>
        <p:spPr>
          <a:xfrm>
            <a:off x="1116000" y="1357560"/>
            <a:ext cx="5832360" cy="3467160"/>
          </a:xfrm>
          <a:prstGeom prst="rect">
            <a:avLst/>
          </a:prstGeom>
          <a:ln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1580040" y="2095560"/>
            <a:ext cx="51962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가입된 아이디인지 체크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가입된 아이디일 경우 비밀번호 일치여부체크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위 조건 만족한 상태에서 로그인 버튼 클릭시 로그인 성공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로그인 후 메인화면으로 이동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148" name="Table 5"/>
          <p:cNvGraphicFramePr/>
          <p:nvPr/>
        </p:nvGraphicFramePr>
        <p:xfrm>
          <a:off x="1591200" y="2679480"/>
          <a:ext cx="5096520" cy="76176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998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12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9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5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253800" y="29163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마이페이지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2917800" y="2731320"/>
            <a:ext cx="24998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 정보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시청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&amp;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구매목록을 보여준다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5526360" y="298872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3331440" y="95616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pic>
        <p:nvPicPr>
          <p:cNvPr id="172" name="그림 1" descr=""/>
          <p:cNvPicPr/>
          <p:nvPr/>
        </p:nvPicPr>
        <p:blipFill>
          <a:blip r:embed="rId1"/>
          <a:stretch/>
        </p:blipFill>
        <p:spPr>
          <a:xfrm>
            <a:off x="665640" y="1200240"/>
            <a:ext cx="6948000" cy="350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541880" y="1986120"/>
            <a:ext cx="519624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고객의 기존 정보를 제공한다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회원정보 수정을 제공한다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,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 탈퇴를 제공한다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구매목록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&amp;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시청목록을 제공한다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돌아가기 버튼 클릭 시 메인 화면 으로 이동한다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185" name="Table 5"/>
          <p:cNvGraphicFramePr/>
          <p:nvPr/>
        </p:nvGraphicFramePr>
        <p:xfrm>
          <a:off x="1591200" y="2035440"/>
          <a:ext cx="5096520" cy="168588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998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비밀번호확인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pwCheck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이메일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Email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전화번호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PHONE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220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Address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6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5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253800" y="29163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장르메인페이지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2917800" y="2731320"/>
            <a:ext cx="24998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장르별로 영화를 보여준다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장르테이블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3331440" y="95616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pic>
        <p:nvPicPr>
          <p:cNvPr id="209" name="그림 1" descr=""/>
          <p:cNvPicPr/>
          <p:nvPr/>
        </p:nvPicPr>
        <p:blipFill>
          <a:blip r:embed="rId1"/>
          <a:stretch/>
        </p:blipFill>
        <p:spPr>
          <a:xfrm>
            <a:off x="387360" y="1802880"/>
            <a:ext cx="7680600" cy="207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541880" y="1986120"/>
            <a:ext cx="5196240" cy="16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영화 장르선택을 하면 장르페이지로 넘어가서 선택한 장르를 보여준다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회원이 시청하고 싶은 것을 클릭할 수 있도록 콘텐츠 리스트를 보여준다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추천콘텐츠의 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play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버튼을 누르면 영상이 시작된다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콘텐츠를 클릭하면 영상이 시작된다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검색창에 키워드 입력해서 콘텐츠 검색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55960" y="167292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694440" y="150840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2893320" y="167292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3331440" y="150840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5530680" y="167292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5968800" y="150840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223560" y="217908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메인화면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2887920" y="1994040"/>
            <a:ext cx="2499840" cy="9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메인페이지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페이지 소개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(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스크롤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)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로그인화면 이동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회원가입페이지 이동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나눔고딕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5496480" y="222696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221" name="Table 5"/>
          <p:cNvGraphicFramePr/>
          <p:nvPr/>
        </p:nvGraphicFramePr>
        <p:xfrm>
          <a:off x="1591200" y="2035440"/>
          <a:ext cx="5096520" cy="168588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1060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936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Genre_no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Number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36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2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7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253800" y="2916360"/>
            <a:ext cx="2499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스트리밍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나눔고딕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2917800" y="2731320"/>
            <a:ext cx="24998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컨텐츠 시청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스트리밍 관련 기능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(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재생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,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일시정지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)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컨텐츠 테이블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>
            <a:off x="3331440" y="772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pic>
        <p:nvPicPr>
          <p:cNvPr id="245" name="그림 1" descr=""/>
          <p:cNvPicPr/>
          <p:nvPr/>
        </p:nvPicPr>
        <p:blipFill>
          <a:blip r:embed="rId1"/>
          <a:stretch/>
        </p:blipFill>
        <p:spPr>
          <a:xfrm>
            <a:off x="1232280" y="1198800"/>
            <a:ext cx="5815800" cy="356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1404000" y="2930040"/>
            <a:ext cx="51962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고객이 선택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, 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재생한 컨텐츠를 스트리밍 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스트리밍에 필요한 재생과 멈춤 버튼을 제공한다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258" name="Table 5"/>
          <p:cNvGraphicFramePr/>
          <p:nvPr/>
        </p:nvGraphicFramePr>
        <p:xfrm>
          <a:off x="1591200" y="2035440"/>
          <a:ext cx="5096520" cy="53100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998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112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Con_title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9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7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68" name="CustomShape 8"/>
          <p:cNvSpPr/>
          <p:nvPr/>
        </p:nvSpPr>
        <p:spPr>
          <a:xfrm>
            <a:off x="253800" y="29163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서브페이지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269" name="CustomShape 9"/>
          <p:cNvSpPr/>
          <p:nvPr/>
        </p:nvSpPr>
        <p:spPr>
          <a:xfrm>
            <a:off x="2917800" y="2731320"/>
            <a:ext cx="24998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영화 정보를 제공한다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시청할 콘텐츠 화면을 제공한다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270" name="CustomShape 10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상품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(Content)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테이블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271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"/>
          <p:cNvSpPr/>
          <p:nvPr/>
        </p:nvSpPr>
        <p:spPr>
          <a:xfrm>
            <a:off x="3331440" y="707040"/>
            <a:ext cx="1616760" cy="4338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pic>
        <p:nvPicPr>
          <p:cNvPr id="282" name="그림 1" descr=""/>
          <p:cNvPicPr/>
          <p:nvPr/>
        </p:nvPicPr>
        <p:blipFill>
          <a:blip r:embed="rId1"/>
          <a:stretch/>
        </p:blipFill>
        <p:spPr>
          <a:xfrm>
            <a:off x="1231920" y="1238400"/>
            <a:ext cx="5815800" cy="356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1541880" y="1986120"/>
            <a:ext cx="5196240" cy="18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추천콘텐츠의 예고편이 메인에 스트리밍 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회원이 시청하고 싶은 것을 클릭할 수 있도록 콘텐츠 리스트를 보여준다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추천콘텐츠의 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play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버튼을 누르면 영상이 시작된다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콘텐츠를 클릭하면 영상이 시작된다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검색창에 키워드 입력해서 콘텐츠 검색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289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295" name="Table 5"/>
          <p:cNvGraphicFramePr/>
          <p:nvPr/>
        </p:nvGraphicFramePr>
        <p:xfrm>
          <a:off x="1591200" y="2035440"/>
          <a:ext cx="5096520" cy="53100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998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112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콘텐츠명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Con_title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6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3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5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7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05" name="CustomShape 8"/>
          <p:cNvSpPr/>
          <p:nvPr/>
        </p:nvSpPr>
        <p:spPr>
          <a:xfrm>
            <a:off x="253800" y="29163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결제페이지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306" name="CustomShape 9"/>
          <p:cNvSpPr/>
          <p:nvPr/>
        </p:nvSpPr>
        <p:spPr>
          <a:xfrm>
            <a:off x="2917800" y="2731320"/>
            <a:ext cx="24998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회원의 상품 구매를 제공한다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308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428400" y="956160"/>
            <a:ext cx="7598160" cy="448020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3331440" y="80856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pic>
        <p:nvPicPr>
          <p:cNvPr id="66" name="그림 31" descr=""/>
          <p:cNvPicPr/>
          <p:nvPr/>
        </p:nvPicPr>
        <p:blipFill>
          <a:blip r:embed="rId1"/>
          <a:stretch/>
        </p:blipFill>
        <p:spPr>
          <a:xfrm>
            <a:off x="1183320" y="1257120"/>
            <a:ext cx="5592600" cy="3431160"/>
          </a:xfrm>
          <a:prstGeom prst="rect">
            <a:avLst/>
          </a:prstGeom>
          <a:ln>
            <a:noFill/>
          </a:ln>
        </p:spPr>
      </p:pic>
      <p:sp>
        <p:nvSpPr>
          <p:cNvPr id="67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3331440" y="95616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pic>
        <p:nvPicPr>
          <p:cNvPr id="319" name="그림 2" descr=""/>
          <p:cNvPicPr/>
          <p:nvPr/>
        </p:nvPicPr>
        <p:blipFill>
          <a:blip r:embed="rId1"/>
          <a:stretch/>
        </p:blipFill>
        <p:spPr>
          <a:xfrm>
            <a:off x="2734560" y="1342440"/>
            <a:ext cx="2791080" cy="345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1541880" y="1986120"/>
            <a:ext cx="519624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결제 내용을 입력받아서 회원의 상품 구매를 제공한다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332" name="Table 5"/>
          <p:cNvGraphicFramePr/>
          <p:nvPr/>
        </p:nvGraphicFramePr>
        <p:xfrm>
          <a:off x="1591200" y="2035440"/>
          <a:ext cx="5096520" cy="168588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1060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144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3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5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7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253800" y="29163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회원탈퇴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2917800" y="2731320"/>
            <a:ext cx="24998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회원의 정보를 삭제한다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회원탈퇴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345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4"/>
          <p:cNvSpPr/>
          <p:nvPr/>
        </p:nvSpPr>
        <p:spPr>
          <a:xfrm>
            <a:off x="3331440" y="8186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pic>
        <p:nvPicPr>
          <p:cNvPr id="356" name="그림 1" descr=""/>
          <p:cNvPicPr/>
          <p:nvPr/>
        </p:nvPicPr>
        <p:blipFill>
          <a:blip r:embed="rId1"/>
          <a:stretch/>
        </p:blipFill>
        <p:spPr>
          <a:xfrm>
            <a:off x="728280" y="1218960"/>
            <a:ext cx="6998760" cy="349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1541880" y="1986120"/>
            <a:ext cx="519624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회원의 아이디와 비밀번호를 입력 받는다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회원의 아이디와 비밀번호가 일치하는지 확인한다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입력받은 값이 일치하면 회원정보가 삭제된다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탈퇴사유를 제공한다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363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369" name="Table 5"/>
          <p:cNvGraphicFramePr/>
          <p:nvPr/>
        </p:nvGraphicFramePr>
        <p:xfrm>
          <a:off x="1591200" y="2035440"/>
          <a:ext cx="5096520" cy="76176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998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12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0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5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7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253800" y="2916360"/>
            <a:ext cx="2499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고객센터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QNA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게시판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2917800" y="2731320"/>
            <a:ext cx="24998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QNA 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질문답변 게시판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및 고객센터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381" name="CustomShape 10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Board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382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3331440" y="8186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pic>
        <p:nvPicPr>
          <p:cNvPr id="393" name="그림 3" descr=""/>
          <p:cNvPicPr/>
          <p:nvPr/>
        </p:nvPicPr>
        <p:blipFill>
          <a:blip r:embed="rId1"/>
          <a:stretch/>
        </p:blipFill>
        <p:spPr>
          <a:xfrm>
            <a:off x="582480" y="1156680"/>
            <a:ext cx="7290000" cy="36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1541880" y="1986120"/>
            <a:ext cx="519624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고객센터의 게시판의 문의글을 남기면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게시판 관리자가 댓글로 답변을 남겨줄수 있다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게시판에서 글을 수정 삭제 할 수 있으며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댓글도 수정 및 삭제가 가능하다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1580040" y="2095560"/>
            <a:ext cx="519624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우측 상단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Login /Join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버튼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-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로그인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/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회원가입창 호출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나눔고딕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406" name="Table 5"/>
          <p:cNvGraphicFramePr/>
          <p:nvPr/>
        </p:nvGraphicFramePr>
        <p:xfrm>
          <a:off x="1591200" y="2035440"/>
          <a:ext cx="5096520" cy="76176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998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게시판넘버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Board_no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12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7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3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5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414" name="CustomShape 6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253800" y="29163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카트페이지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2917800" y="2731320"/>
            <a:ext cx="24998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결제업무와 장바구니에 담긴 상품을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결제 할 수 있게 보여준다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Cart 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테이블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419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4"/>
          <p:cNvSpPr/>
          <p:nvPr/>
        </p:nvSpPr>
        <p:spPr>
          <a:xfrm>
            <a:off x="3331440" y="8186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428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576000" y="1203840"/>
            <a:ext cx="7097040" cy="354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435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436" name="CustomShape 6"/>
          <p:cNvSpPr/>
          <p:nvPr/>
        </p:nvSpPr>
        <p:spPr>
          <a:xfrm>
            <a:off x="1541880" y="1986120"/>
            <a:ext cx="519624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장바구니에 담긴 상품을 결제 한다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장바구니에 담긴 상품을 개별로 삭제가능하게 한다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상품을 장바구니에 담기 알림창을 띄우면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바로 결제 할 수 있게 만든다</a:t>
            </a: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.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437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443" name="Table 5"/>
          <p:cNvGraphicFramePr/>
          <p:nvPr/>
        </p:nvGraphicFramePr>
        <p:xfrm>
          <a:off x="1591200" y="2035440"/>
          <a:ext cx="5096520" cy="122400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998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카트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Cart_no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Number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상품번호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Product_no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Number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상품이름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Product_name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상품가격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Product_price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Number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4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2"/>
          <p:cNvSpPr/>
          <p:nvPr/>
        </p:nvSpPr>
        <p:spPr>
          <a:xfrm>
            <a:off x="1964880" y="2631240"/>
            <a:ext cx="428580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ff0000"/>
                </a:solidFill>
                <a:latin typeface="맑은 고딕"/>
              </a:rPr>
              <a:t>감사합니다</a:t>
            </a:r>
            <a:endParaRPr b="0" lang="en-US" sz="25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2500" spc="-1" strike="noStrike">
              <a:latin typeface="나눔고딕"/>
            </a:endParaRPr>
          </a:p>
        </p:txBody>
      </p:sp>
      <p:sp>
        <p:nvSpPr>
          <p:cNvPr id="448" name="Line 3"/>
          <p:cNvSpPr/>
          <p:nvPr/>
        </p:nvSpPr>
        <p:spPr>
          <a:xfrm>
            <a:off x="139320" y="5632200"/>
            <a:ext cx="8001360" cy="180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4"/>
          <p:cNvSpPr/>
          <p:nvPr/>
        </p:nvSpPr>
        <p:spPr>
          <a:xfrm>
            <a:off x="128880" y="605160"/>
            <a:ext cx="8021160" cy="452700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5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6"/>
          <p:cNvSpPr/>
          <p:nvPr/>
        </p:nvSpPr>
        <p:spPr>
          <a:xfrm>
            <a:off x="194040" y="6688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  <p:sp>
        <p:nvSpPr>
          <p:cNvPr id="452" name="CustomShape 7"/>
          <p:cNvSpPr/>
          <p:nvPr/>
        </p:nvSpPr>
        <p:spPr>
          <a:xfrm>
            <a:off x="2716920" y="2227680"/>
            <a:ext cx="2781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7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9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289440" y="29091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회원가입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2926800" y="29091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회원가입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5580360" y="29091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회원테이블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428400" y="1136160"/>
            <a:ext cx="7598160" cy="3685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331440" y="95616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pic>
        <p:nvPicPr>
          <p:cNvPr id="96" name="그림 1" descr=""/>
          <p:cNvPicPr/>
          <p:nvPr/>
        </p:nvPicPr>
        <p:blipFill>
          <a:blip r:embed="rId1"/>
          <a:stretch/>
        </p:blipFill>
        <p:spPr>
          <a:xfrm>
            <a:off x="509040" y="1379520"/>
            <a:ext cx="7517520" cy="3422880"/>
          </a:xfrm>
          <a:prstGeom prst="rect">
            <a:avLst/>
          </a:prstGeom>
          <a:ln>
            <a:noFill/>
          </a:ln>
        </p:spPr>
      </p:pic>
      <p:sp>
        <p:nvSpPr>
          <p:cNvPr id="97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3331080" y="145692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처리 개요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-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580040" y="2095560"/>
            <a:ext cx="5196240" cy="16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우측 상단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Login /Join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버튼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-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로그인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/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회원가입창 호출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아이디는 중복체크로 이미 같은 아이디가 있는지 확인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중복된 아이디가 있으면 중복이있다고 알림창 띄우기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비밀번호와 비밀번호 확인이 일치하는지 확인 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회원가입이 완료하면 메인페이지로 이동해서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로그인을 할 수 있게 만듬</a:t>
            </a: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나눔고딕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8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0" y="58024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188360" y="1629000"/>
            <a:ext cx="5902560" cy="28630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3123000" y="1406520"/>
            <a:ext cx="2032920" cy="34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화면 입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/</a:t>
            </a: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출력 정보 일람</a:t>
            </a:r>
            <a:endParaRPr b="0" lang="en-US" sz="1300" spc="-1" strike="noStrike">
              <a:latin typeface="나눔고딕"/>
            </a:endParaRPr>
          </a:p>
        </p:txBody>
      </p:sp>
      <p:graphicFrame>
        <p:nvGraphicFramePr>
          <p:cNvPr id="111" name="Table 5"/>
          <p:cNvGraphicFramePr/>
          <p:nvPr/>
        </p:nvGraphicFramePr>
        <p:xfrm>
          <a:off x="1591200" y="1762200"/>
          <a:ext cx="5096520" cy="2147760"/>
        </p:xfrm>
        <a:graphic>
          <a:graphicData uri="http://schemas.openxmlformats.org/drawingml/2006/table">
            <a:tbl>
              <a:tblPr/>
              <a:tblGrid>
                <a:gridCol w="705240"/>
                <a:gridCol w="1078920"/>
                <a:gridCol w="1224000"/>
                <a:gridCol w="1152000"/>
                <a:gridCol w="936360"/>
              </a:tblGrid>
              <a:tr h="29988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자료형태</a:t>
                      </a:r>
                      <a:endParaRPr b="0" lang="en-US" sz="12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비밀번호확인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pwCheck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이메일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Email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Gender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Radio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07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Address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2560"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휴대폰번호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Phone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varchar2</a:t>
                      </a:r>
                      <a:endParaRPr b="0" lang="en-US" sz="1100" spc="-1" strike="noStrike">
                        <a:latin typeface="나눔고딕"/>
                      </a:endParaRPr>
                    </a:p>
                  </a:txBody>
                  <a:tcPr marL="7560" marR="7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" name="CustomShape 6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7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984320" y="836640"/>
            <a:ext cx="428580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</a:rPr>
              <a:t>사용자 화면 정의서</a:t>
            </a:r>
            <a:endParaRPr b="0" lang="en-US" sz="2500" spc="-1" strike="noStrike">
              <a:latin typeface="나눔고딕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8620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72432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시스템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923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336168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업무 기능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5560560" y="2410200"/>
            <a:ext cx="2493360" cy="12751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7"/>
          <p:cNvSpPr/>
          <p:nvPr/>
        </p:nvSpPr>
        <p:spPr>
          <a:xfrm>
            <a:off x="5999040" y="2246040"/>
            <a:ext cx="1616760" cy="3186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맑은 고딕"/>
              </a:rPr>
              <a:t>관련 테이블</a:t>
            </a:r>
            <a:endParaRPr b="0" lang="en-US" sz="1300" spc="-1" strike="noStrike">
              <a:latin typeface="나눔고딕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253800" y="2916360"/>
            <a:ext cx="2499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로그인</a:t>
            </a:r>
            <a:endParaRPr b="0" lang="en-US" sz="1200" spc="-1" strike="noStrike">
              <a:latin typeface="나눔고딕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2917800" y="2731320"/>
            <a:ext cx="249984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 로그인 기능</a:t>
            </a:r>
            <a:endParaRPr b="0" lang="en-US" sz="1050" spc="-1" strike="noStrike"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나눔고딕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5526360" y="2964600"/>
            <a:ext cx="24998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404040"/>
                </a:solidFill>
                <a:latin typeface="맑은 고딕"/>
              </a:rPr>
              <a:t>회원테이블</a:t>
            </a:r>
            <a:endParaRPr b="0" lang="en-US" sz="1050" spc="-1" strike="noStrike">
              <a:latin typeface="나눔고딕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0" y="580608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2"/>
          <p:cNvSpPr/>
          <p:nvPr/>
        </p:nvSpPr>
        <p:spPr>
          <a:xfrm>
            <a:off x="0" y="3960"/>
            <a:ext cx="8280000" cy="318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0000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3"/>
          <p:cNvSpPr/>
          <p:nvPr/>
        </p:nvSpPr>
        <p:spPr>
          <a:xfrm>
            <a:off x="129240" y="578160"/>
            <a:ext cx="8021160" cy="5041440"/>
          </a:xfrm>
          <a:prstGeom prst="rect">
            <a:avLst/>
          </a:prstGeom>
          <a:noFill/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4"/>
          <p:cNvSpPr/>
          <p:nvPr/>
        </p:nvSpPr>
        <p:spPr>
          <a:xfrm>
            <a:off x="161640" y="604080"/>
            <a:ext cx="368712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ITWILL-110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기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</a:rPr>
              <a:t>조</a:t>
            </a:r>
            <a:endParaRPr b="0" lang="en-US" sz="1000" spc="-1" strike="noStrike"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Application>LibreOffice/6.3.3.2$Windows_X86_64 LibreOffice_project/a64200df03143b798afd1ec74a12ab50359878ed</Application>
  <Words>987</Words>
  <Paragraphs>432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2020-01-29T00:50:57Z</dcterms:created>
  <dc:creator>LSY</dc:creator>
  <dc:description/>
  <dc:language>ko-KR</dc:language>
  <cp:lastModifiedBy/>
  <dcterms:modified xsi:type="dcterms:W3CDTF">2020-02-03T10:45:41Z</dcterms:modified>
  <cp:revision>500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45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