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2" r:id="rId3"/>
    <p:sldId id="268" r:id="rId4"/>
    <p:sldId id="269" r:id="rId5"/>
    <p:sldId id="261" r:id="rId6"/>
    <p:sldId id="260" r:id="rId7"/>
    <p:sldId id="256" r:id="rId8"/>
    <p:sldId id="257" r:id="rId9"/>
    <p:sldId id="264" r:id="rId10"/>
    <p:sldId id="265" r:id="rId11"/>
    <p:sldId id="273" r:id="rId12"/>
    <p:sldId id="274" r:id="rId13"/>
    <p:sldId id="266" r:id="rId14"/>
    <p:sldId id="270" r:id="rId15"/>
    <p:sldId id="271" r:id="rId16"/>
    <p:sldId id="279" r:id="rId17"/>
    <p:sldId id="275" r:id="rId18"/>
    <p:sldId id="277" r:id="rId19"/>
    <p:sldId id="267" r:id="rId20"/>
    <p:sldId id="272" r:id="rId21"/>
    <p:sldId id="276" r:id="rId22"/>
    <p:sldId id="258" r:id="rId23"/>
  </p:sldIdLst>
  <p:sldSz cx="9144000" cy="6858000" type="screen4x3"/>
  <p:notesSz cx="6858000" cy="9144000"/>
  <p:embeddedFontLst>
    <p:embeddedFont>
      <p:font typeface="-윤고딕310" pitchFamily="18" charset="-127"/>
      <p:regular r:id="rId24"/>
    </p:embeddedFont>
    <p:embeddedFont>
      <p:font typeface="-윤고딕330" pitchFamily="18" charset="-127"/>
      <p:regular r:id="rId25"/>
    </p:embeddedFont>
    <p:embeddedFont>
      <p:font typeface="-윤고딕350" pitchFamily="18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-윤고딕360" pitchFamily="18" charset="-127"/>
      <p:regular r:id="rId29"/>
    </p:embeddedFont>
    <p:embeddedFont>
      <p:font typeface="-윤고딕340" pitchFamily="18" charset="-127"/>
      <p:regular r:id="rId30"/>
    </p:embeddedFont>
    <p:embeddedFont>
      <p:font typeface="HY견고딕" pitchFamily="18" charset="-127"/>
      <p:regular r:id="rId31"/>
    </p:embeddedFont>
    <p:embeddedFont>
      <p:font typeface="-윤고딕320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5AA"/>
    <a:srgbClr val="CACCD1"/>
    <a:srgbClr val="A6A6A6"/>
    <a:srgbClr val="B8B9BE"/>
    <a:srgbClr val="C3C6C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70" autoAdjust="0"/>
    <p:restoredTop sz="94565" autoAdjust="0"/>
  </p:normalViewPr>
  <p:slideViewPr>
    <p:cSldViewPr>
      <p:cViewPr>
        <p:scale>
          <a:sx n="75" d="100"/>
          <a:sy n="75" d="100"/>
        </p:scale>
        <p:origin x="-678" y="378"/>
      </p:cViewPr>
      <p:guideLst>
        <p:guide orient="horz" pos="311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BDFC-B69D-4677-8945-4FBE6138BD16}" type="datetimeFigureOut">
              <a:rPr lang="ko-KR" altLang="en-US" smtClean="0"/>
              <a:pPr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00CC-DAC9-4078-AE1E-B3A73401BB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3645023"/>
            <a:ext cx="4572000" cy="433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2428892" y="2071066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ITWILL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출석기반 임금계산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조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64" y="3222765"/>
            <a:ext cx="349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IT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개발 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첫번째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 프로젝트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528" y="3681024"/>
            <a:ext cx="349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ITWILL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출석 기반 임금계산 관리부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216" y="5445224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이재성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정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호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박동조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우</a:t>
            </a:r>
            <a:r>
              <a:rPr lang="ko-KR" altLang="en-US" sz="12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영호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정근식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4161103"/>
            <a:ext cx="349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Java web development IT Public 3.0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1769" y="2245550"/>
            <a:ext cx="4338575" cy="242889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21769" y="2245550"/>
            <a:ext cx="4338575" cy="39174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2285992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 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Check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25"/>
          <p:cNvGrpSpPr/>
          <p:nvPr/>
        </p:nvGrpSpPr>
        <p:grpSpPr>
          <a:xfrm>
            <a:off x="6415100" y="2333617"/>
            <a:ext cx="219080" cy="217704"/>
            <a:chOff x="4214811" y="969113"/>
            <a:chExt cx="219080" cy="217704"/>
          </a:xfrm>
        </p:grpSpPr>
        <p:sp>
          <p:nvSpPr>
            <p:cNvPr id="13" name="직사각형 12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181340" y="3357562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86050" y="3357562"/>
            <a:ext cx="119540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52726" y="3400425"/>
            <a:ext cx="217704" cy="21770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0800000">
            <a:off x="2875852" y="3439873"/>
            <a:ext cx="171454" cy="138807"/>
          </a:xfrm>
          <a:prstGeom prst="triangl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14810" y="3360479"/>
            <a:ext cx="212503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71934" y="3071810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개인식별번호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3372" y="336137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15008" y="4145079"/>
            <a:ext cx="756333" cy="30437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55034" y="4143380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입  </a:t>
            </a:r>
            <a:r>
              <a:rPr lang="ko-KR" altLang="en-US" sz="1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출석완료 메시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지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&lt;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학생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강사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직원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&gt;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087448" y="3000372"/>
            <a:ext cx="3071834" cy="1071570"/>
            <a:chOff x="3000364" y="3000372"/>
            <a:chExt cx="3071834" cy="1071570"/>
          </a:xfrm>
        </p:grpSpPr>
        <p:sp>
          <p:nvSpPr>
            <p:cNvPr id="26" name="직사각형 25"/>
            <p:cNvSpPr/>
            <p:nvPr/>
          </p:nvSpPr>
          <p:spPr>
            <a:xfrm>
              <a:off x="3000364" y="3000372"/>
              <a:ext cx="3071834" cy="10715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2734" y="3229200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이미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30" pitchFamily="18" charset="-127"/>
                  <a:ea typeface="-윤고딕330" pitchFamily="18" charset="-127"/>
                </a:rPr>
                <a:t>진</a:t>
              </a:r>
              <a:r>
                <a:rPr lang="ko-KR" altLang="en-US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 님 </a:t>
              </a:r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[</a:t>
              </a:r>
              <a:r>
                <a:rPr lang="ko-KR" altLang="en-US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학생</a:t>
              </a:r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]</a:t>
              </a:r>
              <a:endPara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5410" y="3500438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출석이 처리 </a:t>
              </a:r>
              <a:r>
                <a:rPr lang="ko-KR" altLang="en-US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되었습니다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.</a:t>
              </a:r>
              <a:endPara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2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1769" y="2080228"/>
            <a:ext cx="4338575" cy="242889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21769" y="2080228"/>
            <a:ext cx="4338575" cy="39174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212067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 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Check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415100" y="2168295"/>
            <a:ext cx="219080" cy="217704"/>
            <a:chOff x="4214811" y="969113"/>
            <a:chExt cx="219080" cy="217704"/>
          </a:xfrm>
        </p:grpSpPr>
        <p:sp>
          <p:nvSpPr>
            <p:cNvPr id="13" name="직사각형 12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181340" y="3192240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관리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86050" y="3192240"/>
            <a:ext cx="119540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852726" y="3235103"/>
            <a:ext cx="217704" cy="217704"/>
            <a:chOff x="2852726" y="2797925"/>
            <a:chExt cx="217704" cy="217704"/>
          </a:xfrm>
        </p:grpSpPr>
        <p:sp>
          <p:nvSpPr>
            <p:cNvPr id="29" name="직사각형 28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214810" y="3195157"/>
            <a:ext cx="212503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71934" y="2906488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개인식별번호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3372" y="319605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itchFamily="18" charset="-127"/>
                <a:ea typeface="-윤고딕310" pitchFamily="18" charset="-127"/>
              </a:rPr>
              <a:t>20144000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15008" y="3979757"/>
            <a:ext cx="756333" cy="30437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55034" y="3978058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입  </a:t>
            </a:r>
            <a:r>
              <a:rPr lang="ko-KR" altLang="en-US" sz="1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862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관리자 접속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&lt;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관리자 입장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&gt;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1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관리메인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최초화면 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0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학원 회원 조회 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미 진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434" y="1149055"/>
            <a:ext cx="601663" cy="6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75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Java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과정 이미진 학생 선택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미 진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5508" y="1927047"/>
            <a:ext cx="601663" cy="6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95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선택회원의 상세정보 화면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1" name="그림 110" descr="K-1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573" y="2281229"/>
            <a:ext cx="1005416" cy="116682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미 진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93695" y="2133591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593695" y="239076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93695" y="26431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미  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57950" y="286702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스마트 웹 개발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57951" y="3109910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19900413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48425" y="335533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010-2654-6781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429389" y="376967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09:30:00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429388" y="402684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18:30:00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181604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5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4822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500562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5289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748215" y="476027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743452" y="502698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491302" y="4757747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6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111" name="그림 110" descr="K-1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573" y="2281229"/>
            <a:ext cx="1005416" cy="116682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미 진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93695" y="2133591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593695" y="239076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93695" y="26431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미  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57950" y="286702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스마트 웹 개발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57951" y="3109910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19900413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48425" y="335533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010-2654-6781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429389" y="376967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09:30:00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429388" y="402684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18:30:00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181604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5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4822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500562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15289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748215" y="476027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743452" y="502698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491302" y="4757747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76256" y="1158843"/>
            <a:ext cx="601663" cy="601663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99368" y="857232"/>
            <a:ext cx="290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정보 수정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2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90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정보 수정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51" name="그림 150" descr="K-1.pn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6573" y="2281229"/>
            <a:ext cx="1005416" cy="1166821"/>
          </a:xfrm>
          <a:prstGeom prst="rect">
            <a:avLst/>
          </a:prstGeom>
        </p:spPr>
      </p:pic>
      <p:sp>
        <p:nvSpPr>
          <p:cNvPr id="152" name="직사각형 151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4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155" name="직사각형 154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8" name="직사각형 157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160" name="직사각형 15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167" name="직사각형 166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이등변 삼각형 167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박 동 조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직사각형 21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1" name="TextBox 230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593695" y="2133591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255" name="직사각형 254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259" name="직사각형 25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263" name="직사각형 262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6337793" y="2936390"/>
            <a:ext cx="0" cy="13257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6593695" y="239076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강  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사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593695" y="26431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  사</a:t>
            </a:r>
            <a:endParaRPr lang="ko-KR" altLang="en-US" sz="900" b="1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77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90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정보 수정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4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155" name="직사각형 154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8" name="직사각형 157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160" name="직사각형 15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167" name="직사각형 166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이등변 삼각형 167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박 동 조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직사각형 21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1" name="TextBox 230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593695" y="2133591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255" name="직사각형 254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259" name="직사각형 25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263" name="직사각형 262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6593695" y="239076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강  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사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593695" y="26431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전  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357950" y="286702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스마트 웹 개발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357951" y="3109910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19900413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348425" y="335533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010-2654-6781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429389" y="376967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09:30:00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429388" y="402684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18:30:00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81604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5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4822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500562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15289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748215" y="476027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743452" y="502698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491302" y="4757747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38" r="11962"/>
          <a:stretch/>
        </p:blipFill>
        <p:spPr>
          <a:xfrm>
            <a:off x="4360650" y="2310406"/>
            <a:ext cx="967000" cy="11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5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901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 정보 삭제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4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155" name="직사각형 154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8" name="직사각형 157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160" name="직사각형 15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167" name="직사각형 166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이등변 삼각형 167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박 동 조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84" name="직선 연결선 18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371804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00232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58625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143240" y="2401279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371804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000232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58625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43240" y="26835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371804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000232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58625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143240" y="29658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216" name="직선 연결선 21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7" name="직사각형 21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1" name="TextBox 230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593695" y="2133591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255" name="직사각형 254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259" name="직사각형 25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263" name="직사각형 262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29" y="1158843"/>
            <a:ext cx="601663" cy="601663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593695" y="239076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강  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사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593695" y="26431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전  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357950" y="286702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JAVA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스마트 웹 개발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357951" y="3109910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19900413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348425" y="335533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010-2654-6781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429389" y="3769672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09:30:00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429388" y="402684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18:30:00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81604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5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84822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500562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152897" y="4193839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748215" y="4760279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743452" y="5026981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491302" y="4757747"/>
            <a:ext cx="1285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2300,000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038" r="11962"/>
          <a:stretch/>
        </p:blipFill>
        <p:spPr>
          <a:xfrm>
            <a:off x="4360650" y="2310406"/>
            <a:ext cx="967000" cy="11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5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-71470" y="6445"/>
            <a:ext cx="921547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01600" y="-70364"/>
            <a:ext cx="9274628" cy="6963837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402957"/>
            <a:ext cx="2500298" cy="4339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6084" y="154956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ITWILL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출석기반 임금계산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4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조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12" y="447240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5086" y="-58057"/>
            <a:ext cx="3468914" cy="691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06656" y="2370366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01.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목적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6656" y="280241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02.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주요기능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6656" y="3234462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03.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클래스 소개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6656" y="3666510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04</a:t>
            </a:r>
            <a:r>
              <a:rPr lang="en-US" altLang="ko-KR" sz="16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파일 구조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6656" y="409855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05. UI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및 기능설명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274427" y="2175836"/>
            <a:ext cx="221286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274427" y="4941168"/>
            <a:ext cx="221286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06656" y="4530606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06.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시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xmlns="" val="276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9368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회원정보 삭제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2976" y="1204687"/>
            <a:ext cx="7120341" cy="4281714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13282" y="1214422"/>
            <a:ext cx="2000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출석기반  임금처리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1" name="그룹 25"/>
          <p:cNvGrpSpPr/>
          <p:nvPr/>
        </p:nvGrpSpPr>
        <p:grpSpPr>
          <a:xfrm>
            <a:off x="8002156" y="1256832"/>
            <a:ext cx="159771" cy="158768"/>
            <a:chOff x="4214811" y="969113"/>
            <a:chExt cx="219080" cy="217704"/>
          </a:xfrm>
        </p:grpSpPr>
        <p:sp>
          <p:nvSpPr>
            <p:cNvPr id="42" name="직사각형 41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142976" y="1204688"/>
            <a:ext cx="7120341" cy="275770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152312" y="1643050"/>
            <a:ext cx="676280" cy="285752"/>
            <a:chOff x="3152312" y="1643050"/>
            <a:chExt cx="676280" cy="285752"/>
          </a:xfrm>
        </p:grpSpPr>
        <p:sp>
          <p:nvSpPr>
            <p:cNvPr id="39" name="직사각형 38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조  회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428728" y="2071678"/>
            <a:ext cx="2347930" cy="284866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28728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28394" y="1672078"/>
            <a:ext cx="762929" cy="22929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456624" y="1699974"/>
            <a:ext cx="177504" cy="177504"/>
            <a:chOff x="2852726" y="2797925"/>
            <a:chExt cx="217704" cy="217704"/>
          </a:xfrm>
        </p:grpSpPr>
        <p:sp>
          <p:nvSpPr>
            <p:cNvPr id="54" name="직사각형 53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571604" y="1656432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86450" y="1665437"/>
            <a:ext cx="67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미 진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428728" y="2357430"/>
            <a:ext cx="2347200" cy="1588"/>
          </a:xfrm>
          <a:prstGeom prst="lin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428728" y="264159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28728" y="292575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428728" y="320992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428728" y="3494086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28728" y="3778250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428728" y="4062414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428728" y="4346578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428728" y="4630742"/>
            <a:ext cx="2347200" cy="15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6158" y="2100706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57822" y="2099574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4000" y="2098442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43240" y="20973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 rot="5400000">
            <a:off x="1976482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1404978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776550" y="3638036"/>
            <a:ext cx="2562642" cy="1430"/>
          </a:xfrm>
          <a:prstGeom prst="line">
            <a:avLst/>
          </a:prstGeom>
          <a:ln w="254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1804" y="23954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20141014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00232" y="23954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86250" y="23954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43240" y="239548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Android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371804" y="26777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20141041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00232" y="26777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  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86250" y="26777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이미진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43240" y="267779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C++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71934" y="2071678"/>
            <a:ext cx="3786214" cy="328614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324348" y="2278904"/>
            <a:ext cx="1028702" cy="119137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514029" y="2145648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식별번호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14029" y="2386126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신  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514029" y="262660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이  </a:t>
            </a:r>
            <a:r>
              <a:rPr lang="ko-KR" altLang="en-US" sz="9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14029" y="286708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분  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14029" y="3107560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생년월일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20234" y="4022086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입실시간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84515" y="3762377"/>
            <a:ext cx="992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금일 퇴실시간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4029" y="3348037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연락처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308473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지각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67171" y="3633788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금월출결상태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64978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결석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967158" y="384591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출석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91103" y="37766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</a:t>
            </a:r>
            <a:endParaRPr lang="en-US" altLang="ko-KR" sz="9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근무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4186235" y="4138618"/>
            <a:ext cx="1357322" cy="1588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직사각형 136"/>
          <p:cNvSpPr/>
          <p:nvPr/>
        </p:nvSpPr>
        <p:spPr>
          <a:xfrm>
            <a:off x="6477064" y="3781425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477064" y="403384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20528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274659" y="2157405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274659" y="2398578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274659" y="2639751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274659" y="2880924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274659" y="3122097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274659" y="3363270"/>
            <a:ext cx="138587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55295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900615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248280" y="4191005"/>
            <a:ext cx="285752" cy="21431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/>
          <p:nvPr/>
        </p:nvCxnSpPr>
        <p:spPr>
          <a:xfrm>
            <a:off x="4071934" y="3600451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4071934" y="4529478"/>
            <a:ext cx="3786214" cy="443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TextBox 151"/>
          <p:cNvSpPr txBox="1"/>
          <p:nvPr/>
        </p:nvSpPr>
        <p:spPr>
          <a:xfrm>
            <a:off x="4067171" y="4545965"/>
            <a:ext cx="1295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금월 급여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989066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초과수당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81446" y="500475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기본급여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02240" y="4775211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802240" y="5048263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067171" y="2062153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[ </a:t>
            </a:r>
            <a:r>
              <a:rPr lang="ko-KR" altLang="en-US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개인정보 </a:t>
            </a:r>
            <a:r>
              <a: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]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876934" y="4757747"/>
            <a:ext cx="921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총급여</a:t>
            </a:r>
            <a:endParaRPr lang="ko-KR" altLang="en-US" sz="9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538999" y="4767272"/>
            <a:ext cx="1238186" cy="2000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92"/>
          <p:cNvGrpSpPr/>
          <p:nvPr/>
        </p:nvGrpSpPr>
        <p:grpSpPr>
          <a:xfrm>
            <a:off x="4635500" y="1643050"/>
            <a:ext cx="676280" cy="285752"/>
            <a:chOff x="3152312" y="1643050"/>
            <a:chExt cx="676280" cy="285752"/>
          </a:xfrm>
        </p:grpSpPr>
        <p:sp>
          <p:nvSpPr>
            <p:cNvPr id="182" name="직사각형 181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추  가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96"/>
          <p:cNvGrpSpPr/>
          <p:nvPr/>
        </p:nvGrpSpPr>
        <p:grpSpPr>
          <a:xfrm>
            <a:off x="5622932" y="1643050"/>
            <a:ext cx="676280" cy="285752"/>
            <a:chOff x="3152312" y="1643050"/>
            <a:chExt cx="676280" cy="285752"/>
          </a:xfrm>
        </p:grpSpPr>
        <p:sp>
          <p:nvSpPr>
            <p:cNvPr id="186" name="직사각형 185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삭  제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00"/>
          <p:cNvGrpSpPr/>
          <p:nvPr/>
        </p:nvGrpSpPr>
        <p:grpSpPr>
          <a:xfrm>
            <a:off x="6610364" y="1643050"/>
            <a:ext cx="676280" cy="285752"/>
            <a:chOff x="3152312" y="1643050"/>
            <a:chExt cx="676280" cy="285752"/>
          </a:xfrm>
        </p:grpSpPr>
        <p:sp>
          <p:nvSpPr>
            <p:cNvPr id="190" name="직사각형 189"/>
            <p:cNvSpPr/>
            <p:nvPr/>
          </p:nvSpPr>
          <p:spPr>
            <a:xfrm>
              <a:off x="3204700" y="1643050"/>
              <a:ext cx="571504" cy="285752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52312" y="1647427"/>
              <a:ext cx="676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-윤고딕310" pitchFamily="18" charset="-127"/>
                  <a:ea typeface="-윤고딕310" pitchFamily="18" charset="-127"/>
                </a:rPr>
                <a:t>수  정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33277" y="1675589"/>
              <a:ext cx="514350" cy="220674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19243"/>
            <a:ext cx="9144000" cy="6314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xmlns="" val="17682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4282" y="3116943"/>
            <a:ext cx="3240360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04322" y="315027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3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감사합니</a:t>
            </a:r>
            <a:r>
              <a:rPr lang="ko-KR" altLang="en-US" sz="2800" spc="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다</a:t>
            </a:r>
            <a:r>
              <a:rPr lang="en-US" altLang="ko-KR" sz="2000" spc="3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000" spc="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29029"/>
            <a:ext cx="9144000" cy="6879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10" y="448219"/>
            <a:ext cx="11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Intro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6056" y="6237312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오늘은 지각하지 않을까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?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하는 걱정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…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5929535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매일 아침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2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4514"/>
            <a:ext cx="9144000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10" y="448219"/>
            <a:ext cx="11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Intro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6056" y="6237312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정작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내가 알고 싶은 것은 지원금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7580" y="5929535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하지만 매월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9029" y="-14513"/>
            <a:ext cx="9173029" cy="6879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340768" y="85440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10" y="448219"/>
            <a:ext cx="11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  적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20100647">
            <a:off x="1134249" y="2331183"/>
            <a:ext cx="1213351" cy="954131"/>
          </a:xfrm>
          <a:prstGeom prst="rect">
            <a:avLst/>
          </a:prstGeom>
          <a:solidFill>
            <a:srgbClr val="C3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20100647">
            <a:off x="3729280" y="1302014"/>
            <a:ext cx="638993" cy="906852"/>
          </a:xfrm>
          <a:prstGeom prst="rect">
            <a:avLst/>
          </a:prstGeom>
          <a:solidFill>
            <a:srgbClr val="B8B9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0100647">
            <a:off x="5512496" y="354148"/>
            <a:ext cx="1097358" cy="95098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20100647">
            <a:off x="225974" y="2008907"/>
            <a:ext cx="1060129" cy="314841"/>
          </a:xfrm>
          <a:prstGeom prst="rect">
            <a:avLst/>
          </a:prstGeom>
          <a:solidFill>
            <a:srgbClr val="CAC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 rot="20139973">
            <a:off x="1627076" y="2400107"/>
            <a:ext cx="67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20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20139973">
            <a:off x="3699114" y="1458412"/>
            <a:ext cx="676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</a:t>
            </a:r>
            <a:endParaRPr lang="ko-KR" altLang="en-US" sz="2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19681355">
            <a:off x="5767415" y="517592"/>
            <a:ext cx="67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endParaRPr lang="ko-KR" altLang="en-US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20139973">
            <a:off x="1849631" y="2865437"/>
            <a:ext cx="89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출 석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20139973">
            <a:off x="3959773" y="1854833"/>
            <a:ext cx="89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지 각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20139973">
            <a:off x="5966714" y="833573"/>
            <a:ext cx="89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결 석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20139973">
            <a:off x="224029" y="1968425"/>
            <a:ext cx="1208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ITWILL 3.0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1800" y="3399656"/>
            <a:ext cx="6172199" cy="230142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35762" y="368005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1.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개인식별 코드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통한 간편하고 효율적인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출석관리 시스템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5762" y="422420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2.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학원 전체 회원정보를 기반으로 한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일괄적인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회원관리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5762" y="476836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3.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출석정보를 기반으로 한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급여계산</a:t>
            </a:r>
          </a:p>
        </p:txBody>
      </p:sp>
    </p:spTree>
    <p:extLst>
      <p:ext uri="{BB962C8B-B14F-4D97-AF65-F5344CB8AC3E}">
        <p14:creationId xmlns:p14="http://schemas.microsoft.com/office/powerpoint/2010/main" xmlns="" val="276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4748"/>
            <a:ext cx="9144000" cy="6887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010" y="448219"/>
            <a:ext cx="111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주요기능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1800" y="2956560"/>
            <a:ext cx="6172199" cy="323087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72624" y="319816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1.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출석관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3888" y="396165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회원관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5127575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en-US" altLang="ko-KR" sz="2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출석기반 급여계산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47776" y="1842794"/>
            <a:ext cx="5497872" cy="1049868"/>
            <a:chOff x="717202" y="1842794"/>
            <a:chExt cx="5497872" cy="1049868"/>
          </a:xfrm>
        </p:grpSpPr>
        <p:sp>
          <p:nvSpPr>
            <p:cNvPr id="18" name="TextBox 17"/>
            <p:cNvSpPr txBox="1"/>
            <p:nvPr/>
          </p:nvSpPr>
          <p:spPr>
            <a:xfrm>
              <a:off x="717202" y="1842794"/>
              <a:ext cx="5179740" cy="58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0" spc="-20" dirty="0" smtClean="0">
                  <a:latin typeface="HY견고딕" pitchFamily="18" charset="-127"/>
                  <a:ea typeface="HY견고딕" pitchFamily="18" charset="-127"/>
                </a:rPr>
                <a:t>□ </a:t>
              </a:r>
              <a:r>
                <a:rPr kumimoji="0" lang="ko-KR" altLang="en-US" sz="2800" b="1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로그인 관리</a:t>
              </a:r>
              <a:endParaRPr kumimoji="0" lang="en-US" altLang="ko-KR" sz="2800" b="1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35334" y="2449464"/>
              <a:ext cx="517974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관리자와 사용자 모드로 </a:t>
              </a:r>
              <a:r>
                <a:rPr lang="ko-KR" altLang="en-US" sz="2000" kern="0" spc="-20" dirty="0" smtClean="0">
                  <a:latin typeface="HY견고딕" pitchFamily="18" charset="-127"/>
                  <a:ea typeface="HY견고딕" pitchFamily="18" charset="-127"/>
                </a:rPr>
                <a:t>구분 접속</a:t>
              </a:r>
              <a:endParaRPr kumimoji="0" lang="en-US" altLang="ko-KR" sz="2000" b="0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247776" y="4803271"/>
            <a:ext cx="6807126" cy="1469091"/>
            <a:chOff x="717202" y="4803271"/>
            <a:chExt cx="6807126" cy="1469091"/>
          </a:xfrm>
        </p:grpSpPr>
        <p:sp>
          <p:nvSpPr>
            <p:cNvPr id="21" name="TextBox 20"/>
            <p:cNvSpPr txBox="1"/>
            <p:nvPr/>
          </p:nvSpPr>
          <p:spPr>
            <a:xfrm>
              <a:off x="717202" y="4803271"/>
              <a:ext cx="5179740" cy="5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0" indent="-228600" latinLnBrk="0">
                <a:lnSpc>
                  <a:spcPct val="114000"/>
                </a:lnSpc>
              </a:pPr>
              <a:r>
                <a:rPr lang="ko-KR" altLang="en-US" sz="2800" b="1" kern="0" spc="-20" dirty="0" smtClean="0">
                  <a:latin typeface="HY견고딕" pitchFamily="18" charset="-127"/>
                  <a:ea typeface="HY견고딕" pitchFamily="18" charset="-127"/>
                </a:rPr>
                <a:t>□ </a:t>
              </a:r>
              <a:r>
                <a:rPr kumimoji="0" lang="ko-KR" altLang="en-US" sz="2800" b="1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회원 관리</a:t>
              </a:r>
              <a:endParaRPr kumimoji="0" lang="en-US" altLang="ko-KR" sz="2800" b="1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5334" y="5348193"/>
              <a:ext cx="517974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회원 데이터를 추가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검색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수정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삭제</a:t>
              </a:r>
              <a:endParaRPr kumimoji="0" lang="en-US" altLang="ko-KR" sz="2000" b="0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5334" y="5829164"/>
              <a:ext cx="648899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전체 회원정보 검색 및 상세 정보</a:t>
              </a:r>
              <a:r>
                <a:rPr kumimoji="0" lang="en-US" altLang="ko-KR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(</a:t>
              </a:r>
              <a:r>
                <a:rPr kumimoji="0" lang="ko-KR" altLang="en-US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이름</a:t>
              </a:r>
              <a:r>
                <a:rPr kumimoji="0" lang="en-US" altLang="ko-KR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, ID)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로 검색</a:t>
              </a:r>
              <a:endParaRPr kumimoji="0" lang="en-US" altLang="ko-KR" sz="2000" b="0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247776" y="3113422"/>
            <a:ext cx="8069640" cy="1469090"/>
            <a:chOff x="717202" y="3079756"/>
            <a:chExt cx="8069640" cy="1469090"/>
          </a:xfrm>
        </p:grpSpPr>
        <p:sp>
          <p:nvSpPr>
            <p:cNvPr id="25" name="TextBox 24"/>
            <p:cNvSpPr txBox="1"/>
            <p:nvPr/>
          </p:nvSpPr>
          <p:spPr>
            <a:xfrm>
              <a:off x="717202" y="3079756"/>
              <a:ext cx="5179740" cy="5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0" indent="-228600" latinLnBrk="0">
                <a:lnSpc>
                  <a:spcPct val="114000"/>
                </a:lnSpc>
              </a:pPr>
              <a:r>
                <a:rPr lang="ko-KR" altLang="en-US" sz="2800" b="1" kern="0" spc="-20" dirty="0" smtClean="0">
                  <a:latin typeface="HY견고딕" pitchFamily="18" charset="-127"/>
                  <a:ea typeface="HY견고딕" pitchFamily="18" charset="-127"/>
                </a:rPr>
                <a:t>□ </a:t>
              </a:r>
              <a:r>
                <a:rPr kumimoji="0" lang="ko-KR" altLang="en-US" sz="2800" b="1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도서 관리</a:t>
              </a:r>
              <a:endParaRPr kumimoji="0" lang="en-US" altLang="ko-KR" sz="2800" b="1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5334" y="3624678"/>
              <a:ext cx="5179740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도서 데이터를 추가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검색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수정</a:t>
              </a:r>
              <a:r>
                <a:rPr kumimoji="0" lang="en-US" altLang="ko-KR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, </a:t>
              </a:r>
              <a:r>
                <a:rPr kumimoji="0" lang="ko-KR" altLang="en-US" sz="2000" b="0" i="0" u="none" strike="noStrike" kern="0" cap="none" spc="-2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Y견고딕" pitchFamily="18" charset="-127"/>
                  <a:ea typeface="HY견고딕" pitchFamily="18" charset="-127"/>
                </a:rPr>
                <a:t>삭제</a:t>
              </a:r>
              <a:endParaRPr kumimoji="0" lang="en-US" altLang="ko-KR" sz="2000" b="0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334" y="4105648"/>
              <a:ext cx="7751508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marR="0" lvl="0" indent="-180975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ko-KR" altLang="en-US" sz="2000" kern="0" spc="-20" dirty="0" smtClean="0">
                  <a:latin typeface="HY견고딕" pitchFamily="18" charset="-127"/>
                  <a:ea typeface="HY견고딕" pitchFamily="18" charset="-127"/>
                </a:rPr>
                <a:t>전체 도서목록 검색 및 상세 정보</a:t>
              </a:r>
              <a:r>
                <a:rPr lang="en-US" altLang="ko-KR" kern="0" spc="-20" dirty="0" smtClean="0">
                  <a:latin typeface="+mj-ea"/>
                  <a:ea typeface="+mj-ea"/>
                </a:rPr>
                <a:t>(</a:t>
              </a:r>
              <a:r>
                <a:rPr lang="ko-KR" altLang="en-US" kern="0" spc="-20" dirty="0" smtClean="0">
                  <a:latin typeface="+mj-ea"/>
                  <a:ea typeface="+mj-ea"/>
                </a:rPr>
                <a:t>제목</a:t>
              </a:r>
              <a:r>
                <a:rPr lang="en-US" altLang="ko-KR" kern="0" spc="-20" dirty="0" smtClean="0">
                  <a:latin typeface="+mj-ea"/>
                  <a:ea typeface="+mj-ea"/>
                </a:rPr>
                <a:t>, </a:t>
              </a:r>
              <a:r>
                <a:rPr lang="ko-KR" altLang="en-US" kern="0" spc="-20" dirty="0" smtClean="0">
                  <a:latin typeface="+mj-ea"/>
                  <a:ea typeface="+mj-ea"/>
                </a:rPr>
                <a:t>저자</a:t>
              </a:r>
              <a:r>
                <a:rPr lang="en-US" altLang="ko-KR" kern="0" spc="-20" dirty="0" smtClean="0">
                  <a:latin typeface="+mj-ea"/>
                  <a:ea typeface="+mj-ea"/>
                </a:rPr>
                <a:t>, </a:t>
              </a:r>
              <a:r>
                <a:rPr lang="ko-KR" altLang="en-US" kern="0" spc="-20" dirty="0" smtClean="0">
                  <a:latin typeface="+mj-ea"/>
                  <a:ea typeface="+mj-ea"/>
                </a:rPr>
                <a:t>출판사</a:t>
              </a:r>
              <a:r>
                <a:rPr lang="en-US" altLang="ko-KR" kern="0" spc="-20" dirty="0" smtClean="0">
                  <a:latin typeface="+mj-ea"/>
                  <a:ea typeface="+mj-ea"/>
                </a:rPr>
                <a:t>)</a:t>
              </a:r>
              <a:r>
                <a:rPr lang="ko-KR" altLang="en-US" sz="2000" kern="0" spc="-20" dirty="0" smtClean="0">
                  <a:latin typeface="HY견고딕" pitchFamily="18" charset="-127"/>
                  <a:ea typeface="HY견고딕" pitchFamily="18" charset="-127"/>
                </a:rPr>
                <a:t>로 검색</a:t>
              </a:r>
              <a:endParaRPr kumimoji="0" lang="en-US" altLang="ko-KR" sz="2000" b="0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51920" y="3573016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학생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강사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스탭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모드들을 구분하여 출석 관리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920" y="4355812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 추가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4725144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 전체 및 선택보기 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상세 개인정보확인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1920" y="5564708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출석 정보를 기반으로 한 급여 및 지원금 계산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4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3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010" y="448219"/>
            <a:ext cx="1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클래스 소개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021718" y="1714423"/>
            <a:ext cx="1800200" cy="2032192"/>
            <a:chOff x="6372200" y="1704749"/>
            <a:chExt cx="1800200" cy="2032192"/>
          </a:xfrm>
        </p:grpSpPr>
        <p:sp>
          <p:nvSpPr>
            <p:cNvPr id="2" name="직사각형 1"/>
            <p:cNvSpPr/>
            <p:nvPr/>
          </p:nvSpPr>
          <p:spPr>
            <a:xfrm>
              <a:off x="6372200" y="1704749"/>
              <a:ext cx="1800200" cy="2032192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72200" y="1704749"/>
              <a:ext cx="1800200" cy="341765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21718" y="1677182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Member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21718" y="3926762"/>
            <a:ext cx="1800200" cy="2032192"/>
            <a:chOff x="6386714" y="3917088"/>
            <a:chExt cx="1800200" cy="2032192"/>
          </a:xfrm>
        </p:grpSpPr>
        <p:sp>
          <p:nvSpPr>
            <p:cNvPr id="15" name="직사각형 14"/>
            <p:cNvSpPr/>
            <p:nvPr/>
          </p:nvSpPr>
          <p:spPr>
            <a:xfrm>
              <a:off x="6386714" y="3917088"/>
              <a:ext cx="1800200" cy="2032192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86714" y="3917088"/>
              <a:ext cx="1800200" cy="341765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36232" y="3899195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Attend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17462" y="1714423"/>
            <a:ext cx="1800200" cy="2032192"/>
            <a:chOff x="6372200" y="1704749"/>
            <a:chExt cx="1800200" cy="2032192"/>
          </a:xfrm>
        </p:grpSpPr>
        <p:sp>
          <p:nvSpPr>
            <p:cNvPr id="20" name="직사각형 19"/>
            <p:cNvSpPr/>
            <p:nvPr/>
          </p:nvSpPr>
          <p:spPr>
            <a:xfrm>
              <a:off x="6372200" y="1704749"/>
              <a:ext cx="1800200" cy="2032192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72200" y="1704749"/>
              <a:ext cx="1800200" cy="341765"/>
            </a:xfrm>
            <a:prstGeom prst="rect">
              <a:avLst/>
            </a:prstGeom>
            <a:solidFill>
              <a:srgbClr val="002060"/>
            </a:solidFill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17462" y="1686856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MeberDaoImpl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717462" y="3926762"/>
            <a:ext cx="1800200" cy="2032192"/>
            <a:chOff x="6386714" y="3917088"/>
            <a:chExt cx="1800200" cy="2032192"/>
          </a:xfrm>
        </p:grpSpPr>
        <p:sp>
          <p:nvSpPr>
            <p:cNvPr id="24" name="직사각형 23"/>
            <p:cNvSpPr/>
            <p:nvPr/>
          </p:nvSpPr>
          <p:spPr>
            <a:xfrm>
              <a:off x="6386714" y="3917088"/>
              <a:ext cx="1800200" cy="2032192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86714" y="3917088"/>
              <a:ext cx="1800200" cy="341765"/>
            </a:xfrm>
            <a:prstGeom prst="rect">
              <a:avLst/>
            </a:prstGeom>
            <a:solidFill>
              <a:srgbClr val="002060"/>
            </a:solidFill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31976" y="3899195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AttendDaoImpl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27720" y="3926762"/>
            <a:ext cx="1800200" cy="2032192"/>
            <a:chOff x="6386714" y="3917088"/>
            <a:chExt cx="1800200" cy="2032192"/>
          </a:xfrm>
        </p:grpSpPr>
        <p:sp>
          <p:nvSpPr>
            <p:cNvPr id="31" name="직사각형 30"/>
            <p:cNvSpPr/>
            <p:nvPr/>
          </p:nvSpPr>
          <p:spPr>
            <a:xfrm>
              <a:off x="6386714" y="3917088"/>
              <a:ext cx="1800200" cy="2032192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86714" y="3917088"/>
              <a:ext cx="1800200" cy="341765"/>
            </a:xfrm>
            <a:prstGeom prst="rect">
              <a:avLst/>
            </a:prstGeom>
            <a:solidFill>
              <a:srgbClr val="0070C0"/>
            </a:solidFill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42234" y="3899195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AttendManager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1520" y="2275418"/>
            <a:ext cx="1800200" cy="1297598"/>
            <a:chOff x="6386714" y="3917088"/>
            <a:chExt cx="1800200" cy="1297598"/>
          </a:xfrm>
        </p:grpSpPr>
        <p:sp>
          <p:nvSpPr>
            <p:cNvPr id="35" name="직사각형 34"/>
            <p:cNvSpPr/>
            <p:nvPr/>
          </p:nvSpPr>
          <p:spPr>
            <a:xfrm>
              <a:off x="6386714" y="3917088"/>
              <a:ext cx="1800200" cy="1297598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86714" y="3917088"/>
              <a:ext cx="1800200" cy="3417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66034" y="2247851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MemberLogInUI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1520" y="3715578"/>
            <a:ext cx="1800200" cy="1297598"/>
            <a:chOff x="6386714" y="3917088"/>
            <a:chExt cx="1800200" cy="1297598"/>
          </a:xfrm>
        </p:grpSpPr>
        <p:sp>
          <p:nvSpPr>
            <p:cNvPr id="39" name="직사각형 38"/>
            <p:cNvSpPr/>
            <p:nvPr/>
          </p:nvSpPr>
          <p:spPr>
            <a:xfrm>
              <a:off x="6386714" y="3917088"/>
              <a:ext cx="1800200" cy="1297598"/>
            </a:xfrm>
            <a:prstGeom prst="rect">
              <a:avLst/>
            </a:prstGeom>
            <a:noFill/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86714" y="3917088"/>
              <a:ext cx="1800200" cy="3417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6034" y="3688011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AdministrationUI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08240" y="208931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 식별번호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95300" y="233436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신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95300" y="260729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이름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95300" y="2880222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분야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5300" y="315315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95300" y="342608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전화번호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34786" y="4301817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석</a:t>
            </a:r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식별번호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34786" y="4837691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    상태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출석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지각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결석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34786" y="5105628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입실시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간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34786" y="5373565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퇴실시간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34786" y="5641503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초과근무시간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34786" y="456975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      현황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17052" y="213285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 추가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07566" y="2408695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삭제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07566" y="268453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수정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31566" y="43505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석</a:t>
            </a:r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추가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558" y="2960373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검색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19510" y="4631365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검색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33462" y="491214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상태체크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19510" y="3236211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전체출력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36032" y="521468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전체출력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00892" y="456717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기본급여 계산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02338" y="4883955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초과수</a:t>
            </a:r>
            <a:r>
              <a:rPr lang="ko-KR" altLang="en-US" sz="140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당</a:t>
            </a:r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 계산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03784" y="520073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총 급여 계산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7720" y="429309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출석정보에 의한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5536" y="2718203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회원식별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536" y="3020187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출석처리여부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50" y="4114821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회원정보 출력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0050" y="4383979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출석</a:t>
            </a:r>
            <a:r>
              <a:rPr lang="ko-KR" altLang="en-US" sz="140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정</a:t>
            </a:r>
            <a:r>
              <a:rPr lang="ko-KR" altLang="en-US" sz="14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보 출력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0050" y="4653136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20" panose="02030504000101010101" pitchFamily="18" charset="-127"/>
                <a:ea typeface="-윤고딕320" panose="02030504000101010101" pitchFamily="18" charset="-127"/>
              </a:rPr>
              <a:t>급여정보 출력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2216" y="112474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 Class</a:t>
            </a:r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44008" y="112474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 </a:t>
            </a:r>
            <a:r>
              <a:rPr lang="en-US" altLang="ko-KR" sz="1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DaoImpl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&gt;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67744" y="112474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 Manager &gt;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5472" y="1124744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 UI &gt;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4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010" y="448219"/>
            <a:ext cx="155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파일구조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582334"/>
              </p:ext>
            </p:extLst>
          </p:nvPr>
        </p:nvGraphicFramePr>
        <p:xfrm>
          <a:off x="755576" y="1647833"/>
          <a:ext cx="3672408" cy="4718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224136"/>
                <a:gridCol w="1224136"/>
              </a:tblGrid>
              <a:tr h="5732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변수이름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타입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Byte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record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Count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No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Position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Name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10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Subject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20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147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Birth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Phone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30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member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Image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100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01102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Member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(188Byte)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3550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Attend</a:t>
            </a: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(40Byte)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7188615"/>
              </p:ext>
            </p:extLst>
          </p:nvPr>
        </p:nvGraphicFramePr>
        <p:xfrm>
          <a:off x="4959673" y="1647833"/>
          <a:ext cx="3601233" cy="447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411"/>
                <a:gridCol w="1200411"/>
                <a:gridCol w="1200411"/>
              </a:tblGrid>
              <a:tr h="5773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변수이름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타입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Byte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773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record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Count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773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No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773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Date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Long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773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Status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String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5503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StartTime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Long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28869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EndTime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Long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8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  <a:tr h="28869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attend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OverTime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Int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+mn-cs"/>
                        </a:rPr>
                        <a:t>4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1734" y="42860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3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10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71734" y="964389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330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071734" y="150017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윤고딕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50" pitchFamily="18" charset="-127"/>
                <a:ea typeface="-윤고딕350" pitchFamily="18" charset="-127"/>
              </a:rPr>
              <a:t>350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1769" y="2080228"/>
            <a:ext cx="4338575" cy="2428892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21769" y="2080228"/>
            <a:ext cx="4338575" cy="39174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212067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출석 </a:t>
            </a:r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Check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415100" y="2168295"/>
            <a:ext cx="219080" cy="217704"/>
            <a:chOff x="4214811" y="969113"/>
            <a:chExt cx="219080" cy="217704"/>
          </a:xfrm>
        </p:grpSpPr>
        <p:sp>
          <p:nvSpPr>
            <p:cNvPr id="13" name="직사각형 12"/>
            <p:cNvSpPr/>
            <p:nvPr/>
          </p:nvSpPr>
          <p:spPr>
            <a:xfrm>
              <a:off x="4214811" y="969113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4219575" y="976313"/>
              <a:ext cx="214316" cy="20955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214811" y="971553"/>
              <a:ext cx="217492" cy="203181"/>
            </a:xfrm>
            <a:prstGeom prst="lin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181340" y="3192240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학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86050" y="3192240"/>
            <a:ext cx="119540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852726" y="3235103"/>
            <a:ext cx="217704" cy="217704"/>
            <a:chOff x="2852726" y="2797925"/>
            <a:chExt cx="217704" cy="217704"/>
          </a:xfrm>
        </p:grpSpPr>
        <p:sp>
          <p:nvSpPr>
            <p:cNvPr id="29" name="직사각형 28"/>
            <p:cNvSpPr/>
            <p:nvPr/>
          </p:nvSpPr>
          <p:spPr>
            <a:xfrm>
              <a:off x="2852726" y="2797925"/>
              <a:ext cx="217704" cy="217704"/>
            </a:xfrm>
            <a:prstGeom prst="rect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10800000">
              <a:off x="2875852" y="2837373"/>
              <a:ext cx="171454" cy="138807"/>
            </a:xfrm>
            <a:prstGeom prst="triangle">
              <a:avLst/>
            </a:prstGeom>
            <a:no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214810" y="3195157"/>
            <a:ext cx="2125030" cy="309563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71934" y="2906488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개인식별번호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3372" y="3196050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itchFamily="18" charset="-127"/>
                <a:ea typeface="-윤고딕310" pitchFamily="18" charset="-127"/>
              </a:rPr>
              <a:t>20141001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15008" y="3979757"/>
            <a:ext cx="756333" cy="304378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55034" y="3978058"/>
            <a:ext cx="67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입  </a:t>
            </a:r>
            <a:r>
              <a:rPr lang="ko-KR" altLang="en-US" sz="14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10" pitchFamily="18" charset="-127"/>
                <a:ea typeface="-윤고딕310" pitchFamily="18" charset="-127"/>
              </a:rPr>
              <a:t>력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-윤고딕310" pitchFamily="18" charset="-127"/>
              <a:ea typeface="-윤고딕31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862" y="857232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출석 초기화면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&lt;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출석체크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&gt;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222465"/>
            <a:ext cx="539552" cy="5950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-35112" y="183984"/>
            <a:ext cx="80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5</a:t>
            </a:r>
            <a:r>
              <a:rPr lang="en-US" altLang="ko-KR" sz="2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FF0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010" y="448219"/>
            <a:ext cx="177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기능설명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9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1310</Words>
  <Application>Microsoft Office PowerPoint</Application>
  <PresentationFormat>화면 슬라이드 쇼(4:3)</PresentationFormat>
  <Paragraphs>700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굴림</vt:lpstr>
      <vt:lpstr>Arial</vt:lpstr>
      <vt:lpstr>-윤고딕310</vt:lpstr>
      <vt:lpstr>-윤고딕330</vt:lpstr>
      <vt:lpstr>-윤고딕350</vt:lpstr>
      <vt:lpstr>맑은 고딕</vt:lpstr>
      <vt:lpstr>-윤고딕360</vt:lpstr>
      <vt:lpstr>-윤고딕340</vt:lpstr>
      <vt:lpstr>HY견고딕</vt:lpstr>
      <vt:lpstr>-윤고딕320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42</cp:revision>
  <dcterms:created xsi:type="dcterms:W3CDTF">2014-08-28T01:49:50Z</dcterms:created>
  <dcterms:modified xsi:type="dcterms:W3CDTF">2014-09-01T01:34:29Z</dcterms:modified>
</cp:coreProperties>
</file>