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1654"/>
    <p:restoredTop sz="96433"/>
  </p:normalViewPr>
  <p:slideViewPr>
    <p:cSldViewPr>
      <p:cViewPr>
        <p:scale>
          <a:sx n="116" d="100"/>
          <a:sy n="116" d="100"/>
        </p:scale>
        <p:origin x="-1452" y="21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FA8D184-85A5-4E91-AB38-33733B9F3295}" type="datetime1">
              <a:rPr lang="ko-KR" altLang="en-US"/>
              <a:pPr lvl="0">
                <a:defRPr lang="ko-KR" altLang="en-US"/>
              </a:pPr>
              <a:t>2014-09-01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37C9B1-D8BA-4ACF-9AE1-01E3824F1E1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E583-AF71-4495-BD24-DF548DE2EC93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1420-5F76-458D-8F29-5176700B37DB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B0C-0C13-4D44-A672-7839F7618B64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4734-3E09-4ECA-9AE5-4FB17CD6BE90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3DC8-BD7E-4637-BCEC-D953FD242F94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8B14-5577-419F-BC01-972B7D233FDD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ABA-2E2F-4C24-AB13-13689E97E0E5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4BF-CFB8-4C36-86EA-8E7D89379482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61E2-915E-4D39-B1B9-75D33531C581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B4F5-01FD-49DD-8888-51E0BE1823F0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66A-E655-4A34-96B5-8196ED8838F6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D91A-AF6B-4555-92B1-267B618FABA9}" type="datetime1">
              <a:rPr lang="ko-KR" altLang="en-US" smtClean="0"/>
              <a:pPr/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F739-7F0B-4DC3-9D6A-EB989709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w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wmf"  /><Relationship Id="rId3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w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w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w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w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wmf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w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3.w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w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wmf"  /><Relationship Id="rId3" Type="http://schemas.openxmlformats.org/officeDocument/2006/relationships/image" Target="../media/image2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24936" cy="1872208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‘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영화 예매 관리 프로그램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</a:t>
            </a:r>
            <a:endParaRPr lang="ko-KR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9592" y="4293096"/>
            <a:ext cx="6944816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조원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박창욱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김한수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김정환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심슬기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박성훈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김나현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-ITWILL-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321297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r>
              <a:rPr lang="ko-KR" altLang="en-US" sz="4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r>
              <a:rPr lang="en-US" altLang="ko-KR" sz="4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ko-KR" altLang="en-US" sz="4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박성훈\AppData\Local\Microsoft\Windows\Temporary Internet Files\Content.IE5\2MPKT8UX\MC9002787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66494">
            <a:off x="6794427" y="2880802"/>
            <a:ext cx="2025648" cy="18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-ITWILL-</a:t>
            </a:r>
            <a:endParaRPr lang="ko-KR" altLang="en-US" sz="2000" dirty="0"/>
          </a:p>
        </p:txBody>
      </p:sp>
      <p:sp>
        <p:nvSpPr>
          <p:cNvPr id="6" name="아래쪽 화살표 5"/>
          <p:cNvSpPr/>
          <p:nvPr/>
        </p:nvSpPr>
        <p:spPr>
          <a:xfrm>
            <a:off x="4103948" y="4149080"/>
            <a:ext cx="936104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9612" y="472514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관리자 모드의 추가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수정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검색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삭제 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내</a:t>
            </a:r>
            <a:r>
              <a:rPr lang="ko-KR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역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  <a:endParaRPr lang="ko-KR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2" name="Picture 2" descr="C:\Users\박성훈\AppData\Local\Microsoft\Windows\Temporary Internet Files\Content.IE5\VRCS1IJS\MC9002157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89868">
            <a:off x="7304028" y="4426181"/>
            <a:ext cx="1520718" cy="215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72" y="260648"/>
            <a:ext cx="8964488" cy="38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-ITWILL-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988840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/>
              <a:t>-END-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2735796" y="34290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감사합니다 </a:t>
            </a:r>
            <a:r>
              <a:rPr lang="en-US" altLang="ko-KR" dirty="0" smtClean="0"/>
              <a:t>^^**</a:t>
            </a:r>
            <a:endParaRPr lang="ko-KR" altLang="en-US" dirty="0"/>
          </a:p>
        </p:txBody>
      </p:sp>
      <p:pic>
        <p:nvPicPr>
          <p:cNvPr id="7170" name="Picture 2" descr="C:\Users\박성훈\AppData\Local\Microsoft\Windows\Temporary Internet Files\Content.IE5\OS3SMYBQ\MC90043006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59521">
            <a:off x="570782" y="3221861"/>
            <a:ext cx="2525462" cy="262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90066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2500"/>
              <a:t>목차</a:t>
            </a:r>
            <a:endParaRPr lang="ko-KR" altLang="en-US" sz="25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-ITWILL-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2000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■ 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요약설명</a:t>
            </a:r>
            <a:endParaRPr lang="ko-KR" altLang="en-US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	■ 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클래스 구성</a:t>
            </a:r>
            <a:endParaRPr lang="ko-KR" altLang="en-US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	■ 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회원가입 </a:t>
            </a: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UI &amp; 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기능</a:t>
            </a:r>
            <a:endParaRPr lang="ko-KR" altLang="en-US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	■ Client (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회원</a:t>
            </a: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) UI &amp; 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기능</a:t>
            </a:r>
            <a:endParaRPr lang="ko-KR" altLang="en-US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2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	■ Admin (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관리자</a:t>
            </a:r>
            <a:r>
              <a:rPr lang="en-US" altLang="ko-KR" sz="2500" b="1">
                <a:solidFill>
                  <a:schemeClr val="tx2">
                    <a:lumMod val="25000"/>
                  </a:schemeClr>
                </a:solidFill>
              </a:rPr>
              <a:t>) UI &amp; </a:t>
            </a:r>
            <a:r>
              <a:rPr lang="ko-KR" altLang="en-US" sz="2500" b="1">
                <a:solidFill>
                  <a:schemeClr val="tx2">
                    <a:lumMod val="25000"/>
                  </a:schemeClr>
                </a:solidFill>
              </a:rPr>
              <a:t>기능</a:t>
            </a:r>
            <a:endParaRPr lang="ko-KR" altLang="en-US" sz="25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2" descr="C:\Users\박성훈\AppData\Local\Microsoft\Windows\Temporary Internet Files\Content.IE5\NWQ9TEA1\MC900212497[1].wm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99784" y="5189020"/>
            <a:ext cx="1944216" cy="1668980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90066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2500"/>
              <a:t>1. </a:t>
            </a:r>
            <a:r>
              <a:rPr lang="ko-KR" altLang="en-US" sz="2500"/>
              <a:t>요약설명</a:t>
            </a:r>
            <a:endParaRPr lang="ko-KR" altLang="en-US" sz="25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-ITWILL-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2000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altLang="ko-KR" sz="2300" b="1">
                <a:solidFill>
                  <a:schemeClr val="tx2">
                    <a:lumMod val="25000"/>
                  </a:schemeClr>
                </a:solidFill>
              </a:rPr>
              <a:t>■ </a:t>
            </a:r>
            <a:r>
              <a:rPr lang="ko-KR" altLang="en-US" sz="2300" b="1">
                <a:solidFill>
                  <a:schemeClr val="tx2">
                    <a:lumMod val="25000"/>
                  </a:schemeClr>
                </a:solidFill>
              </a:rPr>
              <a:t>로그인 </a:t>
            </a:r>
            <a:r>
              <a:rPr lang="en-US" altLang="ko-KR" sz="2300" b="1">
                <a:solidFill>
                  <a:schemeClr val="tx2">
                    <a:lumMod val="25000"/>
                  </a:schemeClr>
                </a:solidFill>
              </a:rPr>
              <a:t>&amp; </a:t>
            </a:r>
            <a:r>
              <a:rPr lang="ko-KR" altLang="en-US" sz="2300" b="1">
                <a:solidFill>
                  <a:schemeClr val="tx2">
                    <a:lumMod val="25000"/>
                  </a:schemeClr>
                </a:solidFill>
              </a:rPr>
              <a:t>회원가입 </a:t>
            </a:r>
            <a:endParaRPr lang="ko-KR" altLang="en-US" sz="20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000" b="1">
                <a:solidFill>
                  <a:schemeClr val="tx2">
                    <a:lumMod val="25000"/>
                  </a:schemeClr>
                </a:solidFill>
              </a:rPr>
              <a:t>		</a:t>
            </a: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▣ 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회원 </a:t>
            </a: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Dao 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저장</a:t>
            </a:r>
            <a:endParaRPr lang="ko-KR" altLang="en-US" sz="18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		▣ ID , PASS 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비교 후 로그인 기능</a:t>
            </a:r>
            <a:endParaRPr lang="ko-KR" altLang="en-US" sz="18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		▣ 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관리자</a:t>
            </a: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ID 	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	관리자 </a:t>
            </a: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GUI</a:t>
            </a:r>
            <a:endParaRPr lang="en-US" altLang="ko-KR" sz="18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		▣ 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회원</a:t>
            </a: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ID 		</a:t>
            </a:r>
            <a:r>
              <a:rPr lang="ko-KR" altLang="en-US" sz="1800" b="1">
                <a:solidFill>
                  <a:schemeClr val="tx2">
                    <a:lumMod val="25000"/>
                  </a:schemeClr>
                </a:solidFill>
              </a:rPr>
              <a:t>회원 </a:t>
            </a:r>
            <a:r>
              <a:rPr lang="en-US" altLang="ko-KR" sz="1800" b="1">
                <a:solidFill>
                  <a:schemeClr val="tx2">
                    <a:lumMod val="25000"/>
                  </a:schemeClr>
                </a:solidFill>
              </a:rPr>
              <a:t>GUI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20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000" b="1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altLang="ko-KR" sz="2300" b="1">
                <a:solidFill>
                  <a:schemeClr val="tx2">
                    <a:lumMod val="25000"/>
                  </a:schemeClr>
                </a:solidFill>
              </a:rPr>
              <a:t>■ </a:t>
            </a:r>
            <a:r>
              <a:rPr lang="ko-KR" altLang="en-US" sz="2300" b="1">
                <a:solidFill>
                  <a:schemeClr val="tx2">
                    <a:lumMod val="25000"/>
                  </a:schemeClr>
                </a:solidFill>
              </a:rPr>
              <a:t>회원 </a:t>
            </a:r>
            <a:r>
              <a:rPr lang="en-US" altLang="ko-KR" sz="2300" b="1">
                <a:solidFill>
                  <a:schemeClr val="tx2">
                    <a:lumMod val="25000"/>
                  </a:schemeClr>
                </a:solidFill>
              </a:rPr>
              <a:t>(Client) – </a:t>
            </a:r>
            <a:r>
              <a:rPr lang="ko-KR" altLang="en-US" sz="2300" b="1">
                <a:solidFill>
                  <a:schemeClr val="tx2">
                    <a:lumMod val="25000"/>
                  </a:schemeClr>
                </a:solidFill>
              </a:rPr>
              <a:t>영화 예매 기능</a:t>
            </a:r>
            <a:endParaRPr lang="ko-KR" altLang="en-US" sz="20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000" b="1">
                <a:solidFill>
                  <a:schemeClr val="tx2">
                    <a:lumMod val="25000"/>
                  </a:schemeClr>
                </a:solidFill>
              </a:rPr>
              <a:t>		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▣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예매정보 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Dao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저장</a:t>
            </a:r>
            <a:endParaRPr lang="ko-KR" altLang="en-US" sz="19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		▣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영화의 정보를 선택하면 해당하는 영화를 검색 후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, </a:t>
            </a:r>
            <a:endParaRPr lang="en-US" altLang="ko-KR" sz="19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		   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예매하는 기능 </a:t>
            </a:r>
            <a:endParaRPr lang="ko-KR" altLang="en-US" sz="19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		▣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자신이 예매한 영화 취소 기능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20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000" b="1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altLang="ko-KR" sz="2300" b="1">
                <a:solidFill>
                  <a:schemeClr val="tx2">
                    <a:lumMod val="25000"/>
                  </a:schemeClr>
                </a:solidFill>
              </a:rPr>
              <a:t>■ </a:t>
            </a:r>
            <a:r>
              <a:rPr lang="ko-KR" altLang="en-US" sz="2300" b="1">
                <a:solidFill>
                  <a:schemeClr val="tx2">
                    <a:lumMod val="25000"/>
                  </a:schemeClr>
                </a:solidFill>
              </a:rPr>
              <a:t>관리자 </a:t>
            </a:r>
            <a:r>
              <a:rPr lang="en-US" altLang="ko-KR" sz="2300" b="1">
                <a:solidFill>
                  <a:schemeClr val="tx2">
                    <a:lumMod val="25000"/>
                  </a:schemeClr>
                </a:solidFill>
              </a:rPr>
              <a:t>(Admin)</a:t>
            </a:r>
            <a:endParaRPr lang="en-US" altLang="ko-KR" sz="20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000" b="1">
                <a:solidFill>
                  <a:schemeClr val="tx2">
                    <a:lumMod val="25000"/>
                  </a:schemeClr>
                </a:solidFill>
              </a:rPr>
              <a:t>		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▣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영화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회원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 Dao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관리 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(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추가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수정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검색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삭제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)</a:t>
            </a:r>
            <a:endParaRPr lang="en-US" altLang="ko-KR" sz="19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		▣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예매내역 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Dao ( </a:t>
            </a:r>
            <a:r>
              <a:rPr lang="ko-KR" altLang="en-US" sz="1900" b="1">
                <a:solidFill>
                  <a:schemeClr val="tx2">
                    <a:lumMod val="25000"/>
                  </a:schemeClr>
                </a:solidFill>
              </a:rPr>
              <a:t>전체보기 </a:t>
            </a:r>
            <a:r>
              <a:rPr lang="en-US" altLang="ko-KR" sz="1900" b="1">
                <a:solidFill>
                  <a:schemeClr val="tx2">
                    <a:lumMod val="25000"/>
                  </a:schemeClr>
                </a:solidFill>
              </a:rPr>
              <a:t>)</a:t>
            </a:r>
            <a:endParaRPr lang="ko-KR" altLang="en-US" sz="1900" b="1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770659" y="2203723"/>
            <a:ext cx="432048" cy="1440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770659" y="2506615"/>
            <a:ext cx="432048" cy="1440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Picture 2" descr="C:\Users\박성훈\AppData\Local\Microsoft\Windows\Temporary Internet Files\Content.IE5\NWQ9TEA1\MC900212497[1].wm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99784" y="5189020"/>
            <a:ext cx="1944216" cy="1668980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2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클래스 구성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-ITWILL-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2996952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Login Frame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43808" y="3789040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Client Frame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3808" y="2204864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Admin Frame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5656" y="2996952"/>
            <a:ext cx="1080120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Login _Handler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84168" y="1556792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Member_InsertFrame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12716" y="4869160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MemberDao</a:t>
            </a:r>
            <a:endParaRPr lang="ko-KR" altLang="en-US" sz="1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11960" y="2204864"/>
            <a:ext cx="1152128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Admin _Handler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12716" y="3717032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Join Frame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812360" y="2060848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MemberDao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812360" y="3573016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MovieDao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812360" y="4725144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ResultDao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84168" y="1916832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Member_UpdateFrame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84168" y="2276872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Member_SearchFrame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084168" y="2636912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Member_DeleteFrame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084168" y="3068960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Movie_InsertFrame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84168" y="3429000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Movie_UpdateFrame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084168" y="3789040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Movie_SearchFrame</a:t>
            </a:r>
            <a:endParaRPr lang="ko-KR" altLang="en-US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84168" y="4149080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</a:t>
            </a:r>
            <a:r>
              <a:rPr lang="en-US" altLang="ko-KR" sz="800" dirty="0" err="1" smtClean="0"/>
              <a:t>Movie_DeleteFrame</a:t>
            </a:r>
            <a:endParaRPr lang="ko-KR" altLang="en-US" sz="800" dirty="0"/>
          </a:p>
        </p:txBody>
      </p:sp>
      <p:cxnSp>
        <p:nvCxnSpPr>
          <p:cNvPr id="105" name="직선 연결선 104"/>
          <p:cNvCxnSpPr>
            <a:stCxn id="45" idx="1"/>
          </p:cNvCxnSpPr>
          <p:nvPr/>
        </p:nvCxnSpPr>
        <p:spPr>
          <a:xfrm flipH="1">
            <a:off x="7596336" y="2204864"/>
            <a:ext cx="21602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596336" y="1700808"/>
            <a:ext cx="0" cy="108012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endCxn id="21" idx="3"/>
          </p:cNvCxnSpPr>
          <p:nvPr/>
        </p:nvCxnSpPr>
        <p:spPr>
          <a:xfrm flipH="1">
            <a:off x="7452320" y="170080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endCxn id="70" idx="3"/>
          </p:cNvCxnSpPr>
          <p:nvPr/>
        </p:nvCxnSpPr>
        <p:spPr>
          <a:xfrm flipH="1">
            <a:off x="7452320" y="278092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68" idx="3"/>
          </p:cNvCxnSpPr>
          <p:nvPr/>
        </p:nvCxnSpPr>
        <p:spPr>
          <a:xfrm flipH="1">
            <a:off x="7452320" y="206084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endCxn id="69" idx="3"/>
          </p:cNvCxnSpPr>
          <p:nvPr/>
        </p:nvCxnSpPr>
        <p:spPr>
          <a:xfrm flipH="1">
            <a:off x="7452320" y="242088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endCxn id="21" idx="1"/>
          </p:cNvCxnSpPr>
          <p:nvPr/>
        </p:nvCxnSpPr>
        <p:spPr>
          <a:xfrm>
            <a:off x="5940152" y="170080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940152" y="1700808"/>
            <a:ext cx="0" cy="108012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68" idx="1"/>
          </p:cNvCxnSpPr>
          <p:nvPr/>
        </p:nvCxnSpPr>
        <p:spPr>
          <a:xfrm flipH="1">
            <a:off x="5940152" y="206084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69" idx="1"/>
          </p:cNvCxnSpPr>
          <p:nvPr/>
        </p:nvCxnSpPr>
        <p:spPr>
          <a:xfrm flipH="1">
            <a:off x="5940152" y="242088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70" idx="1"/>
          </p:cNvCxnSpPr>
          <p:nvPr/>
        </p:nvCxnSpPr>
        <p:spPr>
          <a:xfrm flipH="1">
            <a:off x="5940152" y="278092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endCxn id="71" idx="1"/>
          </p:cNvCxnSpPr>
          <p:nvPr/>
        </p:nvCxnSpPr>
        <p:spPr>
          <a:xfrm>
            <a:off x="5940152" y="321297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5940152" y="3212976"/>
            <a:ext cx="0" cy="108012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72" idx="1"/>
          </p:cNvCxnSpPr>
          <p:nvPr/>
        </p:nvCxnSpPr>
        <p:spPr>
          <a:xfrm flipH="1">
            <a:off x="5940152" y="357301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73" idx="1"/>
          </p:cNvCxnSpPr>
          <p:nvPr/>
        </p:nvCxnSpPr>
        <p:spPr>
          <a:xfrm flipH="1">
            <a:off x="5940152" y="393305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74" idx="1"/>
          </p:cNvCxnSpPr>
          <p:nvPr/>
        </p:nvCxnSpPr>
        <p:spPr>
          <a:xfrm flipH="1">
            <a:off x="5940152" y="429309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H="1">
            <a:off x="5796136" y="2276872"/>
            <a:ext cx="14630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V="1">
            <a:off x="5796136" y="2276872"/>
            <a:ext cx="0" cy="259228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46" idx="1"/>
          </p:cNvCxnSpPr>
          <p:nvPr/>
        </p:nvCxnSpPr>
        <p:spPr>
          <a:xfrm flipH="1">
            <a:off x="7596336" y="3717032"/>
            <a:ext cx="21602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7596336" y="3212976"/>
            <a:ext cx="0" cy="108012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endCxn id="71" idx="3"/>
          </p:cNvCxnSpPr>
          <p:nvPr/>
        </p:nvCxnSpPr>
        <p:spPr>
          <a:xfrm flipH="1">
            <a:off x="7452320" y="321297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endCxn id="74" idx="3"/>
          </p:cNvCxnSpPr>
          <p:nvPr/>
        </p:nvCxnSpPr>
        <p:spPr>
          <a:xfrm flipH="1">
            <a:off x="7452320" y="429309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endCxn id="72" idx="3"/>
          </p:cNvCxnSpPr>
          <p:nvPr/>
        </p:nvCxnSpPr>
        <p:spPr>
          <a:xfrm flipH="1">
            <a:off x="7452320" y="357301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endCxn id="73" idx="3"/>
          </p:cNvCxnSpPr>
          <p:nvPr/>
        </p:nvCxnSpPr>
        <p:spPr>
          <a:xfrm flipH="1">
            <a:off x="7452320" y="393305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endCxn id="9" idx="3"/>
          </p:cNvCxnSpPr>
          <p:nvPr/>
        </p:nvCxnSpPr>
        <p:spPr>
          <a:xfrm flipH="1">
            <a:off x="3851920" y="393305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5796136" y="3789040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22" idx="1"/>
          </p:cNvCxnSpPr>
          <p:nvPr/>
        </p:nvCxnSpPr>
        <p:spPr>
          <a:xfrm flipH="1">
            <a:off x="5796136" y="4869160"/>
            <a:ext cx="288032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221"/>
          <p:cNvSpPr/>
          <p:nvPr/>
        </p:nvSpPr>
        <p:spPr>
          <a:xfrm>
            <a:off x="6084168" y="4725144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AdminFrame</a:t>
            </a:r>
            <a:r>
              <a:rPr lang="en-US" altLang="ko-KR" sz="800" dirty="0" smtClean="0"/>
              <a:t> _Result</a:t>
            </a:r>
            <a:endParaRPr lang="ko-KR" altLang="en-US" sz="800" dirty="0"/>
          </a:p>
        </p:txBody>
      </p:sp>
      <p:cxnSp>
        <p:nvCxnSpPr>
          <p:cNvPr id="224" name="직선 연결선 223"/>
          <p:cNvCxnSpPr>
            <a:stCxn id="47" idx="1"/>
            <a:endCxn id="222" idx="3"/>
          </p:cNvCxnSpPr>
          <p:nvPr/>
        </p:nvCxnSpPr>
        <p:spPr>
          <a:xfrm flipH="1">
            <a:off x="7452320" y="4869160"/>
            <a:ext cx="36004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25" idx="3"/>
          </p:cNvCxnSpPr>
          <p:nvPr/>
        </p:nvCxnSpPr>
        <p:spPr>
          <a:xfrm flipH="1">
            <a:off x="5364088" y="2348880"/>
            <a:ext cx="43204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995936" y="3717032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3995936" y="3717032"/>
            <a:ext cx="0" cy="36004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3" idx="1"/>
          </p:cNvCxnSpPr>
          <p:nvPr/>
        </p:nvCxnSpPr>
        <p:spPr>
          <a:xfrm flipH="1">
            <a:off x="3995936" y="4077072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4139952" y="3573016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West Frame</a:t>
            </a:r>
            <a:endParaRPr lang="ko-KR" altLang="en-US" sz="1000" dirty="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4139952" y="3933056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South Frame</a:t>
            </a:r>
            <a:endParaRPr lang="ko-KR" altLang="en-US" sz="1000" dirty="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1516476" y="4293096"/>
            <a:ext cx="1008112" cy="28803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Join _Handler</a:t>
            </a:r>
            <a:endParaRPr lang="ko-KR" altLang="en-US" sz="1000" dirty="0"/>
          </a:p>
        </p:txBody>
      </p:sp>
      <p:cxnSp>
        <p:nvCxnSpPr>
          <p:cNvPr id="249" name="직선 연결선 248"/>
          <p:cNvCxnSpPr>
            <a:stCxn id="26" idx="0"/>
            <a:endCxn id="11" idx="2"/>
          </p:cNvCxnSpPr>
          <p:nvPr/>
        </p:nvCxnSpPr>
        <p:spPr>
          <a:xfrm flipH="1" flipV="1">
            <a:off x="2015716" y="3284984"/>
            <a:ext cx="1056" cy="43204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48" idx="0"/>
            <a:endCxn id="26" idx="2"/>
          </p:cNvCxnSpPr>
          <p:nvPr/>
        </p:nvCxnSpPr>
        <p:spPr>
          <a:xfrm flipH="1" flipV="1">
            <a:off x="2016772" y="4005064"/>
            <a:ext cx="3760" cy="28803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4" idx="0"/>
            <a:endCxn id="248" idx="2"/>
          </p:cNvCxnSpPr>
          <p:nvPr/>
        </p:nvCxnSpPr>
        <p:spPr>
          <a:xfrm flipV="1">
            <a:off x="2016772" y="4581128"/>
            <a:ext cx="3760" cy="28803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2699792" y="2348880"/>
            <a:ext cx="0" cy="158417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5" idx="1"/>
            <a:endCxn id="10" idx="3"/>
          </p:cNvCxnSpPr>
          <p:nvPr/>
        </p:nvCxnSpPr>
        <p:spPr>
          <a:xfrm flipH="1">
            <a:off x="3851920" y="2348880"/>
            <a:ext cx="36004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endCxn id="10" idx="1"/>
          </p:cNvCxnSpPr>
          <p:nvPr/>
        </p:nvCxnSpPr>
        <p:spPr>
          <a:xfrm>
            <a:off x="2699792" y="2348880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endCxn id="9" idx="1"/>
          </p:cNvCxnSpPr>
          <p:nvPr/>
        </p:nvCxnSpPr>
        <p:spPr>
          <a:xfrm>
            <a:off x="2699792" y="3933056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endCxn id="11" idx="3"/>
          </p:cNvCxnSpPr>
          <p:nvPr/>
        </p:nvCxnSpPr>
        <p:spPr>
          <a:xfrm flipH="1">
            <a:off x="2555776" y="3140968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endCxn id="241" idx="3"/>
          </p:cNvCxnSpPr>
          <p:nvPr/>
        </p:nvCxnSpPr>
        <p:spPr>
          <a:xfrm flipH="1">
            <a:off x="5148064" y="3717032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5580112" y="3933056"/>
            <a:ext cx="0" cy="57606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5580112" y="4509120"/>
            <a:ext cx="273630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47" idx="0"/>
          </p:cNvCxnSpPr>
          <p:nvPr/>
        </p:nvCxnSpPr>
        <p:spPr>
          <a:xfrm flipV="1">
            <a:off x="8316416" y="4509120"/>
            <a:ext cx="0" cy="21602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endCxn id="243" idx="3"/>
          </p:cNvCxnSpPr>
          <p:nvPr/>
        </p:nvCxnSpPr>
        <p:spPr>
          <a:xfrm flipH="1">
            <a:off x="5148064" y="4077072"/>
            <a:ext cx="144016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/>
          <p:nvPr/>
        </p:nvCxnSpPr>
        <p:spPr>
          <a:xfrm>
            <a:off x="5292080" y="3717032"/>
            <a:ext cx="0" cy="36004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 flipH="1">
            <a:off x="5292080" y="3933056"/>
            <a:ext cx="288032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11" idx="1"/>
            <a:endCxn id="8" idx="3"/>
          </p:cNvCxnSpPr>
          <p:nvPr/>
        </p:nvCxnSpPr>
        <p:spPr>
          <a:xfrm flipH="1">
            <a:off x="1187624" y="3140968"/>
            <a:ext cx="288032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Picture 2" descr="C:\Users\박성훈\AppData\Local\Microsoft\Windows\Temporary Internet Files\Content.IE5\NWQ9TEA1\MC9002124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9784" y="5189020"/>
            <a:ext cx="1944216" cy="16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90066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2500"/>
              <a:t>3. </a:t>
            </a:r>
            <a:r>
              <a:rPr lang="ko-KR" altLang="en-US" sz="2500"/>
              <a:t>회원가입 </a:t>
            </a:r>
            <a:r>
              <a:rPr lang="en-US" altLang="ko-KR" sz="2500"/>
              <a:t>UI &amp; </a:t>
            </a:r>
            <a:r>
              <a:rPr lang="ko-KR" altLang="en-US" sz="2500"/>
              <a:t>기능 </a:t>
            </a:r>
            <a:endParaRPr lang="ko-KR" altLang="en-US" sz="25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-ITWILL-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0"/>
          </a:bodyPr>
          <a:lstStyle/>
          <a:p>
            <a:pPr>
              <a:buNone/>
              <a:defRPr lang="ko-KR" altLang="en-US"/>
            </a:pPr>
            <a:r>
              <a:rPr lang="en-US" altLang="ko-KR" sz="2000">
                <a:solidFill>
                  <a:schemeClr val="tx2">
                    <a:lumMod val="25000"/>
                  </a:schemeClr>
                </a:solidFill>
              </a:rPr>
              <a:t>	</a:t>
            </a:r>
            <a:endParaRPr lang="ko-KR" altLang="en-US" sz="15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536" y="2996952"/>
            <a:ext cx="20792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로그인 창</a:t>
            </a:r>
            <a:endParaRPr lang="ko-KR" altLang="en-US" sz="15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2748" y="5193196"/>
            <a:ext cx="16831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회원가입 창</a:t>
            </a:r>
            <a:endParaRPr lang="ko-KR" altLang="en-US" sz="15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3" name="구부러진 연결선 12"/>
          <p:cNvCxnSpPr>
            <a:endCxn id="12" idx="1"/>
          </p:cNvCxnSpPr>
          <p:nvPr/>
        </p:nvCxnSpPr>
        <p:spPr>
          <a:xfrm rot="16200000" flipH="1">
            <a:off x="2029434" y="5071465"/>
            <a:ext cx="305598" cy="26102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4"/>
          <p:cNvCxnSpPr/>
          <p:nvPr/>
        </p:nvCxnSpPr>
        <p:spPr>
          <a:xfrm rot="10800000" flipV="1">
            <a:off x="2123728" y="2679303"/>
            <a:ext cx="576060" cy="504056"/>
          </a:xfrm>
          <a:prstGeom prst="curvedConnector3">
            <a:avLst>
              <a:gd name="adj1" fmla="val 181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박성훈\AppData\Local\Microsoft\Windows\Temporary Internet Files\Content.IE5\NWQ9TEA1\MC900212497[1].wm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99784" y="5189020"/>
            <a:ext cx="1944216" cy="1668980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7584" y="1815207"/>
            <a:ext cx="2304256" cy="788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3969060"/>
            <a:ext cx="1440160" cy="2196244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28" name="구부러진 연결선 14"/>
          <p:cNvCxnSpPr/>
          <p:nvPr/>
        </p:nvCxnSpPr>
        <p:spPr>
          <a:xfrm>
            <a:off x="3635896" y="2420888"/>
            <a:ext cx="1368152" cy="10081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14"/>
          <p:cNvCxnSpPr/>
          <p:nvPr/>
        </p:nvCxnSpPr>
        <p:spPr>
          <a:xfrm flipV="1">
            <a:off x="3635896" y="1412776"/>
            <a:ext cx="1296144" cy="7920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47864" y="1052736"/>
            <a:ext cx="1584176" cy="31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관리자 로그인</a:t>
            </a:r>
            <a:endParaRPr lang="ko-KR" altLang="en-US" sz="15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47864" y="3501008"/>
            <a:ext cx="1584176" cy="316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회원 로그인</a:t>
            </a:r>
            <a:endParaRPr lang="ko-KR" altLang="en-US" sz="15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76055" y="2564904"/>
            <a:ext cx="2517895" cy="21602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076056" y="908720"/>
            <a:ext cx="3384376" cy="142706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" name="TextBox 39"/>
          <p:cNvSpPr txBox="1"/>
          <p:nvPr/>
        </p:nvSpPr>
        <p:spPr>
          <a:xfrm>
            <a:off x="3923928" y="2204864"/>
            <a:ext cx="936104" cy="26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 </a:t>
            </a:r>
            <a:r>
              <a:rPr lang="ko-KR" altLang="en-US" sz="1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값 비교</a:t>
            </a:r>
            <a:endParaRPr lang="ko-KR" altLang="en-US" sz="12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7944" y="4797152"/>
            <a:ext cx="3168352" cy="228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● 회원가입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    - ID, PASS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를 입력하지 않으면 불가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    - ID 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중복검사 기능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    </a:t>
            </a: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- 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정보 </a:t>
            </a: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Dao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 저장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    - 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가입실패시 원인 </a:t>
            </a: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Dialog 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띄움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● 로그인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    - ID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가 관리자이면 관리자모드</a:t>
            </a:r>
            <a:endParaRPr lang="ko-KR" altLang="en-US" sz="13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300" b="1">
                <a:solidFill>
                  <a:schemeClr val="accent1">
                    <a:lumMod val="90000"/>
                  </a:schemeClr>
                </a:solidFill>
              </a:rPr>
              <a:t>    - ID</a:t>
            </a:r>
            <a:r>
              <a:rPr lang="ko-KR" altLang="en-US" sz="1300" b="1">
                <a:solidFill>
                  <a:schemeClr val="accent1">
                    <a:lumMod val="90000"/>
                  </a:schemeClr>
                </a:solidFill>
              </a:rPr>
              <a:t>가 관리자가 아니면 회원모드</a:t>
            </a:r>
            <a:endParaRPr lang="ko-KR" altLang="en-US" sz="1000" b="1">
              <a:solidFill>
                <a:schemeClr val="accent1">
                  <a:lumMod val="90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0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000">
                <a:solidFill>
                  <a:schemeClr val="tx2">
                    <a:lumMod val="25000"/>
                  </a:schemeClr>
                </a:solidFill>
              </a:rPr>
              <a:t> </a:t>
            </a:r>
            <a:endParaRPr lang="en-US" altLang="ko-KR" sz="1000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ko-KR" altLang="en-US" sz="1000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ko-KR" altLang="en-US" sz="100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90066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2500"/>
              <a:t>4. </a:t>
            </a:r>
            <a:r>
              <a:rPr lang="ko-KR" altLang="en-US" sz="2500"/>
              <a:t>회원 </a:t>
            </a:r>
            <a:r>
              <a:rPr lang="en-US" altLang="ko-KR" sz="2500"/>
              <a:t>(Client)</a:t>
            </a:r>
            <a:r>
              <a:rPr lang="ko-KR" altLang="en-US" sz="2500"/>
              <a:t> </a:t>
            </a:r>
            <a:r>
              <a:rPr lang="en-US" altLang="ko-KR" sz="2500"/>
              <a:t>UI &amp; </a:t>
            </a:r>
            <a:r>
              <a:rPr lang="ko-KR" altLang="en-US" sz="2500"/>
              <a:t>기능 </a:t>
            </a:r>
            <a:endParaRPr lang="ko-KR" altLang="en-US" sz="25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-ITWILL-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0"/>
          </a:bodyPr>
          <a:lstStyle/>
          <a:p>
            <a:pPr>
              <a:buNone/>
              <a:defRPr lang="ko-KR" altLang="en-US"/>
            </a:pPr>
            <a:r>
              <a:rPr lang="en-US" altLang="ko-KR" sz="2000">
                <a:solidFill>
                  <a:schemeClr val="tx2">
                    <a:lumMod val="25000"/>
                  </a:schemeClr>
                </a:solidFill>
              </a:rPr>
              <a:t>	</a:t>
            </a:r>
            <a:endParaRPr lang="ko-KR" altLang="en-US" sz="150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03" y="836712"/>
            <a:ext cx="3096344" cy="266347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07903" y="836712"/>
            <a:ext cx="3096583" cy="266429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TextBox 22"/>
          <p:cNvSpPr txBox="1"/>
          <p:nvPr/>
        </p:nvSpPr>
        <p:spPr>
          <a:xfrm>
            <a:off x="-82213" y="3573016"/>
            <a:ext cx="3707429" cy="539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● 예매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   -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정보입력 후 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예약버튼 클릭하면 예매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927" y="3573016"/>
            <a:ext cx="2558788" cy="3112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자신의 예매 내역조회 기능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5496" y="4221088"/>
            <a:ext cx="3456384" cy="67905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7" name="TextBox 26"/>
          <p:cNvSpPr txBox="1"/>
          <p:nvPr/>
        </p:nvSpPr>
        <p:spPr>
          <a:xfrm>
            <a:off x="323527" y="5013176"/>
            <a:ext cx="1730063" cy="318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예매 전 영화정보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707903" y="4221089"/>
            <a:ext cx="3456384" cy="6722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TextBox 28"/>
          <p:cNvSpPr txBox="1"/>
          <p:nvPr/>
        </p:nvSpPr>
        <p:spPr>
          <a:xfrm>
            <a:off x="3923927" y="5013176"/>
            <a:ext cx="3644638" cy="547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예매 후 영화정보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   (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해당영화 남은좌석 인원수만큼 차감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)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308304" y="836712"/>
            <a:ext cx="911940" cy="244827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TextBox 31"/>
          <p:cNvSpPr txBox="1"/>
          <p:nvPr/>
        </p:nvSpPr>
        <p:spPr>
          <a:xfrm>
            <a:off x="6718005" y="3284984"/>
            <a:ext cx="2534515" cy="942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-Choice (Event)</a:t>
            </a:r>
            <a:endParaRPr lang="en-US" altLang="ko-KR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- 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하나씩 선택해 내려가면서</a:t>
            </a:r>
            <a:endParaRPr lang="ko-KR" altLang="en-US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  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영화정보를 검색하여 있는</a:t>
            </a:r>
            <a:endParaRPr lang="ko-KR" altLang="en-US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  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내용만 출력</a:t>
            </a:r>
            <a:endParaRPr lang="en-US" altLang="ko-KR" sz="14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3" name="Picture 2" descr="C:\Users\박성훈\AppData\Local\Microsoft\Windows\Temporary Internet Files\Content.IE5\ZQ63CK46\MC900338454[1].wmf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495236" y="4675615"/>
            <a:ext cx="1648764" cy="218238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90066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2500"/>
              <a:t>4. </a:t>
            </a:r>
            <a:r>
              <a:rPr lang="ko-KR" altLang="en-US" sz="2500"/>
              <a:t>회원 </a:t>
            </a:r>
            <a:r>
              <a:rPr lang="en-US" altLang="ko-KR" sz="2500"/>
              <a:t>(Client)</a:t>
            </a:r>
            <a:r>
              <a:rPr lang="ko-KR" altLang="en-US" sz="2500"/>
              <a:t> </a:t>
            </a:r>
            <a:r>
              <a:rPr lang="en-US" altLang="ko-KR" sz="2500"/>
              <a:t>UI &amp; </a:t>
            </a:r>
            <a:r>
              <a:rPr lang="ko-KR" altLang="en-US" sz="2500"/>
              <a:t>기능 </a:t>
            </a:r>
            <a:endParaRPr lang="ko-KR" altLang="en-US" sz="25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-ITWILL-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509" y="3573016"/>
            <a:ext cx="6552731" cy="93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● 삭제</a:t>
            </a:r>
            <a:endParaRPr lang="ko-KR" altLang="en-US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 -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번호입력 후 </a:t>
            </a: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삭제버튼 클릭</a:t>
            </a:r>
            <a:endParaRPr lang="ko-KR" altLang="en-US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 -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전체 정보에서 자신의 </a:t>
            </a: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ID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로 되어있는 내역만 삭제가능</a:t>
            </a:r>
            <a:endParaRPr lang="ko-KR" altLang="en-US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 -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다른 </a:t>
            </a: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ID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로 되어진 내역 삭제 불가</a:t>
            </a:r>
            <a:endParaRPr lang="en-US" altLang="ko-KR" sz="1400" b="1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7" y="5271591"/>
            <a:ext cx="1625288" cy="298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삭제 전 영화정보</a:t>
            </a:r>
            <a:endParaRPr lang="en-US" altLang="ko-KR" sz="14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512" y="4551511"/>
            <a:ext cx="3456384" cy="6722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TextBox 28"/>
          <p:cNvSpPr txBox="1"/>
          <p:nvPr/>
        </p:nvSpPr>
        <p:spPr>
          <a:xfrm>
            <a:off x="3923927" y="5271591"/>
            <a:ext cx="2835013" cy="5177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-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삭제 후 영화정보</a:t>
            </a:r>
            <a:endParaRPr lang="ko-KR" altLang="en-US" sz="14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   ( </a:t>
            </a:r>
            <a:r>
              <a:rPr lang="ko-KR" altLang="en-US" sz="1400" b="1">
                <a:solidFill>
                  <a:schemeClr val="tx2">
                    <a:lumMod val="25000"/>
                  </a:schemeClr>
                </a:solidFill>
              </a:rPr>
              <a:t>해당영화 좌석 인원수만큼 </a:t>
            </a:r>
            <a:r>
              <a:rPr lang="en-US" altLang="ko-KR" sz="1400" b="1">
                <a:solidFill>
                  <a:schemeClr val="tx2">
                    <a:lumMod val="25000"/>
                  </a:schemeClr>
                </a:solidFill>
              </a:rPr>
              <a:t>+)</a:t>
            </a:r>
            <a:endParaRPr lang="en-US" altLang="ko-KR" sz="14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980728"/>
            <a:ext cx="3017183" cy="259228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95936" y="4520323"/>
            <a:ext cx="3561606" cy="7053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9" name="Picture 2" descr="C:\Users\박성훈\AppData\Local\Microsoft\Windows\Temporary Internet Files\Content.IE5\ZQ63CK46\MC900338454[1].wm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495236" y="4675615"/>
            <a:ext cx="1648764" cy="218238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90066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2500"/>
              <a:t>5. </a:t>
            </a:r>
            <a:r>
              <a:rPr lang="ko-KR" altLang="en-US" sz="2500"/>
              <a:t>관리자 </a:t>
            </a:r>
            <a:r>
              <a:rPr lang="en-US" altLang="ko-KR" sz="2500"/>
              <a:t>(Admin)</a:t>
            </a:r>
            <a:r>
              <a:rPr lang="ko-KR" altLang="en-US" sz="2500"/>
              <a:t> </a:t>
            </a:r>
            <a:r>
              <a:rPr lang="en-US" altLang="ko-KR" sz="2500"/>
              <a:t>UI &amp; </a:t>
            </a:r>
            <a:r>
              <a:rPr lang="ko-KR" altLang="en-US" sz="2500"/>
              <a:t>기능 </a:t>
            </a:r>
            <a:endParaRPr lang="ko-KR" altLang="en-US" sz="2500"/>
          </a:p>
        </p:txBody>
      </p:sp>
      <p:sp>
        <p:nvSpPr>
          <p:cNvPr id="19" name="TextBox 18"/>
          <p:cNvSpPr txBox="1"/>
          <p:nvPr/>
        </p:nvSpPr>
        <p:spPr>
          <a:xfrm>
            <a:off x="5364088" y="764704"/>
            <a:ext cx="3090911" cy="4662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● 영화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   -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추가 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비어있는 공간에 추가 기능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Char char="-"/>
              <a:defRPr lang="ko-KR" altLang="en-US"/>
            </a:pP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수정 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해당번호의 내용 수정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Char char="-"/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Char char="-"/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Char char="-"/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>
              <a:buNone/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 -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검색 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검색할 내용을 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Choice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하여 검색</a:t>
            </a:r>
            <a:endParaRPr lang="ko-KR" altLang="en-US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  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 -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삭제 </a:t>
            </a:r>
            <a:r>
              <a:rPr lang="en-US" altLang="ko-KR" sz="1500" b="1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ko-KR" altLang="en-US" sz="1500" b="1">
                <a:solidFill>
                  <a:schemeClr val="tx2">
                    <a:lumMod val="25000"/>
                  </a:schemeClr>
                </a:solidFill>
              </a:rPr>
              <a:t>해당번호 삭제</a:t>
            </a:r>
            <a:endParaRPr lang="en-US" altLang="ko-KR" sz="1500" b="1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836711"/>
            <a:ext cx="4608512" cy="1440161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2348880"/>
            <a:ext cx="4608512" cy="144016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3528" y="3861048"/>
            <a:ext cx="4608512" cy="129614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3528" y="5245078"/>
            <a:ext cx="4608512" cy="14962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" name="직사각형 23"/>
          <p:cNvSpPr/>
          <p:nvPr/>
        </p:nvSpPr>
        <p:spPr>
          <a:xfrm>
            <a:off x="251520" y="1916832"/>
            <a:ext cx="4752528" cy="3600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3429000"/>
            <a:ext cx="4752528" cy="3600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1520" y="4653136"/>
            <a:ext cx="4752528" cy="3600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1520" y="6381328"/>
            <a:ext cx="4752528" cy="3600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3" name="직선 화살표 연결선 32"/>
          <p:cNvCxnSpPr>
            <a:stCxn id="24" idx="3"/>
          </p:cNvCxnSpPr>
          <p:nvPr/>
        </p:nvCxnSpPr>
        <p:spPr>
          <a:xfrm flipV="1">
            <a:off x="5004048" y="1844824"/>
            <a:ext cx="360040" cy="2520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8" y="1628800"/>
            <a:ext cx="1347227" cy="340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7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CardLayout</a:t>
            </a:r>
            <a:endParaRPr lang="ko-KR" altLang="en-US" sz="17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6" name="Picture 2" descr="C:\Users\박성훈\AppData\Local\Microsoft\Windows\Temporary Internet Files\Content.IE5\H30RX9GN\MC900300251[1].wmf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476590" y="5293277"/>
            <a:ext cx="1667410" cy="1564723"/>
          </a:xfrm>
          <a:prstGeom prst="rect">
            <a:avLst/>
          </a:prstGeom>
          <a:noFill/>
        </p:spPr>
      </p:pic>
      <p:sp>
        <p:nvSpPr>
          <p:cNvPr id="37" name="아래쪽 화살표 36"/>
          <p:cNvSpPr/>
          <p:nvPr/>
        </p:nvSpPr>
        <p:spPr>
          <a:xfrm rot="16200000">
            <a:off x="4752020" y="3320988"/>
            <a:ext cx="936104" cy="2880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-ITWILL-</a:t>
            </a:r>
            <a:endParaRPr lang="ko-KR" altLang="en-US" sz="2000" dirty="0"/>
          </a:p>
        </p:txBody>
      </p:sp>
      <p:sp>
        <p:nvSpPr>
          <p:cNvPr id="7" name="아래쪽 화살표 6"/>
          <p:cNvSpPr/>
          <p:nvPr/>
        </p:nvSpPr>
        <p:spPr>
          <a:xfrm>
            <a:off x="4103948" y="4149080"/>
            <a:ext cx="936104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9612" y="472514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관리자 모드의 추가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수정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검색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삭제 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회원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  <a:endParaRPr lang="ko-KR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 descr="C:\Users\박성훈\AppData\Local\Microsoft\Windows\Temporary Internet Files\Content.IE5\VRCS1IJS\MC9002822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38874">
            <a:off x="7032210" y="5255067"/>
            <a:ext cx="1732515" cy="12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90582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339</ep:Words>
  <ep:PresentationFormat>화면 슬라이드 쇼(4:3)</ep:PresentationFormat>
  <ep:Paragraphs>132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‘영화 예매 관리 프로그램’</vt:lpstr>
      <vt:lpstr>목차</vt:lpstr>
      <vt:lpstr>1. 요약설명</vt:lpstr>
      <vt:lpstr>2. 클래스 구성</vt:lpstr>
      <vt:lpstr>3. 회원가입 UI &amp; 기능</vt:lpstr>
      <vt:lpstr>4. 회원 (Client) UI &amp; 기능</vt:lpstr>
      <vt:lpstr>4. 회원 (Client) UI &amp; 기능</vt:lpstr>
      <vt:lpstr>5. 관리자 (Admin) UI &amp; 기능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2014-08-30T04:51:11.000</dcterms:created>
  <dc:creator>user</dc:creator>
  <cp:lastModifiedBy>Administrator</cp:lastModifiedBy>
  <dcterms:modified xsi:type="dcterms:W3CDTF">2014-09-01T01:40:10.369</dcterms:modified>
  <cp:revision>23</cp:revision>
  <dc:title>영화 예매 관리 프로그램</dc:title>
</cp:coreProperties>
</file>