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8" r:id="rId2"/>
    <p:sldId id="279" r:id="rId3"/>
    <p:sldId id="288" r:id="rId4"/>
    <p:sldId id="289" r:id="rId5"/>
    <p:sldId id="295" r:id="rId6"/>
    <p:sldId id="298" r:id="rId7"/>
    <p:sldId id="297" r:id="rId8"/>
    <p:sldId id="290" r:id="rId9"/>
    <p:sldId id="296" r:id="rId10"/>
    <p:sldId id="300" r:id="rId11"/>
    <p:sldId id="301" r:id="rId12"/>
    <p:sldId id="293" r:id="rId13"/>
  </p:sldIdLst>
  <p:sldSz cx="9004300" cy="6362700"/>
  <p:notesSz cx="6858000" cy="9144000"/>
  <p:defaultTextStyle>
    <a:defPPr>
      <a:defRPr lang="ko-KR"/>
    </a:defPPr>
    <a:lvl1pPr marL="0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9049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8098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17147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56197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95246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34295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73344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512393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DCC6B"/>
    <a:srgbClr val="FFC269"/>
    <a:srgbClr val="E8E8E8"/>
    <a:srgbClr val="ECECEC"/>
    <a:srgbClr val="F5F5F5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3" autoAdjust="0"/>
    <p:restoredTop sz="91534" autoAdjust="0"/>
  </p:normalViewPr>
  <p:slideViewPr>
    <p:cSldViewPr>
      <p:cViewPr>
        <p:scale>
          <a:sx n="86" d="100"/>
          <a:sy n="86" d="100"/>
        </p:scale>
        <p:origin x="-720" y="-162"/>
      </p:cViewPr>
      <p:guideLst>
        <p:guide orient="horz" pos="2004"/>
        <p:guide pos="28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83514-2CD9-4110-A407-D42F56B77B4C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85800"/>
            <a:ext cx="4851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EA572-8B08-4099-B721-9D02DCAC4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26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EA572-8B08-4099-B721-9D02DCAC4F4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388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EA572-8B08-4099-B721-9D02DCAC4F4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714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EA572-8B08-4099-B721-9D02DCAC4F4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0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5323" y="1976562"/>
            <a:ext cx="7653655" cy="13638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0645" y="3605530"/>
            <a:ext cx="6303010" cy="16260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9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7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6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5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4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3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24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64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28117" y="254804"/>
            <a:ext cx="2025968" cy="542891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0215" y="254804"/>
            <a:ext cx="5927831" cy="542891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9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47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278" y="4088625"/>
            <a:ext cx="7653655" cy="1263703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1278" y="2696784"/>
            <a:ext cx="7653655" cy="13918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904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809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1714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5619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952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63429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7334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51239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80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0215" y="1484631"/>
            <a:ext cx="3976899" cy="419908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7186" y="1484631"/>
            <a:ext cx="3976899" cy="419908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4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0215" y="1424244"/>
            <a:ext cx="3978463" cy="593558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9049" indent="0">
              <a:buNone/>
              <a:defRPr sz="1900" b="1"/>
            </a:lvl2pPr>
            <a:lvl3pPr marL="878098" indent="0">
              <a:buNone/>
              <a:defRPr sz="1700" b="1"/>
            </a:lvl3pPr>
            <a:lvl4pPr marL="1317147" indent="0">
              <a:buNone/>
              <a:defRPr sz="1500" b="1"/>
            </a:lvl4pPr>
            <a:lvl5pPr marL="1756197" indent="0">
              <a:buNone/>
              <a:defRPr sz="1500" b="1"/>
            </a:lvl5pPr>
            <a:lvl6pPr marL="2195246" indent="0">
              <a:buNone/>
              <a:defRPr sz="1500" b="1"/>
            </a:lvl6pPr>
            <a:lvl7pPr marL="2634295" indent="0">
              <a:buNone/>
              <a:defRPr sz="1500" b="1"/>
            </a:lvl7pPr>
            <a:lvl8pPr marL="3073344" indent="0">
              <a:buNone/>
              <a:defRPr sz="1500" b="1"/>
            </a:lvl8pPr>
            <a:lvl9pPr marL="3512393" indent="0">
              <a:buNone/>
              <a:defRPr sz="15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0215" y="2017801"/>
            <a:ext cx="3978463" cy="3665917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574062" y="1424244"/>
            <a:ext cx="3980026" cy="593558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9049" indent="0">
              <a:buNone/>
              <a:defRPr sz="1900" b="1"/>
            </a:lvl2pPr>
            <a:lvl3pPr marL="878098" indent="0">
              <a:buNone/>
              <a:defRPr sz="1700" b="1"/>
            </a:lvl3pPr>
            <a:lvl4pPr marL="1317147" indent="0">
              <a:buNone/>
              <a:defRPr sz="1500" b="1"/>
            </a:lvl4pPr>
            <a:lvl5pPr marL="1756197" indent="0">
              <a:buNone/>
              <a:defRPr sz="1500" b="1"/>
            </a:lvl5pPr>
            <a:lvl6pPr marL="2195246" indent="0">
              <a:buNone/>
              <a:defRPr sz="1500" b="1"/>
            </a:lvl6pPr>
            <a:lvl7pPr marL="2634295" indent="0">
              <a:buNone/>
              <a:defRPr sz="1500" b="1"/>
            </a:lvl7pPr>
            <a:lvl8pPr marL="3073344" indent="0">
              <a:buNone/>
              <a:defRPr sz="1500" b="1"/>
            </a:lvl8pPr>
            <a:lvl9pPr marL="3512393" indent="0">
              <a:buNone/>
              <a:defRPr sz="15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574062" y="2017801"/>
            <a:ext cx="3980026" cy="3665917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37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36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58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0217" y="253329"/>
            <a:ext cx="2962353" cy="1078125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20431" y="253332"/>
            <a:ext cx="5033654" cy="543038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0217" y="1331456"/>
            <a:ext cx="2962353" cy="4352264"/>
          </a:xfrm>
        </p:spPr>
        <p:txBody>
          <a:bodyPr/>
          <a:lstStyle>
            <a:lvl1pPr marL="0" indent="0">
              <a:buNone/>
              <a:defRPr sz="1300"/>
            </a:lvl1pPr>
            <a:lvl2pPr marL="439049" indent="0">
              <a:buNone/>
              <a:defRPr sz="1200"/>
            </a:lvl2pPr>
            <a:lvl3pPr marL="878098" indent="0">
              <a:buNone/>
              <a:defRPr sz="1000"/>
            </a:lvl3pPr>
            <a:lvl4pPr marL="1317147" indent="0">
              <a:buNone/>
              <a:defRPr sz="900"/>
            </a:lvl4pPr>
            <a:lvl5pPr marL="1756197" indent="0">
              <a:buNone/>
              <a:defRPr sz="900"/>
            </a:lvl5pPr>
            <a:lvl6pPr marL="2195246" indent="0">
              <a:buNone/>
              <a:defRPr sz="900"/>
            </a:lvl6pPr>
            <a:lvl7pPr marL="2634295" indent="0">
              <a:buNone/>
              <a:defRPr sz="900"/>
            </a:lvl7pPr>
            <a:lvl8pPr marL="3073344" indent="0">
              <a:buNone/>
              <a:defRPr sz="900"/>
            </a:lvl8pPr>
            <a:lvl9pPr marL="3512393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78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4906" y="4453890"/>
            <a:ext cx="5402580" cy="52580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64906" y="568519"/>
            <a:ext cx="5402580" cy="3817620"/>
          </a:xfrm>
        </p:spPr>
        <p:txBody>
          <a:bodyPr/>
          <a:lstStyle>
            <a:lvl1pPr marL="0" indent="0">
              <a:buNone/>
              <a:defRPr sz="3100"/>
            </a:lvl1pPr>
            <a:lvl2pPr marL="439049" indent="0">
              <a:buNone/>
              <a:defRPr sz="2700"/>
            </a:lvl2pPr>
            <a:lvl3pPr marL="878098" indent="0">
              <a:buNone/>
              <a:defRPr sz="2300"/>
            </a:lvl3pPr>
            <a:lvl4pPr marL="1317147" indent="0">
              <a:buNone/>
              <a:defRPr sz="1900"/>
            </a:lvl4pPr>
            <a:lvl5pPr marL="1756197" indent="0">
              <a:buNone/>
              <a:defRPr sz="1900"/>
            </a:lvl5pPr>
            <a:lvl6pPr marL="2195246" indent="0">
              <a:buNone/>
              <a:defRPr sz="1900"/>
            </a:lvl6pPr>
            <a:lvl7pPr marL="2634295" indent="0">
              <a:buNone/>
              <a:defRPr sz="1900"/>
            </a:lvl7pPr>
            <a:lvl8pPr marL="3073344" indent="0">
              <a:buNone/>
              <a:defRPr sz="1900"/>
            </a:lvl8pPr>
            <a:lvl9pPr marL="3512393" indent="0">
              <a:buNone/>
              <a:defRPr sz="19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64906" y="4979697"/>
            <a:ext cx="5402580" cy="746734"/>
          </a:xfrm>
        </p:spPr>
        <p:txBody>
          <a:bodyPr/>
          <a:lstStyle>
            <a:lvl1pPr marL="0" indent="0">
              <a:buNone/>
              <a:defRPr sz="1300"/>
            </a:lvl1pPr>
            <a:lvl2pPr marL="439049" indent="0">
              <a:buNone/>
              <a:defRPr sz="1200"/>
            </a:lvl2pPr>
            <a:lvl3pPr marL="878098" indent="0">
              <a:buNone/>
              <a:defRPr sz="1000"/>
            </a:lvl3pPr>
            <a:lvl4pPr marL="1317147" indent="0">
              <a:buNone/>
              <a:defRPr sz="900"/>
            </a:lvl4pPr>
            <a:lvl5pPr marL="1756197" indent="0">
              <a:buNone/>
              <a:defRPr sz="900"/>
            </a:lvl5pPr>
            <a:lvl6pPr marL="2195246" indent="0">
              <a:buNone/>
              <a:defRPr sz="900"/>
            </a:lvl6pPr>
            <a:lvl7pPr marL="2634295" indent="0">
              <a:buNone/>
              <a:defRPr sz="900"/>
            </a:lvl7pPr>
            <a:lvl8pPr marL="3073344" indent="0">
              <a:buNone/>
              <a:defRPr sz="900"/>
            </a:lvl8pPr>
            <a:lvl9pPr marL="3512393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21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0215" y="254804"/>
            <a:ext cx="8103870" cy="1060450"/>
          </a:xfrm>
          <a:prstGeom prst="rect">
            <a:avLst/>
          </a:prstGeom>
        </p:spPr>
        <p:txBody>
          <a:bodyPr vert="horz" lIns="87810" tIns="43905" rIns="87810" bIns="43905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0215" y="1484631"/>
            <a:ext cx="8103870" cy="4199088"/>
          </a:xfrm>
          <a:prstGeom prst="rect">
            <a:avLst/>
          </a:prstGeom>
        </p:spPr>
        <p:txBody>
          <a:bodyPr vert="horz" lIns="87810" tIns="43905" rIns="87810" bIns="4390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0215" y="5897282"/>
            <a:ext cx="2101003" cy="338755"/>
          </a:xfrm>
          <a:prstGeom prst="rect">
            <a:avLst/>
          </a:prstGeom>
        </p:spPr>
        <p:txBody>
          <a:bodyPr vert="horz" lIns="87810" tIns="43905" rIns="87810" bIns="4390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70243-927F-47C0-96F3-F5A29039F6C4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76469" y="5897282"/>
            <a:ext cx="2851362" cy="338755"/>
          </a:xfrm>
          <a:prstGeom prst="rect">
            <a:avLst/>
          </a:prstGeom>
        </p:spPr>
        <p:txBody>
          <a:bodyPr vert="horz" lIns="87810" tIns="43905" rIns="87810" bIns="4390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3082" y="5897282"/>
            <a:ext cx="2101003" cy="338755"/>
          </a:xfrm>
          <a:prstGeom prst="rect">
            <a:avLst/>
          </a:prstGeom>
        </p:spPr>
        <p:txBody>
          <a:bodyPr vert="horz" lIns="87810" tIns="43905" rIns="87810" bIns="4390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1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78098" rtl="0" eaLnBrk="1" latinLnBrk="1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287" indent="-329287" algn="l" defTabSz="878098" rtl="0" eaLnBrk="1" latinLnBrk="1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13455" indent="-274406" algn="l" defTabSz="878098" rtl="0" eaLnBrk="1" latinLnBrk="1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623" indent="-219525" algn="l" defTabSz="878098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672" indent="-219525" algn="l" defTabSz="878098" rtl="0" eaLnBrk="1" latinLnBrk="1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75721" indent="-219525" algn="l" defTabSz="878098" rtl="0" eaLnBrk="1" latinLnBrk="1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4770" indent="-219525" algn="l" defTabSz="878098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53820" indent="-219525" algn="l" defTabSz="878098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2869" indent="-219525" algn="l" defTabSz="878098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918" indent="-219525" algn="l" defTabSz="878098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049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8098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7147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6197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5246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4295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3344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2393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17774" y="1014530"/>
            <a:ext cx="6768752" cy="4306314"/>
          </a:xfrm>
          <a:prstGeom prst="rect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837854" y="1669182"/>
            <a:ext cx="5472608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4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</a:rPr>
              <a:t>PC</a:t>
            </a:r>
            <a:r>
              <a:rPr lang="ko-KR" altLang="en-US" sz="4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</a:rPr>
              <a:t>방 관리 프로그램</a:t>
            </a:r>
            <a:endParaRPr lang="ko-KR" altLang="en-US" sz="4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50800" dist="25400" dir="2700000" algn="tl" rotWithShape="0">
                  <a:prstClr val="black">
                    <a:alpha val="34000"/>
                  </a:prst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9736" y="2620566"/>
            <a:ext cx="4684829" cy="6398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2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55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</a:rPr>
              <a:t>1</a:t>
            </a:r>
            <a:r>
              <a:rPr lang="ko-KR" altLang="en-US" sz="2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55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</a:rPr>
              <a:t>조</a:t>
            </a:r>
            <a:endParaRPr lang="ko-KR" altLang="en-US" sz="2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gradFill>
                <a:gsLst>
                  <a:gs pos="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99000">
                    <a:schemeClr val="bg1">
                      <a:lumMod val="85000"/>
                    </a:schemeClr>
                  </a:gs>
                </a:gsLst>
                <a:lin ang="5400000" scaled="0"/>
              </a:gradFill>
              <a:effectLst>
                <a:outerShdw blurRad="50800" dist="25400" dir="2700000" algn="tl" rotWithShape="0">
                  <a:prstClr val="black">
                    <a:alpha val="34000"/>
                  </a:prst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30142" y="4621510"/>
            <a:ext cx="33483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</a:rPr>
              <a:t>조장 김한솔</a:t>
            </a:r>
            <a:endParaRPr lang="en-US" altLang="ko-KR" sz="15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50800" dist="25400" dir="2700000" algn="tl" rotWithShape="0">
                  <a:prstClr val="black">
                    <a:alpha val="34000"/>
                  </a:prstClr>
                </a:outerShdw>
              </a:effectLst>
            </a:endParaRPr>
          </a:p>
          <a:p>
            <a:r>
              <a:rPr lang="ko-KR" altLang="en-US" sz="1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</a:rPr>
              <a:t>조원 유성민</a:t>
            </a:r>
            <a:r>
              <a:rPr lang="en-US" altLang="ko-KR" sz="1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</a:rPr>
              <a:t>, </a:t>
            </a:r>
            <a:r>
              <a:rPr lang="ko-KR" altLang="en-US" sz="1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</a:rPr>
              <a:t>김혜민</a:t>
            </a:r>
            <a:r>
              <a:rPr lang="en-US" altLang="ko-KR" sz="1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</a:rPr>
              <a:t>, </a:t>
            </a:r>
            <a:r>
              <a:rPr lang="ko-KR" altLang="en-US" sz="15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</a:rPr>
              <a:t>박충만</a:t>
            </a:r>
            <a:r>
              <a:rPr lang="en-US" altLang="ko-KR" sz="1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</a:rPr>
              <a:t>, </a:t>
            </a:r>
            <a:r>
              <a:rPr lang="ko-KR" altLang="en-US" sz="1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</a:rPr>
              <a:t>안재형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973758" y="877094"/>
            <a:ext cx="7056784" cy="4581186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2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5400000">
            <a:off x="264678" y="-16641"/>
            <a:ext cx="400112" cy="929472"/>
          </a:xfrm>
          <a:prstGeom prst="round2SameRect">
            <a:avLst/>
          </a:prstGeom>
          <a:solidFill>
            <a:schemeClr val="tx1">
              <a:lumMod val="85000"/>
              <a:lumOff val="1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98494" y="6000694"/>
            <a:ext cx="126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09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3678" y="24803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04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9469" y="2634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마무</a:t>
            </a:r>
            <a:r>
              <a:rPr lang="ko-KR" altLang="en-US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리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2585653" y="368681"/>
            <a:ext cx="0" cy="15882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701950" y="286512"/>
            <a:ext cx="18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역할분담</a:t>
            </a:r>
            <a:endParaRPr lang="ko-KR" altLang="en-US" sz="1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765846" y="1262177"/>
            <a:ext cx="2361364" cy="1799766"/>
          </a:xfrm>
          <a:prstGeom prst="round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4733074" y="1262177"/>
            <a:ext cx="2361364" cy="1799766"/>
          </a:xfrm>
          <a:prstGeom prst="round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40586" y="3685406"/>
            <a:ext cx="2361364" cy="1799766"/>
          </a:xfrm>
          <a:prstGeom prst="round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292914" y="3674384"/>
            <a:ext cx="2361364" cy="1799766"/>
          </a:xfrm>
          <a:prstGeom prst="round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7" name="양쪽 모서리가 둥근 사각형 36"/>
          <p:cNvSpPr/>
          <p:nvPr/>
        </p:nvSpPr>
        <p:spPr>
          <a:xfrm rot="10800000">
            <a:off x="2182503" y="1093119"/>
            <a:ext cx="1472976" cy="438348"/>
          </a:xfrm>
          <a:prstGeom prst="round2SameRect">
            <a:avLst>
              <a:gd name="adj1" fmla="val 39343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8" name="TextBox 37"/>
          <p:cNvSpPr txBox="1"/>
          <p:nvPr/>
        </p:nvSpPr>
        <p:spPr>
          <a:xfrm>
            <a:off x="2311160" y="1116207"/>
            <a:ext cx="1257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23000"/>
                    </a:srgbClr>
                  </a:outerShdw>
                </a:effectLst>
              </a:rPr>
              <a:t>한 솔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23000"/>
                  </a:srgbClr>
                </a:outerShdw>
              </a:effectLst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 rot="10800000">
            <a:off x="5149731" y="1093119"/>
            <a:ext cx="1472976" cy="438348"/>
          </a:xfrm>
          <a:prstGeom prst="round2SameRect">
            <a:avLst>
              <a:gd name="adj1" fmla="val 39343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0" name="TextBox 39"/>
          <p:cNvSpPr txBox="1"/>
          <p:nvPr/>
        </p:nvSpPr>
        <p:spPr>
          <a:xfrm>
            <a:off x="5241620" y="1116207"/>
            <a:ext cx="1313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23000"/>
                    </a:srgbClr>
                  </a:outerShdw>
                </a:effectLst>
              </a:rPr>
              <a:t>성 민</a:t>
            </a: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23000"/>
                  </a:srgbClr>
                </a:outerShdw>
              </a:effectLst>
            </a:endParaRPr>
          </a:p>
        </p:txBody>
      </p:sp>
      <p:sp>
        <p:nvSpPr>
          <p:cNvPr id="41" name="양쪽 모서리가 둥근 사각형 40"/>
          <p:cNvSpPr/>
          <p:nvPr/>
        </p:nvSpPr>
        <p:spPr>
          <a:xfrm rot="10800000">
            <a:off x="772158" y="3515914"/>
            <a:ext cx="1472976" cy="438348"/>
          </a:xfrm>
          <a:prstGeom prst="round2SameRect">
            <a:avLst>
              <a:gd name="adj1" fmla="val 39343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2" name="TextBox 41"/>
          <p:cNvSpPr txBox="1"/>
          <p:nvPr/>
        </p:nvSpPr>
        <p:spPr>
          <a:xfrm>
            <a:off x="1027955" y="3539002"/>
            <a:ext cx="96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23000"/>
                    </a:srgbClr>
                  </a:outerShdw>
                </a:effectLst>
              </a:rPr>
              <a:t>충 만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23000"/>
                  </a:srgbClr>
                </a:outerShdw>
              </a:effectLst>
            </a:endParaRPr>
          </a:p>
        </p:txBody>
      </p:sp>
      <p:sp>
        <p:nvSpPr>
          <p:cNvPr id="43" name="양쪽 모서리가 둥근 사각형 42"/>
          <p:cNvSpPr/>
          <p:nvPr/>
        </p:nvSpPr>
        <p:spPr>
          <a:xfrm rot="10800000">
            <a:off x="3724486" y="3504458"/>
            <a:ext cx="1472976" cy="438348"/>
          </a:xfrm>
          <a:prstGeom prst="round2SameRect">
            <a:avLst>
              <a:gd name="adj1" fmla="val 39343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4" name="TextBox 43"/>
          <p:cNvSpPr txBox="1"/>
          <p:nvPr/>
        </p:nvSpPr>
        <p:spPr>
          <a:xfrm>
            <a:off x="3618523" y="3527546"/>
            <a:ext cx="1708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23000"/>
                    </a:srgbClr>
                  </a:outerShdw>
                </a:effectLst>
              </a:rPr>
              <a:t> </a:t>
            </a:r>
            <a:r>
              <a:rPr lang="ko-KR" altLang="en-US" sz="20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23000"/>
                    </a:srgbClr>
                  </a:outerShdw>
                </a:effectLst>
              </a:rPr>
              <a:t>혜</a:t>
            </a:r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23000"/>
                    </a:srgbClr>
                  </a:outerShdw>
                </a:effectLst>
              </a:rPr>
              <a:t> 민</a:t>
            </a: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23000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37501" y="4124411"/>
            <a:ext cx="17122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충전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</a:p>
          <a:p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회원가입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</a:p>
          <a:p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  <a:r>
              <a:rPr lang="ko-KR" altLang="en-US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메인프레임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+PPT</a:t>
            </a:r>
          </a:p>
          <a:p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67357" y="1699209"/>
            <a:ext cx="21038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+DTO</a:t>
            </a:r>
          </a:p>
          <a:p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+DAO</a:t>
            </a:r>
          </a:p>
          <a:p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  <a:r>
              <a:rPr lang="ko-KR" altLang="en-US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액션핸들러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  <a:r>
              <a:rPr lang="ko-KR" altLang="en-US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메인프레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임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7979" y="4200182"/>
            <a:ext cx="2371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로그인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</a:p>
          <a:p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매니저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메인프레임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85809" y="1669182"/>
            <a:ext cx="22460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팀장</a:t>
            </a:r>
          </a:p>
          <a:p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전체보완수정</a:t>
            </a:r>
          </a:p>
          <a:p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시간 </a:t>
            </a:r>
            <a:r>
              <a:rPr lang="ko-KR" altLang="en-US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메쏘드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매니저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  <a:r>
              <a:rPr lang="ko-KR" altLang="en-US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메인프레임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317250" y="3685840"/>
            <a:ext cx="2361364" cy="1799766"/>
          </a:xfrm>
          <a:prstGeom prst="round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3" name="양쪽 모서리가 둥근 사각형 52"/>
          <p:cNvSpPr/>
          <p:nvPr/>
        </p:nvSpPr>
        <p:spPr>
          <a:xfrm rot="10800000">
            <a:off x="6748822" y="3515914"/>
            <a:ext cx="1472976" cy="438348"/>
          </a:xfrm>
          <a:prstGeom prst="round2SameRect">
            <a:avLst>
              <a:gd name="adj1" fmla="val 39343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4" name="TextBox 53"/>
          <p:cNvSpPr txBox="1"/>
          <p:nvPr/>
        </p:nvSpPr>
        <p:spPr>
          <a:xfrm>
            <a:off x="6642859" y="3539002"/>
            <a:ext cx="1708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23000"/>
                    </a:srgbClr>
                  </a:outerShdw>
                </a:effectLst>
              </a:rPr>
              <a:t> </a:t>
            </a:r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23000"/>
                    </a:srgbClr>
                  </a:outerShdw>
                </a:effectLst>
              </a:rPr>
              <a:t>재 형</a:t>
            </a: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23000"/>
                  </a:srgbClr>
                </a:outerShdw>
              </a:effectLst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499369" y="4135867"/>
            <a:ext cx="1712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로그인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</a:p>
          <a:p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메인프레임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  <a:r>
              <a:rPr lang="ko-KR" altLang="en-US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액션핸들러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+PPT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5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17774" y="1014530"/>
            <a:ext cx="6768752" cy="4306314"/>
          </a:xfrm>
          <a:prstGeom prst="rect">
            <a:avLst/>
          </a:prstGeom>
          <a:solidFill>
            <a:srgbClr val="92D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73758" y="877094"/>
            <a:ext cx="7056784" cy="4581186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37854" y="2329448"/>
            <a:ext cx="5328592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4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</a:rPr>
              <a:t>*</a:t>
            </a:r>
            <a:r>
              <a:rPr lang="ko-KR" altLang="en-US" sz="4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</a:rPr>
              <a:t>프로그램 시연</a:t>
            </a:r>
            <a:r>
              <a:rPr lang="en-US" altLang="ko-KR" sz="4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</a:rPr>
              <a:t>*</a:t>
            </a:r>
            <a:endParaRPr lang="ko-KR" altLang="en-US" sz="4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50800" dist="25400" dir="2700000" algn="tl" rotWithShape="0">
                  <a:prstClr val="black">
                    <a:alpha val="34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171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17774" y="1014530"/>
            <a:ext cx="6768752" cy="4306314"/>
          </a:xfrm>
          <a:prstGeom prst="rect">
            <a:avLst/>
          </a:prstGeom>
          <a:solidFill>
            <a:srgbClr val="92D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837854" y="2329448"/>
            <a:ext cx="5328592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4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</a:rPr>
              <a:t>Thank you</a:t>
            </a:r>
            <a:endParaRPr lang="ko-KR" altLang="en-US" sz="4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50800" dist="25400" dir="2700000" algn="tl" rotWithShape="0">
                  <a:prstClr val="black">
                    <a:alpha val="34000"/>
                  </a:prst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42010" y="4693518"/>
            <a:ext cx="25202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</a:rPr>
              <a:t>1</a:t>
            </a:r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</a:rPr>
              <a:t>조</a:t>
            </a:r>
            <a:endParaRPr lang="ko-KR" altLang="en-US" sz="1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50800" dist="25400" dir="2700000" algn="tl" rotWithShape="0">
                  <a:prstClr val="black">
                    <a:alpha val="34000"/>
                  </a:prst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73758" y="877094"/>
            <a:ext cx="7056784" cy="4581186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98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97694" y="3948841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01</a:t>
            </a:r>
            <a:endParaRPr lang="ko-KR" altLang="en-US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89038" y="397192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주요 기능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045766" y="4039714"/>
            <a:ext cx="0" cy="61983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678" y="2833504"/>
            <a:ext cx="2304256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4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</a:rPr>
              <a:t>Index</a:t>
            </a:r>
            <a:endParaRPr lang="ko-KR" altLang="en-US" sz="4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50800" dist="25400" dir="2700000" algn="tl" rotWithShape="0">
                  <a:prstClr val="black">
                    <a:alpha val="34000"/>
                  </a:prst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61990" y="3954573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02</a:t>
            </a:r>
            <a:endParaRPr lang="ko-KR" altLang="en-US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53334" y="3977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클래스 구성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710062" y="4045446"/>
            <a:ext cx="0" cy="61409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70302" y="3954573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03</a:t>
            </a:r>
            <a:endParaRPr lang="ko-KR" altLang="en-US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61646" y="4505656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MainFrame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61646" y="4813433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RegisterUI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61646" y="512121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LoginUI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61646" y="3977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실제화면 구성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6518374" y="4045446"/>
            <a:ext cx="0" cy="167592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78414" y="5413598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ChargeUI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0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5400000">
            <a:off x="264678" y="-16641"/>
            <a:ext cx="400112" cy="929472"/>
          </a:xfrm>
          <a:prstGeom prst="round2SameRect">
            <a:avLst/>
          </a:prstGeom>
          <a:solidFill>
            <a:schemeClr val="tx1">
              <a:lumMod val="85000"/>
              <a:lumOff val="1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98494" y="6000694"/>
            <a:ext cx="126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02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3678" y="24803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01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9469" y="2634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주요 기능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585653" y="368681"/>
            <a:ext cx="0" cy="15882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원호 3"/>
          <p:cNvSpPr/>
          <p:nvPr/>
        </p:nvSpPr>
        <p:spPr>
          <a:xfrm rot="4632180">
            <a:off x="3600259" y="3469743"/>
            <a:ext cx="1943855" cy="1943855"/>
          </a:xfrm>
          <a:prstGeom prst="arc">
            <a:avLst>
              <a:gd name="adj1" fmla="val 114468"/>
              <a:gd name="adj2" fmla="val 104943"/>
            </a:avLst>
          </a:prstGeom>
          <a:noFill/>
          <a:ln w="254000">
            <a:gradFill>
              <a:gsLst>
                <a:gs pos="0">
                  <a:srgbClr val="FFC000"/>
                </a:gs>
                <a:gs pos="100000">
                  <a:srgbClr val="92D050"/>
                </a:gs>
              </a:gsLst>
              <a:lin ang="5400000" scaled="0"/>
            </a:gradFill>
          </a:ln>
          <a:effectLst>
            <a:outerShdw blurRad="50800" dist="254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794692" y="4230025"/>
            <a:ext cx="1620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좌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석</a:t>
            </a:r>
            <a:r>
              <a:rPr lang="ko-KR" altLang="en-US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선택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원호 20"/>
          <p:cNvSpPr/>
          <p:nvPr/>
        </p:nvSpPr>
        <p:spPr>
          <a:xfrm>
            <a:off x="2989982" y="1221445"/>
            <a:ext cx="1943855" cy="1943855"/>
          </a:xfrm>
          <a:prstGeom prst="arc">
            <a:avLst>
              <a:gd name="adj1" fmla="val 114468"/>
              <a:gd name="adj2" fmla="val 104943"/>
            </a:avLst>
          </a:prstGeom>
          <a:noFill/>
          <a:ln w="254000">
            <a:gradFill>
              <a:gsLst>
                <a:gs pos="0">
                  <a:srgbClr val="FFC000"/>
                </a:gs>
                <a:gs pos="100000">
                  <a:srgbClr val="92D050"/>
                </a:gs>
              </a:gsLst>
              <a:lin ang="5400000" scaled="0"/>
            </a:gradFill>
          </a:ln>
          <a:effectLst>
            <a:outerShdw blurRad="50800" dist="254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169424" y="2013533"/>
            <a:ext cx="1620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회원관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리</a:t>
            </a:r>
          </a:p>
        </p:txBody>
      </p:sp>
      <p:sp>
        <p:nvSpPr>
          <p:cNvPr id="23" name="원호 22"/>
          <p:cNvSpPr/>
          <p:nvPr/>
        </p:nvSpPr>
        <p:spPr>
          <a:xfrm rot="7516087">
            <a:off x="1333798" y="2805621"/>
            <a:ext cx="1943855" cy="1943855"/>
          </a:xfrm>
          <a:prstGeom prst="arc">
            <a:avLst>
              <a:gd name="adj1" fmla="val 114468"/>
              <a:gd name="adj2" fmla="val 104943"/>
            </a:avLst>
          </a:prstGeom>
          <a:noFill/>
          <a:ln w="254000">
            <a:gradFill>
              <a:gsLst>
                <a:gs pos="0">
                  <a:srgbClr val="FFC000"/>
                </a:gs>
                <a:gs pos="100000">
                  <a:srgbClr val="92D050"/>
                </a:gs>
              </a:gsLst>
              <a:lin ang="5400000" scaled="0"/>
            </a:gradFill>
          </a:ln>
          <a:effectLst>
            <a:outerShdw blurRad="50800" dist="254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513240" y="3597709"/>
            <a:ext cx="1620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요금충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06206" y="2402617"/>
            <a:ext cx="368562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/>
              <a:t>PC</a:t>
            </a:r>
            <a:r>
              <a:rPr lang="ko-KR" altLang="en-US" dirty="0" smtClean="0"/>
              <a:t>방 무인시스템을 통해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가입된 회원들이 자유롭게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요금을 충전하거나 잔액을 확인하고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원하는 자리에서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사용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94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829742" y="1118161"/>
            <a:ext cx="3346302" cy="2087798"/>
          </a:xfrm>
          <a:prstGeom prst="round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56248" y="1118161"/>
            <a:ext cx="3346302" cy="2087798"/>
          </a:xfrm>
          <a:prstGeom prst="round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29742" y="3541390"/>
            <a:ext cx="3346302" cy="2087798"/>
          </a:xfrm>
          <a:prstGeom prst="round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756248" y="3541824"/>
            <a:ext cx="3346302" cy="2087798"/>
          </a:xfrm>
          <a:prstGeom prst="round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264678" y="-16641"/>
            <a:ext cx="400112" cy="929472"/>
          </a:xfrm>
          <a:prstGeom prst="round2SameRect">
            <a:avLst/>
          </a:prstGeom>
          <a:solidFill>
            <a:schemeClr val="tx1">
              <a:lumMod val="85000"/>
              <a:lumOff val="1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60420" y="6000694"/>
            <a:ext cx="126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03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3678" y="24803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02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9469" y="2634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클래스 구성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585653" y="368681"/>
            <a:ext cx="0" cy="15882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양쪽 모서리가 둥근 사각형 33"/>
          <p:cNvSpPr/>
          <p:nvPr/>
        </p:nvSpPr>
        <p:spPr>
          <a:xfrm rot="10800000">
            <a:off x="1431675" y="1058043"/>
            <a:ext cx="2087362" cy="508500"/>
          </a:xfrm>
          <a:prstGeom prst="round2SameRect">
            <a:avLst>
              <a:gd name="adj1" fmla="val 39343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7" name="TextBox 36"/>
          <p:cNvSpPr txBox="1"/>
          <p:nvPr/>
        </p:nvSpPr>
        <p:spPr>
          <a:xfrm>
            <a:off x="1605273" y="1088607"/>
            <a:ext cx="1781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23000"/>
                    </a:srgbClr>
                  </a:outerShdw>
                </a:effectLst>
              </a:rPr>
              <a:t>MemberDTO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23000"/>
                  </a:srgbClr>
                </a:outerShdw>
              </a:effectLst>
            </a:endParaRPr>
          </a:p>
        </p:txBody>
      </p:sp>
      <p:sp>
        <p:nvSpPr>
          <p:cNvPr id="42" name="양쪽 모서리가 둥근 사각형 41"/>
          <p:cNvSpPr/>
          <p:nvPr/>
        </p:nvSpPr>
        <p:spPr>
          <a:xfrm rot="10800000">
            <a:off x="5358181" y="1058043"/>
            <a:ext cx="2087362" cy="508500"/>
          </a:xfrm>
          <a:prstGeom prst="round2SameRect">
            <a:avLst>
              <a:gd name="adj1" fmla="val 39343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8" name="TextBox 47"/>
          <p:cNvSpPr txBox="1"/>
          <p:nvPr/>
        </p:nvSpPr>
        <p:spPr>
          <a:xfrm>
            <a:off x="5483262" y="1088607"/>
            <a:ext cx="1861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23000"/>
                    </a:srgbClr>
                  </a:outerShdw>
                </a:effectLst>
              </a:rPr>
              <a:t>MemberDAO</a:t>
            </a: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23000"/>
                  </a:srgbClr>
                </a:outerShdw>
              </a:effectLst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rot="10800000">
            <a:off x="1446590" y="3480838"/>
            <a:ext cx="2087362" cy="508500"/>
          </a:xfrm>
          <a:prstGeom prst="round2SameRect">
            <a:avLst>
              <a:gd name="adj1" fmla="val 39343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2" name="TextBox 51"/>
          <p:cNvSpPr txBox="1"/>
          <p:nvPr/>
        </p:nvSpPr>
        <p:spPr>
          <a:xfrm>
            <a:off x="1809081" y="3511402"/>
            <a:ext cx="1362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23000"/>
                    </a:srgbClr>
                  </a:outerShdw>
                </a:effectLst>
              </a:rPr>
              <a:t>UI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23000"/>
                  </a:srgbClr>
                </a:outerShdw>
              </a:effectLst>
            </a:endParaRPr>
          </a:p>
        </p:txBody>
      </p:sp>
      <p:sp>
        <p:nvSpPr>
          <p:cNvPr id="53" name="양쪽 모서리가 둥근 사각형 52"/>
          <p:cNvSpPr/>
          <p:nvPr/>
        </p:nvSpPr>
        <p:spPr>
          <a:xfrm rot="10800000">
            <a:off x="5373096" y="3480838"/>
            <a:ext cx="2087362" cy="508500"/>
          </a:xfrm>
          <a:prstGeom prst="round2SameRect">
            <a:avLst>
              <a:gd name="adj1" fmla="val 39343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6" name="TextBox 55"/>
          <p:cNvSpPr txBox="1"/>
          <p:nvPr/>
        </p:nvSpPr>
        <p:spPr>
          <a:xfrm>
            <a:off x="5218062" y="3511402"/>
            <a:ext cx="2420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23000"/>
                    </a:srgbClr>
                  </a:outerShdw>
                </a:effectLst>
              </a:rPr>
              <a:t> Host Manager</a:t>
            </a: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23000"/>
                  </a:srgbClr>
                </a:outerShdw>
              </a:effectLst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73747" y="3987954"/>
            <a:ext cx="2426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+ </a:t>
            </a:r>
            <a:r>
              <a:rPr lang="en-US" altLang="ko-KR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userJoin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+ charge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+ </a:t>
            </a:r>
            <a:r>
              <a:rPr lang="en-US" altLang="ko-KR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timeStart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&amp; </a:t>
            </a:r>
            <a:r>
              <a:rPr lang="en-US" altLang="ko-KR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TimeEnd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en-US" altLang="ko-KR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Util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: Calendar</a:t>
            </a:r>
            <a:r>
              <a:rPr lang="en-US" altLang="ko-KR" sz="16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, Date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+ login </a:t>
            </a:r>
          </a:p>
          <a:p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+ </a:t>
            </a:r>
            <a:r>
              <a:rPr lang="en-US" altLang="ko-KR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readAllMember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등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44235" y="1641887"/>
            <a:ext cx="29813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+ Create</a:t>
            </a:r>
          </a:p>
          <a:p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+ Read</a:t>
            </a:r>
          </a:p>
          <a:p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+ Update</a:t>
            </a:r>
          </a:p>
          <a:p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+ Delete</a:t>
            </a:r>
          </a:p>
          <a:p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+ Clear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75090" y="4069253"/>
            <a:ext cx="3360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Charge = 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충전</a:t>
            </a:r>
          </a:p>
          <a:p>
            <a:r>
              <a:rPr lang="en-US" altLang="ko-KR" sz="1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Login = 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회원접속</a:t>
            </a:r>
          </a:p>
          <a:p>
            <a:r>
              <a:rPr lang="en-US" altLang="ko-KR" sz="1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  <a:r>
              <a:rPr lang="en-US" altLang="ko-KR" sz="1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MainFrame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= </a:t>
            </a:r>
            <a:r>
              <a:rPr lang="ko-KR" altLang="en-US" sz="1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메인프레임</a:t>
            </a:r>
            <a:endParaRPr lang="en-US" altLang="ko-KR" sz="1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Register = </a:t>
            </a:r>
            <a:r>
              <a:rPr lang="ko-KR" altLang="en-US" sz="1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회원가입</a:t>
            </a:r>
            <a:endParaRPr lang="ko-KR" altLang="en-US" sz="1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73763" y="1641887"/>
            <a:ext cx="31828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+member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변수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 - no, id, password, name, fee 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+getter/setter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  <a:r>
              <a:rPr lang="en-US" altLang="ko-KR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toString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왼쪽/오른쪽 화살표 4"/>
          <p:cNvSpPr/>
          <p:nvPr/>
        </p:nvSpPr>
        <p:spPr>
          <a:xfrm>
            <a:off x="4101586" y="4298270"/>
            <a:ext cx="762038" cy="510410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1" name="왼쪽/오른쪽 화살표 80"/>
          <p:cNvSpPr/>
          <p:nvPr/>
        </p:nvSpPr>
        <p:spPr>
          <a:xfrm rot="5400000">
            <a:off x="6197338" y="3032866"/>
            <a:ext cx="550134" cy="415054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3" name="왼쪽/오른쪽 화살표 82"/>
          <p:cNvSpPr/>
          <p:nvPr/>
        </p:nvSpPr>
        <p:spPr>
          <a:xfrm>
            <a:off x="4101586" y="1849998"/>
            <a:ext cx="762038" cy="510410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812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8" y="756650"/>
            <a:ext cx="8318574" cy="389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양쪽 모서리가 둥근 사각형 5"/>
          <p:cNvSpPr/>
          <p:nvPr/>
        </p:nvSpPr>
        <p:spPr>
          <a:xfrm rot="5400000">
            <a:off x="264678" y="-16641"/>
            <a:ext cx="400112" cy="929472"/>
          </a:xfrm>
          <a:prstGeom prst="round2SameRect">
            <a:avLst/>
          </a:prstGeom>
          <a:solidFill>
            <a:schemeClr val="tx1">
              <a:lumMod val="85000"/>
              <a:lumOff val="1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98494" y="6000694"/>
            <a:ext cx="126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04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3678" y="24803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03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9469" y="2634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실제화면 구성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01950" y="286512"/>
            <a:ext cx="18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MainFrame</a:t>
            </a:r>
            <a:endParaRPr lang="ko-KR" altLang="en-US" sz="1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585653" y="368681"/>
            <a:ext cx="0" cy="15882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125886" y="4117454"/>
            <a:ext cx="4752528" cy="504055"/>
          </a:xfrm>
          <a:prstGeom prst="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45758" y="4837534"/>
            <a:ext cx="7972816" cy="1440160"/>
          </a:xfrm>
          <a:prstGeom prst="round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481010" y="4655292"/>
            <a:ext cx="2828497" cy="508500"/>
          </a:xfrm>
          <a:prstGeom prst="round2SameRect">
            <a:avLst>
              <a:gd name="adj1" fmla="val 39343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메인 프레임 구성</a:t>
            </a:r>
            <a:endParaRPr lang="ko-KR" altLang="en-US" sz="2400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69702" y="5139481"/>
            <a:ext cx="7691820" cy="11382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chemeClr val="tx1"/>
                </a:solidFill>
              </a:rPr>
              <a:t>자리 버튼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사용시작 날짜 및 시간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사용자 </a:t>
            </a:r>
            <a:r>
              <a:rPr lang="en-US" altLang="ko-KR" dirty="0" smtClean="0">
                <a:solidFill>
                  <a:schemeClr val="tx1"/>
                </a:solidFill>
              </a:rPr>
              <a:t>ID, </a:t>
            </a:r>
            <a:r>
              <a:rPr lang="ko-KR" altLang="en-US" dirty="0" smtClean="0">
                <a:solidFill>
                  <a:schemeClr val="tx1"/>
                </a:solidFill>
              </a:rPr>
              <a:t>종료 후 시간 및 잔액 계산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회원정보 출력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회원리스트 조회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회원가입 버튼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로그인 버튼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종료 버튼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충전 버튼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77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5400000">
            <a:off x="264678" y="-16641"/>
            <a:ext cx="400112" cy="929472"/>
          </a:xfrm>
          <a:prstGeom prst="round2SameRect">
            <a:avLst/>
          </a:prstGeom>
          <a:solidFill>
            <a:schemeClr val="tx1">
              <a:lumMod val="85000"/>
              <a:lumOff val="1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98494" y="6000694"/>
            <a:ext cx="126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07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3678" y="24803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03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9469" y="2634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실제화면 구성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01950" y="286512"/>
            <a:ext cx="18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MainFrame</a:t>
            </a:r>
            <a:endParaRPr lang="ko-KR" altLang="en-US" sz="1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585653" y="368681"/>
            <a:ext cx="0" cy="15882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683"/>
          <a:stretch/>
        </p:blipFill>
        <p:spPr bwMode="auto">
          <a:xfrm>
            <a:off x="541710" y="737959"/>
            <a:ext cx="7848872" cy="4951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57734" y="1021110"/>
            <a:ext cx="2844316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602050" y="1741190"/>
            <a:ext cx="2772308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97894" y="2749302"/>
            <a:ext cx="6192688" cy="3089878"/>
          </a:xfrm>
          <a:prstGeom prst="roundRect">
            <a:avLst/>
          </a:prstGeom>
          <a:solidFill>
            <a:schemeClr val="accent3">
              <a:lumMod val="60000"/>
              <a:lumOff val="4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altLang="ko-KR" sz="18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altLang="ko-KR" sz="1800" dirty="0">
              <a:solidFill>
                <a:schemeClr val="tx1"/>
              </a:solidFill>
            </a:endParaRPr>
          </a:p>
        </p:txBody>
      </p:sp>
      <p:sp>
        <p:nvSpPr>
          <p:cNvPr id="18" name="양쪽 모서리가 둥근 사각형 17"/>
          <p:cNvSpPr/>
          <p:nvPr/>
        </p:nvSpPr>
        <p:spPr>
          <a:xfrm>
            <a:off x="4695066" y="5368905"/>
            <a:ext cx="3695515" cy="508500"/>
          </a:xfrm>
          <a:prstGeom prst="round2SameRect">
            <a:avLst>
              <a:gd name="adj1" fmla="val 39343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메인 프레임</a:t>
            </a:r>
            <a:r>
              <a:rPr lang="en-US" altLang="ko-KR" sz="2400" b="1" dirty="0"/>
              <a:t>(</a:t>
            </a:r>
            <a:r>
              <a:rPr lang="ko-KR" altLang="en-US" sz="2400" b="1" dirty="0" err="1"/>
              <a:t>자리선택시</a:t>
            </a:r>
            <a:r>
              <a:rPr lang="en-US" altLang="ko-KR" sz="2400" b="1" dirty="0"/>
              <a:t>)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13917" y="3213686"/>
            <a:ext cx="5976665" cy="19838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로그인 후 원하는 자리 선택 시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>
                <a:solidFill>
                  <a:schemeClr val="tx1"/>
                </a:solidFill>
              </a:rPr>
              <a:t>Button</a:t>
            </a:r>
            <a:r>
              <a:rPr lang="ko-KR" altLang="en-US" dirty="0" smtClean="0">
                <a:solidFill>
                  <a:schemeClr val="tx1"/>
                </a:solidFill>
              </a:rPr>
              <a:t>색 변경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/>
              <a:buChar char="à"/>
            </a:pPr>
            <a:r>
              <a:rPr lang="ko-KR" altLang="en-US" dirty="0" smtClean="0">
                <a:solidFill>
                  <a:schemeClr val="tx1"/>
                </a:solidFill>
              </a:rPr>
              <a:t>컴퓨터 시작시간 및 아이디 출력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퇴실 시 해당 자리 </a:t>
            </a:r>
            <a:r>
              <a:rPr lang="ko-KR" altLang="en-US" dirty="0" err="1" smtClean="0">
                <a:solidFill>
                  <a:schemeClr val="tx1"/>
                </a:solidFill>
              </a:rPr>
              <a:t>재선택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Button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색 변경 </a:t>
            </a:r>
            <a:endParaRPr lang="en-US" altLang="ko-KR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컴퓨터 사용시간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분 단위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및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해당 아이디 잔액 출력</a:t>
            </a:r>
            <a:endParaRPr lang="en-US" altLang="ko-KR" dirty="0" smtClean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9341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5400000">
            <a:off x="264678" y="-16641"/>
            <a:ext cx="400112" cy="929472"/>
          </a:xfrm>
          <a:prstGeom prst="round2SameRect">
            <a:avLst/>
          </a:prstGeom>
          <a:solidFill>
            <a:schemeClr val="tx1">
              <a:lumMod val="85000"/>
              <a:lumOff val="1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98494" y="6000694"/>
            <a:ext cx="126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05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3678" y="24803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03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9469" y="2634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실제화면 구성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01950" y="286512"/>
            <a:ext cx="18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 </a:t>
            </a:r>
            <a:r>
              <a:rPr lang="en-US" altLang="ko-KR" sz="15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  <a:endParaRPr lang="ko-KR" altLang="en-US" sz="1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585653" y="368681"/>
            <a:ext cx="0" cy="15882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253678" y="949102"/>
            <a:ext cx="4572508" cy="5112568"/>
            <a:chOff x="323528" y="1196752"/>
            <a:chExt cx="4968552" cy="5472608"/>
          </a:xfrm>
        </p:grpSpPr>
        <p:sp>
          <p:nvSpPr>
            <p:cNvPr id="19" name="직사각형 18"/>
            <p:cNvSpPr/>
            <p:nvPr/>
          </p:nvSpPr>
          <p:spPr>
            <a:xfrm>
              <a:off x="323528" y="1196752"/>
              <a:ext cx="4968552" cy="547260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  <p:pic>
          <p:nvPicPr>
            <p:cNvPr id="20" name="Picture 2" descr="C:\Users\user\Desktop\JoinUI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196752"/>
              <a:ext cx="4968552" cy="547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모서리가 둥근 직사각형 22"/>
          <p:cNvSpPr/>
          <p:nvPr/>
        </p:nvSpPr>
        <p:spPr>
          <a:xfrm>
            <a:off x="5017892" y="1171592"/>
            <a:ext cx="3840742" cy="4746062"/>
          </a:xfrm>
          <a:prstGeom prst="round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solidFill>
                  <a:schemeClr val="tx1"/>
                </a:solidFill>
              </a:rPr>
              <a:t>1. </a:t>
            </a:r>
            <a:r>
              <a:rPr lang="ko-KR" altLang="en-US" sz="1800" dirty="0">
                <a:solidFill>
                  <a:schemeClr val="tx1"/>
                </a:solidFill>
              </a:rPr>
              <a:t>회원정보</a:t>
            </a:r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en-US" altLang="ko-KR" sz="1800" dirty="0">
                <a:solidFill>
                  <a:schemeClr val="tx1"/>
                </a:solidFill>
              </a:rPr>
              <a:t>    (</a:t>
            </a:r>
            <a:r>
              <a:rPr lang="ko-KR" altLang="en-US" sz="1800" dirty="0">
                <a:solidFill>
                  <a:schemeClr val="tx1"/>
                </a:solidFill>
              </a:rPr>
              <a:t>아이디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비밀번호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이름</a:t>
            </a:r>
            <a:r>
              <a:rPr lang="en-US" altLang="ko-KR" sz="18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800" dirty="0">
                <a:solidFill>
                  <a:schemeClr val="tx1"/>
                </a:solidFill>
              </a:rPr>
              <a:t>    </a:t>
            </a:r>
            <a:r>
              <a:rPr lang="en-US" altLang="ko-KR" sz="1800" dirty="0" err="1">
                <a:solidFill>
                  <a:schemeClr val="tx1"/>
                </a:solidFill>
              </a:rPr>
              <a:t>TextField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입력</a:t>
            </a:r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en-US" altLang="ko-KR" sz="1800" dirty="0">
                <a:solidFill>
                  <a:schemeClr val="tx1"/>
                </a:solidFill>
              </a:rPr>
              <a:t>    </a:t>
            </a:r>
            <a:r>
              <a:rPr lang="en-US" altLang="ko-KR" sz="1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olidFill>
                  <a:schemeClr val="tx1"/>
                </a:solidFill>
              </a:rPr>
              <a:t>잘못된 정보 </a:t>
            </a:r>
            <a:r>
              <a:rPr lang="ko-KR" altLang="en-US" sz="1800" dirty="0" err="1">
                <a:solidFill>
                  <a:schemeClr val="tx1"/>
                </a:solidFill>
              </a:rPr>
              <a:t>입력시</a:t>
            </a:r>
            <a:r>
              <a:rPr lang="ko-KR" altLang="en-US" sz="1800" dirty="0">
                <a:solidFill>
                  <a:schemeClr val="tx1"/>
                </a:solidFill>
              </a:rPr>
              <a:t> 경고</a:t>
            </a:r>
            <a:endParaRPr lang="en-US" altLang="ko-KR" sz="1800" dirty="0">
              <a:solidFill>
                <a:schemeClr val="tx1"/>
              </a:solidFill>
            </a:endParaRP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en-US" altLang="ko-KR" sz="1800" dirty="0">
                <a:solidFill>
                  <a:schemeClr val="tx1"/>
                </a:solidFill>
              </a:rPr>
              <a:t>2. </a:t>
            </a:r>
            <a:r>
              <a:rPr lang="ko-KR" altLang="en-US" sz="1800" dirty="0">
                <a:solidFill>
                  <a:schemeClr val="tx1"/>
                </a:solidFill>
              </a:rPr>
              <a:t>회원가입 </a:t>
            </a:r>
            <a:r>
              <a:rPr lang="en-US" altLang="ko-KR" sz="1800" dirty="0">
                <a:solidFill>
                  <a:schemeClr val="tx1"/>
                </a:solidFill>
              </a:rPr>
              <a:t>Button </a:t>
            </a:r>
          </a:p>
          <a:p>
            <a:r>
              <a:rPr lang="en-US" altLang="ko-KR" sz="1800" dirty="0">
                <a:solidFill>
                  <a:schemeClr val="tx1"/>
                </a:solidFill>
              </a:rPr>
              <a:t>    </a:t>
            </a:r>
            <a:r>
              <a:rPr lang="en-US" altLang="ko-KR" sz="1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가입완료 </a:t>
            </a:r>
            <a:endParaRPr lang="en-US" altLang="ko-KR" sz="1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sz="1800" dirty="0">
                <a:solidFill>
                  <a:schemeClr val="tx1"/>
                </a:solidFill>
                <a:sym typeface="Wingdings" panose="05000000000000000000" pitchFamily="2" charset="2"/>
              </a:rPr>
              <a:t>     </a:t>
            </a:r>
            <a:r>
              <a:rPr lang="en-US" altLang="ko-KR" sz="1800" dirty="0" err="1">
                <a:solidFill>
                  <a:schemeClr val="tx1"/>
                </a:solidFill>
                <a:sym typeface="Wingdings" panose="05000000000000000000" pitchFamily="2" charset="2"/>
              </a:rPr>
              <a:t>MainFrame</a:t>
            </a:r>
            <a:r>
              <a:rPr lang="ko-KR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이동</a:t>
            </a:r>
            <a:endParaRPr lang="en-US" altLang="ko-KR" sz="18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altLang="ko-KR" sz="1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altLang="ko-KR" sz="18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altLang="ko-KR" sz="1800" dirty="0">
              <a:solidFill>
                <a:schemeClr val="tx1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5153144" y="989351"/>
            <a:ext cx="2828497" cy="508500"/>
          </a:xfrm>
          <a:prstGeom prst="round2SameRect">
            <a:avLst>
              <a:gd name="adj1" fmla="val 39343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회원가입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9341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5400000">
            <a:off x="264678" y="-16641"/>
            <a:ext cx="400112" cy="929472"/>
          </a:xfrm>
          <a:prstGeom prst="round2SameRect">
            <a:avLst/>
          </a:prstGeom>
          <a:solidFill>
            <a:schemeClr val="tx1">
              <a:lumMod val="85000"/>
              <a:lumOff val="1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98494" y="6000694"/>
            <a:ext cx="126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06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3678" y="24803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03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9469" y="2634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실제화면 구성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01950" y="286512"/>
            <a:ext cx="18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LoginUI</a:t>
            </a:r>
            <a:endParaRPr lang="ko-KR" altLang="en-US" sz="1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585653" y="368681"/>
            <a:ext cx="0" cy="15882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214834" y="960134"/>
            <a:ext cx="4503340" cy="5040560"/>
            <a:chOff x="389856" y="1484784"/>
            <a:chExt cx="4974232" cy="5040560"/>
          </a:xfrm>
        </p:grpSpPr>
        <p:sp>
          <p:nvSpPr>
            <p:cNvPr id="20" name="직사각형 19"/>
            <p:cNvSpPr/>
            <p:nvPr/>
          </p:nvSpPr>
          <p:spPr>
            <a:xfrm>
              <a:off x="395536" y="1484784"/>
              <a:ext cx="4968552" cy="504056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36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856" y="1484784"/>
              <a:ext cx="4974232" cy="5040560"/>
            </a:xfrm>
            <a:prstGeom prst="rect">
              <a:avLst/>
            </a:prstGeom>
          </p:spPr>
        </p:pic>
      </p:grpSp>
      <p:sp>
        <p:nvSpPr>
          <p:cNvPr id="24" name="모서리가 둥근 직사각형 23"/>
          <p:cNvSpPr/>
          <p:nvPr/>
        </p:nvSpPr>
        <p:spPr>
          <a:xfrm>
            <a:off x="4862190" y="1171592"/>
            <a:ext cx="3888432" cy="4746062"/>
          </a:xfrm>
          <a:prstGeom prst="round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solidFill>
                  <a:schemeClr val="tx1"/>
                </a:solidFill>
              </a:rPr>
              <a:t>1. </a:t>
            </a:r>
            <a:r>
              <a:rPr lang="ko-KR" altLang="en-US" sz="1800" dirty="0">
                <a:solidFill>
                  <a:schemeClr val="tx1"/>
                </a:solidFill>
              </a:rPr>
              <a:t>아이디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</a:rPr>
              <a:t>비밀번호 입력</a:t>
            </a:r>
            <a:endParaRPr lang="ko-KR" altLang="en-US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  </a:t>
            </a:r>
            <a:r>
              <a:rPr lang="en-US" altLang="ko-KR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dirty="0" smtClean="0">
                <a:solidFill>
                  <a:schemeClr val="tx1"/>
                </a:solidFill>
              </a:rPr>
              <a:t>잘못된 </a:t>
            </a:r>
            <a:r>
              <a:rPr lang="ko-KR" altLang="en-US" sz="1800" dirty="0">
                <a:solidFill>
                  <a:schemeClr val="tx1"/>
                </a:solidFill>
              </a:rPr>
              <a:t>정보 </a:t>
            </a:r>
            <a:r>
              <a:rPr lang="ko-KR" altLang="en-US" sz="1800" dirty="0" smtClean="0">
                <a:solidFill>
                  <a:schemeClr val="tx1"/>
                </a:solidFill>
              </a:rPr>
              <a:t>입력 시 경고</a:t>
            </a:r>
            <a:endParaRPr lang="ko-KR" altLang="en-US" sz="1800" dirty="0">
              <a:solidFill>
                <a:schemeClr val="tx1"/>
              </a:solidFill>
            </a:endParaRPr>
          </a:p>
          <a:p>
            <a:endParaRPr lang="ko-KR" altLang="en-US" sz="1800" dirty="0">
              <a:solidFill>
                <a:schemeClr val="tx1"/>
              </a:solidFill>
            </a:endParaRPr>
          </a:p>
          <a:p>
            <a:r>
              <a:rPr lang="en-US" altLang="ko-KR" sz="1800" dirty="0">
                <a:solidFill>
                  <a:schemeClr val="tx1"/>
                </a:solidFill>
              </a:rPr>
              <a:t>2. </a:t>
            </a:r>
            <a:r>
              <a:rPr lang="ko-KR" altLang="en-US" sz="1800" dirty="0">
                <a:solidFill>
                  <a:schemeClr val="tx1"/>
                </a:solidFill>
              </a:rPr>
              <a:t>로그인 </a:t>
            </a:r>
            <a:r>
              <a:rPr lang="en-US" altLang="ko-KR" sz="1800" dirty="0">
                <a:solidFill>
                  <a:schemeClr val="tx1"/>
                </a:solidFill>
              </a:rPr>
              <a:t>&amp; </a:t>
            </a:r>
            <a:r>
              <a:rPr lang="ko-KR" altLang="en-US" sz="1800" dirty="0">
                <a:solidFill>
                  <a:schemeClr val="tx1"/>
                </a:solidFill>
              </a:rPr>
              <a:t>로그아웃 </a:t>
            </a:r>
            <a:r>
              <a:rPr lang="en-US" altLang="ko-KR" sz="1800" dirty="0">
                <a:solidFill>
                  <a:schemeClr val="tx1"/>
                </a:solidFill>
              </a:rPr>
              <a:t>Button </a:t>
            </a:r>
          </a:p>
          <a:p>
            <a:r>
              <a:rPr lang="en-US" altLang="ko-KR" sz="1800" dirty="0">
                <a:solidFill>
                  <a:schemeClr val="tx1"/>
                </a:solidFill>
              </a:rPr>
              <a:t>  </a:t>
            </a:r>
            <a:r>
              <a:rPr lang="en-US" altLang="ko-KR" sz="1800" dirty="0" smtClean="0">
                <a:solidFill>
                  <a:schemeClr val="tx1"/>
                </a:solidFill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dirty="0" smtClean="0">
                <a:solidFill>
                  <a:schemeClr val="tx1"/>
                </a:solidFill>
              </a:rPr>
              <a:t>로그인 </a:t>
            </a:r>
            <a:r>
              <a:rPr lang="en-US" altLang="ko-KR" sz="1800" dirty="0">
                <a:solidFill>
                  <a:schemeClr val="tx1"/>
                </a:solidFill>
              </a:rPr>
              <a:t>&amp; </a:t>
            </a:r>
            <a:r>
              <a:rPr lang="ko-KR" altLang="en-US" sz="1800" dirty="0">
                <a:solidFill>
                  <a:schemeClr val="tx1"/>
                </a:solidFill>
              </a:rPr>
              <a:t>로그아웃 완료 </a:t>
            </a:r>
          </a:p>
          <a:p>
            <a:r>
              <a:rPr lang="ko-KR" altLang="en-US" sz="1800" dirty="0">
                <a:solidFill>
                  <a:schemeClr val="tx1"/>
                </a:solidFill>
              </a:rPr>
              <a:t>  </a:t>
            </a:r>
            <a:r>
              <a:rPr lang="ko-KR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800" dirty="0" err="1" smtClean="0">
                <a:solidFill>
                  <a:schemeClr val="tx1"/>
                </a:solidFill>
              </a:rPr>
              <a:t>MainFrame</a:t>
            </a:r>
            <a:r>
              <a:rPr lang="en-US" altLang="ko-KR" sz="1800" dirty="0" smtClean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이동</a:t>
            </a:r>
          </a:p>
          <a:p>
            <a:endParaRPr lang="en-US" altLang="ko-KR" sz="18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altLang="ko-KR" sz="1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altLang="ko-KR" sz="1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altLang="ko-KR" sz="18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altLang="ko-KR" sz="1800" dirty="0">
              <a:solidFill>
                <a:schemeClr val="tx1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4997442" y="989351"/>
            <a:ext cx="2828497" cy="508500"/>
          </a:xfrm>
          <a:prstGeom prst="round2SameRect">
            <a:avLst>
              <a:gd name="adj1" fmla="val 39343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로그인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9509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5400000">
            <a:off x="264678" y="-16641"/>
            <a:ext cx="400112" cy="929472"/>
          </a:xfrm>
          <a:prstGeom prst="round2SameRect">
            <a:avLst/>
          </a:prstGeom>
          <a:solidFill>
            <a:schemeClr val="tx1">
              <a:lumMod val="85000"/>
              <a:lumOff val="1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98494" y="6000694"/>
            <a:ext cx="126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08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3678" y="24803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03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9469" y="2634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실제화면 구성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01950" y="286512"/>
            <a:ext cx="18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ChargeUI</a:t>
            </a:r>
            <a:endParaRPr lang="ko-KR" altLang="en-US" sz="1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585653" y="368681"/>
            <a:ext cx="0" cy="15882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253678" y="805086"/>
            <a:ext cx="4536504" cy="5206887"/>
            <a:chOff x="107504" y="1124744"/>
            <a:chExt cx="5544616" cy="5661248"/>
          </a:xfrm>
        </p:grpSpPr>
        <p:sp>
          <p:nvSpPr>
            <p:cNvPr id="15" name="직사각형 14"/>
            <p:cNvSpPr/>
            <p:nvPr/>
          </p:nvSpPr>
          <p:spPr>
            <a:xfrm>
              <a:off x="107504" y="1124744"/>
              <a:ext cx="5544616" cy="566124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2800" b="1" dirty="0">
                <a:solidFill>
                  <a:schemeClr val="tx1"/>
                </a:solidFill>
              </a:endParaRPr>
            </a:p>
          </p:txBody>
        </p:sp>
        <p:pic>
          <p:nvPicPr>
            <p:cNvPr id="16" name="Picture 2" descr="C:\Users\user\Desktop\ChargeUI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1124744"/>
              <a:ext cx="5544616" cy="5661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모서리가 둥근 직사각형 22"/>
          <p:cNvSpPr/>
          <p:nvPr/>
        </p:nvSpPr>
        <p:spPr>
          <a:xfrm>
            <a:off x="4870954" y="910874"/>
            <a:ext cx="3840742" cy="5089820"/>
          </a:xfrm>
          <a:prstGeom prst="round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altLang="ko-KR" sz="18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altLang="ko-KR" sz="1800" dirty="0">
              <a:solidFill>
                <a:schemeClr val="tx1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5006206" y="728632"/>
            <a:ext cx="2828497" cy="545331"/>
          </a:xfrm>
          <a:prstGeom prst="round2SameRect">
            <a:avLst>
              <a:gd name="adj1" fmla="val 39343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요금충전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39604" y="1326513"/>
            <a:ext cx="3820020" cy="45397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MainFrame</a:t>
            </a:r>
            <a:r>
              <a:rPr lang="ko-KR" altLang="en-US" dirty="0" smtClean="0"/>
              <a:t>에서 입력된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로그인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잔액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자동 출력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입금 금액 입력</a:t>
            </a:r>
            <a:endParaRPr lang="en-US" altLang="ko-KR" dirty="0" smtClean="0"/>
          </a:p>
          <a:p>
            <a:pPr marL="342900" indent="-342900">
              <a:buAutoNum type="arabicPeriod" startAt="2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충전 원하는 금액 </a:t>
            </a:r>
            <a:r>
              <a:rPr lang="en-US" altLang="ko-KR" dirty="0" smtClean="0"/>
              <a:t>Button</a:t>
            </a:r>
            <a:r>
              <a:rPr lang="ko-KR" altLang="en-US" dirty="0" smtClean="0"/>
              <a:t> 선택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충전금액 보다 입금금액이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       </a:t>
            </a:r>
            <a:r>
              <a:rPr lang="ko-KR" altLang="en-US" dirty="0" smtClean="0">
                <a:sym typeface="Wingdings" panose="05000000000000000000" pitchFamily="2" charset="2"/>
              </a:rPr>
              <a:t>적을 시 </a:t>
            </a:r>
            <a:r>
              <a:rPr lang="en-US" altLang="ko-KR" dirty="0" smtClean="0">
                <a:sym typeface="Wingdings" panose="05000000000000000000" pitchFamily="2" charset="2"/>
              </a:rPr>
              <a:t>“</a:t>
            </a:r>
            <a:r>
              <a:rPr lang="ko-KR" altLang="en-US" dirty="0" smtClean="0">
                <a:sym typeface="Wingdings" panose="05000000000000000000" pitchFamily="2" charset="2"/>
              </a:rPr>
              <a:t>잔액부족</a:t>
            </a:r>
            <a:r>
              <a:rPr lang="en-US" altLang="ko-KR" dirty="0" smtClean="0">
                <a:sym typeface="Wingdings" panose="05000000000000000000" pitchFamily="2" charset="2"/>
              </a:rPr>
              <a:t>” </a:t>
            </a:r>
            <a:r>
              <a:rPr lang="ko-KR" altLang="en-US" dirty="0" smtClean="0">
                <a:sym typeface="Wingdings" panose="05000000000000000000" pitchFamily="2" charset="2"/>
              </a:rPr>
              <a:t>경고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결제 </a:t>
            </a:r>
            <a:r>
              <a:rPr lang="en-US" altLang="ko-KR" dirty="0" smtClean="0"/>
              <a:t>Button 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입금금액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충전금액이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</a:t>
            </a:r>
            <a:r>
              <a:rPr lang="ko-KR" altLang="en-US" dirty="0" smtClean="0">
                <a:sym typeface="Wingdings" panose="05000000000000000000" pitchFamily="2" charset="2"/>
              </a:rPr>
              <a:t>잔액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거스름돈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en-US" altLang="ko-KR" dirty="0" err="1" smtClean="0">
                <a:sym typeface="Wingdings" panose="05000000000000000000" pitchFamily="2" charset="2"/>
              </a:rPr>
              <a:t>TextField</a:t>
            </a:r>
            <a:r>
              <a:rPr lang="ko-KR" altLang="en-US" dirty="0" smtClean="0">
                <a:sym typeface="Wingdings" panose="05000000000000000000" pitchFamily="2" charset="2"/>
              </a:rPr>
              <a:t>에 출력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     </a:t>
            </a:r>
            <a:r>
              <a:rPr lang="ko-KR" altLang="en-US" dirty="0" smtClean="0">
                <a:sym typeface="Wingdings" panose="05000000000000000000" pitchFamily="2" charset="2"/>
              </a:rPr>
              <a:t>충전 후 잔액 출력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5. </a:t>
            </a:r>
            <a:r>
              <a:rPr lang="ko-KR" altLang="en-US" dirty="0" smtClean="0">
                <a:sym typeface="Wingdings" panose="05000000000000000000" pitchFamily="2" charset="2"/>
              </a:rPr>
              <a:t>초기화면 </a:t>
            </a:r>
            <a:r>
              <a:rPr lang="en-US" altLang="ko-KR" dirty="0" smtClean="0">
                <a:sym typeface="Wingdings" panose="05000000000000000000" pitchFamily="2" charset="2"/>
              </a:rPr>
              <a:t>Button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     </a:t>
            </a:r>
            <a:r>
              <a:rPr lang="en-US" altLang="ko-KR" dirty="0" err="1" smtClean="0">
                <a:sym typeface="Wingdings" panose="05000000000000000000" pitchFamily="2" charset="2"/>
              </a:rPr>
              <a:t>MainFrame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477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433</Words>
  <Application>Microsoft Office PowerPoint</Application>
  <PresentationFormat>사용자 지정</PresentationFormat>
  <Paragraphs>157</Paragraphs>
  <Slides>12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sunyoung4</dc:creator>
  <cp:lastModifiedBy>user</cp:lastModifiedBy>
  <cp:revision>304</cp:revision>
  <dcterms:created xsi:type="dcterms:W3CDTF">2015-01-23T05:52:34Z</dcterms:created>
  <dcterms:modified xsi:type="dcterms:W3CDTF">2015-09-23T02:14:16Z</dcterms:modified>
</cp:coreProperties>
</file>