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AF3152-0E42-47DF-8711-5982157ED9F4}">
  <a:tblStyle styleId="{A9AF3152-0E42-47DF-8711-5982157ED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아이티윌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출결관리프로그램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부제: 공짜 점심은 없다.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513925" y="3929700"/>
            <a:ext cx="22071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아이티윌 IoT 93기 1조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첫프로젝트!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268" name="Shape 268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로그인 &gt; 학생 &gt; 출결정보</a:t>
            </a:r>
          </a:p>
        </p:txBody>
      </p:sp>
      <p:sp>
        <p:nvSpPr>
          <p:cNvPr id="269" name="Shape 269"/>
          <p:cNvSpPr/>
          <p:nvPr/>
        </p:nvSpPr>
        <p:spPr>
          <a:xfrm>
            <a:off x="177975" y="891725"/>
            <a:ext cx="5486100" cy="308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77975" y="3976400"/>
            <a:ext cx="5486100" cy="103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/>
              <a:t>ⓐ </a:t>
            </a:r>
            <a:r>
              <a:rPr lang="ko" sz="1000"/>
              <a:t>단위기간, 일자 및 학생의 </a:t>
            </a:r>
            <a:r>
              <a:rPr lang="ko" sz="1000"/>
              <a:t>훈련종류, 이름, 출석, 지각, 조퇴, 결석, 휴가 정보를 확인할 수 있다.</a:t>
            </a:r>
          </a:p>
          <a:p>
            <a:pPr lvl="0">
              <a:spcBef>
                <a:spcPts val="0"/>
              </a:spcBef>
              <a:buNone/>
            </a:pPr>
            <a:r>
              <a:rPr lang="ko" sz="800"/>
              <a:t> </a:t>
            </a:r>
            <a:r>
              <a:rPr lang="ko" sz="800">
                <a:solidFill>
                  <a:schemeClr val="dk1"/>
                </a:solidFill>
              </a:rPr>
              <a:t>※ 단위기간 : 해당 월의 기간이 ‘yyyy/mm/dd~yyyy/mm/dd’ 표현된다. </a:t>
            </a:r>
          </a:p>
          <a:p>
            <a:pPr lvl="0">
              <a:spcBef>
                <a:spcPts val="0"/>
              </a:spcBef>
              <a:buNone/>
            </a:pPr>
            <a:r>
              <a:rPr lang="ko" sz="800">
                <a:solidFill>
                  <a:schemeClr val="dk1"/>
                </a:solidFill>
              </a:rPr>
              <a:t>     일 자 :  현재 일을 ‘yyyy/mm/dd’ 로 표현된다.</a:t>
            </a:r>
          </a:p>
          <a:p>
            <a:pPr lvl="0">
              <a:spcBef>
                <a:spcPts val="0"/>
              </a:spcBef>
              <a:buNone/>
            </a:pPr>
            <a:r>
              <a:rPr lang="ko" sz="800">
                <a:solidFill>
                  <a:schemeClr val="dk1"/>
                </a:solidFill>
              </a:rPr>
              <a:t>     훈련종류, 이름 : 회원등록시 입력한 정보를 불러온다.</a:t>
            </a:r>
          </a:p>
          <a:p>
            <a:pPr lvl="0">
              <a:spcBef>
                <a:spcPts val="0"/>
              </a:spcBef>
              <a:buNone/>
            </a:pPr>
            <a:r>
              <a:rPr lang="ko" sz="800">
                <a:solidFill>
                  <a:schemeClr val="dk1"/>
                </a:solidFill>
              </a:rPr>
              <a:t>     출석 : 해당 월을 기준으로 ‘결석일수/현재까지의 일수’로 표현된다..</a:t>
            </a:r>
          </a:p>
          <a:p>
            <a:pPr lvl="0">
              <a:spcBef>
                <a:spcPts val="0"/>
              </a:spcBef>
              <a:buNone/>
            </a:pPr>
            <a:r>
              <a:rPr lang="ko" sz="800">
                <a:solidFill>
                  <a:schemeClr val="dk1"/>
                </a:solidFill>
              </a:rPr>
              <a:t>     지각/ 조퇴 : 해당 월을 기준으로 지각+조퇴가 3회 되었을 경우 결석이 1일 추가 되므로 ‘지각+조퇴횟수/3’으로 표현</a:t>
            </a:r>
          </a:p>
          <a:p>
            <a:pPr lvl="0">
              <a:spcBef>
                <a:spcPts val="0"/>
              </a:spcBef>
              <a:buNone/>
            </a:pPr>
            <a:r>
              <a:rPr lang="ko" sz="800">
                <a:solidFill>
                  <a:schemeClr val="dk1"/>
                </a:solidFill>
              </a:rPr>
              <a:t>     결석 : 지각 그리고 조퇴횟수를 합쳐 3일시 또는 결석 1회시 ‘결석일수’가 표현된다.</a:t>
            </a:r>
          </a:p>
          <a:p>
            <a:pPr lvl="0">
              <a:spcBef>
                <a:spcPts val="0"/>
              </a:spcBef>
              <a:buNone/>
            </a:pPr>
            <a:r>
              <a:rPr lang="ko" sz="800">
                <a:solidFill>
                  <a:schemeClr val="dk1"/>
                </a:solidFill>
              </a:rPr>
              <a:t>     휴가 : 월기준 1회 가능 하므로 ‘휴가일/1’로 표현된다.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800">
                <a:solidFill>
                  <a:schemeClr val="dk1"/>
                </a:solidFill>
              </a:rPr>
              <a:t>     상세설명 : </a:t>
            </a:r>
          </a:p>
        </p:txBody>
      </p:sp>
      <p:sp>
        <p:nvSpPr>
          <p:cNvPr id="271" name="Shape 271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272" name="Shape 272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273" name="Shape 273"/>
          <p:cNvSpPr/>
          <p:nvPr/>
        </p:nvSpPr>
        <p:spPr>
          <a:xfrm>
            <a:off x="6780975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2017/10/22</a:t>
            </a:r>
          </a:p>
        </p:txBody>
      </p:sp>
      <p:sp>
        <p:nvSpPr>
          <p:cNvPr id="274" name="Shape 274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박상혁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9235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단위기간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일자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훈련종류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이름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출석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지각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조퇴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결석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3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휴가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1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상세설명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276" name="Shape 276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</a:t>
            </a:r>
            <a:r>
              <a:rPr lang="ko"/>
              <a:t>의서</a:t>
            </a:r>
          </a:p>
        </p:txBody>
      </p:sp>
      <p:sp>
        <p:nvSpPr>
          <p:cNvPr id="277" name="Shape 277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sp>
        <p:nvSpPr>
          <p:cNvPr id="278" name="Shape 278"/>
          <p:cNvSpPr/>
          <p:nvPr/>
        </p:nvSpPr>
        <p:spPr>
          <a:xfrm>
            <a:off x="850875" y="1657475"/>
            <a:ext cx="8271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훈련종류</a:t>
            </a:r>
          </a:p>
        </p:txBody>
      </p:sp>
      <p:sp>
        <p:nvSpPr>
          <p:cNvPr id="279" name="Shape 279"/>
          <p:cNvSpPr/>
          <p:nvPr/>
        </p:nvSpPr>
        <p:spPr>
          <a:xfrm>
            <a:off x="850875" y="1940499"/>
            <a:ext cx="8271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이  름</a:t>
            </a:r>
          </a:p>
        </p:txBody>
      </p:sp>
      <p:sp>
        <p:nvSpPr>
          <p:cNvPr id="280" name="Shape 280"/>
          <p:cNvSpPr/>
          <p:nvPr/>
        </p:nvSpPr>
        <p:spPr>
          <a:xfrm>
            <a:off x="850875" y="2223523"/>
            <a:ext cx="8271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출  석</a:t>
            </a:r>
          </a:p>
        </p:txBody>
      </p:sp>
      <p:sp>
        <p:nvSpPr>
          <p:cNvPr id="281" name="Shape 281"/>
          <p:cNvSpPr/>
          <p:nvPr/>
        </p:nvSpPr>
        <p:spPr>
          <a:xfrm>
            <a:off x="850875" y="2506548"/>
            <a:ext cx="8271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지각/조퇴</a:t>
            </a:r>
          </a:p>
        </p:txBody>
      </p:sp>
      <p:sp>
        <p:nvSpPr>
          <p:cNvPr id="282" name="Shape 282"/>
          <p:cNvSpPr/>
          <p:nvPr/>
        </p:nvSpPr>
        <p:spPr>
          <a:xfrm>
            <a:off x="850875" y="2767796"/>
            <a:ext cx="8271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결  석</a:t>
            </a:r>
          </a:p>
        </p:txBody>
      </p:sp>
      <p:sp>
        <p:nvSpPr>
          <p:cNvPr id="283" name="Shape 283"/>
          <p:cNvSpPr/>
          <p:nvPr/>
        </p:nvSpPr>
        <p:spPr>
          <a:xfrm>
            <a:off x="2141975" y="1657562"/>
            <a:ext cx="25752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850875" y="3050820"/>
            <a:ext cx="8271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휴  가</a:t>
            </a:r>
          </a:p>
        </p:txBody>
      </p:sp>
      <p:sp>
        <p:nvSpPr>
          <p:cNvPr id="285" name="Shape 285"/>
          <p:cNvSpPr/>
          <p:nvPr/>
        </p:nvSpPr>
        <p:spPr>
          <a:xfrm>
            <a:off x="2141975" y="1940572"/>
            <a:ext cx="25752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2141975" y="2223582"/>
            <a:ext cx="25752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2141975" y="2506591"/>
            <a:ext cx="25752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141975" y="2767811"/>
            <a:ext cx="25752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2141975" y="3050820"/>
            <a:ext cx="25752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850875" y="1352675"/>
            <a:ext cx="8271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일 자</a:t>
            </a:r>
          </a:p>
        </p:txBody>
      </p:sp>
      <p:sp>
        <p:nvSpPr>
          <p:cNvPr id="291" name="Shape 291"/>
          <p:cNvSpPr/>
          <p:nvPr/>
        </p:nvSpPr>
        <p:spPr>
          <a:xfrm>
            <a:off x="850875" y="1047875"/>
            <a:ext cx="8271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단위기간</a:t>
            </a:r>
          </a:p>
        </p:txBody>
      </p:sp>
      <p:sp>
        <p:nvSpPr>
          <p:cNvPr id="292" name="Shape 292"/>
          <p:cNvSpPr/>
          <p:nvPr/>
        </p:nvSpPr>
        <p:spPr>
          <a:xfrm>
            <a:off x="2141975" y="1352762"/>
            <a:ext cx="25752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141975" y="1047962"/>
            <a:ext cx="25752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850875" y="3355632"/>
            <a:ext cx="827100" cy="5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상세설명</a:t>
            </a:r>
          </a:p>
        </p:txBody>
      </p:sp>
      <p:sp>
        <p:nvSpPr>
          <p:cNvPr id="295" name="Shape 295"/>
          <p:cNvSpPr/>
          <p:nvPr/>
        </p:nvSpPr>
        <p:spPr>
          <a:xfrm>
            <a:off x="2141975" y="3355632"/>
            <a:ext cx="2575200" cy="53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301" name="Shape 301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로그인 &gt; 학생/관리자 &gt; 게시판 메인</a:t>
            </a:r>
          </a:p>
        </p:txBody>
      </p:sp>
      <p:sp>
        <p:nvSpPr>
          <p:cNvPr id="302" name="Shape 302"/>
          <p:cNvSpPr/>
          <p:nvPr/>
        </p:nvSpPr>
        <p:spPr>
          <a:xfrm>
            <a:off x="177975" y="891725"/>
            <a:ext cx="5486100" cy="308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77975" y="3976400"/>
            <a:ext cx="5486100" cy="109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1000"/>
              <a:t>1.추가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게시글 추가 화면으로 이동한다.</a:t>
            </a:r>
          </a:p>
          <a:p>
            <a:pPr lvl="0">
              <a:spcBef>
                <a:spcPts val="0"/>
              </a:spcBef>
              <a:buNone/>
            </a:pPr>
            <a:r>
              <a:rPr b="1" lang="ko" sz="1000"/>
              <a:t>2.카테고리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게시판의 카테고리 목록이 표시된다.</a:t>
            </a:r>
          </a:p>
          <a:p>
            <a:pPr lvl="0">
              <a:spcBef>
                <a:spcPts val="0"/>
              </a:spcBef>
              <a:buNone/>
            </a:pPr>
            <a:r>
              <a:rPr b="1" lang="ko" sz="1000"/>
              <a:t>3.게시글 목록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글 번호 순으로 게시글 목록이 표시된다.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카테고리 클릭시 카테고리별 게시글 목록이 표시되며, 공지사항은 상단에 한개만 고정된다.</a:t>
            </a:r>
          </a:p>
        </p:txBody>
      </p:sp>
      <p:sp>
        <p:nvSpPr>
          <p:cNvPr id="304" name="Shape 304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305" name="Shape 305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306" name="Shape 306"/>
          <p:cNvSpPr/>
          <p:nvPr/>
        </p:nvSpPr>
        <p:spPr>
          <a:xfrm>
            <a:off x="6780975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2017/10/22</a:t>
            </a:r>
          </a:p>
        </p:txBody>
      </p:sp>
      <p:sp>
        <p:nvSpPr>
          <p:cNvPr id="307" name="Shape 307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이기림</a:t>
            </a:r>
          </a:p>
        </p:txBody>
      </p:sp>
      <p:graphicFrame>
        <p:nvGraphicFramePr>
          <p:cNvPr id="308" name="Shape 308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9235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3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Shape 309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310" name="Shape 310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sp>
        <p:nvSpPr>
          <p:cNvPr id="311" name="Shape 311"/>
          <p:cNvSpPr/>
          <p:nvPr/>
        </p:nvSpPr>
        <p:spPr>
          <a:xfrm>
            <a:off x="386775" y="1436638"/>
            <a:ext cx="972900" cy="237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453575" y="1436638"/>
            <a:ext cx="4031700" cy="237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18196" y="1554638"/>
            <a:ext cx="694800" cy="29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전체</a:t>
            </a:r>
          </a:p>
        </p:txBody>
      </p:sp>
      <p:sp>
        <p:nvSpPr>
          <p:cNvPr id="314" name="Shape 314"/>
          <p:cNvSpPr/>
          <p:nvPr/>
        </p:nvSpPr>
        <p:spPr>
          <a:xfrm>
            <a:off x="518196" y="2011838"/>
            <a:ext cx="694800" cy="29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공지</a:t>
            </a:r>
          </a:p>
        </p:txBody>
      </p:sp>
      <p:sp>
        <p:nvSpPr>
          <p:cNvPr id="315" name="Shape 315"/>
          <p:cNvSpPr/>
          <p:nvPr/>
        </p:nvSpPr>
        <p:spPr>
          <a:xfrm>
            <a:off x="518196" y="2469038"/>
            <a:ext cx="694800" cy="29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과제</a:t>
            </a:r>
          </a:p>
        </p:txBody>
      </p:sp>
      <p:sp>
        <p:nvSpPr>
          <p:cNvPr id="316" name="Shape 316"/>
          <p:cNvSpPr/>
          <p:nvPr/>
        </p:nvSpPr>
        <p:spPr>
          <a:xfrm>
            <a:off x="365800" y="1135009"/>
            <a:ext cx="483000" cy="17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추가</a:t>
            </a:r>
          </a:p>
        </p:txBody>
      </p:sp>
      <p:sp>
        <p:nvSpPr>
          <p:cNvPr id="317" name="Shape 317"/>
          <p:cNvSpPr/>
          <p:nvPr/>
        </p:nvSpPr>
        <p:spPr>
          <a:xfrm>
            <a:off x="1453575" y="1436638"/>
            <a:ext cx="40317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공지사항 </a:t>
            </a:r>
          </a:p>
        </p:txBody>
      </p:sp>
      <p:grpSp>
        <p:nvGrpSpPr>
          <p:cNvPr id="318" name="Shape 318"/>
          <p:cNvGrpSpPr/>
          <p:nvPr/>
        </p:nvGrpSpPr>
        <p:grpSpPr>
          <a:xfrm>
            <a:off x="335550" y="871950"/>
            <a:ext cx="239400" cy="250800"/>
            <a:chOff x="1500250" y="1037100"/>
            <a:chExt cx="239400" cy="250800"/>
          </a:xfrm>
        </p:grpSpPr>
        <p:sp>
          <p:nvSpPr>
            <p:cNvPr id="319" name="Shape 319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453575" y="1185838"/>
            <a:ext cx="239400" cy="250800"/>
            <a:chOff x="1500250" y="1037100"/>
            <a:chExt cx="239400" cy="250800"/>
          </a:xfrm>
        </p:grpSpPr>
        <p:sp>
          <p:nvSpPr>
            <p:cNvPr id="322" name="Shape 322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204375" y="1360438"/>
            <a:ext cx="239400" cy="250800"/>
            <a:chOff x="1500250" y="1037100"/>
            <a:chExt cx="239400" cy="250800"/>
          </a:xfrm>
        </p:grpSpPr>
        <p:sp>
          <p:nvSpPr>
            <p:cNvPr id="325" name="Shape 325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27" name="Shape 327"/>
          <p:cNvSpPr txBox="1"/>
          <p:nvPr/>
        </p:nvSpPr>
        <p:spPr>
          <a:xfrm>
            <a:off x="1462225" y="2113250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게시글 목록 </a:t>
            </a:r>
          </a:p>
        </p:txBody>
      </p:sp>
      <p:sp>
        <p:nvSpPr>
          <p:cNvPr id="328" name="Shape 328"/>
          <p:cNvSpPr/>
          <p:nvPr/>
        </p:nvSpPr>
        <p:spPr>
          <a:xfrm>
            <a:off x="518196" y="2926238"/>
            <a:ext cx="694800" cy="29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자유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334" name="Shape 334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로그인 &gt; 학생/관리자 &gt; 게시글 추가</a:t>
            </a:r>
          </a:p>
        </p:txBody>
      </p:sp>
      <p:sp>
        <p:nvSpPr>
          <p:cNvPr id="335" name="Shape 335"/>
          <p:cNvSpPr/>
          <p:nvPr/>
        </p:nvSpPr>
        <p:spPr>
          <a:xfrm>
            <a:off x="177975" y="891725"/>
            <a:ext cx="5486100" cy="308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77975" y="3976400"/>
            <a:ext cx="5486100" cy="103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1000"/>
              <a:t>1.글 작성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제목, 내용이 공란일 경우 작성 안내 메시지를 표시한다.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카테고리, 제목, 내용 모두 입력 후 클릭시 게시글 화면으로 이동한다.</a:t>
            </a:r>
          </a:p>
          <a:p>
            <a:pPr lvl="0">
              <a:spcBef>
                <a:spcPts val="0"/>
              </a:spcBef>
              <a:buNone/>
            </a:pPr>
            <a:r>
              <a:rPr b="1" lang="ko" sz="1000"/>
              <a:t>2.취소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게시판 메인화면으로 이동한다.</a:t>
            </a:r>
          </a:p>
        </p:txBody>
      </p:sp>
      <p:sp>
        <p:nvSpPr>
          <p:cNvPr id="337" name="Shape 337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338" name="Shape 338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339" name="Shape 339"/>
          <p:cNvSpPr/>
          <p:nvPr/>
        </p:nvSpPr>
        <p:spPr>
          <a:xfrm>
            <a:off x="6780975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2017/10/22</a:t>
            </a:r>
          </a:p>
        </p:txBody>
      </p:sp>
      <p:sp>
        <p:nvSpPr>
          <p:cNvPr id="340" name="Shape 340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이기림</a:t>
            </a:r>
          </a:p>
        </p:txBody>
      </p:sp>
      <p:graphicFrame>
        <p:nvGraphicFramePr>
          <p:cNvPr id="341" name="Shape 341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9235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제목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내용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3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2" name="Shape 342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343" name="Shape 343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sp>
        <p:nvSpPr>
          <p:cNvPr id="344" name="Shape 344"/>
          <p:cNvSpPr/>
          <p:nvPr/>
        </p:nvSpPr>
        <p:spPr>
          <a:xfrm>
            <a:off x="1027325" y="3697725"/>
            <a:ext cx="6351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글 작성</a:t>
            </a:r>
          </a:p>
        </p:txBody>
      </p:sp>
      <p:sp>
        <p:nvSpPr>
          <p:cNvPr id="345" name="Shape 345"/>
          <p:cNvSpPr/>
          <p:nvPr/>
        </p:nvSpPr>
        <p:spPr>
          <a:xfrm>
            <a:off x="1352175" y="1374025"/>
            <a:ext cx="2842800" cy="25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1027325" y="3446925"/>
            <a:ext cx="239400" cy="250800"/>
            <a:chOff x="1500250" y="1037100"/>
            <a:chExt cx="239400" cy="250800"/>
          </a:xfrm>
        </p:grpSpPr>
        <p:sp>
          <p:nvSpPr>
            <p:cNvPr id="347" name="Shape 347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348" name="Shape 348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1713125" y="3446913"/>
            <a:ext cx="239400" cy="250800"/>
            <a:chOff x="1500250" y="1037100"/>
            <a:chExt cx="239400" cy="250800"/>
          </a:xfrm>
        </p:grpSpPr>
        <p:sp>
          <p:nvSpPr>
            <p:cNvPr id="350" name="Shape 350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52" name="Shape 352"/>
          <p:cNvSpPr/>
          <p:nvPr/>
        </p:nvSpPr>
        <p:spPr>
          <a:xfrm>
            <a:off x="1713125" y="3697725"/>
            <a:ext cx="6351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취소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73375" y="1297825"/>
            <a:ext cx="601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1200"/>
              <a:t>제목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773375" y="1755025"/>
            <a:ext cx="601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내용</a:t>
            </a:r>
          </a:p>
        </p:txBody>
      </p:sp>
      <p:sp>
        <p:nvSpPr>
          <p:cNvPr id="355" name="Shape 355"/>
          <p:cNvSpPr/>
          <p:nvPr/>
        </p:nvSpPr>
        <p:spPr>
          <a:xfrm>
            <a:off x="1352175" y="1755026"/>
            <a:ext cx="2842800" cy="171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468575" y="993025"/>
            <a:ext cx="8796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카테고리</a:t>
            </a:r>
          </a:p>
        </p:txBody>
      </p:sp>
      <p:sp>
        <p:nvSpPr>
          <p:cNvPr id="357" name="Shape 357"/>
          <p:cNvSpPr/>
          <p:nvPr/>
        </p:nvSpPr>
        <p:spPr>
          <a:xfrm>
            <a:off x="1352175" y="1083725"/>
            <a:ext cx="996000" cy="25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363" name="Shape 363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로그인 &gt; 학생/관리자 &gt; 게시글</a:t>
            </a:r>
          </a:p>
        </p:txBody>
      </p:sp>
      <p:sp>
        <p:nvSpPr>
          <p:cNvPr id="364" name="Shape 364"/>
          <p:cNvSpPr/>
          <p:nvPr/>
        </p:nvSpPr>
        <p:spPr>
          <a:xfrm>
            <a:off x="177975" y="891725"/>
            <a:ext cx="5486100" cy="308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77975" y="3976400"/>
            <a:ext cx="5486100" cy="103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1000">
                <a:solidFill>
                  <a:schemeClr val="dk1"/>
                </a:solidFill>
              </a:rPr>
              <a:t>1.게시글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글번호, 작성자, 조회수, 작성일, 작성된 글 제목과 내용이 표시된다.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/>
              <a:t>2</a:t>
            </a:r>
            <a:r>
              <a:rPr b="1" lang="ko" sz="1000"/>
              <a:t>.목록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게시판 메인 화면으로 이동한다.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/>
              <a:t>3</a:t>
            </a:r>
            <a:r>
              <a:rPr b="1" lang="ko" sz="1000"/>
              <a:t>.수정/삭제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관리자와 작성자 본인일 경우 수정/삭제 가능하다.</a:t>
            </a:r>
          </a:p>
        </p:txBody>
      </p:sp>
      <p:sp>
        <p:nvSpPr>
          <p:cNvPr id="366" name="Shape 366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367" name="Shape 367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368" name="Shape 368"/>
          <p:cNvSpPr/>
          <p:nvPr/>
        </p:nvSpPr>
        <p:spPr>
          <a:xfrm>
            <a:off x="6780975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2017/10/22</a:t>
            </a:r>
          </a:p>
        </p:txBody>
      </p:sp>
      <p:sp>
        <p:nvSpPr>
          <p:cNvPr id="369" name="Shape 369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이기림</a:t>
            </a:r>
          </a:p>
        </p:txBody>
      </p:sp>
      <p:graphicFrame>
        <p:nvGraphicFramePr>
          <p:cNvPr id="370" name="Shape 370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9235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제목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내용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3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Shape 371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372" name="Shape 372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sp>
        <p:nvSpPr>
          <p:cNvPr id="373" name="Shape 373"/>
          <p:cNvSpPr/>
          <p:nvPr/>
        </p:nvSpPr>
        <p:spPr>
          <a:xfrm>
            <a:off x="3160925" y="3697725"/>
            <a:ext cx="4770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수정</a:t>
            </a:r>
          </a:p>
        </p:txBody>
      </p:sp>
      <p:sp>
        <p:nvSpPr>
          <p:cNvPr id="374" name="Shape 374"/>
          <p:cNvSpPr/>
          <p:nvPr/>
        </p:nvSpPr>
        <p:spPr>
          <a:xfrm>
            <a:off x="1352175" y="1374025"/>
            <a:ext cx="2842800" cy="25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요즘 춥네요</a:t>
            </a:r>
          </a:p>
        </p:txBody>
      </p:sp>
      <p:grpSp>
        <p:nvGrpSpPr>
          <p:cNvPr id="375" name="Shape 375"/>
          <p:cNvGrpSpPr/>
          <p:nvPr/>
        </p:nvGrpSpPr>
        <p:grpSpPr>
          <a:xfrm>
            <a:off x="1027325" y="3446925"/>
            <a:ext cx="239400" cy="250800"/>
            <a:chOff x="1500250" y="1037100"/>
            <a:chExt cx="239400" cy="250800"/>
          </a:xfrm>
        </p:grpSpPr>
        <p:sp>
          <p:nvSpPr>
            <p:cNvPr id="376" name="Shape 376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2</a:t>
              </a:r>
              <a:r>
                <a:rPr lang="ko" sz="8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2835075" y="3655563"/>
            <a:ext cx="239400" cy="250800"/>
            <a:chOff x="1500250" y="1037100"/>
            <a:chExt cx="239400" cy="250800"/>
          </a:xfrm>
        </p:grpSpPr>
        <p:sp>
          <p:nvSpPr>
            <p:cNvPr id="379" name="Shape 379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381" name="Shape 381"/>
          <p:cNvSpPr/>
          <p:nvPr/>
        </p:nvSpPr>
        <p:spPr>
          <a:xfrm>
            <a:off x="3676035" y="3697725"/>
            <a:ext cx="4770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삭제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773375" y="1297825"/>
            <a:ext cx="601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제목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773375" y="1755025"/>
            <a:ext cx="601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내용</a:t>
            </a:r>
          </a:p>
        </p:txBody>
      </p:sp>
      <p:sp>
        <p:nvSpPr>
          <p:cNvPr id="384" name="Shape 384"/>
          <p:cNvSpPr/>
          <p:nvPr/>
        </p:nvSpPr>
        <p:spPr>
          <a:xfrm>
            <a:off x="1352175" y="1755026"/>
            <a:ext cx="2842800" cy="171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감기조심하세요 ㅜㅜ</a:t>
            </a:r>
            <a:r>
              <a:rPr lang="ko" sz="1100"/>
              <a:t> </a:t>
            </a:r>
          </a:p>
        </p:txBody>
      </p:sp>
      <p:sp>
        <p:nvSpPr>
          <p:cNvPr id="385" name="Shape 385"/>
          <p:cNvSpPr/>
          <p:nvPr/>
        </p:nvSpPr>
        <p:spPr>
          <a:xfrm>
            <a:off x="951125" y="3697725"/>
            <a:ext cx="4770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목록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492650" y="986125"/>
            <a:ext cx="239400" cy="250800"/>
            <a:chOff x="1500250" y="1037100"/>
            <a:chExt cx="239400" cy="250800"/>
          </a:xfrm>
        </p:grpSpPr>
        <p:sp>
          <p:nvSpPr>
            <p:cNvPr id="387" name="Shape 387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89" name="Shape 389"/>
          <p:cNvSpPr/>
          <p:nvPr/>
        </p:nvSpPr>
        <p:spPr>
          <a:xfrm>
            <a:off x="3074475" y="3655575"/>
            <a:ext cx="1116900" cy="29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 txBox="1"/>
          <p:nvPr/>
        </p:nvSpPr>
        <p:spPr>
          <a:xfrm>
            <a:off x="736625" y="1047025"/>
            <a:ext cx="712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글번호: 1 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46225" y="1047025"/>
            <a:ext cx="712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작성자</a:t>
            </a:r>
            <a:r>
              <a:rPr lang="ko" sz="900"/>
              <a:t>:aa  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3175025" y="1047025"/>
            <a:ext cx="1014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작성일</a:t>
            </a:r>
            <a:r>
              <a:rPr lang="ko" sz="900"/>
              <a:t>:17.10.23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2032025" y="1047025"/>
            <a:ext cx="712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조회수:9</a:t>
            </a:r>
            <a:r>
              <a:rPr lang="ko" sz="90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399" name="Shape 399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로그인 &gt; 학생 &gt; 맛집 메인</a:t>
            </a:r>
          </a:p>
        </p:txBody>
      </p:sp>
      <p:sp>
        <p:nvSpPr>
          <p:cNvPr id="400" name="Shape 400"/>
          <p:cNvSpPr/>
          <p:nvPr/>
        </p:nvSpPr>
        <p:spPr>
          <a:xfrm>
            <a:off x="177975" y="891725"/>
            <a:ext cx="5486100" cy="308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177975" y="3976400"/>
            <a:ext cx="5486100" cy="103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1000"/>
              <a:t>1.추가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게시글 추가 화면으로 이동한다.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/>
              <a:t>2.카테고리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게시판의 카테고리 목록이 표시된다.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/>
              <a:t>3.게시글 목록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카테고리별 게시글 목록이 표시된다.</a:t>
            </a:r>
          </a:p>
        </p:txBody>
      </p:sp>
      <p:sp>
        <p:nvSpPr>
          <p:cNvPr id="402" name="Shape 402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403" name="Shape 403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404" name="Shape 404"/>
          <p:cNvSpPr/>
          <p:nvPr/>
        </p:nvSpPr>
        <p:spPr>
          <a:xfrm>
            <a:off x="6780975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2017/10/22</a:t>
            </a:r>
          </a:p>
        </p:txBody>
      </p:sp>
      <p:sp>
        <p:nvSpPr>
          <p:cNvPr id="405" name="Shape 405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이기림</a:t>
            </a:r>
          </a:p>
        </p:txBody>
      </p:sp>
      <p:graphicFrame>
        <p:nvGraphicFramePr>
          <p:cNvPr id="406" name="Shape 406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9235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3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7" name="Shape 407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408" name="Shape 408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sp>
        <p:nvSpPr>
          <p:cNvPr id="409" name="Shape 409"/>
          <p:cNvSpPr/>
          <p:nvPr/>
        </p:nvSpPr>
        <p:spPr>
          <a:xfrm>
            <a:off x="386775" y="1436638"/>
            <a:ext cx="972900" cy="237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1453575" y="1436638"/>
            <a:ext cx="4031700" cy="237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518196" y="1554638"/>
            <a:ext cx="694800" cy="29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한식</a:t>
            </a:r>
          </a:p>
        </p:txBody>
      </p:sp>
      <p:sp>
        <p:nvSpPr>
          <p:cNvPr id="412" name="Shape 412"/>
          <p:cNvSpPr/>
          <p:nvPr/>
        </p:nvSpPr>
        <p:spPr>
          <a:xfrm>
            <a:off x="518196" y="2011838"/>
            <a:ext cx="694800" cy="29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중식</a:t>
            </a:r>
          </a:p>
        </p:txBody>
      </p:sp>
      <p:sp>
        <p:nvSpPr>
          <p:cNvPr id="413" name="Shape 413"/>
          <p:cNvSpPr/>
          <p:nvPr/>
        </p:nvSpPr>
        <p:spPr>
          <a:xfrm>
            <a:off x="518196" y="2469038"/>
            <a:ext cx="694800" cy="29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일식</a:t>
            </a:r>
          </a:p>
        </p:txBody>
      </p:sp>
      <p:sp>
        <p:nvSpPr>
          <p:cNvPr id="414" name="Shape 414"/>
          <p:cNvSpPr/>
          <p:nvPr/>
        </p:nvSpPr>
        <p:spPr>
          <a:xfrm>
            <a:off x="365800" y="1135009"/>
            <a:ext cx="483000" cy="17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추가</a:t>
            </a:r>
          </a:p>
        </p:txBody>
      </p:sp>
      <p:grpSp>
        <p:nvGrpSpPr>
          <p:cNvPr id="415" name="Shape 415"/>
          <p:cNvGrpSpPr/>
          <p:nvPr/>
        </p:nvGrpSpPr>
        <p:grpSpPr>
          <a:xfrm>
            <a:off x="335550" y="871950"/>
            <a:ext cx="239400" cy="250800"/>
            <a:chOff x="1500250" y="1037100"/>
            <a:chExt cx="239400" cy="250800"/>
          </a:xfrm>
        </p:grpSpPr>
        <p:sp>
          <p:nvSpPr>
            <p:cNvPr id="416" name="Shape 416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1453575" y="1185838"/>
            <a:ext cx="239400" cy="250800"/>
            <a:chOff x="1500250" y="1037100"/>
            <a:chExt cx="239400" cy="250800"/>
          </a:xfrm>
        </p:grpSpPr>
        <p:sp>
          <p:nvSpPr>
            <p:cNvPr id="419" name="Shape 419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204375" y="1360438"/>
            <a:ext cx="239400" cy="250800"/>
            <a:chOff x="1500250" y="1037100"/>
            <a:chExt cx="239400" cy="250800"/>
          </a:xfrm>
        </p:grpSpPr>
        <p:sp>
          <p:nvSpPr>
            <p:cNvPr id="422" name="Shape 422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24" name="Shape 424"/>
          <p:cNvSpPr txBox="1"/>
          <p:nvPr/>
        </p:nvSpPr>
        <p:spPr>
          <a:xfrm>
            <a:off x="1462225" y="2113250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게시글 목록 </a:t>
            </a:r>
          </a:p>
        </p:txBody>
      </p:sp>
      <p:sp>
        <p:nvSpPr>
          <p:cNvPr id="425" name="Shape 425"/>
          <p:cNvSpPr/>
          <p:nvPr/>
        </p:nvSpPr>
        <p:spPr>
          <a:xfrm>
            <a:off x="518196" y="2926238"/>
            <a:ext cx="694800" cy="29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기타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431" name="Shape 431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로그인 &gt; 학생 &gt; 맛집 추가</a:t>
            </a:r>
          </a:p>
        </p:txBody>
      </p:sp>
      <p:sp>
        <p:nvSpPr>
          <p:cNvPr id="432" name="Shape 432"/>
          <p:cNvSpPr/>
          <p:nvPr/>
        </p:nvSpPr>
        <p:spPr>
          <a:xfrm>
            <a:off x="177975" y="815525"/>
            <a:ext cx="5486100" cy="308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177975" y="3976400"/>
            <a:ext cx="5486100" cy="111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1000"/>
              <a:t>1.글 작성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제목, 내용이 공란일 경우 작성 안내 메시지를 표시한다.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제목, 평점, 내용 모두 입력 후 클릭시 게시글 화면으로 이동한다.</a:t>
            </a:r>
          </a:p>
          <a:p>
            <a:pPr lvl="0">
              <a:spcBef>
                <a:spcPts val="0"/>
              </a:spcBef>
              <a:buNone/>
            </a:pPr>
            <a:r>
              <a:rPr b="1" lang="ko" sz="1000">
                <a:solidFill>
                  <a:schemeClr val="dk1"/>
                </a:solidFill>
              </a:rPr>
              <a:t>2.선택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첨부할 이미지를 선택한다.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/>
              <a:t>3</a:t>
            </a:r>
            <a:r>
              <a:rPr b="1" lang="ko" sz="1000"/>
              <a:t>.취소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게시판 메인화면으로 이동한다.</a:t>
            </a:r>
          </a:p>
        </p:txBody>
      </p:sp>
      <p:sp>
        <p:nvSpPr>
          <p:cNvPr id="434" name="Shape 434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435" name="Shape 435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436" name="Shape 436"/>
          <p:cNvSpPr/>
          <p:nvPr/>
        </p:nvSpPr>
        <p:spPr>
          <a:xfrm>
            <a:off x="6780975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2017/10/22</a:t>
            </a:r>
          </a:p>
        </p:txBody>
      </p:sp>
      <p:sp>
        <p:nvSpPr>
          <p:cNvPr id="437" name="Shape 437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이기림</a:t>
            </a:r>
          </a:p>
        </p:txBody>
      </p:sp>
      <p:graphicFrame>
        <p:nvGraphicFramePr>
          <p:cNvPr id="438" name="Shape 438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9235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제목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내용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3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9" name="Shape 439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440" name="Shape 440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sp>
        <p:nvSpPr>
          <p:cNvPr id="441" name="Shape 441"/>
          <p:cNvSpPr/>
          <p:nvPr/>
        </p:nvSpPr>
        <p:spPr>
          <a:xfrm>
            <a:off x="1027325" y="3545325"/>
            <a:ext cx="6351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글 작성</a:t>
            </a:r>
          </a:p>
        </p:txBody>
      </p:sp>
      <p:sp>
        <p:nvSpPr>
          <p:cNvPr id="442" name="Shape 442"/>
          <p:cNvSpPr/>
          <p:nvPr/>
        </p:nvSpPr>
        <p:spPr>
          <a:xfrm>
            <a:off x="1352175" y="1063822"/>
            <a:ext cx="2842800" cy="23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1027325" y="3294525"/>
            <a:ext cx="239400" cy="250800"/>
            <a:chOff x="1500250" y="1037100"/>
            <a:chExt cx="239400" cy="250800"/>
          </a:xfrm>
        </p:grpSpPr>
        <p:sp>
          <p:nvSpPr>
            <p:cNvPr id="444" name="Shape 444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4170200" y="3005838"/>
            <a:ext cx="239400" cy="250800"/>
            <a:chOff x="1500250" y="1037100"/>
            <a:chExt cx="239400" cy="250800"/>
          </a:xfrm>
        </p:grpSpPr>
        <p:sp>
          <p:nvSpPr>
            <p:cNvPr id="447" name="Shape 447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49" name="Shape 449"/>
          <p:cNvSpPr/>
          <p:nvPr/>
        </p:nvSpPr>
        <p:spPr>
          <a:xfrm>
            <a:off x="1713125" y="3545325"/>
            <a:ext cx="6351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취소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73375" y="993025"/>
            <a:ext cx="601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제목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773375" y="1570203"/>
            <a:ext cx="601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내용</a:t>
            </a:r>
          </a:p>
        </p:txBody>
      </p:sp>
      <p:sp>
        <p:nvSpPr>
          <p:cNvPr id="452" name="Shape 452"/>
          <p:cNvSpPr/>
          <p:nvPr/>
        </p:nvSpPr>
        <p:spPr>
          <a:xfrm>
            <a:off x="1352175" y="1683451"/>
            <a:ext cx="2842800" cy="133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1352175" y="3045025"/>
            <a:ext cx="2001600" cy="23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533075" y="3014700"/>
            <a:ext cx="8415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사진첨부</a:t>
            </a:r>
          </a:p>
        </p:txBody>
      </p:sp>
      <p:sp>
        <p:nvSpPr>
          <p:cNvPr id="455" name="Shape 455"/>
          <p:cNvSpPr/>
          <p:nvPr/>
        </p:nvSpPr>
        <p:spPr>
          <a:xfrm>
            <a:off x="3535100" y="3055675"/>
            <a:ext cx="6351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000"/>
              <a:t>선택</a:t>
            </a:r>
          </a:p>
        </p:txBody>
      </p:sp>
      <p:grpSp>
        <p:nvGrpSpPr>
          <p:cNvPr id="456" name="Shape 456"/>
          <p:cNvGrpSpPr/>
          <p:nvPr/>
        </p:nvGrpSpPr>
        <p:grpSpPr>
          <a:xfrm>
            <a:off x="1636925" y="3294525"/>
            <a:ext cx="239400" cy="250800"/>
            <a:chOff x="1500250" y="1037100"/>
            <a:chExt cx="239400" cy="250800"/>
          </a:xfrm>
        </p:grpSpPr>
        <p:sp>
          <p:nvSpPr>
            <p:cNvPr id="457" name="Shape 457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458" name="Shape 458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459" name="Shape 459"/>
          <p:cNvSpPr/>
          <p:nvPr/>
        </p:nvSpPr>
        <p:spPr>
          <a:xfrm>
            <a:off x="1352175" y="1368625"/>
            <a:ext cx="1423800" cy="23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773375" y="1297825"/>
            <a:ext cx="601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평점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466" name="Shape 466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로그인 &gt; 학생&gt; 맛집 보기</a:t>
            </a:r>
          </a:p>
        </p:txBody>
      </p:sp>
      <p:sp>
        <p:nvSpPr>
          <p:cNvPr id="467" name="Shape 467"/>
          <p:cNvSpPr/>
          <p:nvPr/>
        </p:nvSpPr>
        <p:spPr>
          <a:xfrm>
            <a:off x="177975" y="891725"/>
            <a:ext cx="5486100" cy="308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177975" y="3976400"/>
            <a:ext cx="5486100" cy="103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chemeClr val="dk1"/>
                </a:solidFill>
              </a:rPr>
              <a:t>1.게시글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글번호, 작성자, 조회수, 작성일, 작성된 글 제목, 내용, 좋아요, 싫어요 표시된다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/>
              <a:t>2.목록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게시판 메인 화면으로 이동한다.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/>
              <a:t>3.수정/삭제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작성자 본인일 경우 수정/삭제 가능하다.</a:t>
            </a:r>
          </a:p>
        </p:txBody>
      </p:sp>
      <p:sp>
        <p:nvSpPr>
          <p:cNvPr id="469" name="Shape 469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470" name="Shape 470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471" name="Shape 471"/>
          <p:cNvSpPr/>
          <p:nvPr/>
        </p:nvSpPr>
        <p:spPr>
          <a:xfrm>
            <a:off x="6780975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2017/10/22</a:t>
            </a:r>
          </a:p>
        </p:txBody>
      </p:sp>
      <p:sp>
        <p:nvSpPr>
          <p:cNvPr id="472" name="Shape 472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이기림</a:t>
            </a:r>
          </a:p>
        </p:txBody>
      </p:sp>
      <p:graphicFrame>
        <p:nvGraphicFramePr>
          <p:cNvPr id="473" name="Shape 473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9235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제목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내용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3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4" name="Shape 474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475" name="Shape 475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sp>
        <p:nvSpPr>
          <p:cNvPr id="476" name="Shape 476"/>
          <p:cNvSpPr/>
          <p:nvPr/>
        </p:nvSpPr>
        <p:spPr>
          <a:xfrm>
            <a:off x="3160925" y="3697725"/>
            <a:ext cx="4770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수정</a:t>
            </a:r>
          </a:p>
        </p:txBody>
      </p:sp>
      <p:sp>
        <p:nvSpPr>
          <p:cNvPr id="477" name="Shape 477"/>
          <p:cNvSpPr/>
          <p:nvPr/>
        </p:nvSpPr>
        <p:spPr>
          <a:xfrm>
            <a:off x="1352175" y="1374025"/>
            <a:ext cx="2842800" cy="25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abc식당</a:t>
            </a:r>
          </a:p>
        </p:txBody>
      </p:sp>
      <p:grpSp>
        <p:nvGrpSpPr>
          <p:cNvPr id="478" name="Shape 478"/>
          <p:cNvGrpSpPr/>
          <p:nvPr/>
        </p:nvGrpSpPr>
        <p:grpSpPr>
          <a:xfrm>
            <a:off x="1027325" y="3446925"/>
            <a:ext cx="239400" cy="250800"/>
            <a:chOff x="1500250" y="1037100"/>
            <a:chExt cx="239400" cy="250800"/>
          </a:xfrm>
        </p:grpSpPr>
        <p:sp>
          <p:nvSpPr>
            <p:cNvPr id="479" name="Shape 479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480" name="Shape 480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21</a:t>
              </a:r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2835075" y="3655563"/>
            <a:ext cx="239400" cy="250800"/>
            <a:chOff x="1500250" y="1037100"/>
            <a:chExt cx="239400" cy="250800"/>
          </a:xfrm>
        </p:grpSpPr>
        <p:sp>
          <p:nvSpPr>
            <p:cNvPr id="482" name="Shape 482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484" name="Shape 484"/>
          <p:cNvSpPr/>
          <p:nvPr/>
        </p:nvSpPr>
        <p:spPr>
          <a:xfrm>
            <a:off x="3676035" y="3697725"/>
            <a:ext cx="4770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삭제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773375" y="1297825"/>
            <a:ext cx="601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제목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773375" y="1755025"/>
            <a:ext cx="601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내용</a:t>
            </a:r>
          </a:p>
        </p:txBody>
      </p:sp>
      <p:sp>
        <p:nvSpPr>
          <p:cNvPr id="487" name="Shape 487"/>
          <p:cNvSpPr/>
          <p:nvPr/>
        </p:nvSpPr>
        <p:spPr>
          <a:xfrm>
            <a:off x="1352175" y="1755025"/>
            <a:ext cx="2842800" cy="13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900"/>
              <a:t>내용 및 이미지</a:t>
            </a:r>
          </a:p>
        </p:txBody>
      </p:sp>
      <p:sp>
        <p:nvSpPr>
          <p:cNvPr id="488" name="Shape 488"/>
          <p:cNvSpPr/>
          <p:nvPr/>
        </p:nvSpPr>
        <p:spPr>
          <a:xfrm>
            <a:off x="951125" y="3697725"/>
            <a:ext cx="4770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목록</a:t>
            </a:r>
          </a:p>
        </p:txBody>
      </p:sp>
      <p:grpSp>
        <p:nvGrpSpPr>
          <p:cNvPr id="489" name="Shape 489"/>
          <p:cNvGrpSpPr/>
          <p:nvPr/>
        </p:nvGrpSpPr>
        <p:grpSpPr>
          <a:xfrm>
            <a:off x="388150" y="978675"/>
            <a:ext cx="239400" cy="250800"/>
            <a:chOff x="1500250" y="1037100"/>
            <a:chExt cx="239400" cy="250800"/>
          </a:xfrm>
        </p:grpSpPr>
        <p:sp>
          <p:nvSpPr>
            <p:cNvPr id="490" name="Shape 490"/>
            <p:cNvSpPr/>
            <p:nvPr/>
          </p:nvSpPr>
          <p:spPr>
            <a:xfrm>
              <a:off x="1538200" y="1109700"/>
              <a:ext cx="163500" cy="1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FF0000"/>
                </a:solidFill>
              </a:endParaRPr>
            </a:p>
          </p:txBody>
        </p:sp>
        <p:sp>
          <p:nvSpPr>
            <p:cNvPr id="491" name="Shape 491"/>
            <p:cNvSpPr txBox="1"/>
            <p:nvPr/>
          </p:nvSpPr>
          <p:spPr>
            <a:xfrm>
              <a:off x="1500250" y="1037100"/>
              <a:ext cx="2394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80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3074475" y="3655575"/>
            <a:ext cx="1116900" cy="29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 txBox="1"/>
          <p:nvPr/>
        </p:nvSpPr>
        <p:spPr>
          <a:xfrm>
            <a:off x="793775" y="1047025"/>
            <a:ext cx="712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글번호: 1 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1346225" y="1047025"/>
            <a:ext cx="712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작성자:aa  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3175025" y="1047025"/>
            <a:ext cx="1014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작성일:17.10.23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2032025" y="1047025"/>
            <a:ext cx="712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조회수:9 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1270025" y="3104425"/>
            <a:ext cx="712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좋아요:1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1803425" y="3104425"/>
            <a:ext cx="712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싫어</a:t>
            </a:r>
            <a:r>
              <a:rPr lang="ko" sz="900"/>
              <a:t>요:2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504" name="Shape 504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로그인 &gt; </a:t>
            </a:r>
            <a:r>
              <a:rPr lang="ko"/>
              <a:t>관리자로 로그인</a:t>
            </a:r>
          </a:p>
        </p:txBody>
      </p:sp>
      <p:sp>
        <p:nvSpPr>
          <p:cNvPr id="505" name="Shape 505"/>
          <p:cNvSpPr/>
          <p:nvPr/>
        </p:nvSpPr>
        <p:spPr>
          <a:xfrm>
            <a:off x="177975" y="891725"/>
            <a:ext cx="5486100" cy="25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177975" y="3449300"/>
            <a:ext cx="5486100" cy="156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/>
              <a:t>1.학생관리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ⓐ </a:t>
            </a:r>
            <a:r>
              <a:rPr lang="ko" sz="1000"/>
              <a:t>클릭하면 학생관리화면으로 넘어간다.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※.</a:t>
            </a:r>
            <a:r>
              <a:rPr lang="ko" sz="1000"/>
              <a:t>학생추가와 학생삭제를 할 수 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2.출결관리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ⓐ 클릭하면 출결관리화면으로 넘어간다..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※.각 반별로 출결정보과 훈련비를 볼 수 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3.게시판관리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ⓐ 클릭하면 게시판관리화면으로 넘어간다.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※.공지사항이나 게시판 글들을 수정,삭제등 관리할수 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507" name="Shape 507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508" name="Shape 508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509" name="Shape 509"/>
          <p:cNvSpPr/>
          <p:nvPr/>
        </p:nvSpPr>
        <p:spPr>
          <a:xfrm>
            <a:off x="6780975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2017/10/21</a:t>
            </a:r>
          </a:p>
        </p:txBody>
      </p:sp>
      <p:sp>
        <p:nvSpPr>
          <p:cNvPr id="510" name="Shape 510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최다빈</a:t>
            </a:r>
          </a:p>
        </p:txBody>
      </p:sp>
      <p:graphicFrame>
        <p:nvGraphicFramePr>
          <p:cNvPr id="511" name="Shape 511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9235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3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2" name="Shape 512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513" name="Shape 513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sp>
        <p:nvSpPr>
          <p:cNvPr id="514" name="Shape 514"/>
          <p:cNvSpPr/>
          <p:nvPr/>
        </p:nvSpPr>
        <p:spPr>
          <a:xfrm>
            <a:off x="817575" y="2161250"/>
            <a:ext cx="940800" cy="46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학생관리</a:t>
            </a:r>
          </a:p>
        </p:txBody>
      </p:sp>
      <p:sp>
        <p:nvSpPr>
          <p:cNvPr id="515" name="Shape 515"/>
          <p:cNvSpPr/>
          <p:nvPr/>
        </p:nvSpPr>
        <p:spPr>
          <a:xfrm>
            <a:off x="3942375" y="2161250"/>
            <a:ext cx="940800" cy="46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게시판관리</a:t>
            </a:r>
          </a:p>
        </p:txBody>
      </p:sp>
      <p:sp>
        <p:nvSpPr>
          <p:cNvPr id="516" name="Shape 516"/>
          <p:cNvSpPr/>
          <p:nvPr/>
        </p:nvSpPr>
        <p:spPr>
          <a:xfrm>
            <a:off x="2380000" y="2161250"/>
            <a:ext cx="940800" cy="46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출결관리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286350" y="1284125"/>
            <a:ext cx="2941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600"/>
              <a:t>관리자 메뉴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523" name="Shape 523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로그인 &gt; 관리자로그인 &gt; 학생관리</a:t>
            </a:r>
          </a:p>
        </p:txBody>
      </p:sp>
      <p:sp>
        <p:nvSpPr>
          <p:cNvPr id="524" name="Shape 524"/>
          <p:cNvSpPr/>
          <p:nvPr/>
        </p:nvSpPr>
        <p:spPr>
          <a:xfrm>
            <a:off x="177975" y="891725"/>
            <a:ext cx="5486100" cy="25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526" name="Shape 526"/>
          <p:cNvSpPr/>
          <p:nvPr/>
        </p:nvSpPr>
        <p:spPr>
          <a:xfrm>
            <a:off x="177975" y="3449300"/>
            <a:ext cx="5486100" cy="156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1000"/>
              <a:t>1.검 색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ⓐ 학생이름을 입력하면 해당 이름을 가진 학생리스트가 표에 남는다.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※ 공란으로 검색하면 학생 전체리스트가 나온다.</a:t>
            </a:r>
          </a:p>
          <a:p>
            <a:pPr lvl="0">
              <a:spcBef>
                <a:spcPts val="0"/>
              </a:spcBef>
              <a:buNone/>
            </a:pPr>
            <a:r>
              <a:rPr b="1" lang="ko" sz="1000">
                <a:solidFill>
                  <a:schemeClr val="dk1"/>
                </a:solidFill>
              </a:rPr>
              <a:t>2.추 가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ⓐ 클릭하면 학생상세정보화면으로 넘어가서 학생정보를 입력하고 학생추가가 가능하다.</a:t>
            </a:r>
          </a:p>
          <a:p>
            <a:pPr lvl="0">
              <a:spcBef>
                <a:spcPts val="0"/>
              </a:spcBef>
              <a:buNone/>
            </a:pPr>
            <a:r>
              <a:rPr b="1" lang="ko" sz="1000">
                <a:solidFill>
                  <a:schemeClr val="dk1"/>
                </a:solidFill>
              </a:rPr>
              <a:t>3.삭 제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ⓐ 전체 학생 리스트에서 학생을 클릭 후 삭제버튼을 클릭하면 클릭한 학생 삭제가 가능하다.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900">
                <a:solidFill>
                  <a:schemeClr val="dk1"/>
                </a:solidFill>
              </a:rPr>
              <a:t>※ 삭제버튼 클릭시 해당 학생을 삭제할 것인지 확인하는 화면이 나타나고 그 화면에서 확인버튼을 클릭하면 해당 학생들은 삭제된다.</a:t>
            </a:r>
          </a:p>
        </p:txBody>
      </p:sp>
      <p:sp>
        <p:nvSpPr>
          <p:cNvPr id="527" name="Shape 527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528" name="Shape 528"/>
          <p:cNvSpPr/>
          <p:nvPr/>
        </p:nvSpPr>
        <p:spPr>
          <a:xfrm>
            <a:off x="6769050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2017/10/22</a:t>
            </a:r>
          </a:p>
        </p:txBody>
      </p:sp>
      <p:sp>
        <p:nvSpPr>
          <p:cNvPr id="529" name="Shape 529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김성연</a:t>
            </a:r>
          </a:p>
        </p:txBody>
      </p:sp>
      <p:graphicFrame>
        <p:nvGraphicFramePr>
          <p:cNvPr id="530" name="Shape 530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9235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이 름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3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1" name="Shape 531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532" name="Shape 532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sp>
        <p:nvSpPr>
          <p:cNvPr id="533" name="Shape 533"/>
          <p:cNvSpPr/>
          <p:nvPr/>
        </p:nvSpPr>
        <p:spPr>
          <a:xfrm>
            <a:off x="4978100" y="1358852"/>
            <a:ext cx="5505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900"/>
              <a:t>검 색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83600" y="891725"/>
            <a:ext cx="1523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300"/>
              <a:t>학생관리</a:t>
            </a:r>
          </a:p>
        </p:txBody>
      </p:sp>
      <p:sp>
        <p:nvSpPr>
          <p:cNvPr id="535" name="Shape 535"/>
          <p:cNvSpPr/>
          <p:nvPr/>
        </p:nvSpPr>
        <p:spPr>
          <a:xfrm>
            <a:off x="3540100" y="1358853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900"/>
              <a:t>이   름</a:t>
            </a:r>
          </a:p>
        </p:txBody>
      </p:sp>
      <p:sp>
        <p:nvSpPr>
          <p:cNvPr id="536" name="Shape 536"/>
          <p:cNvSpPr/>
          <p:nvPr/>
        </p:nvSpPr>
        <p:spPr>
          <a:xfrm>
            <a:off x="4238500" y="1358853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537" name="Shape 537"/>
          <p:cNvSpPr txBox="1"/>
          <p:nvPr/>
        </p:nvSpPr>
        <p:spPr>
          <a:xfrm>
            <a:off x="183600" y="1240025"/>
            <a:ext cx="2549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000"/>
              <a:t>ㅇ </a:t>
            </a:r>
            <a:r>
              <a:rPr lang="ko" sz="1000"/>
              <a:t>학생현황(IOT반, 김경호 강사)</a:t>
            </a:r>
          </a:p>
        </p:txBody>
      </p:sp>
      <p:sp>
        <p:nvSpPr>
          <p:cNvPr id="538" name="Shape 538"/>
          <p:cNvSpPr/>
          <p:nvPr/>
        </p:nvSpPr>
        <p:spPr>
          <a:xfrm>
            <a:off x="4617450" y="3148100"/>
            <a:ext cx="433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추가</a:t>
            </a:r>
          </a:p>
        </p:txBody>
      </p:sp>
      <p:sp>
        <p:nvSpPr>
          <p:cNvPr id="539" name="Shape 539"/>
          <p:cNvSpPr/>
          <p:nvPr/>
        </p:nvSpPr>
        <p:spPr>
          <a:xfrm>
            <a:off x="5110919" y="3148100"/>
            <a:ext cx="433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삭제</a:t>
            </a:r>
          </a:p>
        </p:txBody>
      </p:sp>
      <p:sp>
        <p:nvSpPr>
          <p:cNvPr id="540" name="Shape 540"/>
          <p:cNvSpPr/>
          <p:nvPr/>
        </p:nvSpPr>
        <p:spPr>
          <a:xfrm>
            <a:off x="672975" y="1664525"/>
            <a:ext cx="5862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이름</a:t>
            </a:r>
          </a:p>
        </p:txBody>
      </p:sp>
      <p:sp>
        <p:nvSpPr>
          <p:cNvPr id="541" name="Shape 541"/>
          <p:cNvSpPr/>
          <p:nvPr/>
        </p:nvSpPr>
        <p:spPr>
          <a:xfrm>
            <a:off x="1259175" y="1664525"/>
            <a:ext cx="4338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성별</a:t>
            </a:r>
          </a:p>
        </p:txBody>
      </p:sp>
      <p:sp>
        <p:nvSpPr>
          <p:cNvPr id="542" name="Shape 542"/>
          <p:cNvSpPr/>
          <p:nvPr/>
        </p:nvSpPr>
        <p:spPr>
          <a:xfrm>
            <a:off x="1692975" y="1664525"/>
            <a:ext cx="6984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생년월일</a:t>
            </a:r>
          </a:p>
        </p:txBody>
      </p:sp>
      <p:sp>
        <p:nvSpPr>
          <p:cNvPr id="543" name="Shape 543"/>
          <p:cNvSpPr/>
          <p:nvPr/>
        </p:nvSpPr>
        <p:spPr>
          <a:xfrm>
            <a:off x="2391375" y="1664525"/>
            <a:ext cx="6984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훈련유형</a:t>
            </a:r>
          </a:p>
        </p:txBody>
      </p:sp>
      <p:sp>
        <p:nvSpPr>
          <p:cNvPr id="544" name="Shape 544"/>
          <p:cNvSpPr/>
          <p:nvPr/>
        </p:nvSpPr>
        <p:spPr>
          <a:xfrm>
            <a:off x="3089775" y="1664525"/>
            <a:ext cx="9558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연락처</a:t>
            </a:r>
          </a:p>
        </p:txBody>
      </p:sp>
      <p:sp>
        <p:nvSpPr>
          <p:cNvPr id="545" name="Shape 545"/>
          <p:cNvSpPr/>
          <p:nvPr/>
        </p:nvSpPr>
        <p:spPr>
          <a:xfrm>
            <a:off x="672975" y="1883750"/>
            <a:ext cx="5862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김성연</a:t>
            </a:r>
          </a:p>
        </p:txBody>
      </p:sp>
      <p:sp>
        <p:nvSpPr>
          <p:cNvPr id="546" name="Shape 546"/>
          <p:cNvSpPr/>
          <p:nvPr/>
        </p:nvSpPr>
        <p:spPr>
          <a:xfrm>
            <a:off x="1259175" y="1883750"/>
            <a:ext cx="433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남</a:t>
            </a:r>
          </a:p>
        </p:txBody>
      </p:sp>
      <p:sp>
        <p:nvSpPr>
          <p:cNvPr id="547" name="Shape 547"/>
          <p:cNvSpPr/>
          <p:nvPr/>
        </p:nvSpPr>
        <p:spPr>
          <a:xfrm>
            <a:off x="1692975" y="1883750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931216</a:t>
            </a:r>
          </a:p>
        </p:txBody>
      </p:sp>
      <p:sp>
        <p:nvSpPr>
          <p:cNvPr id="548" name="Shape 548"/>
          <p:cNvSpPr/>
          <p:nvPr/>
        </p:nvSpPr>
        <p:spPr>
          <a:xfrm>
            <a:off x="2391375" y="1883750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내일로배움</a:t>
            </a:r>
          </a:p>
        </p:txBody>
      </p:sp>
      <p:sp>
        <p:nvSpPr>
          <p:cNvPr id="549" name="Shape 549"/>
          <p:cNvSpPr/>
          <p:nvPr/>
        </p:nvSpPr>
        <p:spPr>
          <a:xfrm>
            <a:off x="3089775" y="1883750"/>
            <a:ext cx="955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01029412360</a:t>
            </a:r>
          </a:p>
        </p:txBody>
      </p:sp>
      <p:sp>
        <p:nvSpPr>
          <p:cNvPr id="550" name="Shape 550"/>
          <p:cNvSpPr/>
          <p:nvPr/>
        </p:nvSpPr>
        <p:spPr>
          <a:xfrm>
            <a:off x="4045575" y="1664525"/>
            <a:ext cx="11169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기 타</a:t>
            </a:r>
          </a:p>
        </p:txBody>
      </p:sp>
      <p:sp>
        <p:nvSpPr>
          <p:cNvPr id="551" name="Shape 551"/>
          <p:cNvSpPr/>
          <p:nvPr/>
        </p:nvSpPr>
        <p:spPr>
          <a:xfrm>
            <a:off x="4045575" y="1883748"/>
            <a:ext cx="11169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552" name="Shape 552"/>
          <p:cNvSpPr/>
          <p:nvPr/>
        </p:nvSpPr>
        <p:spPr>
          <a:xfrm>
            <a:off x="672975" y="2108750"/>
            <a:ext cx="5862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이미연</a:t>
            </a:r>
          </a:p>
        </p:txBody>
      </p:sp>
      <p:sp>
        <p:nvSpPr>
          <p:cNvPr id="553" name="Shape 553"/>
          <p:cNvSpPr/>
          <p:nvPr/>
        </p:nvSpPr>
        <p:spPr>
          <a:xfrm>
            <a:off x="1259175" y="2108750"/>
            <a:ext cx="433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여</a:t>
            </a:r>
          </a:p>
        </p:txBody>
      </p:sp>
      <p:sp>
        <p:nvSpPr>
          <p:cNvPr id="554" name="Shape 554"/>
          <p:cNvSpPr/>
          <p:nvPr/>
        </p:nvSpPr>
        <p:spPr>
          <a:xfrm>
            <a:off x="1692975" y="2108750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000000</a:t>
            </a:r>
          </a:p>
        </p:txBody>
      </p:sp>
      <p:sp>
        <p:nvSpPr>
          <p:cNvPr id="555" name="Shape 555"/>
          <p:cNvSpPr/>
          <p:nvPr/>
        </p:nvSpPr>
        <p:spPr>
          <a:xfrm>
            <a:off x="2391375" y="2108750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ㅇㅇㅇㅇㅇ</a:t>
            </a:r>
          </a:p>
        </p:txBody>
      </p:sp>
      <p:sp>
        <p:nvSpPr>
          <p:cNvPr id="556" name="Shape 556"/>
          <p:cNvSpPr/>
          <p:nvPr/>
        </p:nvSpPr>
        <p:spPr>
          <a:xfrm>
            <a:off x="3089775" y="2108750"/>
            <a:ext cx="955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01088888888</a:t>
            </a:r>
          </a:p>
        </p:txBody>
      </p:sp>
      <p:sp>
        <p:nvSpPr>
          <p:cNvPr id="557" name="Shape 557"/>
          <p:cNvSpPr/>
          <p:nvPr/>
        </p:nvSpPr>
        <p:spPr>
          <a:xfrm>
            <a:off x="4045575" y="2108746"/>
            <a:ext cx="11169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558" name="Shape 558"/>
          <p:cNvSpPr/>
          <p:nvPr/>
        </p:nvSpPr>
        <p:spPr>
          <a:xfrm>
            <a:off x="672975" y="2320963"/>
            <a:ext cx="5862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김재현</a:t>
            </a:r>
          </a:p>
        </p:txBody>
      </p:sp>
      <p:sp>
        <p:nvSpPr>
          <p:cNvPr id="559" name="Shape 559"/>
          <p:cNvSpPr/>
          <p:nvPr/>
        </p:nvSpPr>
        <p:spPr>
          <a:xfrm>
            <a:off x="1259175" y="2320963"/>
            <a:ext cx="433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남</a:t>
            </a:r>
          </a:p>
        </p:txBody>
      </p:sp>
      <p:sp>
        <p:nvSpPr>
          <p:cNvPr id="560" name="Shape 560"/>
          <p:cNvSpPr/>
          <p:nvPr/>
        </p:nvSpPr>
        <p:spPr>
          <a:xfrm>
            <a:off x="1692975" y="2320963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000000</a:t>
            </a:r>
          </a:p>
        </p:txBody>
      </p:sp>
      <p:sp>
        <p:nvSpPr>
          <p:cNvPr id="561" name="Shape 561"/>
          <p:cNvSpPr/>
          <p:nvPr/>
        </p:nvSpPr>
        <p:spPr>
          <a:xfrm>
            <a:off x="2391375" y="2320963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ㅇㅇㅇㅇㅇ</a:t>
            </a:r>
          </a:p>
        </p:txBody>
      </p:sp>
      <p:sp>
        <p:nvSpPr>
          <p:cNvPr id="562" name="Shape 562"/>
          <p:cNvSpPr/>
          <p:nvPr/>
        </p:nvSpPr>
        <p:spPr>
          <a:xfrm>
            <a:off x="3089775" y="2320963"/>
            <a:ext cx="955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01088888888</a:t>
            </a:r>
          </a:p>
        </p:txBody>
      </p:sp>
      <p:sp>
        <p:nvSpPr>
          <p:cNvPr id="563" name="Shape 563"/>
          <p:cNvSpPr/>
          <p:nvPr/>
        </p:nvSpPr>
        <p:spPr>
          <a:xfrm>
            <a:off x="4045575" y="2320957"/>
            <a:ext cx="11169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564" name="Shape 564"/>
          <p:cNvSpPr/>
          <p:nvPr/>
        </p:nvSpPr>
        <p:spPr>
          <a:xfrm>
            <a:off x="672975" y="2550248"/>
            <a:ext cx="5862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박상혁</a:t>
            </a:r>
          </a:p>
        </p:txBody>
      </p:sp>
      <p:sp>
        <p:nvSpPr>
          <p:cNvPr id="565" name="Shape 565"/>
          <p:cNvSpPr/>
          <p:nvPr/>
        </p:nvSpPr>
        <p:spPr>
          <a:xfrm>
            <a:off x="1259175" y="2550248"/>
            <a:ext cx="433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남</a:t>
            </a:r>
          </a:p>
        </p:txBody>
      </p:sp>
      <p:sp>
        <p:nvSpPr>
          <p:cNvPr id="566" name="Shape 566"/>
          <p:cNvSpPr/>
          <p:nvPr/>
        </p:nvSpPr>
        <p:spPr>
          <a:xfrm>
            <a:off x="1692975" y="2550248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000000</a:t>
            </a:r>
          </a:p>
        </p:txBody>
      </p:sp>
      <p:sp>
        <p:nvSpPr>
          <p:cNvPr id="567" name="Shape 567"/>
          <p:cNvSpPr/>
          <p:nvPr/>
        </p:nvSpPr>
        <p:spPr>
          <a:xfrm>
            <a:off x="2391375" y="2550248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ㅇㅇㅇㅇㅇ</a:t>
            </a:r>
          </a:p>
        </p:txBody>
      </p:sp>
      <p:sp>
        <p:nvSpPr>
          <p:cNvPr id="568" name="Shape 568"/>
          <p:cNvSpPr/>
          <p:nvPr/>
        </p:nvSpPr>
        <p:spPr>
          <a:xfrm>
            <a:off x="3089775" y="2550248"/>
            <a:ext cx="955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01088888888</a:t>
            </a:r>
          </a:p>
        </p:txBody>
      </p:sp>
      <p:sp>
        <p:nvSpPr>
          <p:cNvPr id="569" name="Shape 569"/>
          <p:cNvSpPr/>
          <p:nvPr/>
        </p:nvSpPr>
        <p:spPr>
          <a:xfrm>
            <a:off x="4045575" y="2550241"/>
            <a:ext cx="11169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570" name="Shape 570"/>
          <p:cNvSpPr/>
          <p:nvPr/>
        </p:nvSpPr>
        <p:spPr>
          <a:xfrm>
            <a:off x="672975" y="2762461"/>
            <a:ext cx="5862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이기림</a:t>
            </a:r>
          </a:p>
        </p:txBody>
      </p:sp>
      <p:sp>
        <p:nvSpPr>
          <p:cNvPr id="571" name="Shape 571"/>
          <p:cNvSpPr/>
          <p:nvPr/>
        </p:nvSpPr>
        <p:spPr>
          <a:xfrm>
            <a:off x="1259175" y="2762461"/>
            <a:ext cx="433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여</a:t>
            </a:r>
          </a:p>
        </p:txBody>
      </p:sp>
      <p:sp>
        <p:nvSpPr>
          <p:cNvPr id="572" name="Shape 572"/>
          <p:cNvSpPr/>
          <p:nvPr/>
        </p:nvSpPr>
        <p:spPr>
          <a:xfrm>
            <a:off x="1692975" y="2762461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000000</a:t>
            </a:r>
          </a:p>
        </p:txBody>
      </p:sp>
      <p:sp>
        <p:nvSpPr>
          <p:cNvPr id="573" name="Shape 573"/>
          <p:cNvSpPr/>
          <p:nvPr/>
        </p:nvSpPr>
        <p:spPr>
          <a:xfrm>
            <a:off x="2391375" y="2762461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ㅇㅇㅇㅇㅇ</a:t>
            </a:r>
          </a:p>
        </p:txBody>
      </p:sp>
      <p:sp>
        <p:nvSpPr>
          <p:cNvPr id="574" name="Shape 574"/>
          <p:cNvSpPr/>
          <p:nvPr/>
        </p:nvSpPr>
        <p:spPr>
          <a:xfrm>
            <a:off x="3089775" y="2762461"/>
            <a:ext cx="955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01088888888</a:t>
            </a:r>
          </a:p>
        </p:txBody>
      </p:sp>
      <p:sp>
        <p:nvSpPr>
          <p:cNvPr id="575" name="Shape 575"/>
          <p:cNvSpPr/>
          <p:nvPr/>
        </p:nvSpPr>
        <p:spPr>
          <a:xfrm>
            <a:off x="4045575" y="2762452"/>
            <a:ext cx="11169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pic>
        <p:nvPicPr>
          <p:cNvPr id="576" name="Shape 5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950" y="1889450"/>
            <a:ext cx="227650" cy="2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Shape 5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950" y="2108750"/>
            <a:ext cx="227650" cy="2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Shape 5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950" y="2320975"/>
            <a:ext cx="227650" cy="2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Shape 5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950" y="2748770"/>
            <a:ext cx="227650" cy="2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950" y="2532995"/>
            <a:ext cx="227650" cy="2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586" name="Shape 586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로그인 &gt; 관리자로그인 &gt; 학생관리</a:t>
            </a:r>
            <a:r>
              <a:rPr lang="ko" sz="1300"/>
              <a:t>(검색)</a:t>
            </a:r>
          </a:p>
        </p:txBody>
      </p:sp>
      <p:sp>
        <p:nvSpPr>
          <p:cNvPr id="587" name="Shape 587"/>
          <p:cNvSpPr/>
          <p:nvPr/>
        </p:nvSpPr>
        <p:spPr>
          <a:xfrm>
            <a:off x="177975" y="891725"/>
            <a:ext cx="5486100" cy="25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589" name="Shape 589"/>
          <p:cNvSpPr/>
          <p:nvPr/>
        </p:nvSpPr>
        <p:spPr>
          <a:xfrm>
            <a:off x="177975" y="3449300"/>
            <a:ext cx="5486100" cy="156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1000"/>
              <a:t>1.학생이름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ⓐ 학생이름을 누르면 학생상세보기 창이 뜬다.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2.검 색</a:t>
            </a:r>
          </a:p>
          <a:p>
            <a:pPr lvl="0">
              <a:spcBef>
                <a:spcPts val="0"/>
              </a:spcBef>
              <a:buNone/>
            </a:pPr>
            <a:r>
              <a:rPr lang="ko" sz="900">
                <a:solidFill>
                  <a:schemeClr val="dk1"/>
                </a:solidFill>
              </a:rPr>
              <a:t>※ 공란으로 검색하면 학생 전체리스트가 나온다</a:t>
            </a:r>
          </a:p>
          <a:p>
            <a:pPr lvl="0">
              <a:spcBef>
                <a:spcPts val="0"/>
              </a:spcBef>
              <a:buNone/>
            </a:pPr>
            <a:r>
              <a:rPr b="1" lang="ko" sz="1000">
                <a:solidFill>
                  <a:schemeClr val="dk1"/>
                </a:solidFill>
              </a:rPr>
              <a:t>3.추 가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ⓐ 클릭하면 학생상세정보화면으로 넘어가서 학생정보를 입력하고 학생추가가 가능하다.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chemeClr val="dk1"/>
                </a:solidFill>
              </a:rPr>
              <a:t>4</a:t>
            </a:r>
            <a:r>
              <a:rPr b="1" lang="ko" sz="1000">
                <a:solidFill>
                  <a:schemeClr val="dk1"/>
                </a:solidFill>
              </a:rPr>
              <a:t>.삭 제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ⓐ 전체 학생 리스트에서 학생을 클릭 후 삭제버튼을 클릭하면 클릭한 학생 삭제가 가능하다.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900">
                <a:solidFill>
                  <a:schemeClr val="dk1"/>
                </a:solidFill>
              </a:rPr>
              <a:t>※ 삭제버튼 클릭시 해당 학생을 삭제할 것인지 확인하는 화면이 나타나고 그 화면에서 확인버튼을 클릭하면 해당 학생들은 삭제된다.</a:t>
            </a:r>
          </a:p>
        </p:txBody>
      </p:sp>
      <p:sp>
        <p:nvSpPr>
          <p:cNvPr id="590" name="Shape 590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591" name="Shape 591"/>
          <p:cNvSpPr/>
          <p:nvPr/>
        </p:nvSpPr>
        <p:spPr>
          <a:xfrm>
            <a:off x="6769050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2017/10/24</a:t>
            </a:r>
          </a:p>
        </p:txBody>
      </p:sp>
      <p:sp>
        <p:nvSpPr>
          <p:cNvPr id="592" name="Shape 592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김성연</a:t>
            </a:r>
          </a:p>
        </p:txBody>
      </p:sp>
      <p:graphicFrame>
        <p:nvGraphicFramePr>
          <p:cNvPr id="593" name="Shape 593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9235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3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4" name="Shape 594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595" name="Shape 595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sp>
        <p:nvSpPr>
          <p:cNvPr id="596" name="Shape 596"/>
          <p:cNvSpPr/>
          <p:nvPr/>
        </p:nvSpPr>
        <p:spPr>
          <a:xfrm>
            <a:off x="4978100" y="1358852"/>
            <a:ext cx="5505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900"/>
              <a:t>검 색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183600" y="891725"/>
            <a:ext cx="1523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300"/>
              <a:t>학생관리</a:t>
            </a:r>
          </a:p>
        </p:txBody>
      </p:sp>
      <p:sp>
        <p:nvSpPr>
          <p:cNvPr id="598" name="Shape 598"/>
          <p:cNvSpPr/>
          <p:nvPr/>
        </p:nvSpPr>
        <p:spPr>
          <a:xfrm>
            <a:off x="3540100" y="1358853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900"/>
              <a:t>이   름</a:t>
            </a:r>
          </a:p>
        </p:txBody>
      </p:sp>
      <p:sp>
        <p:nvSpPr>
          <p:cNvPr id="599" name="Shape 599"/>
          <p:cNvSpPr/>
          <p:nvPr/>
        </p:nvSpPr>
        <p:spPr>
          <a:xfrm>
            <a:off x="4238500" y="1358853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900"/>
              <a:t>김성연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183600" y="1240025"/>
            <a:ext cx="2549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000"/>
              <a:t>ㅇ 학생현황(IOT반, 김경호 강사)</a:t>
            </a:r>
          </a:p>
        </p:txBody>
      </p:sp>
      <p:sp>
        <p:nvSpPr>
          <p:cNvPr id="601" name="Shape 601"/>
          <p:cNvSpPr/>
          <p:nvPr/>
        </p:nvSpPr>
        <p:spPr>
          <a:xfrm>
            <a:off x="5110919" y="3148100"/>
            <a:ext cx="433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삭제</a:t>
            </a:r>
          </a:p>
        </p:txBody>
      </p:sp>
      <p:sp>
        <p:nvSpPr>
          <p:cNvPr id="602" name="Shape 602"/>
          <p:cNvSpPr/>
          <p:nvPr/>
        </p:nvSpPr>
        <p:spPr>
          <a:xfrm>
            <a:off x="672975" y="1664525"/>
            <a:ext cx="5862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이름</a:t>
            </a:r>
          </a:p>
        </p:txBody>
      </p:sp>
      <p:sp>
        <p:nvSpPr>
          <p:cNvPr id="603" name="Shape 603"/>
          <p:cNvSpPr/>
          <p:nvPr/>
        </p:nvSpPr>
        <p:spPr>
          <a:xfrm>
            <a:off x="1259175" y="1664525"/>
            <a:ext cx="4338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성별</a:t>
            </a:r>
          </a:p>
        </p:txBody>
      </p:sp>
      <p:sp>
        <p:nvSpPr>
          <p:cNvPr id="604" name="Shape 604"/>
          <p:cNvSpPr/>
          <p:nvPr/>
        </p:nvSpPr>
        <p:spPr>
          <a:xfrm>
            <a:off x="1692975" y="1664525"/>
            <a:ext cx="6984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생년월일</a:t>
            </a:r>
          </a:p>
        </p:txBody>
      </p:sp>
      <p:sp>
        <p:nvSpPr>
          <p:cNvPr id="605" name="Shape 605"/>
          <p:cNvSpPr/>
          <p:nvPr/>
        </p:nvSpPr>
        <p:spPr>
          <a:xfrm>
            <a:off x="2391375" y="1664525"/>
            <a:ext cx="6984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훈련유형</a:t>
            </a:r>
          </a:p>
        </p:txBody>
      </p:sp>
      <p:sp>
        <p:nvSpPr>
          <p:cNvPr id="606" name="Shape 606"/>
          <p:cNvSpPr/>
          <p:nvPr/>
        </p:nvSpPr>
        <p:spPr>
          <a:xfrm>
            <a:off x="3089775" y="1664525"/>
            <a:ext cx="9558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연락처</a:t>
            </a:r>
          </a:p>
        </p:txBody>
      </p:sp>
      <p:sp>
        <p:nvSpPr>
          <p:cNvPr id="607" name="Shape 607"/>
          <p:cNvSpPr/>
          <p:nvPr/>
        </p:nvSpPr>
        <p:spPr>
          <a:xfrm>
            <a:off x="672975" y="1883750"/>
            <a:ext cx="5862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김성연</a:t>
            </a:r>
          </a:p>
        </p:txBody>
      </p:sp>
      <p:sp>
        <p:nvSpPr>
          <p:cNvPr id="608" name="Shape 608"/>
          <p:cNvSpPr/>
          <p:nvPr/>
        </p:nvSpPr>
        <p:spPr>
          <a:xfrm>
            <a:off x="1259175" y="1883750"/>
            <a:ext cx="433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남</a:t>
            </a:r>
          </a:p>
        </p:txBody>
      </p:sp>
      <p:sp>
        <p:nvSpPr>
          <p:cNvPr id="609" name="Shape 609"/>
          <p:cNvSpPr/>
          <p:nvPr/>
        </p:nvSpPr>
        <p:spPr>
          <a:xfrm>
            <a:off x="1692975" y="1883750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931216</a:t>
            </a:r>
          </a:p>
        </p:txBody>
      </p:sp>
      <p:sp>
        <p:nvSpPr>
          <p:cNvPr id="610" name="Shape 610"/>
          <p:cNvSpPr/>
          <p:nvPr/>
        </p:nvSpPr>
        <p:spPr>
          <a:xfrm>
            <a:off x="2391375" y="1883750"/>
            <a:ext cx="6984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내일로배움</a:t>
            </a:r>
          </a:p>
        </p:txBody>
      </p:sp>
      <p:sp>
        <p:nvSpPr>
          <p:cNvPr id="611" name="Shape 611"/>
          <p:cNvSpPr/>
          <p:nvPr/>
        </p:nvSpPr>
        <p:spPr>
          <a:xfrm>
            <a:off x="3089775" y="1883750"/>
            <a:ext cx="955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01029412360</a:t>
            </a:r>
          </a:p>
        </p:txBody>
      </p:sp>
      <p:sp>
        <p:nvSpPr>
          <p:cNvPr id="612" name="Shape 612"/>
          <p:cNvSpPr/>
          <p:nvPr/>
        </p:nvSpPr>
        <p:spPr>
          <a:xfrm>
            <a:off x="4045575" y="1664525"/>
            <a:ext cx="11169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기 타</a:t>
            </a:r>
          </a:p>
        </p:txBody>
      </p:sp>
      <p:sp>
        <p:nvSpPr>
          <p:cNvPr id="613" name="Shape 613"/>
          <p:cNvSpPr/>
          <p:nvPr/>
        </p:nvSpPr>
        <p:spPr>
          <a:xfrm>
            <a:off x="4045575" y="1883748"/>
            <a:ext cx="11169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pic>
        <p:nvPicPr>
          <p:cNvPr id="614" name="Shape 6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950" y="1889450"/>
            <a:ext cx="227650" cy="2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Shape 615"/>
          <p:cNvSpPr/>
          <p:nvPr/>
        </p:nvSpPr>
        <p:spPr>
          <a:xfrm>
            <a:off x="4617450" y="3148100"/>
            <a:ext cx="4338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추가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전체 화면 순서</a:t>
            </a:r>
          </a:p>
        </p:txBody>
      </p:sp>
      <p:sp>
        <p:nvSpPr>
          <p:cNvPr id="62" name="Shape 62"/>
          <p:cNvSpPr/>
          <p:nvPr/>
        </p:nvSpPr>
        <p:spPr>
          <a:xfrm>
            <a:off x="4389625" y="926077"/>
            <a:ext cx="1174500" cy="46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로그인 화면</a:t>
            </a:r>
          </a:p>
        </p:txBody>
      </p:sp>
      <p:sp>
        <p:nvSpPr>
          <p:cNvPr id="63" name="Shape 63"/>
          <p:cNvSpPr/>
          <p:nvPr/>
        </p:nvSpPr>
        <p:spPr>
          <a:xfrm>
            <a:off x="2075975" y="1712377"/>
            <a:ext cx="1174500" cy="46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학생으로 로그인</a:t>
            </a:r>
          </a:p>
        </p:txBody>
      </p:sp>
      <p:sp>
        <p:nvSpPr>
          <p:cNvPr id="64" name="Shape 64"/>
          <p:cNvSpPr/>
          <p:nvPr/>
        </p:nvSpPr>
        <p:spPr>
          <a:xfrm>
            <a:off x="6523750" y="1712377"/>
            <a:ext cx="1174500" cy="46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관리자로</a:t>
            </a:r>
            <a:r>
              <a:rPr lang="ko"/>
              <a:t> 로그인</a:t>
            </a:r>
          </a:p>
        </p:txBody>
      </p:sp>
      <p:sp>
        <p:nvSpPr>
          <p:cNvPr id="65" name="Shape 65"/>
          <p:cNvSpPr/>
          <p:nvPr/>
        </p:nvSpPr>
        <p:spPr>
          <a:xfrm>
            <a:off x="1447025" y="2647852"/>
            <a:ext cx="1174500" cy="46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출결정보</a:t>
            </a:r>
          </a:p>
        </p:txBody>
      </p:sp>
      <p:sp>
        <p:nvSpPr>
          <p:cNvPr id="66" name="Shape 66"/>
          <p:cNvSpPr/>
          <p:nvPr/>
        </p:nvSpPr>
        <p:spPr>
          <a:xfrm>
            <a:off x="2716188" y="2647852"/>
            <a:ext cx="1174500" cy="46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게시판</a:t>
            </a:r>
          </a:p>
        </p:txBody>
      </p:sp>
      <p:sp>
        <p:nvSpPr>
          <p:cNvPr id="67" name="Shape 67"/>
          <p:cNvSpPr/>
          <p:nvPr/>
        </p:nvSpPr>
        <p:spPr>
          <a:xfrm>
            <a:off x="3985363" y="2647852"/>
            <a:ext cx="1174500" cy="46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점심맛집</a:t>
            </a:r>
          </a:p>
        </p:txBody>
      </p:sp>
      <p:sp>
        <p:nvSpPr>
          <p:cNvPr id="68" name="Shape 68"/>
          <p:cNvSpPr/>
          <p:nvPr/>
        </p:nvSpPr>
        <p:spPr>
          <a:xfrm>
            <a:off x="5254550" y="2647852"/>
            <a:ext cx="1174500" cy="46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학생관리</a:t>
            </a:r>
          </a:p>
        </p:txBody>
      </p:sp>
      <p:sp>
        <p:nvSpPr>
          <p:cNvPr id="69" name="Shape 69"/>
          <p:cNvSpPr/>
          <p:nvPr/>
        </p:nvSpPr>
        <p:spPr>
          <a:xfrm>
            <a:off x="6523725" y="2647852"/>
            <a:ext cx="1174500" cy="46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출결관리</a:t>
            </a:r>
          </a:p>
        </p:txBody>
      </p:sp>
      <p:sp>
        <p:nvSpPr>
          <p:cNvPr id="70" name="Shape 70"/>
          <p:cNvSpPr/>
          <p:nvPr/>
        </p:nvSpPr>
        <p:spPr>
          <a:xfrm>
            <a:off x="7792900" y="2647852"/>
            <a:ext cx="1174500" cy="46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게시판관리</a:t>
            </a:r>
          </a:p>
        </p:txBody>
      </p:sp>
      <p:sp>
        <p:nvSpPr>
          <p:cNvPr id="71" name="Shape 71"/>
          <p:cNvSpPr/>
          <p:nvPr/>
        </p:nvSpPr>
        <p:spPr>
          <a:xfrm>
            <a:off x="176575" y="2647852"/>
            <a:ext cx="1174500" cy="46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출석체크</a:t>
            </a:r>
          </a:p>
        </p:txBody>
      </p:sp>
      <p:cxnSp>
        <p:nvCxnSpPr>
          <p:cNvPr id="72" name="Shape 72"/>
          <p:cNvCxnSpPr>
            <a:stCxn id="63" idx="0"/>
          </p:cNvCxnSpPr>
          <p:nvPr/>
        </p:nvCxnSpPr>
        <p:spPr>
          <a:xfrm>
            <a:off x="2663225" y="171237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" name="Shape 73"/>
          <p:cNvCxnSpPr>
            <a:stCxn id="63" idx="0"/>
            <a:endCxn id="62" idx="2"/>
          </p:cNvCxnSpPr>
          <p:nvPr/>
        </p:nvCxnSpPr>
        <p:spPr>
          <a:xfrm flipH="1" rot="10800000">
            <a:off x="2663225" y="1388677"/>
            <a:ext cx="23136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>
            <a:stCxn id="64" idx="0"/>
            <a:endCxn id="62" idx="2"/>
          </p:cNvCxnSpPr>
          <p:nvPr/>
        </p:nvCxnSpPr>
        <p:spPr>
          <a:xfrm rot="10800000">
            <a:off x="4976800" y="1388677"/>
            <a:ext cx="21342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" name="Shape 75"/>
          <p:cNvCxnSpPr>
            <a:stCxn id="65" idx="0"/>
            <a:endCxn id="63" idx="2"/>
          </p:cNvCxnSpPr>
          <p:nvPr/>
        </p:nvCxnSpPr>
        <p:spPr>
          <a:xfrm flipH="1" rot="10800000">
            <a:off x="2034275" y="2175052"/>
            <a:ext cx="6291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" name="Shape 76"/>
          <p:cNvCxnSpPr>
            <a:stCxn id="71" idx="0"/>
            <a:endCxn id="63" idx="2"/>
          </p:cNvCxnSpPr>
          <p:nvPr/>
        </p:nvCxnSpPr>
        <p:spPr>
          <a:xfrm flipH="1" rot="10800000">
            <a:off x="763825" y="2175052"/>
            <a:ext cx="18993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" name="Shape 77"/>
          <p:cNvCxnSpPr>
            <a:stCxn id="66" idx="0"/>
            <a:endCxn id="63" idx="2"/>
          </p:cNvCxnSpPr>
          <p:nvPr/>
        </p:nvCxnSpPr>
        <p:spPr>
          <a:xfrm rot="10800000">
            <a:off x="2663238" y="2175052"/>
            <a:ext cx="6402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>
            <a:stCxn id="67" idx="0"/>
            <a:endCxn id="63" idx="2"/>
          </p:cNvCxnSpPr>
          <p:nvPr/>
        </p:nvCxnSpPr>
        <p:spPr>
          <a:xfrm rot="10800000">
            <a:off x="2663113" y="2175052"/>
            <a:ext cx="19095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>
            <a:stCxn id="68" idx="0"/>
            <a:endCxn id="64" idx="2"/>
          </p:cNvCxnSpPr>
          <p:nvPr/>
        </p:nvCxnSpPr>
        <p:spPr>
          <a:xfrm flipH="1" rot="10800000">
            <a:off x="5841800" y="2175052"/>
            <a:ext cx="12693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>
            <a:stCxn id="69" idx="0"/>
            <a:endCxn id="64" idx="2"/>
          </p:cNvCxnSpPr>
          <p:nvPr/>
        </p:nvCxnSpPr>
        <p:spPr>
          <a:xfrm rot="10800000">
            <a:off x="7110975" y="2175052"/>
            <a:ext cx="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>
            <a:stCxn id="70" idx="0"/>
            <a:endCxn id="64" idx="2"/>
          </p:cNvCxnSpPr>
          <p:nvPr/>
        </p:nvCxnSpPr>
        <p:spPr>
          <a:xfrm rot="10800000">
            <a:off x="7111150" y="2175052"/>
            <a:ext cx="12690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2" name="Shape 82"/>
          <p:cNvSpPr/>
          <p:nvPr/>
        </p:nvSpPr>
        <p:spPr>
          <a:xfrm>
            <a:off x="2716200" y="3110527"/>
            <a:ext cx="1174500" cy="46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게시글추가</a:t>
            </a:r>
          </a:p>
        </p:txBody>
      </p:sp>
      <p:sp>
        <p:nvSpPr>
          <p:cNvPr id="83" name="Shape 83"/>
          <p:cNvSpPr/>
          <p:nvPr/>
        </p:nvSpPr>
        <p:spPr>
          <a:xfrm>
            <a:off x="2716200" y="3583327"/>
            <a:ext cx="1174500" cy="46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게시글목록</a:t>
            </a:r>
          </a:p>
        </p:txBody>
      </p:sp>
      <p:sp>
        <p:nvSpPr>
          <p:cNvPr id="84" name="Shape 84"/>
          <p:cNvSpPr/>
          <p:nvPr/>
        </p:nvSpPr>
        <p:spPr>
          <a:xfrm>
            <a:off x="6526425" y="3110527"/>
            <a:ext cx="1174500" cy="46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출결리스트</a:t>
            </a:r>
          </a:p>
        </p:txBody>
      </p:sp>
      <p:sp>
        <p:nvSpPr>
          <p:cNvPr id="85" name="Shape 85"/>
          <p:cNvSpPr/>
          <p:nvPr/>
        </p:nvSpPr>
        <p:spPr>
          <a:xfrm>
            <a:off x="6526425" y="3583327"/>
            <a:ext cx="1174500" cy="46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공휴일설정</a:t>
            </a:r>
          </a:p>
        </p:txBody>
      </p:sp>
      <p:sp>
        <p:nvSpPr>
          <p:cNvPr id="86" name="Shape 86"/>
          <p:cNvSpPr/>
          <p:nvPr/>
        </p:nvSpPr>
        <p:spPr>
          <a:xfrm>
            <a:off x="5254550" y="3110527"/>
            <a:ext cx="1174500" cy="46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학생</a:t>
            </a:r>
            <a:r>
              <a:rPr lang="ko"/>
              <a:t>추가</a:t>
            </a:r>
          </a:p>
        </p:txBody>
      </p:sp>
      <p:sp>
        <p:nvSpPr>
          <p:cNvPr id="87" name="Shape 87"/>
          <p:cNvSpPr/>
          <p:nvPr/>
        </p:nvSpPr>
        <p:spPr>
          <a:xfrm>
            <a:off x="6526425" y="4046002"/>
            <a:ext cx="1174500" cy="46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휴가설정</a:t>
            </a:r>
          </a:p>
        </p:txBody>
      </p:sp>
      <p:sp>
        <p:nvSpPr>
          <p:cNvPr id="88" name="Shape 88"/>
          <p:cNvSpPr/>
          <p:nvPr/>
        </p:nvSpPr>
        <p:spPr>
          <a:xfrm>
            <a:off x="6526425" y="4518802"/>
            <a:ext cx="1174500" cy="46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훈련비내역</a:t>
            </a:r>
          </a:p>
        </p:txBody>
      </p:sp>
      <p:sp>
        <p:nvSpPr>
          <p:cNvPr id="89" name="Shape 89"/>
          <p:cNvSpPr/>
          <p:nvPr/>
        </p:nvSpPr>
        <p:spPr>
          <a:xfrm>
            <a:off x="7798300" y="3110527"/>
            <a:ext cx="1174500" cy="46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게시글추가</a:t>
            </a:r>
          </a:p>
        </p:txBody>
      </p:sp>
      <p:sp>
        <p:nvSpPr>
          <p:cNvPr id="90" name="Shape 90"/>
          <p:cNvSpPr/>
          <p:nvPr/>
        </p:nvSpPr>
        <p:spPr>
          <a:xfrm>
            <a:off x="7798300" y="3583327"/>
            <a:ext cx="1174500" cy="46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게시글목록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621" name="Shape 621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로그인 &gt; 관리자로그인 &gt; 학생관리 &gt; 학생상세정보화면(추가)</a:t>
            </a:r>
          </a:p>
        </p:txBody>
      </p:sp>
      <p:sp>
        <p:nvSpPr>
          <p:cNvPr id="622" name="Shape 622"/>
          <p:cNvSpPr/>
          <p:nvPr/>
        </p:nvSpPr>
        <p:spPr>
          <a:xfrm>
            <a:off x="177975" y="891800"/>
            <a:ext cx="5486100" cy="27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177975" y="3592400"/>
            <a:ext cx="5486100" cy="142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1000"/>
              <a:t>1.변경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ⓐ 클릭하면 변경하려는 사진의 경로를 찾는 창이 뜬다.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ko" sz="1000"/>
              <a:t>2.확인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ⓐ 입력한 새로운 학생정보를 저장한다.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※ 확인버튼 클릭시 입력한 정보를 새로운 학생정보로 저장할것인 확인하는 창이 뜨고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그 창에서 확인버튼 입력한 학생의 정보가 새로 추가되고 창이 닫힌다.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chemeClr val="dk1"/>
                </a:solidFill>
              </a:rPr>
              <a:t>3.취소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ⓐ 클릭하면 창이 닫힌다.</a:t>
            </a:r>
          </a:p>
        </p:txBody>
      </p:sp>
      <p:sp>
        <p:nvSpPr>
          <p:cNvPr id="624" name="Shape 624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625" name="Shape 625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626" name="Shape 626"/>
          <p:cNvSpPr/>
          <p:nvPr/>
        </p:nvSpPr>
        <p:spPr>
          <a:xfrm>
            <a:off x="6780975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2017/10/22</a:t>
            </a:r>
          </a:p>
        </p:txBody>
      </p:sp>
      <p:sp>
        <p:nvSpPr>
          <p:cNvPr id="627" name="Shape 627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정재관</a:t>
            </a:r>
          </a:p>
        </p:txBody>
      </p:sp>
      <p:sp>
        <p:nvSpPr>
          <p:cNvPr id="628" name="Shape 628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629" name="Shape 629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graphicFrame>
        <p:nvGraphicFramePr>
          <p:cNvPr id="630" name="Shape 630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8512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/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이름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성별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생년월일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연락처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주소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훈련과정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훈련유형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훈련기간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강사명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사진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File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1" name="Shape 631"/>
          <p:cNvSpPr txBox="1"/>
          <p:nvPr/>
        </p:nvSpPr>
        <p:spPr>
          <a:xfrm>
            <a:off x="373225" y="1023425"/>
            <a:ext cx="50037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이름: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성별: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생년월일: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연락처: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주소: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훈련과정: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훈련유형: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훈련기간: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강사명: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4105500" y="1023425"/>
            <a:ext cx="933000" cy="10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사 진</a:t>
            </a:r>
          </a:p>
        </p:txBody>
      </p:sp>
      <p:sp>
        <p:nvSpPr>
          <p:cNvPr id="633" name="Shape 633"/>
          <p:cNvSpPr/>
          <p:nvPr/>
        </p:nvSpPr>
        <p:spPr>
          <a:xfrm>
            <a:off x="3921599" y="3266950"/>
            <a:ext cx="524700" cy="2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확인</a:t>
            </a:r>
          </a:p>
        </p:txBody>
      </p:sp>
      <p:sp>
        <p:nvSpPr>
          <p:cNvPr id="634" name="Shape 634"/>
          <p:cNvSpPr/>
          <p:nvPr/>
        </p:nvSpPr>
        <p:spPr>
          <a:xfrm>
            <a:off x="898050" y="1128213"/>
            <a:ext cx="8049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898050" y="1373950"/>
            <a:ext cx="4200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1272050" y="1621225"/>
            <a:ext cx="10263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1097475" y="1868500"/>
            <a:ext cx="16080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898050" y="2115688"/>
            <a:ext cx="25701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1248725" y="2367100"/>
            <a:ext cx="28335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1272050" y="2612825"/>
            <a:ext cx="12822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1272050" y="2874975"/>
            <a:ext cx="10263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1097475" y="3104300"/>
            <a:ext cx="9330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 txBox="1"/>
          <p:nvPr/>
        </p:nvSpPr>
        <p:spPr>
          <a:xfrm>
            <a:off x="2279400" y="2768897"/>
            <a:ext cx="274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~</a:t>
            </a:r>
          </a:p>
        </p:txBody>
      </p:sp>
      <p:sp>
        <p:nvSpPr>
          <p:cNvPr id="644" name="Shape 644"/>
          <p:cNvSpPr/>
          <p:nvPr/>
        </p:nvSpPr>
        <p:spPr>
          <a:xfrm>
            <a:off x="2554200" y="2860688"/>
            <a:ext cx="10263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4513887" y="3266950"/>
            <a:ext cx="524700" cy="2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취소</a:t>
            </a:r>
          </a:p>
        </p:txBody>
      </p:sp>
      <p:sp>
        <p:nvSpPr>
          <p:cNvPr id="646" name="Shape 646"/>
          <p:cNvSpPr/>
          <p:nvPr/>
        </p:nvSpPr>
        <p:spPr>
          <a:xfrm>
            <a:off x="4591050" y="2149400"/>
            <a:ext cx="4200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900"/>
              <a:t>변경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652" name="Shape 652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로그인 &gt; 관리자로그인 &gt; 학생관리 &gt; 학생상세정보화면</a:t>
            </a:r>
          </a:p>
        </p:txBody>
      </p:sp>
      <p:sp>
        <p:nvSpPr>
          <p:cNvPr id="653" name="Shape 653"/>
          <p:cNvSpPr/>
          <p:nvPr/>
        </p:nvSpPr>
        <p:spPr>
          <a:xfrm>
            <a:off x="177975" y="891800"/>
            <a:ext cx="5486100" cy="308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177975" y="3743900"/>
            <a:ext cx="5486100" cy="127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1000"/>
              <a:t>1.수정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ⓐ 클릭하면 학생정보를 수정 가능한 창이 뜬다.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ko" sz="1000"/>
              <a:t>2.삭제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ⓐ 삭제버튼을 클릭하면 검색한 학생의 정보가 삭제된다.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※ 삭제버튼 클릭시 해당 학생을 삭제할 것인지 확인하는 창이 뜨고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그 창에서 확인버튼을 클릭하면 해당 학생의 정보가 삭제되고 창이 닫힌다.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ko" sz="1000"/>
              <a:t>3.확인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ⓐ 클릭하면 창이 닫힌다.</a:t>
            </a:r>
          </a:p>
        </p:txBody>
      </p:sp>
      <p:sp>
        <p:nvSpPr>
          <p:cNvPr id="655" name="Shape 655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656" name="Shape 656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657" name="Shape 657"/>
          <p:cNvSpPr/>
          <p:nvPr/>
        </p:nvSpPr>
        <p:spPr>
          <a:xfrm>
            <a:off x="6780975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2017/10/22</a:t>
            </a:r>
          </a:p>
        </p:txBody>
      </p:sp>
      <p:sp>
        <p:nvSpPr>
          <p:cNvPr id="658" name="Shape 658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정재관</a:t>
            </a:r>
          </a:p>
        </p:txBody>
      </p:sp>
      <p:sp>
        <p:nvSpPr>
          <p:cNvPr id="659" name="Shape 659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660" name="Shape 660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graphicFrame>
        <p:nvGraphicFramePr>
          <p:cNvPr id="661" name="Shape 661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8512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/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이름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성별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생년월일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연락처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주소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훈련과정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훈련유형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훈련기간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강사명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사진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File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2" name="Shape 662"/>
          <p:cNvSpPr txBox="1"/>
          <p:nvPr/>
        </p:nvSpPr>
        <p:spPr>
          <a:xfrm>
            <a:off x="373225" y="1023425"/>
            <a:ext cx="50037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ko"/>
              <a:t>이름:아이티</a:t>
            </a:r>
          </a:p>
          <a:p>
            <a:pPr lvl="0">
              <a:lnSpc>
                <a:spcPct val="105000"/>
              </a:lnSpc>
              <a:spcBef>
                <a:spcPts val="0"/>
              </a:spcBef>
              <a:buNone/>
            </a:pPr>
            <a:r>
              <a:rPr lang="ko"/>
              <a:t>성별:남</a:t>
            </a:r>
          </a:p>
          <a:p>
            <a:pPr lvl="0">
              <a:lnSpc>
                <a:spcPct val="105000"/>
              </a:lnSpc>
              <a:spcBef>
                <a:spcPts val="0"/>
              </a:spcBef>
              <a:buNone/>
            </a:pPr>
            <a:r>
              <a:rPr lang="ko"/>
              <a:t>생년월일:1990.01.01</a:t>
            </a:r>
          </a:p>
          <a:p>
            <a:pPr lvl="0">
              <a:lnSpc>
                <a:spcPct val="105000"/>
              </a:lnSpc>
              <a:spcBef>
                <a:spcPts val="0"/>
              </a:spcBef>
              <a:buNone/>
            </a:pPr>
            <a:r>
              <a:rPr lang="ko"/>
              <a:t>연락처:010-1234-5678</a:t>
            </a:r>
          </a:p>
          <a:p>
            <a:pPr lvl="0">
              <a:lnSpc>
                <a:spcPct val="105000"/>
              </a:lnSpc>
              <a:spcBef>
                <a:spcPts val="0"/>
              </a:spcBef>
              <a:buNone/>
            </a:pPr>
            <a:r>
              <a:rPr lang="ko"/>
              <a:t>주소:서울특별시 강남구 테헤란로 123</a:t>
            </a:r>
          </a:p>
          <a:p>
            <a:pPr lvl="0">
              <a:lnSpc>
                <a:spcPct val="105000"/>
              </a:lnSpc>
              <a:spcBef>
                <a:spcPts val="0"/>
              </a:spcBef>
              <a:buNone/>
            </a:pPr>
            <a:r>
              <a:rPr lang="ko"/>
              <a:t>훈련과정:IOT 융합형 컨텐츠 개발을 위한</a:t>
            </a:r>
          </a:p>
          <a:p>
            <a:pPr lvl="0">
              <a:lnSpc>
                <a:spcPct val="105000"/>
              </a:lnSpc>
              <a:spcBef>
                <a:spcPts val="0"/>
              </a:spcBef>
              <a:buNone/>
            </a:pPr>
            <a:r>
              <a:rPr lang="ko"/>
              <a:t>자바 개발자 양성과정</a:t>
            </a:r>
          </a:p>
          <a:p>
            <a:pPr lvl="0">
              <a:lnSpc>
                <a:spcPct val="105000"/>
              </a:lnSpc>
              <a:spcBef>
                <a:spcPts val="0"/>
              </a:spcBef>
              <a:buNone/>
            </a:pPr>
            <a:r>
              <a:rPr lang="ko"/>
              <a:t>훈련유형:취업성공패키지</a:t>
            </a:r>
          </a:p>
          <a:p>
            <a:pPr lvl="0">
              <a:lnSpc>
                <a:spcPct val="105000"/>
              </a:lnSpc>
              <a:spcBef>
                <a:spcPts val="0"/>
              </a:spcBef>
              <a:buNone/>
            </a:pPr>
            <a:r>
              <a:rPr lang="ko"/>
              <a:t>훈련기간:2017-09-12 ~ 2018-03-16</a:t>
            </a:r>
          </a:p>
          <a:p>
            <a:pPr lvl="0">
              <a:lnSpc>
                <a:spcPct val="105000"/>
              </a:lnSpc>
              <a:spcBef>
                <a:spcPts val="0"/>
              </a:spcBef>
              <a:buNone/>
            </a:pPr>
            <a:r>
              <a:rPr lang="ko"/>
              <a:t>강사명:김경호 강사님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4105500" y="1023425"/>
            <a:ext cx="933000" cy="10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사 진</a:t>
            </a:r>
          </a:p>
        </p:txBody>
      </p:sp>
      <p:sp>
        <p:nvSpPr>
          <p:cNvPr id="664" name="Shape 664"/>
          <p:cNvSpPr/>
          <p:nvPr/>
        </p:nvSpPr>
        <p:spPr>
          <a:xfrm>
            <a:off x="3335600" y="3349250"/>
            <a:ext cx="517800" cy="2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1200"/>
              <a:t>수정</a:t>
            </a:r>
          </a:p>
        </p:txBody>
      </p:sp>
      <p:sp>
        <p:nvSpPr>
          <p:cNvPr id="665" name="Shape 665"/>
          <p:cNvSpPr/>
          <p:nvPr/>
        </p:nvSpPr>
        <p:spPr>
          <a:xfrm>
            <a:off x="3939807" y="3349250"/>
            <a:ext cx="517800" cy="2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삭제</a:t>
            </a:r>
          </a:p>
        </p:txBody>
      </p:sp>
      <p:sp>
        <p:nvSpPr>
          <p:cNvPr id="666" name="Shape 666"/>
          <p:cNvSpPr/>
          <p:nvPr/>
        </p:nvSpPr>
        <p:spPr>
          <a:xfrm>
            <a:off x="4520709" y="3349250"/>
            <a:ext cx="517800" cy="2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확인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672" name="Shape 672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로그인 &gt; 관리자로그인 &gt; 학생관리 &gt; 학생상세정보화면(수정)</a:t>
            </a:r>
          </a:p>
        </p:txBody>
      </p:sp>
      <p:sp>
        <p:nvSpPr>
          <p:cNvPr id="673" name="Shape 673"/>
          <p:cNvSpPr/>
          <p:nvPr/>
        </p:nvSpPr>
        <p:spPr>
          <a:xfrm>
            <a:off x="177975" y="891800"/>
            <a:ext cx="5486100" cy="27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177975" y="3592400"/>
            <a:ext cx="5486100" cy="142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1000"/>
              <a:t>1.변경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ⓐ 클릭하면 변경하려는 사진의 경로를 찾는 창이 뜬다.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ko" sz="1000"/>
              <a:t>2</a:t>
            </a:r>
            <a:r>
              <a:rPr b="1" lang="ko" sz="1000"/>
              <a:t>.확인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ⓐ 클릭하면 학생상세정보가 수정된다.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※ 확인버튼 클릭시 수정한 해당 학생 정보를 저장할 것인지 확인하는 화면이 나타나고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그 화면에서 확인버튼을 클릭하면 수정된 정보들로 저장된다.</a:t>
            </a:r>
          </a:p>
          <a:p>
            <a:pPr lvl="0">
              <a:spcBef>
                <a:spcPts val="0"/>
              </a:spcBef>
              <a:buNone/>
            </a:pPr>
            <a:r>
              <a:rPr b="1" lang="ko" sz="1000">
                <a:solidFill>
                  <a:schemeClr val="dk1"/>
                </a:solidFill>
              </a:rPr>
              <a:t>3.취소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ⓐ 클릭하면 창이 닫힌다.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※ 취소버튼 클릭시 수정하려고 한 정보들은 저장되지 않고 창이 닫힌다.</a:t>
            </a:r>
          </a:p>
        </p:txBody>
      </p:sp>
      <p:sp>
        <p:nvSpPr>
          <p:cNvPr id="675" name="Shape 675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676" name="Shape 676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677" name="Shape 677"/>
          <p:cNvSpPr/>
          <p:nvPr/>
        </p:nvSpPr>
        <p:spPr>
          <a:xfrm>
            <a:off x="6780975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2017/10/22</a:t>
            </a:r>
          </a:p>
        </p:txBody>
      </p:sp>
      <p:sp>
        <p:nvSpPr>
          <p:cNvPr id="678" name="Shape 678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정재관</a:t>
            </a:r>
          </a:p>
        </p:txBody>
      </p:sp>
      <p:sp>
        <p:nvSpPr>
          <p:cNvPr id="679" name="Shape 679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680" name="Shape 680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graphicFrame>
        <p:nvGraphicFramePr>
          <p:cNvPr id="681" name="Shape 681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8512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/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이름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성별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생년월일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연락처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주소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훈련과정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훈련유형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훈련기간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강사명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2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사진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File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2" name="Shape 682"/>
          <p:cNvSpPr txBox="1"/>
          <p:nvPr/>
        </p:nvSpPr>
        <p:spPr>
          <a:xfrm>
            <a:off x="373225" y="1023425"/>
            <a:ext cx="50037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이름: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성별: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생년월일: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연락처: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주소: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훈련과정: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훈련유형: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훈련기간: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강사명: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4105500" y="1023425"/>
            <a:ext cx="933000" cy="10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사 진</a:t>
            </a:r>
          </a:p>
        </p:txBody>
      </p:sp>
      <p:sp>
        <p:nvSpPr>
          <p:cNvPr id="684" name="Shape 684"/>
          <p:cNvSpPr/>
          <p:nvPr/>
        </p:nvSpPr>
        <p:spPr>
          <a:xfrm>
            <a:off x="3921599" y="3266950"/>
            <a:ext cx="524700" cy="2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확인</a:t>
            </a:r>
          </a:p>
        </p:txBody>
      </p:sp>
      <p:sp>
        <p:nvSpPr>
          <p:cNvPr id="685" name="Shape 685"/>
          <p:cNvSpPr/>
          <p:nvPr/>
        </p:nvSpPr>
        <p:spPr>
          <a:xfrm>
            <a:off x="898050" y="1128213"/>
            <a:ext cx="8049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아이티</a:t>
            </a:r>
          </a:p>
        </p:txBody>
      </p:sp>
      <p:sp>
        <p:nvSpPr>
          <p:cNvPr id="686" name="Shape 686"/>
          <p:cNvSpPr/>
          <p:nvPr/>
        </p:nvSpPr>
        <p:spPr>
          <a:xfrm>
            <a:off x="898050" y="1373950"/>
            <a:ext cx="4200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남</a:t>
            </a:r>
          </a:p>
        </p:txBody>
      </p:sp>
      <p:sp>
        <p:nvSpPr>
          <p:cNvPr id="687" name="Shape 687"/>
          <p:cNvSpPr/>
          <p:nvPr/>
        </p:nvSpPr>
        <p:spPr>
          <a:xfrm>
            <a:off x="1272050" y="1621225"/>
            <a:ext cx="12123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1990.01.01</a:t>
            </a:r>
          </a:p>
        </p:txBody>
      </p:sp>
      <p:sp>
        <p:nvSpPr>
          <p:cNvPr id="688" name="Shape 688"/>
          <p:cNvSpPr/>
          <p:nvPr/>
        </p:nvSpPr>
        <p:spPr>
          <a:xfrm>
            <a:off x="1097475" y="1868500"/>
            <a:ext cx="16080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010-9876-5432</a:t>
            </a:r>
          </a:p>
        </p:txBody>
      </p:sp>
      <p:sp>
        <p:nvSpPr>
          <p:cNvPr id="689" name="Shape 689"/>
          <p:cNvSpPr/>
          <p:nvPr/>
        </p:nvSpPr>
        <p:spPr>
          <a:xfrm>
            <a:off x="898050" y="2115700"/>
            <a:ext cx="28548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서울특별시 강남구 테헤란로 123</a:t>
            </a:r>
          </a:p>
        </p:txBody>
      </p:sp>
      <p:sp>
        <p:nvSpPr>
          <p:cNvPr id="690" name="Shape 690"/>
          <p:cNvSpPr/>
          <p:nvPr/>
        </p:nvSpPr>
        <p:spPr>
          <a:xfrm>
            <a:off x="1248725" y="2367100"/>
            <a:ext cx="37623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오라클 데이터베이스를 활용한 전자정부 스프링 프레임워크 융합과정</a:t>
            </a:r>
          </a:p>
        </p:txBody>
      </p:sp>
      <p:sp>
        <p:nvSpPr>
          <p:cNvPr id="691" name="Shape 691"/>
          <p:cNvSpPr/>
          <p:nvPr/>
        </p:nvSpPr>
        <p:spPr>
          <a:xfrm>
            <a:off x="1272050" y="2612825"/>
            <a:ext cx="9330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내일배움</a:t>
            </a:r>
          </a:p>
        </p:txBody>
      </p:sp>
      <p:sp>
        <p:nvSpPr>
          <p:cNvPr id="692" name="Shape 692"/>
          <p:cNvSpPr/>
          <p:nvPr/>
        </p:nvSpPr>
        <p:spPr>
          <a:xfrm>
            <a:off x="1272050" y="2874975"/>
            <a:ext cx="11169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2017-09-12</a:t>
            </a:r>
          </a:p>
        </p:txBody>
      </p:sp>
      <p:sp>
        <p:nvSpPr>
          <p:cNvPr id="693" name="Shape 693"/>
          <p:cNvSpPr/>
          <p:nvPr/>
        </p:nvSpPr>
        <p:spPr>
          <a:xfrm>
            <a:off x="1097475" y="3104300"/>
            <a:ext cx="13869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김경호 강사님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2361025" y="2768897"/>
            <a:ext cx="274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~</a:t>
            </a:r>
          </a:p>
        </p:txBody>
      </p:sp>
      <p:sp>
        <p:nvSpPr>
          <p:cNvPr id="695" name="Shape 695"/>
          <p:cNvSpPr/>
          <p:nvPr/>
        </p:nvSpPr>
        <p:spPr>
          <a:xfrm>
            <a:off x="2635825" y="2860700"/>
            <a:ext cx="11169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2018-03-16</a:t>
            </a:r>
          </a:p>
        </p:txBody>
      </p:sp>
      <p:sp>
        <p:nvSpPr>
          <p:cNvPr id="696" name="Shape 696"/>
          <p:cNvSpPr/>
          <p:nvPr/>
        </p:nvSpPr>
        <p:spPr>
          <a:xfrm>
            <a:off x="4513887" y="3266950"/>
            <a:ext cx="524700" cy="2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취소</a:t>
            </a:r>
          </a:p>
        </p:txBody>
      </p:sp>
      <p:sp>
        <p:nvSpPr>
          <p:cNvPr id="697" name="Shape 697"/>
          <p:cNvSpPr/>
          <p:nvPr/>
        </p:nvSpPr>
        <p:spPr>
          <a:xfrm>
            <a:off x="4591050" y="2149400"/>
            <a:ext cx="420000" cy="19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900"/>
              <a:t>변경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703" name="Shape 703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로그인&gt;관리자로그인&gt;학생관리</a:t>
            </a:r>
          </a:p>
        </p:txBody>
      </p:sp>
      <p:sp>
        <p:nvSpPr>
          <p:cNvPr id="704" name="Shape 704"/>
          <p:cNvSpPr/>
          <p:nvPr/>
        </p:nvSpPr>
        <p:spPr>
          <a:xfrm>
            <a:off x="177975" y="891800"/>
            <a:ext cx="5486100" cy="308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177975" y="3976400"/>
            <a:ext cx="5486100" cy="103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b="1" lang="ko" sz="800">
                <a:solidFill>
                  <a:schemeClr val="dk1"/>
                </a:solidFill>
              </a:rPr>
              <a:t>1. 반별 출결현황 표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출석체크 프로그램과 연동되어 해당 화면에 표로 출력된다.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b="1" lang="ko" sz="800">
                <a:solidFill>
                  <a:schemeClr val="dk1"/>
                </a:solidFill>
              </a:rPr>
              <a:t>2. 출결현황 그래프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표의 내용이 출결률(%)로 결과를 받아 막대그래프로 출력된다.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b="1" lang="ko" sz="800">
                <a:solidFill>
                  <a:schemeClr val="dk1"/>
                </a:solidFill>
              </a:rPr>
              <a:t>3. 출결현황에 따른 훈련비 내역</a:t>
            </a:r>
          </a:p>
          <a:p>
            <a:pPr lvl="0">
              <a:spcBef>
                <a:spcPts val="0"/>
              </a:spcBef>
              <a:buNone/>
            </a:pPr>
            <a:r>
              <a:rPr lang="ko" sz="800">
                <a:solidFill>
                  <a:schemeClr val="dk1"/>
                </a:solidFill>
              </a:rPr>
              <a:t>   출결현황 결과에 따라 개별 학생 훈련비 내역이 정산되어 출력된다..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800">
                <a:solidFill>
                  <a:schemeClr val="dk1"/>
                </a:solidFill>
              </a:rPr>
              <a:t>   학생이름 더블클릭하면 ③번화면에 훈련생 1명의 5가지 정보(훈련과정명,훈련기간,이름,생년월일,훈련비내역)가 출력된다.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706" name="Shape 706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707" name="Shape 707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708" name="Shape 708"/>
          <p:cNvSpPr/>
          <p:nvPr/>
        </p:nvSpPr>
        <p:spPr>
          <a:xfrm>
            <a:off x="6780975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2017/10/22</a:t>
            </a:r>
          </a:p>
        </p:txBody>
      </p:sp>
      <p:sp>
        <p:nvSpPr>
          <p:cNvPr id="709" name="Shape 709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이미연 </a:t>
            </a:r>
          </a:p>
        </p:txBody>
      </p:sp>
      <p:graphicFrame>
        <p:nvGraphicFramePr>
          <p:cNvPr id="710" name="Shape 710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9235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①, ③ 이름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①, ③ </a:t>
                      </a:r>
                      <a:r>
                        <a:rPr lang="ko" sz="1000"/>
                        <a:t>생년월일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① </a:t>
                      </a:r>
                      <a:r>
                        <a:rPr lang="ko" sz="1000"/>
                        <a:t>출결표시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① </a:t>
                      </a:r>
                      <a:r>
                        <a:rPr lang="ko" sz="1000"/>
                        <a:t>반명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O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① </a:t>
                      </a:r>
                      <a:r>
                        <a:rPr lang="ko" sz="1000"/>
                        <a:t>월 / 일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② 월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int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4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③ </a:t>
                      </a:r>
                      <a:r>
                        <a:rPr lang="ko" sz="1000"/>
                        <a:t>훈련기간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③ </a:t>
                      </a:r>
                      <a:r>
                        <a:rPr lang="ko" sz="1000"/>
                        <a:t>훈련비내역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3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1" name="Shape 711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712" name="Shape 712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graphicFrame>
        <p:nvGraphicFramePr>
          <p:cNvPr id="713" name="Shape 713"/>
          <p:cNvGraphicFramePr/>
          <p:nvPr/>
        </p:nvGraphicFramePr>
        <p:xfrm>
          <a:off x="236800" y="301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5368525"/>
              </a:tblGrid>
              <a:tr h="912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14" name="Shape 7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50" y="955575"/>
            <a:ext cx="2987600" cy="2009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5" name="Shape 715"/>
          <p:cNvGraphicFramePr/>
          <p:nvPr/>
        </p:nvGraphicFramePr>
        <p:xfrm>
          <a:off x="3290050" y="108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2315275"/>
              </a:tblGrid>
              <a:tr h="1879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6" name="Shape 716"/>
          <p:cNvSpPr txBox="1"/>
          <p:nvPr/>
        </p:nvSpPr>
        <p:spPr>
          <a:xfrm>
            <a:off x="1169775" y="832025"/>
            <a:ext cx="3516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100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3213850" y="815525"/>
            <a:ext cx="3264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100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18" name="Shape 718"/>
          <p:cNvSpPr txBox="1"/>
          <p:nvPr/>
        </p:nvSpPr>
        <p:spPr>
          <a:xfrm>
            <a:off x="160600" y="2892263"/>
            <a:ext cx="2523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100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719" name="Shape 719"/>
          <p:cNvSpPr/>
          <p:nvPr/>
        </p:nvSpPr>
        <p:spPr>
          <a:xfrm>
            <a:off x="910200" y="3104075"/>
            <a:ext cx="2370000" cy="1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910200" y="3295625"/>
            <a:ext cx="2370000" cy="1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 txBox="1"/>
          <p:nvPr/>
        </p:nvSpPr>
        <p:spPr>
          <a:xfrm>
            <a:off x="236800" y="3035500"/>
            <a:ext cx="7188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800"/>
              <a:t>훈련과정명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236800" y="3221300"/>
            <a:ext cx="7188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800"/>
              <a:t>이          름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3290050" y="3024250"/>
            <a:ext cx="21291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800"/>
              <a:t>훈련</a:t>
            </a:r>
            <a:r>
              <a:rPr lang="ko" sz="800"/>
              <a:t>기간                            ~</a:t>
            </a:r>
          </a:p>
        </p:txBody>
      </p:sp>
      <p:sp>
        <p:nvSpPr>
          <p:cNvPr id="724" name="Shape 724"/>
          <p:cNvSpPr/>
          <p:nvPr/>
        </p:nvSpPr>
        <p:spPr>
          <a:xfrm>
            <a:off x="3817425" y="3095600"/>
            <a:ext cx="685800" cy="1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 txBox="1"/>
          <p:nvPr/>
        </p:nvSpPr>
        <p:spPr>
          <a:xfrm>
            <a:off x="3290050" y="3221300"/>
            <a:ext cx="7188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800"/>
              <a:t>생년월일</a:t>
            </a:r>
          </a:p>
        </p:txBody>
      </p:sp>
      <p:sp>
        <p:nvSpPr>
          <p:cNvPr id="726" name="Shape 726"/>
          <p:cNvSpPr/>
          <p:nvPr/>
        </p:nvSpPr>
        <p:spPr>
          <a:xfrm>
            <a:off x="3817425" y="3299913"/>
            <a:ext cx="1618500" cy="1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 txBox="1"/>
          <p:nvPr/>
        </p:nvSpPr>
        <p:spPr>
          <a:xfrm>
            <a:off x="236800" y="3433100"/>
            <a:ext cx="718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800"/>
              <a:t>훈련</a:t>
            </a:r>
            <a:r>
              <a:rPr lang="ko" sz="800"/>
              <a:t>비내역</a:t>
            </a:r>
          </a:p>
        </p:txBody>
      </p:sp>
      <p:sp>
        <p:nvSpPr>
          <p:cNvPr id="728" name="Shape 728"/>
          <p:cNvSpPr/>
          <p:nvPr/>
        </p:nvSpPr>
        <p:spPr>
          <a:xfrm>
            <a:off x="910200" y="3540250"/>
            <a:ext cx="4525800" cy="3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4700325" y="3095600"/>
            <a:ext cx="718800" cy="1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3435875" y="1179825"/>
            <a:ext cx="3264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 txBox="1"/>
          <p:nvPr/>
        </p:nvSpPr>
        <p:spPr>
          <a:xfrm>
            <a:off x="3708738" y="1146825"/>
            <a:ext cx="14604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800"/>
              <a:t>월         출결현황율 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3452350" y="1146825"/>
            <a:ext cx="3942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800"/>
              <a:t>10</a:t>
            </a:r>
          </a:p>
        </p:txBody>
      </p:sp>
      <p:sp>
        <p:nvSpPr>
          <p:cNvPr id="733" name="Shape 733"/>
          <p:cNvSpPr/>
          <p:nvPr/>
        </p:nvSpPr>
        <p:spPr>
          <a:xfrm>
            <a:off x="3356375" y="1460900"/>
            <a:ext cx="2193600" cy="14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 txBox="1"/>
          <p:nvPr/>
        </p:nvSpPr>
        <p:spPr>
          <a:xfrm>
            <a:off x="4020750" y="1987825"/>
            <a:ext cx="963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/>
              <a:t>막대그래프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731350" y="676225"/>
            <a:ext cx="915000" cy="3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출석체크</a:t>
            </a:r>
          </a:p>
        </p:txBody>
      </p:sp>
      <p:sp>
        <p:nvSpPr>
          <p:cNvPr id="96" name="Shape 96"/>
          <p:cNvSpPr/>
          <p:nvPr/>
        </p:nvSpPr>
        <p:spPr>
          <a:xfrm>
            <a:off x="1676100" y="676225"/>
            <a:ext cx="915000" cy="3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출결정보</a:t>
            </a:r>
          </a:p>
        </p:txBody>
      </p:sp>
      <p:sp>
        <p:nvSpPr>
          <p:cNvPr id="97" name="Shape 97"/>
          <p:cNvSpPr/>
          <p:nvPr/>
        </p:nvSpPr>
        <p:spPr>
          <a:xfrm>
            <a:off x="2620850" y="676225"/>
            <a:ext cx="915000" cy="3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게시판</a:t>
            </a:r>
          </a:p>
        </p:txBody>
      </p:sp>
      <p:sp>
        <p:nvSpPr>
          <p:cNvPr id="98" name="Shape 98"/>
          <p:cNvSpPr/>
          <p:nvPr/>
        </p:nvSpPr>
        <p:spPr>
          <a:xfrm>
            <a:off x="3565600" y="676225"/>
            <a:ext cx="915000" cy="3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맛집</a:t>
            </a:r>
          </a:p>
        </p:txBody>
      </p:sp>
      <p:sp>
        <p:nvSpPr>
          <p:cNvPr id="99" name="Shape 99"/>
          <p:cNvSpPr/>
          <p:nvPr/>
        </p:nvSpPr>
        <p:spPr>
          <a:xfrm>
            <a:off x="731350" y="1011625"/>
            <a:ext cx="7779600" cy="377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054725" y="2220150"/>
            <a:ext cx="1240200" cy="61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등원하기</a:t>
            </a:r>
          </a:p>
        </p:txBody>
      </p:sp>
      <p:sp>
        <p:nvSpPr>
          <p:cNvPr id="101" name="Shape 101"/>
          <p:cNvSpPr/>
          <p:nvPr/>
        </p:nvSpPr>
        <p:spPr>
          <a:xfrm>
            <a:off x="2054725" y="2966027"/>
            <a:ext cx="1240200" cy="61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하</a:t>
            </a:r>
            <a:r>
              <a:rPr lang="ko"/>
              <a:t>원하기</a:t>
            </a:r>
          </a:p>
        </p:txBody>
      </p:sp>
      <p:sp>
        <p:nvSpPr>
          <p:cNvPr id="102" name="Shape 102"/>
          <p:cNvSpPr/>
          <p:nvPr/>
        </p:nvSpPr>
        <p:spPr>
          <a:xfrm>
            <a:off x="3465016" y="2220150"/>
            <a:ext cx="3657600" cy="61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465016" y="2966027"/>
            <a:ext cx="3657600" cy="61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731350" y="676225"/>
            <a:ext cx="915000" cy="3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출석체크</a:t>
            </a:r>
          </a:p>
        </p:txBody>
      </p:sp>
      <p:sp>
        <p:nvSpPr>
          <p:cNvPr id="109" name="Shape 109"/>
          <p:cNvSpPr/>
          <p:nvPr/>
        </p:nvSpPr>
        <p:spPr>
          <a:xfrm>
            <a:off x="1676100" y="676225"/>
            <a:ext cx="915000" cy="3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출결정보</a:t>
            </a:r>
          </a:p>
        </p:txBody>
      </p:sp>
      <p:sp>
        <p:nvSpPr>
          <p:cNvPr id="110" name="Shape 110"/>
          <p:cNvSpPr/>
          <p:nvPr/>
        </p:nvSpPr>
        <p:spPr>
          <a:xfrm>
            <a:off x="2620850" y="676225"/>
            <a:ext cx="915000" cy="3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게시판</a:t>
            </a:r>
          </a:p>
        </p:txBody>
      </p:sp>
      <p:sp>
        <p:nvSpPr>
          <p:cNvPr id="111" name="Shape 111"/>
          <p:cNvSpPr/>
          <p:nvPr/>
        </p:nvSpPr>
        <p:spPr>
          <a:xfrm>
            <a:off x="3565600" y="676225"/>
            <a:ext cx="915000" cy="3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맛집</a:t>
            </a:r>
          </a:p>
        </p:txBody>
      </p:sp>
      <p:sp>
        <p:nvSpPr>
          <p:cNvPr id="112" name="Shape 112"/>
          <p:cNvSpPr/>
          <p:nvPr/>
        </p:nvSpPr>
        <p:spPr>
          <a:xfrm>
            <a:off x="731350" y="1011625"/>
            <a:ext cx="7779600" cy="377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036325" y="1412425"/>
            <a:ext cx="9705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단위기간</a:t>
            </a:r>
          </a:p>
        </p:txBody>
      </p:sp>
      <p:sp>
        <p:nvSpPr>
          <p:cNvPr id="114" name="Shape 114"/>
          <p:cNvSpPr/>
          <p:nvPr/>
        </p:nvSpPr>
        <p:spPr>
          <a:xfrm>
            <a:off x="1036325" y="1911025"/>
            <a:ext cx="9705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일자</a:t>
            </a:r>
          </a:p>
        </p:txBody>
      </p:sp>
      <p:sp>
        <p:nvSpPr>
          <p:cNvPr id="115" name="Shape 115"/>
          <p:cNvSpPr/>
          <p:nvPr/>
        </p:nvSpPr>
        <p:spPr>
          <a:xfrm>
            <a:off x="2063650" y="1412425"/>
            <a:ext cx="2417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706350" y="1412425"/>
            <a:ext cx="9705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출석</a:t>
            </a:r>
          </a:p>
        </p:txBody>
      </p:sp>
      <p:sp>
        <p:nvSpPr>
          <p:cNvPr id="117" name="Shape 117"/>
          <p:cNvSpPr/>
          <p:nvPr/>
        </p:nvSpPr>
        <p:spPr>
          <a:xfrm>
            <a:off x="5733675" y="1412425"/>
            <a:ext cx="2417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36325" y="2409625"/>
            <a:ext cx="9705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훈련종류</a:t>
            </a:r>
          </a:p>
        </p:txBody>
      </p:sp>
      <p:sp>
        <p:nvSpPr>
          <p:cNvPr id="119" name="Shape 119"/>
          <p:cNvSpPr/>
          <p:nvPr/>
        </p:nvSpPr>
        <p:spPr>
          <a:xfrm>
            <a:off x="1036325" y="2908225"/>
            <a:ext cx="9705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이름</a:t>
            </a:r>
          </a:p>
        </p:txBody>
      </p:sp>
      <p:sp>
        <p:nvSpPr>
          <p:cNvPr id="120" name="Shape 120"/>
          <p:cNvSpPr/>
          <p:nvPr/>
        </p:nvSpPr>
        <p:spPr>
          <a:xfrm>
            <a:off x="1036325" y="3406825"/>
            <a:ext cx="970500" cy="93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훈련비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/>
              <a:t>현황</a:t>
            </a:r>
          </a:p>
        </p:txBody>
      </p:sp>
      <p:sp>
        <p:nvSpPr>
          <p:cNvPr id="121" name="Shape 121"/>
          <p:cNvSpPr/>
          <p:nvPr/>
        </p:nvSpPr>
        <p:spPr>
          <a:xfrm>
            <a:off x="4706325" y="1911025"/>
            <a:ext cx="9705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지각/조퇴</a:t>
            </a:r>
          </a:p>
        </p:txBody>
      </p:sp>
      <p:sp>
        <p:nvSpPr>
          <p:cNvPr id="122" name="Shape 122"/>
          <p:cNvSpPr/>
          <p:nvPr/>
        </p:nvSpPr>
        <p:spPr>
          <a:xfrm>
            <a:off x="2063650" y="1911025"/>
            <a:ext cx="2417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063650" y="2409625"/>
            <a:ext cx="2417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063650" y="2908225"/>
            <a:ext cx="2417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063650" y="3406825"/>
            <a:ext cx="6087000" cy="93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733675" y="1911025"/>
            <a:ext cx="2417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706350" y="2409625"/>
            <a:ext cx="9705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결석</a:t>
            </a:r>
          </a:p>
        </p:txBody>
      </p:sp>
      <p:sp>
        <p:nvSpPr>
          <p:cNvPr id="128" name="Shape 128"/>
          <p:cNvSpPr/>
          <p:nvPr/>
        </p:nvSpPr>
        <p:spPr>
          <a:xfrm>
            <a:off x="5733675" y="2409625"/>
            <a:ext cx="2417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706325" y="2908225"/>
            <a:ext cx="9705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휴가</a:t>
            </a:r>
          </a:p>
        </p:txBody>
      </p:sp>
      <p:sp>
        <p:nvSpPr>
          <p:cNvPr id="130" name="Shape 130"/>
          <p:cNvSpPr/>
          <p:nvPr/>
        </p:nvSpPr>
        <p:spPr>
          <a:xfrm>
            <a:off x="5733675" y="2908225"/>
            <a:ext cx="2417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731350" y="676225"/>
            <a:ext cx="915000" cy="3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학생관리</a:t>
            </a:r>
          </a:p>
        </p:txBody>
      </p:sp>
      <p:sp>
        <p:nvSpPr>
          <p:cNvPr id="136" name="Shape 136"/>
          <p:cNvSpPr/>
          <p:nvPr/>
        </p:nvSpPr>
        <p:spPr>
          <a:xfrm>
            <a:off x="1676100" y="676225"/>
            <a:ext cx="915000" cy="3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출결관리</a:t>
            </a:r>
          </a:p>
        </p:txBody>
      </p:sp>
      <p:sp>
        <p:nvSpPr>
          <p:cNvPr id="137" name="Shape 137"/>
          <p:cNvSpPr/>
          <p:nvPr/>
        </p:nvSpPr>
        <p:spPr>
          <a:xfrm>
            <a:off x="2620850" y="676225"/>
            <a:ext cx="1088100" cy="3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게시판관리</a:t>
            </a:r>
          </a:p>
        </p:txBody>
      </p:sp>
      <p:sp>
        <p:nvSpPr>
          <p:cNvPr id="138" name="Shape 138"/>
          <p:cNvSpPr/>
          <p:nvPr/>
        </p:nvSpPr>
        <p:spPr>
          <a:xfrm>
            <a:off x="731350" y="1011625"/>
            <a:ext cx="7779600" cy="377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956225" y="1259125"/>
            <a:ext cx="14754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게시물 작성</a:t>
            </a:r>
          </a:p>
        </p:txBody>
      </p:sp>
      <p:sp>
        <p:nvSpPr>
          <p:cNvPr id="140" name="Shape 140"/>
          <p:cNvSpPr/>
          <p:nvPr/>
        </p:nvSpPr>
        <p:spPr>
          <a:xfrm>
            <a:off x="956300" y="1816825"/>
            <a:ext cx="1475400" cy="26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2620775" y="1259125"/>
            <a:ext cx="5529900" cy="32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112375" y="1973725"/>
            <a:ext cx="1163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전체글</a:t>
            </a:r>
          </a:p>
        </p:txBody>
      </p:sp>
      <p:sp>
        <p:nvSpPr>
          <p:cNvPr id="143" name="Shape 143"/>
          <p:cNvSpPr/>
          <p:nvPr/>
        </p:nvSpPr>
        <p:spPr>
          <a:xfrm>
            <a:off x="1112375" y="2472325"/>
            <a:ext cx="1163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공지사항</a:t>
            </a:r>
          </a:p>
        </p:txBody>
      </p:sp>
      <p:sp>
        <p:nvSpPr>
          <p:cNvPr id="144" name="Shape 144"/>
          <p:cNvSpPr/>
          <p:nvPr/>
        </p:nvSpPr>
        <p:spPr>
          <a:xfrm>
            <a:off x="1112375" y="2970925"/>
            <a:ext cx="1163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과제게시판</a:t>
            </a:r>
          </a:p>
        </p:txBody>
      </p:sp>
      <p:sp>
        <p:nvSpPr>
          <p:cNvPr id="145" name="Shape 145"/>
          <p:cNvSpPr/>
          <p:nvPr/>
        </p:nvSpPr>
        <p:spPr>
          <a:xfrm>
            <a:off x="2620850" y="1259125"/>
            <a:ext cx="5529900" cy="40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[공지] 첫 프로젝트 발표는 수요일입니다.</a:t>
            </a:r>
          </a:p>
        </p:txBody>
      </p:sp>
      <p:sp>
        <p:nvSpPr>
          <p:cNvPr id="146" name="Shape 146"/>
          <p:cNvSpPr/>
          <p:nvPr/>
        </p:nvSpPr>
        <p:spPr>
          <a:xfrm>
            <a:off x="3189925" y="1663525"/>
            <a:ext cx="37227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[자유] 토요일에 모여서 스터디 합시다.</a:t>
            </a:r>
          </a:p>
        </p:txBody>
      </p:sp>
      <p:sp>
        <p:nvSpPr>
          <p:cNvPr id="147" name="Shape 147"/>
          <p:cNvSpPr/>
          <p:nvPr/>
        </p:nvSpPr>
        <p:spPr>
          <a:xfrm>
            <a:off x="3189925" y="2067925"/>
            <a:ext cx="37227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[과제] GUI</a:t>
            </a:r>
          </a:p>
        </p:txBody>
      </p:sp>
      <p:sp>
        <p:nvSpPr>
          <p:cNvPr id="148" name="Shape 148"/>
          <p:cNvSpPr/>
          <p:nvPr/>
        </p:nvSpPr>
        <p:spPr>
          <a:xfrm>
            <a:off x="3189925" y="2472325"/>
            <a:ext cx="37227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[자유] 남은건 내일의 나에게 맡긴다… 굿밤...</a:t>
            </a:r>
          </a:p>
        </p:txBody>
      </p:sp>
      <p:sp>
        <p:nvSpPr>
          <p:cNvPr id="149" name="Shape 149"/>
          <p:cNvSpPr/>
          <p:nvPr/>
        </p:nvSpPr>
        <p:spPr>
          <a:xfrm>
            <a:off x="3189925" y="2876725"/>
            <a:ext cx="37227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[자유] 지문 찍는거 자꾸 잊어버려요 ㅠㅠ</a:t>
            </a:r>
          </a:p>
        </p:txBody>
      </p:sp>
      <p:sp>
        <p:nvSpPr>
          <p:cNvPr id="150" name="Shape 150"/>
          <p:cNvSpPr/>
          <p:nvPr/>
        </p:nvSpPr>
        <p:spPr>
          <a:xfrm>
            <a:off x="3189925" y="3281125"/>
            <a:ext cx="37227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[자유] 회식날짜가 언젠가요??</a:t>
            </a:r>
          </a:p>
        </p:txBody>
      </p:sp>
      <p:sp>
        <p:nvSpPr>
          <p:cNvPr id="151" name="Shape 151"/>
          <p:cNvSpPr/>
          <p:nvPr/>
        </p:nvSpPr>
        <p:spPr>
          <a:xfrm>
            <a:off x="3189925" y="3685525"/>
            <a:ext cx="37227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[과제] AcademyManager</a:t>
            </a:r>
          </a:p>
        </p:txBody>
      </p:sp>
      <p:sp>
        <p:nvSpPr>
          <p:cNvPr id="152" name="Shape 152"/>
          <p:cNvSpPr/>
          <p:nvPr/>
        </p:nvSpPr>
        <p:spPr>
          <a:xfrm>
            <a:off x="3189925" y="4089925"/>
            <a:ext cx="37227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[공지] 첫 프로젝트 발표는 수요일입니다.</a:t>
            </a:r>
          </a:p>
        </p:txBody>
      </p:sp>
      <p:sp>
        <p:nvSpPr>
          <p:cNvPr id="153" name="Shape 153"/>
          <p:cNvSpPr/>
          <p:nvPr/>
        </p:nvSpPr>
        <p:spPr>
          <a:xfrm>
            <a:off x="1112375" y="3469525"/>
            <a:ext cx="1163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자유게시판</a:t>
            </a:r>
          </a:p>
        </p:txBody>
      </p:sp>
      <p:sp>
        <p:nvSpPr>
          <p:cNvPr id="154" name="Shape 154"/>
          <p:cNvSpPr/>
          <p:nvPr/>
        </p:nvSpPr>
        <p:spPr>
          <a:xfrm>
            <a:off x="2620850" y="1663525"/>
            <a:ext cx="569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8.</a:t>
            </a:r>
          </a:p>
        </p:txBody>
      </p:sp>
      <p:sp>
        <p:nvSpPr>
          <p:cNvPr id="155" name="Shape 155"/>
          <p:cNvSpPr/>
          <p:nvPr/>
        </p:nvSpPr>
        <p:spPr>
          <a:xfrm>
            <a:off x="2620850" y="2067925"/>
            <a:ext cx="569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7.</a:t>
            </a:r>
          </a:p>
        </p:txBody>
      </p:sp>
      <p:sp>
        <p:nvSpPr>
          <p:cNvPr id="156" name="Shape 156"/>
          <p:cNvSpPr/>
          <p:nvPr/>
        </p:nvSpPr>
        <p:spPr>
          <a:xfrm>
            <a:off x="2620850" y="2472325"/>
            <a:ext cx="569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6.</a:t>
            </a:r>
          </a:p>
        </p:txBody>
      </p:sp>
      <p:sp>
        <p:nvSpPr>
          <p:cNvPr id="157" name="Shape 157"/>
          <p:cNvSpPr/>
          <p:nvPr/>
        </p:nvSpPr>
        <p:spPr>
          <a:xfrm>
            <a:off x="2620850" y="2876725"/>
            <a:ext cx="569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5.</a:t>
            </a:r>
          </a:p>
        </p:txBody>
      </p:sp>
      <p:sp>
        <p:nvSpPr>
          <p:cNvPr id="158" name="Shape 158"/>
          <p:cNvSpPr/>
          <p:nvPr/>
        </p:nvSpPr>
        <p:spPr>
          <a:xfrm>
            <a:off x="2620850" y="3281125"/>
            <a:ext cx="569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4.</a:t>
            </a:r>
          </a:p>
        </p:txBody>
      </p:sp>
      <p:sp>
        <p:nvSpPr>
          <p:cNvPr id="159" name="Shape 159"/>
          <p:cNvSpPr/>
          <p:nvPr/>
        </p:nvSpPr>
        <p:spPr>
          <a:xfrm>
            <a:off x="2620850" y="3685525"/>
            <a:ext cx="569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3.</a:t>
            </a:r>
          </a:p>
        </p:txBody>
      </p:sp>
      <p:sp>
        <p:nvSpPr>
          <p:cNvPr id="160" name="Shape 160"/>
          <p:cNvSpPr/>
          <p:nvPr/>
        </p:nvSpPr>
        <p:spPr>
          <a:xfrm>
            <a:off x="2620850" y="4089925"/>
            <a:ext cx="569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2.</a:t>
            </a:r>
          </a:p>
        </p:txBody>
      </p:sp>
      <p:sp>
        <p:nvSpPr>
          <p:cNvPr id="161" name="Shape 161"/>
          <p:cNvSpPr/>
          <p:nvPr/>
        </p:nvSpPr>
        <p:spPr>
          <a:xfrm>
            <a:off x="6912625" y="1663525"/>
            <a:ext cx="1238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17.10.30</a:t>
            </a:r>
          </a:p>
        </p:txBody>
      </p:sp>
      <p:sp>
        <p:nvSpPr>
          <p:cNvPr id="162" name="Shape 162"/>
          <p:cNvSpPr/>
          <p:nvPr/>
        </p:nvSpPr>
        <p:spPr>
          <a:xfrm>
            <a:off x="6912625" y="2067925"/>
            <a:ext cx="1238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17.10.29</a:t>
            </a:r>
          </a:p>
        </p:txBody>
      </p:sp>
      <p:sp>
        <p:nvSpPr>
          <p:cNvPr id="163" name="Shape 163"/>
          <p:cNvSpPr/>
          <p:nvPr/>
        </p:nvSpPr>
        <p:spPr>
          <a:xfrm>
            <a:off x="6912625" y="2472325"/>
            <a:ext cx="1238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17.10.29</a:t>
            </a:r>
          </a:p>
        </p:txBody>
      </p:sp>
      <p:sp>
        <p:nvSpPr>
          <p:cNvPr id="164" name="Shape 164"/>
          <p:cNvSpPr/>
          <p:nvPr/>
        </p:nvSpPr>
        <p:spPr>
          <a:xfrm>
            <a:off x="6912625" y="2876725"/>
            <a:ext cx="1238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17.10.25</a:t>
            </a:r>
          </a:p>
        </p:txBody>
      </p:sp>
      <p:sp>
        <p:nvSpPr>
          <p:cNvPr id="165" name="Shape 165"/>
          <p:cNvSpPr/>
          <p:nvPr/>
        </p:nvSpPr>
        <p:spPr>
          <a:xfrm>
            <a:off x="6912625" y="3281125"/>
            <a:ext cx="1238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17.10.24</a:t>
            </a:r>
          </a:p>
        </p:txBody>
      </p:sp>
      <p:sp>
        <p:nvSpPr>
          <p:cNvPr id="166" name="Shape 166"/>
          <p:cNvSpPr/>
          <p:nvPr/>
        </p:nvSpPr>
        <p:spPr>
          <a:xfrm>
            <a:off x="6912625" y="3685525"/>
            <a:ext cx="1238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17.10.20</a:t>
            </a:r>
          </a:p>
        </p:txBody>
      </p:sp>
      <p:sp>
        <p:nvSpPr>
          <p:cNvPr id="167" name="Shape 167"/>
          <p:cNvSpPr/>
          <p:nvPr/>
        </p:nvSpPr>
        <p:spPr>
          <a:xfrm>
            <a:off x="6912625" y="4089925"/>
            <a:ext cx="1238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17.10.18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731350" y="676225"/>
            <a:ext cx="915000" cy="3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출석체크</a:t>
            </a:r>
          </a:p>
        </p:txBody>
      </p:sp>
      <p:sp>
        <p:nvSpPr>
          <p:cNvPr id="173" name="Shape 173"/>
          <p:cNvSpPr/>
          <p:nvPr/>
        </p:nvSpPr>
        <p:spPr>
          <a:xfrm>
            <a:off x="1676100" y="676225"/>
            <a:ext cx="915000" cy="3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출결정보</a:t>
            </a:r>
          </a:p>
        </p:txBody>
      </p:sp>
      <p:sp>
        <p:nvSpPr>
          <p:cNvPr id="174" name="Shape 174"/>
          <p:cNvSpPr/>
          <p:nvPr/>
        </p:nvSpPr>
        <p:spPr>
          <a:xfrm>
            <a:off x="2620850" y="676225"/>
            <a:ext cx="915000" cy="3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게시판</a:t>
            </a:r>
          </a:p>
        </p:txBody>
      </p:sp>
      <p:sp>
        <p:nvSpPr>
          <p:cNvPr id="175" name="Shape 175"/>
          <p:cNvSpPr/>
          <p:nvPr/>
        </p:nvSpPr>
        <p:spPr>
          <a:xfrm>
            <a:off x="3565600" y="676225"/>
            <a:ext cx="915000" cy="3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맛집</a:t>
            </a:r>
          </a:p>
        </p:txBody>
      </p:sp>
      <p:sp>
        <p:nvSpPr>
          <p:cNvPr id="176" name="Shape 176"/>
          <p:cNvSpPr/>
          <p:nvPr/>
        </p:nvSpPr>
        <p:spPr>
          <a:xfrm>
            <a:off x="731350" y="1011625"/>
            <a:ext cx="7779600" cy="377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956225" y="1259125"/>
            <a:ext cx="14754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게시물 작성</a:t>
            </a:r>
          </a:p>
        </p:txBody>
      </p:sp>
      <p:sp>
        <p:nvSpPr>
          <p:cNvPr id="178" name="Shape 178"/>
          <p:cNvSpPr/>
          <p:nvPr/>
        </p:nvSpPr>
        <p:spPr>
          <a:xfrm>
            <a:off x="956300" y="1816825"/>
            <a:ext cx="1475400" cy="26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620775" y="1663525"/>
            <a:ext cx="5529900" cy="283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112375" y="1973725"/>
            <a:ext cx="1163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전체글</a:t>
            </a:r>
          </a:p>
        </p:txBody>
      </p:sp>
      <p:sp>
        <p:nvSpPr>
          <p:cNvPr id="181" name="Shape 181"/>
          <p:cNvSpPr/>
          <p:nvPr/>
        </p:nvSpPr>
        <p:spPr>
          <a:xfrm>
            <a:off x="1112375" y="2472325"/>
            <a:ext cx="1163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공지사항</a:t>
            </a:r>
          </a:p>
        </p:txBody>
      </p:sp>
      <p:sp>
        <p:nvSpPr>
          <p:cNvPr id="182" name="Shape 182"/>
          <p:cNvSpPr/>
          <p:nvPr/>
        </p:nvSpPr>
        <p:spPr>
          <a:xfrm>
            <a:off x="1112375" y="2970925"/>
            <a:ext cx="1163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과제게시판</a:t>
            </a:r>
          </a:p>
        </p:txBody>
      </p:sp>
      <p:sp>
        <p:nvSpPr>
          <p:cNvPr id="183" name="Shape 183"/>
          <p:cNvSpPr/>
          <p:nvPr/>
        </p:nvSpPr>
        <p:spPr>
          <a:xfrm>
            <a:off x="2620775" y="1663525"/>
            <a:ext cx="5529900" cy="40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[공지] 첫 프로젝트 발표는 수요일입니다.</a:t>
            </a:r>
          </a:p>
        </p:txBody>
      </p:sp>
      <p:sp>
        <p:nvSpPr>
          <p:cNvPr id="184" name="Shape 184"/>
          <p:cNvSpPr/>
          <p:nvPr/>
        </p:nvSpPr>
        <p:spPr>
          <a:xfrm>
            <a:off x="3189850" y="2067925"/>
            <a:ext cx="37227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[자유] 토요일에 모여서 스터디 합시다.</a:t>
            </a:r>
          </a:p>
        </p:txBody>
      </p:sp>
      <p:sp>
        <p:nvSpPr>
          <p:cNvPr id="185" name="Shape 185"/>
          <p:cNvSpPr/>
          <p:nvPr/>
        </p:nvSpPr>
        <p:spPr>
          <a:xfrm>
            <a:off x="3189850" y="2472325"/>
            <a:ext cx="37227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[과제] GUI</a:t>
            </a:r>
          </a:p>
        </p:txBody>
      </p:sp>
      <p:sp>
        <p:nvSpPr>
          <p:cNvPr id="186" name="Shape 186"/>
          <p:cNvSpPr/>
          <p:nvPr/>
        </p:nvSpPr>
        <p:spPr>
          <a:xfrm>
            <a:off x="3189850" y="2876725"/>
            <a:ext cx="37227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[자유] 남은건 내일의 나에게 맡긴다… 굿밤...</a:t>
            </a:r>
          </a:p>
        </p:txBody>
      </p:sp>
      <p:sp>
        <p:nvSpPr>
          <p:cNvPr id="187" name="Shape 187"/>
          <p:cNvSpPr/>
          <p:nvPr/>
        </p:nvSpPr>
        <p:spPr>
          <a:xfrm>
            <a:off x="3189850" y="3281125"/>
            <a:ext cx="37227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[자유] 지문 찍는거 자꾸 잊어버려요 ㅠㅠ</a:t>
            </a:r>
          </a:p>
        </p:txBody>
      </p:sp>
      <p:sp>
        <p:nvSpPr>
          <p:cNvPr id="188" name="Shape 188"/>
          <p:cNvSpPr/>
          <p:nvPr/>
        </p:nvSpPr>
        <p:spPr>
          <a:xfrm>
            <a:off x="3189850" y="3685525"/>
            <a:ext cx="37227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[자유] 회식날짜가 언젠가요??</a:t>
            </a:r>
          </a:p>
        </p:txBody>
      </p:sp>
      <p:sp>
        <p:nvSpPr>
          <p:cNvPr id="189" name="Shape 189"/>
          <p:cNvSpPr/>
          <p:nvPr/>
        </p:nvSpPr>
        <p:spPr>
          <a:xfrm>
            <a:off x="3189850" y="4089925"/>
            <a:ext cx="37227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[과제] AcademyManager</a:t>
            </a:r>
          </a:p>
        </p:txBody>
      </p:sp>
      <p:sp>
        <p:nvSpPr>
          <p:cNvPr id="190" name="Shape 190"/>
          <p:cNvSpPr/>
          <p:nvPr/>
        </p:nvSpPr>
        <p:spPr>
          <a:xfrm>
            <a:off x="1112375" y="3469525"/>
            <a:ext cx="1163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자유</a:t>
            </a:r>
            <a:r>
              <a:rPr lang="ko"/>
              <a:t>게시판</a:t>
            </a:r>
          </a:p>
        </p:txBody>
      </p:sp>
      <p:sp>
        <p:nvSpPr>
          <p:cNvPr id="191" name="Shape 191"/>
          <p:cNvSpPr/>
          <p:nvPr/>
        </p:nvSpPr>
        <p:spPr>
          <a:xfrm>
            <a:off x="2620775" y="2067925"/>
            <a:ext cx="569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8.</a:t>
            </a:r>
          </a:p>
        </p:txBody>
      </p:sp>
      <p:sp>
        <p:nvSpPr>
          <p:cNvPr id="192" name="Shape 192"/>
          <p:cNvSpPr/>
          <p:nvPr/>
        </p:nvSpPr>
        <p:spPr>
          <a:xfrm>
            <a:off x="2620775" y="2472325"/>
            <a:ext cx="569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7.</a:t>
            </a:r>
          </a:p>
        </p:txBody>
      </p:sp>
      <p:sp>
        <p:nvSpPr>
          <p:cNvPr id="193" name="Shape 193"/>
          <p:cNvSpPr/>
          <p:nvPr/>
        </p:nvSpPr>
        <p:spPr>
          <a:xfrm>
            <a:off x="2620775" y="2876725"/>
            <a:ext cx="569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6.</a:t>
            </a:r>
          </a:p>
        </p:txBody>
      </p:sp>
      <p:sp>
        <p:nvSpPr>
          <p:cNvPr id="194" name="Shape 194"/>
          <p:cNvSpPr/>
          <p:nvPr/>
        </p:nvSpPr>
        <p:spPr>
          <a:xfrm>
            <a:off x="2620775" y="3281125"/>
            <a:ext cx="569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5.</a:t>
            </a:r>
          </a:p>
        </p:txBody>
      </p:sp>
      <p:sp>
        <p:nvSpPr>
          <p:cNvPr id="195" name="Shape 195"/>
          <p:cNvSpPr/>
          <p:nvPr/>
        </p:nvSpPr>
        <p:spPr>
          <a:xfrm>
            <a:off x="2620775" y="3685525"/>
            <a:ext cx="569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4.</a:t>
            </a:r>
          </a:p>
        </p:txBody>
      </p:sp>
      <p:sp>
        <p:nvSpPr>
          <p:cNvPr id="196" name="Shape 196"/>
          <p:cNvSpPr/>
          <p:nvPr/>
        </p:nvSpPr>
        <p:spPr>
          <a:xfrm>
            <a:off x="2620775" y="4089925"/>
            <a:ext cx="569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3.</a:t>
            </a:r>
          </a:p>
        </p:txBody>
      </p:sp>
      <p:sp>
        <p:nvSpPr>
          <p:cNvPr id="197" name="Shape 197"/>
          <p:cNvSpPr/>
          <p:nvPr/>
        </p:nvSpPr>
        <p:spPr>
          <a:xfrm>
            <a:off x="6912550" y="2067925"/>
            <a:ext cx="1238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17.10.30</a:t>
            </a:r>
          </a:p>
        </p:txBody>
      </p:sp>
      <p:sp>
        <p:nvSpPr>
          <p:cNvPr id="198" name="Shape 198"/>
          <p:cNvSpPr/>
          <p:nvPr/>
        </p:nvSpPr>
        <p:spPr>
          <a:xfrm>
            <a:off x="6912550" y="2472325"/>
            <a:ext cx="1238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17.10.29</a:t>
            </a:r>
          </a:p>
        </p:txBody>
      </p:sp>
      <p:sp>
        <p:nvSpPr>
          <p:cNvPr id="199" name="Shape 199"/>
          <p:cNvSpPr/>
          <p:nvPr/>
        </p:nvSpPr>
        <p:spPr>
          <a:xfrm>
            <a:off x="6912550" y="2876725"/>
            <a:ext cx="1238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17.10.29</a:t>
            </a:r>
          </a:p>
        </p:txBody>
      </p:sp>
      <p:sp>
        <p:nvSpPr>
          <p:cNvPr id="200" name="Shape 200"/>
          <p:cNvSpPr/>
          <p:nvPr/>
        </p:nvSpPr>
        <p:spPr>
          <a:xfrm>
            <a:off x="6912550" y="3281125"/>
            <a:ext cx="1238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17.10.25</a:t>
            </a:r>
          </a:p>
        </p:txBody>
      </p:sp>
      <p:sp>
        <p:nvSpPr>
          <p:cNvPr id="201" name="Shape 201"/>
          <p:cNvSpPr/>
          <p:nvPr/>
        </p:nvSpPr>
        <p:spPr>
          <a:xfrm>
            <a:off x="6912550" y="3685525"/>
            <a:ext cx="1238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17.10.24</a:t>
            </a:r>
          </a:p>
        </p:txBody>
      </p:sp>
      <p:sp>
        <p:nvSpPr>
          <p:cNvPr id="202" name="Shape 202"/>
          <p:cNvSpPr/>
          <p:nvPr/>
        </p:nvSpPr>
        <p:spPr>
          <a:xfrm>
            <a:off x="6912550" y="4089925"/>
            <a:ext cx="1238100" cy="40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17.10.20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208" name="Shape 208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로그인</a:t>
            </a:r>
          </a:p>
        </p:txBody>
      </p:sp>
      <p:sp>
        <p:nvSpPr>
          <p:cNvPr id="209" name="Shape 209"/>
          <p:cNvSpPr/>
          <p:nvPr/>
        </p:nvSpPr>
        <p:spPr>
          <a:xfrm>
            <a:off x="177975" y="891800"/>
            <a:ext cx="5486100" cy="308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      면</a:t>
            </a:r>
          </a:p>
        </p:txBody>
      </p:sp>
      <p:pic>
        <p:nvPicPr>
          <p:cNvPr descr="2017-10-21.png"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80" y="913978"/>
            <a:ext cx="5414852" cy="3044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177975" y="3976400"/>
            <a:ext cx="5486100" cy="103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/>
              <a:t>ⓐ </a:t>
            </a:r>
            <a:r>
              <a:rPr lang="ko" sz="1000"/>
              <a:t>아이디와 패스워드를 입력 후 로그인 버튼을 클릭한다.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ko" sz="1000"/>
              <a:t>※ 학생아이디로 로그인 할 경우 학생 페이지가 나오고,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ko" sz="1000"/>
              <a:t>관리자 아이디로 로그인 할 경우 관리자 페이지가 나온다.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ko" sz="1000">
                <a:solidFill>
                  <a:schemeClr val="dk1"/>
                </a:solidFill>
              </a:rPr>
              <a:t>※ 학생아이디는 전화번호이고, 패스워드는 생년월일이다.</a:t>
            </a:r>
          </a:p>
        </p:txBody>
      </p:sp>
      <p:sp>
        <p:nvSpPr>
          <p:cNvPr id="212" name="Shape 212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213" name="Shape 213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214" name="Shape 214"/>
          <p:cNvSpPr/>
          <p:nvPr/>
        </p:nvSpPr>
        <p:spPr>
          <a:xfrm>
            <a:off x="6780975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2017/10/21</a:t>
            </a:r>
          </a:p>
        </p:txBody>
      </p:sp>
      <p:sp>
        <p:nvSpPr>
          <p:cNvPr id="215" name="Shape 215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김재현</a:t>
            </a:r>
          </a:p>
        </p:txBody>
      </p:sp>
      <p:graphicFrame>
        <p:nvGraphicFramePr>
          <p:cNvPr id="216" name="Shape 216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92350">
                <a:tc gridSpan="4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아이디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패스워드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3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7" name="Shape 217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218" name="Shape 218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224" name="Shape 224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로그인 &gt; 학생 &gt; </a:t>
            </a:r>
            <a:r>
              <a:rPr lang="ko"/>
              <a:t>출석체크</a:t>
            </a:r>
          </a:p>
        </p:txBody>
      </p:sp>
      <p:sp>
        <p:nvSpPr>
          <p:cNvPr id="225" name="Shape 225"/>
          <p:cNvSpPr/>
          <p:nvPr/>
        </p:nvSpPr>
        <p:spPr>
          <a:xfrm>
            <a:off x="177975" y="891800"/>
            <a:ext cx="5486100" cy="308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7975" y="3976400"/>
            <a:ext cx="5486100" cy="103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/>
              <a:t>ⓐ학생의 등원 버튼을 클릭하면 등원 완료화면이 새창으로 뜬다.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ⓑ학생의 하원 버튼을 클릭하면 하원 완료화면이 새창으로 뜬다.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※등원, 하원의 데이터는 자동으로 출결정보에 저장된다.</a:t>
            </a:r>
          </a:p>
        </p:txBody>
      </p:sp>
      <p:sp>
        <p:nvSpPr>
          <p:cNvPr id="227" name="Shape 227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228" name="Shape 228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229" name="Shape 229"/>
          <p:cNvSpPr/>
          <p:nvPr/>
        </p:nvSpPr>
        <p:spPr>
          <a:xfrm>
            <a:off x="6780975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2017/10/21</a:t>
            </a:r>
          </a:p>
        </p:txBody>
      </p:sp>
      <p:sp>
        <p:nvSpPr>
          <p:cNvPr id="230" name="Shape 230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최다빈</a:t>
            </a:r>
          </a:p>
        </p:txBody>
      </p:sp>
      <p:graphicFrame>
        <p:nvGraphicFramePr>
          <p:cNvPr id="231" name="Shape 231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9235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등원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하원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String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3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Shape 232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233" name="Shape 233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sp>
        <p:nvSpPr>
          <p:cNvPr id="234" name="Shape 234"/>
          <p:cNvSpPr/>
          <p:nvPr/>
        </p:nvSpPr>
        <p:spPr>
          <a:xfrm>
            <a:off x="897000" y="1954625"/>
            <a:ext cx="827100" cy="3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1100"/>
              <a:t>등원</a:t>
            </a:r>
          </a:p>
        </p:txBody>
      </p:sp>
      <p:sp>
        <p:nvSpPr>
          <p:cNvPr id="235" name="Shape 235"/>
          <p:cNvSpPr/>
          <p:nvPr/>
        </p:nvSpPr>
        <p:spPr>
          <a:xfrm>
            <a:off x="897000" y="2443800"/>
            <a:ext cx="827100" cy="3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하</a:t>
            </a:r>
            <a:r>
              <a:rPr lang="ko" sz="1100"/>
              <a:t>원</a:t>
            </a:r>
          </a:p>
        </p:txBody>
      </p:sp>
      <p:sp>
        <p:nvSpPr>
          <p:cNvPr id="236" name="Shape 236"/>
          <p:cNvSpPr/>
          <p:nvPr/>
        </p:nvSpPr>
        <p:spPr>
          <a:xfrm>
            <a:off x="2141975" y="1954625"/>
            <a:ext cx="2575200" cy="30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2141975" y="2443800"/>
            <a:ext cx="2575200" cy="30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1246775" y="1186963"/>
            <a:ext cx="3470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1600"/>
              <a:t>출결체크 확인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58325" y="3099625"/>
            <a:ext cx="4647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200"/>
              <a:t>※본인의 출결내용은 출결정보에서 확인해주세요</a:t>
            </a:r>
            <a:r>
              <a:rPr lang="ko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177975" y="5357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화면경로</a:t>
            </a:r>
          </a:p>
        </p:txBody>
      </p:sp>
      <p:sp>
        <p:nvSpPr>
          <p:cNvPr id="245" name="Shape 245"/>
          <p:cNvSpPr/>
          <p:nvPr/>
        </p:nvSpPr>
        <p:spPr>
          <a:xfrm>
            <a:off x="1601775" y="5357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로그인 &gt; 학생 &gt; 출석체크(등원,하원 확인창)</a:t>
            </a:r>
          </a:p>
        </p:txBody>
      </p:sp>
      <p:sp>
        <p:nvSpPr>
          <p:cNvPr id="246" name="Shape 246"/>
          <p:cNvSpPr/>
          <p:nvPr/>
        </p:nvSpPr>
        <p:spPr>
          <a:xfrm>
            <a:off x="0" y="3831950"/>
            <a:ext cx="5664000" cy="88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/>
              <a:t>ⓐ등원 확인창에</a:t>
            </a:r>
            <a:r>
              <a:rPr lang="ko" sz="1000"/>
              <a:t> </a:t>
            </a:r>
            <a:r>
              <a:rPr lang="ko" sz="1000"/>
              <a:t>확인</a:t>
            </a:r>
            <a:r>
              <a:rPr lang="ko" sz="1000"/>
              <a:t>버튼을 클릭하면 출석체크 화면에 등원의 </a:t>
            </a:r>
            <a:r>
              <a:rPr lang="ko" sz="1000"/>
              <a:t>문구생성과 동시에 </a:t>
            </a:r>
            <a:r>
              <a:rPr lang="ko" sz="1000"/>
              <a:t>완료된다.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ⓑ하원 확인창에 </a:t>
            </a:r>
            <a:r>
              <a:rPr lang="ko" sz="1000"/>
              <a:t>확인</a:t>
            </a:r>
            <a:r>
              <a:rPr lang="ko" sz="1000"/>
              <a:t>버튼을 클릭하면 출석</a:t>
            </a:r>
            <a:r>
              <a:rPr lang="ko" sz="1000"/>
              <a:t>체크 화면에 하원</a:t>
            </a:r>
            <a:r>
              <a:rPr lang="ko" sz="1000">
                <a:solidFill>
                  <a:schemeClr val="dk1"/>
                </a:solidFill>
              </a:rPr>
              <a:t>의 문구생성과 동시에 완료된다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   하원 확인창에 취소버튼을 클릭하면 다시 하원을 등록할수있도록 출석체크 화면으로  돌아간다.</a:t>
            </a:r>
          </a:p>
        </p:txBody>
      </p:sp>
      <p:sp>
        <p:nvSpPr>
          <p:cNvPr id="247" name="Shape 247"/>
          <p:cNvSpPr/>
          <p:nvPr/>
        </p:nvSpPr>
        <p:spPr>
          <a:xfrm>
            <a:off x="5664075" y="1796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작성일</a:t>
            </a:r>
          </a:p>
        </p:txBody>
      </p:sp>
      <p:sp>
        <p:nvSpPr>
          <p:cNvPr id="248" name="Shape 248"/>
          <p:cNvSpPr/>
          <p:nvPr/>
        </p:nvSpPr>
        <p:spPr>
          <a:xfrm>
            <a:off x="5664075" y="535700"/>
            <a:ext cx="11169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작성자</a:t>
            </a:r>
          </a:p>
        </p:txBody>
      </p:sp>
      <p:sp>
        <p:nvSpPr>
          <p:cNvPr id="249" name="Shape 249"/>
          <p:cNvSpPr/>
          <p:nvPr/>
        </p:nvSpPr>
        <p:spPr>
          <a:xfrm>
            <a:off x="6780975" y="1796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2017/10/21</a:t>
            </a:r>
          </a:p>
        </p:txBody>
      </p:sp>
      <p:sp>
        <p:nvSpPr>
          <p:cNvPr id="250" name="Shape 250"/>
          <p:cNvSpPr/>
          <p:nvPr/>
        </p:nvSpPr>
        <p:spPr>
          <a:xfrm>
            <a:off x="6780975" y="535700"/>
            <a:ext cx="219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최다빈</a:t>
            </a:r>
          </a:p>
        </p:txBody>
      </p:sp>
      <p:graphicFrame>
        <p:nvGraphicFramePr>
          <p:cNvPr id="251" name="Shape 251"/>
          <p:cNvGraphicFramePr/>
          <p:nvPr/>
        </p:nvGraphicFramePr>
        <p:xfrm>
          <a:off x="5664025" y="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{A9AF3152-0E42-47DF-8711-5982157ED9F4}</a:tableStyleId>
              </a:tblPr>
              <a:tblGrid>
                <a:gridCol w="449275"/>
                <a:gridCol w="382850"/>
                <a:gridCol w="1545725"/>
                <a:gridCol w="932700"/>
              </a:tblGrid>
              <a:tr h="392350"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화면입출력정보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번호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한글명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자료형태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3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2" name="Shape 252"/>
          <p:cNvSpPr/>
          <p:nvPr/>
        </p:nvSpPr>
        <p:spPr>
          <a:xfrm>
            <a:off x="177975" y="179600"/>
            <a:ext cx="1423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화면 정의서</a:t>
            </a:r>
          </a:p>
        </p:txBody>
      </p:sp>
      <p:sp>
        <p:nvSpPr>
          <p:cNvPr id="253" name="Shape 253"/>
          <p:cNvSpPr/>
          <p:nvPr/>
        </p:nvSpPr>
        <p:spPr>
          <a:xfrm>
            <a:off x="1601775" y="179600"/>
            <a:ext cx="40623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아이티윌 출결 프로그램</a:t>
            </a:r>
          </a:p>
        </p:txBody>
      </p:sp>
      <p:sp>
        <p:nvSpPr>
          <p:cNvPr id="254" name="Shape 254"/>
          <p:cNvSpPr/>
          <p:nvPr/>
        </p:nvSpPr>
        <p:spPr>
          <a:xfrm>
            <a:off x="579025" y="1428125"/>
            <a:ext cx="2114700" cy="186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3121525" y="1428125"/>
            <a:ext cx="2114700" cy="186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924475" y="1547700"/>
            <a:ext cx="1423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등원 확인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466975" y="1547700"/>
            <a:ext cx="1423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하원 확인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11175" y="2059175"/>
            <a:ext cx="18504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현</a:t>
            </a:r>
            <a:r>
              <a:rPr lang="ko" sz="1100"/>
              <a:t>재시간으로 등원이 완료되었습니다.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3253675" y="1888675"/>
            <a:ext cx="18504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 algn="ctr">
              <a:spcBef>
                <a:spcPts val="0"/>
              </a:spcBef>
              <a:buNone/>
            </a:pPr>
            <a:r>
              <a:rPr lang="ko" sz="1100"/>
              <a:t>현재시간으로 하원이 완료되었습니다.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297850" y="2762050"/>
            <a:ext cx="571200" cy="29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확인</a:t>
            </a:r>
          </a:p>
        </p:txBody>
      </p:sp>
      <p:sp>
        <p:nvSpPr>
          <p:cNvPr id="261" name="Shape 261"/>
          <p:cNvSpPr/>
          <p:nvPr/>
        </p:nvSpPr>
        <p:spPr>
          <a:xfrm>
            <a:off x="4371638" y="2762050"/>
            <a:ext cx="571200" cy="29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취소</a:t>
            </a:r>
          </a:p>
        </p:txBody>
      </p:sp>
      <p:sp>
        <p:nvSpPr>
          <p:cNvPr id="262" name="Shape 262"/>
          <p:cNvSpPr/>
          <p:nvPr/>
        </p:nvSpPr>
        <p:spPr>
          <a:xfrm>
            <a:off x="3394375" y="2762050"/>
            <a:ext cx="571200" cy="29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확인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